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6" r:id="rId6"/>
    <p:sldId id="262" r:id="rId7"/>
    <p:sldId id="270" r:id="rId8"/>
    <p:sldId id="264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6799-0CE0-4409-9247-CB6BD1851FF2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2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交互通行区間で譲り合う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自律走行</a:t>
            </a:r>
            <a:r>
              <a:rPr kumimoji="1" lang="ja-JP" altLang="en-US" dirty="0" smtClean="0"/>
              <a:t>タクシー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9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" y="675249"/>
            <a:ext cx="11978823" cy="61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交互通行</a:t>
            </a:r>
            <a:r>
              <a:rPr kumimoji="1" lang="ja-JP" altLang="en-US" dirty="0" smtClean="0"/>
              <a:t>方式（実習用）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自律判断（超音波）で確認して</a:t>
            </a:r>
            <a:r>
              <a:rPr lang="ja-JP" altLang="en-US" dirty="0" smtClean="0"/>
              <a:t>通行する。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課題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同じ</a:t>
            </a:r>
            <a:r>
              <a:rPr kumimoji="1" lang="ja-JP" altLang="en-US" dirty="0" smtClean="0"/>
              <a:t>タイミングで相手がいる場合、デッドロックになる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１台に優先権を与えると、他方が橋に進入中で入ってしまう。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課題の解決方法案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タクシーに機能追加をする。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>
                <a:solidFill>
                  <a:srgbClr val="00B0F0"/>
                </a:solidFill>
              </a:rPr>
              <a:t>バックできる。　相手への信号をつける。　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 smtClean="0"/>
              <a:t>側に機能を追加する。</a:t>
            </a:r>
            <a:endParaRPr lang="en-US" altLang="ja-JP" dirty="0" smtClean="0"/>
          </a:p>
          <a:p>
            <a:pPr lvl="2"/>
            <a:r>
              <a:rPr lang="ja-JP" altLang="en-US" dirty="0" smtClean="0">
                <a:solidFill>
                  <a:srgbClr val="00B0F0"/>
                </a:solidFill>
              </a:rPr>
              <a:t>通行権を取得しないと通過できない。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回答例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716128" y="1825625"/>
            <a:ext cx="3637671" cy="4351338"/>
          </a:xfrm>
        </p:spPr>
        <p:txBody>
          <a:bodyPr/>
          <a:lstStyle/>
          <a:p>
            <a:r>
              <a:rPr lang="ja-JP" altLang="en-US" dirty="0" smtClean="0"/>
              <a:t>走行権を取得して走行するようにする。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タクシーの機能追加が最小。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 smtClean="0"/>
              <a:t>３台以上でも成立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4784" cy="4457334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5338690" y="2338106"/>
            <a:ext cx="2096086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走行権を管理する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368018" y="3376246"/>
            <a:ext cx="1821767" cy="1941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4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ある</a:t>
            </a:r>
            <a:r>
              <a:rPr kumimoji="1" lang="ja-JP" altLang="en-US" dirty="0" smtClean="0"/>
              <a:t>地域でのロボットタクシー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機能要件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依頼を受けると予約時間の</a:t>
            </a:r>
            <a:r>
              <a:rPr kumimoji="1" lang="en-US" altLang="ja-JP" dirty="0" smtClean="0"/>
              <a:t>±</a:t>
            </a:r>
            <a:r>
              <a:rPr kumimoji="1" lang="ja-JP" altLang="en-US" dirty="0" smtClean="0"/>
              <a:t>５分以内にお迎いにくる。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地域内の</a:t>
            </a:r>
            <a:r>
              <a:rPr lang="ja-JP" altLang="en-US" dirty="0"/>
              <a:t>任意</a:t>
            </a:r>
            <a:r>
              <a:rPr lang="ja-JP" altLang="en-US" dirty="0" smtClean="0"/>
              <a:t>の場所に送ってくれる。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安全第一！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システム概要</a:t>
            </a:r>
            <a:endParaRPr lang="en-US" altLang="ja-JP" dirty="0"/>
          </a:p>
          <a:p>
            <a:pPr lvl="1"/>
            <a:r>
              <a:rPr lang="ja-JP" altLang="en-US" dirty="0" smtClean="0"/>
              <a:t>システムで予約管理をしている。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システムとロボットタクシーは通信して配車管理をする。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衝突防止は、ロボットが担う。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63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地域の特徴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76499"/>
            <a:ext cx="3146429" cy="208577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9297" y="3924581"/>
            <a:ext cx="31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１台分しか道幅がない。</a:t>
            </a:r>
            <a:endParaRPr kumimoji="1" lang="ja-JP" altLang="en-US" dirty="0"/>
          </a:p>
        </p:txBody>
      </p:sp>
      <p:sp>
        <p:nvSpPr>
          <p:cNvPr id="8" name="フローチャート: 端子 7"/>
          <p:cNvSpPr/>
          <p:nvPr/>
        </p:nvSpPr>
        <p:spPr>
          <a:xfrm>
            <a:off x="5134626" y="3084836"/>
            <a:ext cx="5061559" cy="1979113"/>
          </a:xfrm>
          <a:prstGeom prst="flowChartTerminator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5" y="5318998"/>
            <a:ext cx="1612255" cy="124949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38" y="5429397"/>
            <a:ext cx="1562100" cy="10287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082" y="1271266"/>
            <a:ext cx="1448122" cy="144812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199" y="3458615"/>
            <a:ext cx="1611356" cy="125117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238" y="1189939"/>
            <a:ext cx="1975371" cy="177533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35302" y="901934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住宅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46707" y="2900170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住宅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8309" y="3297398"/>
            <a:ext cx="940498" cy="132864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723961" y="6108381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充電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297" y="4879283"/>
            <a:ext cx="427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原則として目的地に最短時間的で到着するルートを選択する。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一定距離を走行すると、充電ステーションに移動する。</a:t>
            </a:r>
            <a:endParaRPr kumimoji="1" lang="en-US" altLang="ja-JP" dirty="0" smtClean="0"/>
          </a:p>
          <a:p>
            <a:r>
              <a:rPr lang="ja-JP" altLang="en-US" dirty="0"/>
              <a:t>充電</a:t>
            </a:r>
            <a:r>
              <a:rPr lang="ja-JP" altLang="en-US" dirty="0" smtClean="0"/>
              <a:t>は、１０分。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0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58003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コンテンツ プレースホルダー 22"/>
          <p:cNvSpPr>
            <a:spLocks noGrp="1"/>
          </p:cNvSpPr>
          <p:nvPr>
            <p:ph idx="1"/>
          </p:nvPr>
        </p:nvSpPr>
        <p:spPr>
          <a:xfrm>
            <a:off x="3031298" y="4434129"/>
            <a:ext cx="8322501" cy="22422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 ~ f </a:t>
            </a:r>
            <a:r>
              <a:rPr lang="ja-JP" altLang="en-US" dirty="0" smtClean="0"/>
              <a:t>はタクシーの乗降場。</a:t>
            </a:r>
            <a:endParaRPr lang="en-US" altLang="ja-JP" dirty="0"/>
          </a:p>
          <a:p>
            <a:pPr lvl="1"/>
            <a:r>
              <a:rPr lang="ja-JP" altLang="en-US" dirty="0" smtClean="0"/>
              <a:t>お客に応じて乗降停止するが、用がなければ停車しない。</a:t>
            </a:r>
            <a:endParaRPr lang="en-US" altLang="ja-JP" dirty="0" smtClean="0"/>
          </a:p>
          <a:p>
            <a:r>
              <a:rPr lang="ja-JP" altLang="en-US" dirty="0" smtClean="0"/>
              <a:t>交互通行エリア（</a:t>
            </a:r>
            <a:r>
              <a:rPr lang="en-US" altLang="ja-JP" dirty="0" smtClean="0"/>
              <a:t>c</a:t>
            </a:r>
            <a:r>
              <a:rPr lang="ja-JP" altLang="en-US" dirty="0"/>
              <a:t>⇔</a:t>
            </a:r>
            <a:r>
              <a:rPr lang="en-US" altLang="ja-JP" dirty="0" smtClean="0"/>
              <a:t>f, d</a:t>
            </a:r>
            <a:r>
              <a:rPr lang="ja-JP" altLang="en-US" dirty="0" smtClean="0"/>
              <a:t>⇔</a:t>
            </a:r>
            <a:r>
              <a:rPr lang="en-US" altLang="ja-JP" dirty="0" smtClean="0"/>
              <a:t>e</a:t>
            </a:r>
            <a:r>
              <a:rPr lang="ja-JP" altLang="en-US" dirty="0" smtClean="0"/>
              <a:t>）は超音波で走行体などの有無を確認できる。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フローチャート: 端子 2"/>
          <p:cNvSpPr/>
          <p:nvPr/>
        </p:nvSpPr>
        <p:spPr>
          <a:xfrm>
            <a:off x="1902913" y="1853848"/>
            <a:ext cx="5061559" cy="1110460"/>
          </a:xfrm>
          <a:prstGeom prst="flowChartTerminator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639074" y="1727036"/>
            <a:ext cx="1659698" cy="2977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端子 6"/>
          <p:cNvSpPr/>
          <p:nvPr/>
        </p:nvSpPr>
        <p:spPr>
          <a:xfrm>
            <a:off x="1902913" y="3037561"/>
            <a:ext cx="5061559" cy="1100446"/>
          </a:xfrm>
          <a:prstGeom prst="flowChartTerminato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64" y="1768280"/>
            <a:ext cx="3146429" cy="2085778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rot="10800000">
            <a:off x="3640637" y="4002147"/>
            <a:ext cx="1659698" cy="2977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0637" y="3199495"/>
            <a:ext cx="221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交互通行エリア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5" y="3416912"/>
            <a:ext cx="1856459" cy="1801983"/>
          </a:xfrm>
          <a:prstGeom prst="rect">
            <a:avLst/>
          </a:prstGeom>
        </p:spPr>
      </p:pic>
      <p:sp>
        <p:nvSpPr>
          <p:cNvPr id="13" name="円形吹き出し 12"/>
          <p:cNvSpPr/>
          <p:nvPr/>
        </p:nvSpPr>
        <p:spPr>
          <a:xfrm>
            <a:off x="2131415" y="2277091"/>
            <a:ext cx="494778" cy="400833"/>
          </a:xfrm>
          <a:prstGeom prst="wedgeEllipseCallout">
            <a:avLst>
              <a:gd name="adj1" fmla="val -25719"/>
              <a:gd name="adj2" fmla="val 895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3350714" y="2317019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5298772" y="2267210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6300591" y="2267210"/>
            <a:ext cx="494778" cy="400833"/>
          </a:xfrm>
          <a:prstGeom prst="wedgeEllipseCallout">
            <a:avLst>
              <a:gd name="adj1" fmla="val 14787"/>
              <a:gd name="adj2" fmla="val 94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8" name="円形吹き出し 17"/>
          <p:cNvSpPr/>
          <p:nvPr/>
        </p:nvSpPr>
        <p:spPr>
          <a:xfrm>
            <a:off x="2154477" y="3316742"/>
            <a:ext cx="494778" cy="400833"/>
          </a:xfrm>
          <a:prstGeom prst="wedgeEllipseCallout">
            <a:avLst>
              <a:gd name="adj1" fmla="val -33314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9" name="円形吹き出し 18"/>
          <p:cNvSpPr/>
          <p:nvPr/>
        </p:nvSpPr>
        <p:spPr>
          <a:xfrm>
            <a:off x="6244225" y="3316742"/>
            <a:ext cx="494778" cy="400833"/>
          </a:xfrm>
          <a:prstGeom prst="wedgeEllipseCallout">
            <a:avLst>
              <a:gd name="adj1" fmla="val 12256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553210" y="2855010"/>
            <a:ext cx="1747381" cy="2818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49256" y="2855010"/>
            <a:ext cx="1897694" cy="28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06740" y="1337733"/>
            <a:ext cx="337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交互通行エリアのイメージ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: 端子 24"/>
          <p:cNvSpPr/>
          <p:nvPr/>
        </p:nvSpPr>
        <p:spPr>
          <a:xfrm>
            <a:off x="6365629" y="2779529"/>
            <a:ext cx="4860389" cy="1736733"/>
          </a:xfrm>
          <a:prstGeom prst="flowChartTerminator">
            <a:avLst/>
          </a:prstGeom>
          <a:noFill/>
          <a:ln w="190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477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実際の走行コース</a:t>
            </a:r>
            <a:endParaRPr kumimoji="1" lang="ja-JP" altLang="en-US" dirty="0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道路は、黒色と灰色で識別。</a:t>
            </a:r>
            <a:endParaRPr kumimoji="1" lang="en-US" altLang="ja-JP" dirty="0" smtClean="0"/>
          </a:p>
          <a:p>
            <a:r>
              <a:rPr lang="ja-JP" altLang="en-US" dirty="0"/>
              <a:t>色</a:t>
            </a:r>
            <a:r>
              <a:rPr lang="ja-JP" altLang="en-US" dirty="0" smtClean="0"/>
              <a:t>の変わり目が乗降場。</a:t>
            </a:r>
            <a:endParaRPr lang="en-US" altLang="ja-JP" dirty="0" smtClean="0"/>
          </a:p>
          <a:p>
            <a:r>
              <a:rPr lang="en-US" altLang="ja-JP" dirty="0" err="1"/>
              <a:t>d</a:t>
            </a:r>
            <a:r>
              <a:rPr lang="en-US" altLang="ja-JP" dirty="0" err="1" smtClean="0"/>
              <a:t>,e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が橋の入り口。</a:t>
            </a:r>
            <a:endParaRPr kumimoji="1" lang="en-US" altLang="ja-JP" dirty="0" smtClean="0"/>
          </a:p>
        </p:txBody>
      </p:sp>
      <p:sp>
        <p:nvSpPr>
          <p:cNvPr id="5" name="フローチャート: 端子 4"/>
          <p:cNvSpPr/>
          <p:nvPr/>
        </p:nvSpPr>
        <p:spPr>
          <a:xfrm>
            <a:off x="6365629" y="900332"/>
            <a:ext cx="4860389" cy="1736733"/>
          </a:xfrm>
          <a:prstGeom prst="flowChartTerminator">
            <a:avLst/>
          </a:prstGeom>
          <a:noFill/>
          <a:ln w="190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15689" y="2897039"/>
            <a:ext cx="221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交互通行エリア</a:t>
            </a:r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>
          <a:xfrm>
            <a:off x="6725844" y="1817197"/>
            <a:ext cx="494778" cy="400833"/>
          </a:xfrm>
          <a:prstGeom prst="wedgeEllipseCallout">
            <a:avLst>
              <a:gd name="adj1" fmla="val -25719"/>
              <a:gd name="adj2" fmla="val 895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7547269" y="1935029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9673824" y="1964754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10485411" y="1721654"/>
            <a:ext cx="494778" cy="400833"/>
          </a:xfrm>
          <a:prstGeom prst="wedgeEllipseCallout">
            <a:avLst>
              <a:gd name="adj1" fmla="val 14787"/>
              <a:gd name="adj2" fmla="val 94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6695881" y="3097542"/>
            <a:ext cx="494778" cy="400833"/>
          </a:xfrm>
          <a:prstGeom prst="wedgeEllipseCallout">
            <a:avLst>
              <a:gd name="adj1" fmla="val -33314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10516207" y="3206303"/>
            <a:ext cx="494778" cy="400833"/>
          </a:xfrm>
          <a:prstGeom prst="wedgeEllipseCallout">
            <a:avLst>
              <a:gd name="adj1" fmla="val 12256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71124" y="2555975"/>
            <a:ext cx="623534" cy="343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rot="1367464">
            <a:off x="6702054" y="2479865"/>
            <a:ext cx="526597" cy="245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 rot="20521425">
            <a:off x="6691206" y="2712327"/>
            <a:ext cx="526597" cy="245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833011" y="2525289"/>
            <a:ext cx="623534" cy="353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1385434">
            <a:off x="10426490" y="2724645"/>
            <a:ext cx="526597" cy="245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20564265">
            <a:off x="10371828" y="2451949"/>
            <a:ext cx="526597" cy="245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409081" y="813283"/>
            <a:ext cx="623534" cy="1779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409081" y="4430806"/>
            <a:ext cx="623534" cy="1887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83315" y="439714"/>
            <a:ext cx="21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Start/</a:t>
            </a:r>
            <a:r>
              <a:rPr kumimoji="1" lang="ja-JP" altLang="en-US" dirty="0" smtClean="0"/>
              <a:t>客待ち　→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183315" y="4683501"/>
            <a:ext cx="21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Start/</a:t>
            </a:r>
            <a:r>
              <a:rPr kumimoji="1" lang="ja-JP" altLang="en-US" dirty="0" smtClean="0"/>
              <a:t>客待ち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13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交互通行</a:t>
            </a:r>
            <a:r>
              <a:rPr kumimoji="1" lang="ja-JP" altLang="en-US" dirty="0" smtClean="0"/>
              <a:t>方式（初期案）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自律判断（超音波）で確認して</a:t>
            </a:r>
            <a:r>
              <a:rPr lang="ja-JP" altLang="en-US" dirty="0" smtClean="0"/>
              <a:t>通行する。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課題：同じタイミングで相手がいる場合、デッドロックになる。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→安全に走行できるタクシーを</a:t>
            </a:r>
            <a:r>
              <a:rPr lang="ja-JP" altLang="en-US" dirty="0" smtClean="0"/>
              <a:t>作成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信号</a:t>
            </a:r>
            <a:r>
              <a:rPr lang="ja-JP" altLang="en-US" dirty="0" smtClean="0"/>
              <a:t>で通行を制御する。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課題：ムダに停止することが多くなる。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→クラウドシステムで、走行体の位置に応じた信号制御する。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クラウド信号システムだけで安全を保てるか？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課題：自律判断ができない距離であっても安全に交互通行できること。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→クラウドシステムのみで、安全を確保する設計をする。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92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8" y="276445"/>
            <a:ext cx="8315325" cy="62769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893272" y="1885071"/>
            <a:ext cx="3071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（予約する）タクシー利用者は、交通システムに、タクシー利用の予約をする</a:t>
            </a:r>
            <a:r>
              <a:rPr lang="ja-JP" altLang="en-US" dirty="0" smtClean="0"/>
              <a:t>。　乗車場、降車場を指定する。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（配車する）交通システムは、タクシーに対して送迎業務の指示をする。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（送迎走行する）タクシーは利用者のところに向かい、乗車～降車する。　詳細は、タクシーの業務状態で説明する</a:t>
            </a:r>
            <a:r>
              <a:rPr lang="ja-JP" altLang="en-US" dirty="0"/>
              <a:t>。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7" y="234242"/>
            <a:ext cx="83153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1772" y="365126"/>
            <a:ext cx="10362027" cy="879866"/>
          </a:xfrm>
        </p:spPr>
        <p:txBody>
          <a:bodyPr/>
          <a:lstStyle/>
          <a:p>
            <a:r>
              <a:rPr kumimoji="1" lang="ja-JP" altLang="en-US" dirty="0" smtClean="0"/>
              <a:t>タクシーの業務状態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2" y="1451538"/>
            <a:ext cx="6501559" cy="499055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596554" y="1179118"/>
            <a:ext cx="41429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客待ち</a:t>
            </a:r>
            <a:r>
              <a:rPr lang="ja-JP" altLang="en-US" sz="2800" dirty="0"/>
              <a:t>：システムからの指示を待っている状態。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乗車～賃走（お客様を乗せて走行している）～降車する。</a:t>
            </a: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回送する。・・・客待ち位置まで移動する。</a:t>
            </a: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走行中（迎車中・賃走中・回送中）に関する状態について次項で詳細化する。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3675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58354" cy="1325563"/>
          </a:xfrm>
        </p:spPr>
        <p:txBody>
          <a:bodyPr/>
          <a:lstStyle/>
          <a:p>
            <a:r>
              <a:rPr kumimoji="1" lang="ja-JP" altLang="en-US" dirty="0" smtClean="0"/>
              <a:t>走行状態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4" y="1616471"/>
            <a:ext cx="7040880" cy="489984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413674" y="1544878"/>
            <a:ext cx="43820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走行開始判断：超音波、タッチセンサ、</a:t>
            </a:r>
            <a:r>
              <a:rPr lang="en-US" altLang="ja-JP" sz="2400" dirty="0" smtClean="0"/>
              <a:t>Remote</a:t>
            </a:r>
            <a:r>
              <a:rPr lang="ja-JP" altLang="en-US" sz="2400" dirty="0" smtClean="0"/>
              <a:t>指示の情報から走行する／しないを判断して、走行する。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走行：モーターを駆動している状態。上記の状態と同じく停止が必要な状態になれば停止する。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目的地に到着すると停止する。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68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555</Words>
  <Application>Microsoft Office PowerPoint</Application>
  <PresentationFormat>ワイド画面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交互通行区間で譲り合う 自律走行タクシー</vt:lpstr>
      <vt:lpstr>ある地域でのロボットタクシー</vt:lpstr>
      <vt:lpstr>地域の特徴</vt:lpstr>
      <vt:lpstr>PowerPoint プレゼンテーション</vt:lpstr>
      <vt:lpstr>実際の走行コース</vt:lpstr>
      <vt:lpstr>交互通行方式（初期案）</vt:lpstr>
      <vt:lpstr>PowerPoint プレゼンテーション</vt:lpstr>
      <vt:lpstr>タクシーの業務状態</vt:lpstr>
      <vt:lpstr>走行状態</vt:lpstr>
      <vt:lpstr>PowerPoint プレゼンテーション</vt:lpstr>
      <vt:lpstr>交互通行方式（実習用）</vt:lpstr>
      <vt:lpstr>回答例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はやかわまさし</dc:creator>
  <cp:lastModifiedBy>はやかわまさし</cp:lastModifiedBy>
  <cp:revision>22</cp:revision>
  <dcterms:created xsi:type="dcterms:W3CDTF">2016-07-13T14:46:09Z</dcterms:created>
  <dcterms:modified xsi:type="dcterms:W3CDTF">2016-07-31T02:31:29Z</dcterms:modified>
</cp:coreProperties>
</file>