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Nunito"/>
      <p:regular r:id="rId31"/>
      <p:bold r:id="rId32"/>
      <p:italic r:id="rId33"/>
      <p:boldItalic r:id="rId34"/>
    </p:embeddedFont>
    <p:embeddedFont>
      <p:font typeface="Maven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D61093-D59F-43A2-A68D-79D774FD6F4F}">
  <a:tblStyle styleId="{5BD61093-D59F-43A2-A68D-79D774FD6F4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Nunito-italic.fntdata"/><Relationship Id="rId10" Type="http://schemas.openxmlformats.org/officeDocument/2006/relationships/slide" Target="slides/slide4.xml"/><Relationship Id="rId32" Type="http://schemas.openxmlformats.org/officeDocument/2006/relationships/font" Target="fonts/Nunito-bold.fntdata"/><Relationship Id="rId13" Type="http://schemas.openxmlformats.org/officeDocument/2006/relationships/slide" Target="slides/slide7.xml"/><Relationship Id="rId35" Type="http://schemas.openxmlformats.org/officeDocument/2006/relationships/font" Target="fonts/MavenPro-regular.fntdata"/><Relationship Id="rId12" Type="http://schemas.openxmlformats.org/officeDocument/2006/relationships/slide" Target="slides/slide6.xml"/><Relationship Id="rId34" Type="http://schemas.openxmlformats.org/officeDocument/2006/relationships/font" Target="fonts/Nunito-boldItalic.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MavenPr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ec844c4e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ec844c4e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a24dbba4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a24dbba4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a24dbba41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a24dbba41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a24dbba41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a24dbba41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ec875d587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ec875d587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a10d7dcd6c_0_2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a10d7dcd6c_0_2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a10d7dcd6c_0_2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a10d7dcd6c_0_2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a10d7dcd6c_0_2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a10d7dcd6c_0_2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a10d7dcd6c_0_2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a10d7dcd6c_0_2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bullet: Keeping track of who’s working on what. There were some problems that not everyone was available to deal with. Sometimes Nico had to stay after class to help John with a problem he was dealing with with his computer. Sometimes Nick and Nico had to stay up late trying to fix the UI. Sometimes John and Nick would be </a:t>
            </a:r>
            <a:r>
              <a:rPr lang="en"/>
              <a:t>messaging each other back and forth on Discord with updated code.</a:t>
            </a:r>
            <a:endParaRPr/>
          </a:p>
          <a:p>
            <a:pPr indent="0" lvl="0" marL="0" rtl="0" algn="l">
              <a:spcBef>
                <a:spcPts val="0"/>
              </a:spcBef>
              <a:spcAft>
                <a:spcPts val="0"/>
              </a:spcAft>
              <a:buNone/>
            </a:pPr>
            <a:r>
              <a:rPr lang="en"/>
              <a:t>Second bullet: There were times we had to come up with new plans on the fly. For instance, we had to scrap our original UI we started on last semester in favor of modifying an open-source premade template that had a more modern feel. All three of us had our own unique vision of what the software should look like on day 1, and each day we worked that vision would change ever so slightly.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a10d7dcd6c_0_2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a10d7dcd6c_0_2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1692d85e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1692d85e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Imagine you are waiting for an important package in the mail. Perhaps this package contains money, something you’ve ordered, or some other personal information. Now, imagine that somebody switched the numbers on their house to match yours. Your important package is instead delivered to that person’s house! They used your identity to intercept and steal your package.</a:t>
            </a:r>
            <a:endParaRPr/>
          </a:p>
          <a:p>
            <a:pPr indent="0" lvl="0" marL="0" rtl="0" algn="l">
              <a:spcBef>
                <a:spcPts val="0"/>
              </a:spcBef>
              <a:spcAft>
                <a:spcPts val="0"/>
              </a:spcAft>
              <a:buClr>
                <a:schemeClr val="dk1"/>
              </a:buClr>
              <a:buSzPts val="1100"/>
              <a:buFont typeface="Arial"/>
              <a:buNone/>
            </a:pPr>
            <a:r>
              <a:rPr lang="en"/>
              <a:t>Similarly, ARP Poisoning is a cyber attack where a hacker tricks one device into sending messages to the hacker instead of the intended recipient, allowing the hacker to gain access to that devices’ communications and sensitive data.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u="sng"/>
              <a:t>ARP</a:t>
            </a:r>
            <a:endParaRPr/>
          </a:p>
          <a:p>
            <a:pPr indent="0" lvl="0" marL="0" rtl="0" algn="l">
              <a:spcBef>
                <a:spcPts val="0"/>
              </a:spcBef>
              <a:spcAft>
                <a:spcPts val="0"/>
              </a:spcAft>
              <a:buClr>
                <a:schemeClr val="dk1"/>
              </a:buClr>
              <a:buSzPts val="1100"/>
              <a:buFont typeface="Arial"/>
              <a:buNone/>
            </a:pPr>
            <a:r>
              <a:rPr lang="en"/>
              <a:t>The ARP connects an IP, that may change, to a MAC, which will always remain unique per-device</a:t>
            </a:r>
            <a:endParaRPr/>
          </a:p>
          <a:p>
            <a:pPr indent="0" lvl="0" marL="0" rtl="0" algn="l">
              <a:spcBef>
                <a:spcPts val="0"/>
              </a:spcBef>
              <a:spcAft>
                <a:spcPts val="0"/>
              </a:spcAft>
              <a:buClr>
                <a:schemeClr val="dk1"/>
              </a:buClr>
              <a:buSzPts val="1100"/>
              <a:buFont typeface="Arial"/>
              <a:buNone/>
            </a:pPr>
            <a:r>
              <a:rPr lang="en"/>
              <a:t>The ARP table is used to keep track of all these connections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u="sng"/>
              <a:t>IP</a:t>
            </a:r>
            <a:endParaRPr/>
          </a:p>
          <a:p>
            <a:pPr indent="0" lvl="0" marL="0" rtl="0" algn="l">
              <a:spcBef>
                <a:spcPts val="0"/>
              </a:spcBef>
              <a:spcAft>
                <a:spcPts val="0"/>
              </a:spcAft>
              <a:buClr>
                <a:schemeClr val="dk1"/>
              </a:buClr>
              <a:buSzPts val="1100"/>
              <a:buFont typeface="Arial"/>
              <a:buNone/>
            </a:pPr>
            <a:r>
              <a:rPr lang="en"/>
              <a:t>A number assigned to each device on a network in order to indicate which traffic goes to what device. This may change periodically during normal operation, but this change is expected.</a:t>
            </a:r>
            <a:endParaRPr/>
          </a:p>
          <a:p>
            <a:pPr indent="0" lvl="0" marL="0" rtl="0" algn="l">
              <a:spcBef>
                <a:spcPts val="0"/>
              </a:spcBef>
              <a:spcAft>
                <a:spcPts val="0"/>
              </a:spcAft>
              <a:buNone/>
            </a:pPr>
            <a:r>
              <a:rPr lang="en"/>
              <a:t>Example - “A person's house or apartment number”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MAC</a:t>
            </a:r>
            <a:endParaRPr/>
          </a:p>
          <a:p>
            <a:pPr indent="0" lvl="0" marL="0" rtl="0" algn="l">
              <a:spcBef>
                <a:spcPts val="0"/>
              </a:spcBef>
              <a:spcAft>
                <a:spcPts val="0"/>
              </a:spcAft>
              <a:buNone/>
            </a:pPr>
            <a:r>
              <a:rPr lang="en"/>
              <a:t>The unique number assigned to the hardware of a device.</a:t>
            </a:r>
            <a:endParaRPr/>
          </a:p>
          <a:p>
            <a:pPr indent="0" lvl="0" marL="0" rtl="0" algn="l">
              <a:spcBef>
                <a:spcPts val="0"/>
              </a:spcBef>
              <a:spcAft>
                <a:spcPts val="0"/>
              </a:spcAft>
              <a:buNone/>
            </a:pPr>
            <a:r>
              <a:rPr lang="en"/>
              <a:t>Example - “The physical house/apartment itself”</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a10d7dcd6c_0_2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a10d7dcd6c_0_2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a1692d85e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a1692d85e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a1692d85eb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a1692d85eb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a1692d85eb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a1692d85eb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a1692d85eb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a1692d85eb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a10d7dcd6c_0_2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a10d7dcd6c_0_2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a10d7dcd6c_0_2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a10d7dcd6c_0_2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Model - log.c is the model as it is the core data retrieval and manipulation, since it reads the ARP table from the host computer and extracts the IP/MAC address pairings.</a:t>
            </a:r>
            <a:endParaRPr/>
          </a:p>
          <a:p>
            <a:pPr indent="0" lvl="0" marL="0" rtl="0" algn="l">
              <a:spcBef>
                <a:spcPts val="0"/>
              </a:spcBef>
              <a:spcAft>
                <a:spcPts val="0"/>
              </a:spcAft>
              <a:buClr>
                <a:schemeClr val="dk1"/>
              </a:buClr>
              <a:buSzPts val="1100"/>
              <a:buFont typeface="Arial"/>
              <a:buNone/>
            </a:pPr>
            <a:r>
              <a:rPr lang="en"/>
              <a:t>View - Our java netbeans frontend is the view because it is the graphical user interface that users interact with. It displays information to the user and accepts user input.</a:t>
            </a:r>
            <a:endParaRPr/>
          </a:p>
          <a:p>
            <a:pPr indent="0" lvl="0" marL="0" rtl="0" algn="l">
              <a:spcBef>
                <a:spcPts val="0"/>
              </a:spcBef>
              <a:spcAft>
                <a:spcPts val="0"/>
              </a:spcAft>
              <a:buClr>
                <a:schemeClr val="dk1"/>
              </a:buClr>
              <a:buSzPts val="1100"/>
              <a:buFont typeface="Arial"/>
              <a:buNone/>
            </a:pPr>
            <a:r>
              <a:rPr lang="en"/>
              <a:t>Controller - monitor.c is the controller, as it is the intermediary between the model and the view. It both interacts with the model to retrieve the ARP table and updates the view when it detects an attack.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a35b55e19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a35b55e19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hyperlink" Target="https://media.istockphoto.com/id/1225549108/vector/run-sport-exercise-vector-icon-illustration.jpg?s=612x612&amp;w=0&amp;k=20&amp;c=RKFqwoj4U4mw076yakzLoxFxz5MLm1gQI_mU4RVpzp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media.istockphoto.com/id/1225549108/vector/run-sport-exercise-vector-icon-illustration.jpg?s=612x612&amp;w=0&amp;k=20&amp;c=RKFqwoj4U4mw076yakzLoxFxz5MLm1gQI_mU4RVpzp4=" TargetMode="Externa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hyperlink" Target="https://media.istockphoto.com/id/1225549108/vector/run-sport-exercise-vector-icon-illustration.jpg?s=612x612&amp;w=0&amp;k=20&amp;c=RKFqwoj4U4mw076yakzLoxFxz5MLm1gQI_mU4RVpzp4="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hyperlink" Target="https://media.istockphoto.com/id/1225549108/vector/run-sport-exercise-vector-icon-illustration.jpg?s=612x612&amp;w=0&amp;k=20&amp;c=RKFqwoj4U4mw076yakzLoxFxz5MLm1gQI_mU4RVpzp4=" TargetMode="External"/><Relationship Id="rId6" Type="http://schemas.openxmlformats.org/officeDocument/2006/relationships/hyperlink" Target="https://i.etsystatic.com/19543171/r/il/a1fe46/5195479644/il_fullxfull.5195479644_7zpm.jp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hyperlink" Target="https://cdn-icons-png.flaticon.com/512/1199/1199104.p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hyperlink" Target="https://www.videogameschronicle.com/files/2021/05/discord-new-logo.jp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hyperlink" Target="https://media.istockphoto.com/id/1149246206/vector/light-bulb-with-rays-lighting-electric-lamp-creative-idea-solution-thinking-concept.jpg?s=612x612&amp;w=0&amp;k=20&amp;c=MKFLk7zJSL1LcS1E91ujw8hnoMdAj5scM_QOEhiIkgI="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drive.google.com/file/d/1kh-UIQOLT9EPCe8JSmstWHGCH4AwwvM_/view" TargetMode="External"/><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hyperlink" Target="https://www.auvik.com/wp-content/uploads/2021/04/ARP-table-diagram.p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hyperlink" Target="https://www.researchgate.net/figure/Man-in-the-middle-attack-model_fig3_342618239" TargetMode="External"/><Relationship Id="rId5" Type="http://schemas.openxmlformats.org/officeDocument/2006/relationships/hyperlink" Target="https://www.crowdstrike.com/cybersecurity-101/cyberattacks/most-common-types-of-cyberattacks/#4.%20Spoof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10" Type="http://schemas.openxmlformats.org/officeDocument/2006/relationships/hyperlink" Target="https://freepngimg.com/thumb/shield/23485-2-blue-shield-clip-art.png" TargetMode="External"/><Relationship Id="rId9" Type="http://schemas.openxmlformats.org/officeDocument/2006/relationships/hyperlink" Target="https://www.pngmart.com/files/17/Warning-Sign-PNG-Image.png" TargetMode="External"/><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hyperlink" Target="https://images.squarespace-cdn.com/content/v1/52b9f067e4b0a5849fd7231d/1387938054538-OTP7X3HZNWI40UERC9GF/wrt54g.jpg" TargetMode="External"/><Relationship Id="rId8" Type="http://schemas.openxmlformats.org/officeDocument/2006/relationships/hyperlink" Target="https://i.pcmag.com/imagery/reviews/06OgPGoOx7nvGVK6BGvRThv-5.fit_lim.size_840x473.v1638993428.p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46923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APAD</a:t>
            </a:r>
            <a:endParaRPr/>
          </a:p>
          <a:p>
            <a:pPr indent="0" lvl="0" marL="0" rtl="0" algn="l">
              <a:spcBef>
                <a:spcPts val="0"/>
              </a:spcBef>
              <a:spcAft>
                <a:spcPts val="0"/>
              </a:spcAft>
              <a:buNone/>
            </a:pPr>
            <a:r>
              <a:rPr baseline="-25000" i="1" lang="en" sz="4255"/>
              <a:t>A</a:t>
            </a:r>
            <a:r>
              <a:rPr b="0" baseline="-25000" i="1" lang="en" sz="4255"/>
              <a:t>RP</a:t>
            </a:r>
            <a:r>
              <a:rPr baseline="-25000" i="1" lang="en" sz="4255"/>
              <a:t> P</a:t>
            </a:r>
            <a:r>
              <a:rPr b="0" baseline="-25000" i="1" lang="en" sz="4255"/>
              <a:t>o</a:t>
            </a:r>
            <a:r>
              <a:rPr b="0" baseline="-25000" i="1" lang="en" sz="4222"/>
              <a:t>isoning</a:t>
            </a:r>
            <a:r>
              <a:rPr baseline="-25000" i="1" lang="en" sz="3755"/>
              <a:t> </a:t>
            </a:r>
            <a:r>
              <a:rPr baseline="-25000" i="1" lang="en" sz="4222"/>
              <a:t>A</a:t>
            </a:r>
            <a:r>
              <a:rPr b="0" baseline="-25000" i="1" lang="en" sz="4222"/>
              <a:t>ttack</a:t>
            </a:r>
            <a:r>
              <a:rPr baseline="-25000" i="1" lang="en" sz="3755"/>
              <a:t> </a:t>
            </a:r>
            <a:r>
              <a:rPr baseline="-25000" i="1" lang="en" sz="4222"/>
              <a:t>D</a:t>
            </a:r>
            <a:r>
              <a:rPr b="0" baseline="-25000" i="1" lang="en" sz="4222"/>
              <a:t>e</a:t>
            </a:r>
            <a:r>
              <a:rPr b="0" baseline="-25000" i="1" lang="en" sz="4255"/>
              <a:t>tector</a:t>
            </a:r>
            <a:endParaRPr b="0" baseline="-25000" i="1" sz="4255"/>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John Bilella, Nick Lara, Nick Masci</a:t>
            </a:r>
            <a:endParaRPr/>
          </a:p>
          <a:p>
            <a:pPr indent="0" lvl="0" marL="0" rtl="0" algn="l">
              <a:spcBef>
                <a:spcPts val="0"/>
              </a:spcBef>
              <a:spcAft>
                <a:spcPts val="0"/>
              </a:spcAft>
              <a:buNone/>
            </a:pPr>
            <a:r>
              <a:rPr lang="en"/>
              <a:t>Advisor: Dr. Fu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22"/>
          <p:cNvPicPr preferRelativeResize="0"/>
          <p:nvPr/>
        </p:nvPicPr>
        <p:blipFill>
          <a:blip r:embed="rId3">
            <a:alphaModFix/>
          </a:blip>
          <a:stretch>
            <a:fillRect/>
          </a:stretch>
        </p:blipFill>
        <p:spPr>
          <a:xfrm>
            <a:off x="7441950" y="240391"/>
            <a:ext cx="1425625" cy="1227625"/>
          </a:xfrm>
          <a:prstGeom prst="rect">
            <a:avLst/>
          </a:prstGeom>
          <a:noFill/>
          <a:ln>
            <a:noFill/>
          </a:ln>
        </p:spPr>
      </p:pic>
      <p:graphicFrame>
        <p:nvGraphicFramePr>
          <p:cNvPr id="346" name="Google Shape;346;p22"/>
          <p:cNvGraphicFramePr/>
          <p:nvPr/>
        </p:nvGraphicFramePr>
        <p:xfrm>
          <a:off x="952525" y="1412225"/>
          <a:ext cx="3000000" cy="3000000"/>
        </p:xfrm>
        <a:graphic>
          <a:graphicData uri="http://schemas.openxmlformats.org/drawingml/2006/table">
            <a:tbl>
              <a:tblPr>
                <a:noFill/>
                <a:tableStyleId>{5BD61093-D59F-43A2-A68D-79D774FD6F4F}</a:tableStyleId>
              </a:tblPr>
              <a:tblGrid>
                <a:gridCol w="876675"/>
                <a:gridCol w="2465800"/>
                <a:gridCol w="2465800"/>
                <a:gridCol w="1430675"/>
              </a:tblGrid>
              <a:tr h="323075">
                <a:tc>
                  <a:txBody>
                    <a:bodyPr/>
                    <a:lstStyle/>
                    <a:p>
                      <a:pPr indent="0" lvl="0" marL="0" rtl="0" algn="l">
                        <a:spcBef>
                          <a:spcPts val="0"/>
                        </a:spcBef>
                        <a:spcAft>
                          <a:spcPts val="0"/>
                        </a:spcAft>
                        <a:buNone/>
                      </a:pPr>
                      <a:r>
                        <a:t/>
                      </a:r>
                      <a:endParaRPr sz="15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Nunito"/>
                          <a:ea typeface="Nunito"/>
                          <a:cs typeface="Nunito"/>
                          <a:sym typeface="Nunito"/>
                        </a:rPr>
                        <a:t>Goal</a:t>
                      </a:r>
                      <a:endParaRPr sz="15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Nunito"/>
                          <a:ea typeface="Nunito"/>
                          <a:cs typeface="Nunito"/>
                          <a:sym typeface="Nunito"/>
                        </a:rPr>
                        <a:t>Demo Goal</a:t>
                      </a:r>
                      <a:endParaRPr sz="15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Nunito"/>
                          <a:ea typeface="Nunito"/>
                          <a:cs typeface="Nunito"/>
                          <a:sym typeface="Nunito"/>
                        </a:rPr>
                        <a:t>Scrum Master</a:t>
                      </a:r>
                      <a:endParaRPr sz="1500">
                        <a:solidFill>
                          <a:schemeClr val="dk2"/>
                        </a:solidFill>
                        <a:latin typeface="Nunito"/>
                        <a:ea typeface="Nunito"/>
                        <a:cs typeface="Nunito"/>
                        <a:sym typeface="Nunito"/>
                      </a:endParaRPr>
                    </a:p>
                  </a:txBody>
                  <a:tcPr marT="91425" marB="91425" marR="91425" marL="91425"/>
                </a:tc>
              </a:tr>
              <a:tr h="868650">
                <a:tc>
                  <a:txBody>
                    <a:bodyPr/>
                    <a:lstStyle/>
                    <a:p>
                      <a:pPr indent="0" lvl="0" marL="0" rtl="0" algn="l">
                        <a:spcBef>
                          <a:spcPts val="0"/>
                        </a:spcBef>
                        <a:spcAft>
                          <a:spcPts val="0"/>
                        </a:spcAft>
                        <a:buNone/>
                      </a:pPr>
                      <a:r>
                        <a:rPr lang="en" sz="1500">
                          <a:solidFill>
                            <a:schemeClr val="dk2"/>
                          </a:solidFill>
                          <a:latin typeface="Nunito"/>
                          <a:ea typeface="Nunito"/>
                          <a:cs typeface="Nunito"/>
                          <a:sym typeface="Nunito"/>
                        </a:rPr>
                        <a:t>Sprint 1</a:t>
                      </a:r>
                      <a:endParaRPr sz="15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en" sz="1500">
                          <a:solidFill>
                            <a:schemeClr val="dk2"/>
                          </a:solidFill>
                          <a:latin typeface="Nunito"/>
                          <a:ea typeface="Nunito"/>
                          <a:cs typeface="Nunito"/>
                          <a:sym typeface="Nunito"/>
                        </a:rPr>
                        <a:t>Skeletal</a:t>
                      </a:r>
                      <a:r>
                        <a:rPr lang="en" sz="1500">
                          <a:solidFill>
                            <a:schemeClr val="dk2"/>
                          </a:solidFill>
                          <a:latin typeface="Nunito"/>
                          <a:ea typeface="Nunito"/>
                          <a:cs typeface="Nunito"/>
                          <a:sym typeface="Nunito"/>
                        </a:rPr>
                        <a:t> user interface; </a:t>
                      </a:r>
                      <a:r>
                        <a:rPr b="1" lang="en" sz="1500">
                          <a:solidFill>
                            <a:schemeClr val="dk2"/>
                          </a:solidFill>
                          <a:latin typeface="Nunito"/>
                          <a:ea typeface="Nunito"/>
                          <a:cs typeface="Nunito"/>
                          <a:sym typeface="Nunito"/>
                        </a:rPr>
                        <a:t>basic</a:t>
                      </a:r>
                      <a:r>
                        <a:rPr lang="en" sz="1500">
                          <a:solidFill>
                            <a:schemeClr val="dk2"/>
                          </a:solidFill>
                          <a:latin typeface="Nunito"/>
                          <a:ea typeface="Nunito"/>
                          <a:cs typeface="Nunito"/>
                          <a:sym typeface="Nunito"/>
                        </a:rPr>
                        <a:t> functionality of monitor and log programs</a:t>
                      </a:r>
                      <a:endParaRPr sz="15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Nunito"/>
                          <a:ea typeface="Nunito"/>
                          <a:cs typeface="Nunito"/>
                          <a:sym typeface="Nunito"/>
                        </a:rPr>
                        <a:t>Show UI creating randomly-generated nodes and monitor.c running by modifying a text file to simulate an “attack”</a:t>
                      </a:r>
                      <a:endParaRPr>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Nunito"/>
                          <a:ea typeface="Nunito"/>
                          <a:cs typeface="Nunito"/>
                          <a:sym typeface="Nunito"/>
                        </a:rPr>
                        <a:t>Nico L</a:t>
                      </a:r>
                      <a:endParaRPr sz="1500">
                        <a:solidFill>
                          <a:schemeClr val="dk2"/>
                        </a:solidFill>
                        <a:latin typeface="Nunito"/>
                        <a:ea typeface="Nunito"/>
                        <a:cs typeface="Nunito"/>
                        <a:sym typeface="Nunito"/>
                      </a:endParaRPr>
                    </a:p>
                  </a:txBody>
                  <a:tcPr marT="91425" marB="91425" marR="91425" marL="91425"/>
                </a:tc>
              </a:tr>
              <a:tr h="868650">
                <a:tc>
                  <a:txBody>
                    <a:bodyPr/>
                    <a:lstStyle/>
                    <a:p>
                      <a:pPr indent="0" lvl="0" marL="0" rtl="0" algn="l">
                        <a:spcBef>
                          <a:spcPts val="0"/>
                        </a:spcBef>
                        <a:spcAft>
                          <a:spcPts val="0"/>
                        </a:spcAft>
                        <a:buNone/>
                      </a:pPr>
                      <a:r>
                        <a:rPr lang="en" sz="1500">
                          <a:solidFill>
                            <a:schemeClr val="dk2"/>
                          </a:solidFill>
                          <a:latin typeface="Nunito"/>
                          <a:ea typeface="Nunito"/>
                          <a:cs typeface="Nunito"/>
                          <a:sym typeface="Nunito"/>
                        </a:rPr>
                        <a:t>Sprint 2</a:t>
                      </a:r>
                      <a:endParaRPr sz="15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en" sz="1500">
                          <a:solidFill>
                            <a:schemeClr val="dk2"/>
                          </a:solidFill>
                          <a:latin typeface="Nunito"/>
                          <a:ea typeface="Nunito"/>
                          <a:cs typeface="Nunito"/>
                          <a:sym typeface="Nunito"/>
                        </a:rPr>
                        <a:t>Compatibility</a:t>
                      </a:r>
                      <a:r>
                        <a:rPr lang="en" sz="1500">
                          <a:solidFill>
                            <a:schemeClr val="dk2"/>
                          </a:solidFill>
                          <a:latin typeface="Nunito"/>
                          <a:ea typeface="Nunito"/>
                          <a:cs typeface="Nunito"/>
                          <a:sym typeface="Nunito"/>
                        </a:rPr>
                        <a:t> work with UI and monitor; </a:t>
                      </a:r>
                      <a:r>
                        <a:rPr b="1" lang="en" sz="1500">
                          <a:solidFill>
                            <a:schemeClr val="dk2"/>
                          </a:solidFill>
                          <a:latin typeface="Nunito"/>
                          <a:ea typeface="Nunito"/>
                          <a:cs typeface="Nunito"/>
                          <a:sym typeface="Nunito"/>
                        </a:rPr>
                        <a:t>testing </a:t>
                      </a:r>
                      <a:r>
                        <a:rPr lang="en" sz="1500">
                          <a:solidFill>
                            <a:schemeClr val="dk2"/>
                          </a:solidFill>
                          <a:latin typeface="Nunito"/>
                          <a:ea typeface="Nunito"/>
                          <a:cs typeface="Nunito"/>
                          <a:sym typeface="Nunito"/>
                        </a:rPr>
                        <a:t>of actual ARP attack against monitor</a:t>
                      </a:r>
                      <a:endParaRPr sz="15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Nunito"/>
                          <a:ea typeface="Nunito"/>
                          <a:cs typeface="Nunito"/>
                          <a:sym typeface="Nunito"/>
                        </a:rPr>
                        <a:t>Show a real ARP poisoning attack getting detected and blocked by monitor.c</a:t>
                      </a:r>
                      <a:endParaRPr sz="15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Nunito"/>
                          <a:ea typeface="Nunito"/>
                          <a:cs typeface="Nunito"/>
                          <a:sym typeface="Nunito"/>
                        </a:rPr>
                        <a:t>Nick M</a:t>
                      </a:r>
                      <a:endParaRPr sz="1500">
                        <a:solidFill>
                          <a:schemeClr val="dk2"/>
                        </a:solidFill>
                        <a:latin typeface="Nunito"/>
                        <a:ea typeface="Nunito"/>
                        <a:cs typeface="Nunito"/>
                        <a:sym typeface="Nunito"/>
                      </a:endParaRPr>
                    </a:p>
                  </a:txBody>
                  <a:tcPr marT="91425" marB="91425" marR="91425" marL="91425"/>
                </a:tc>
              </a:tr>
              <a:tr h="868650">
                <a:tc>
                  <a:txBody>
                    <a:bodyPr/>
                    <a:lstStyle/>
                    <a:p>
                      <a:pPr indent="0" lvl="0" marL="0" rtl="0" algn="l">
                        <a:spcBef>
                          <a:spcPts val="0"/>
                        </a:spcBef>
                        <a:spcAft>
                          <a:spcPts val="0"/>
                        </a:spcAft>
                        <a:buNone/>
                      </a:pPr>
                      <a:r>
                        <a:rPr lang="en" sz="1500">
                          <a:solidFill>
                            <a:schemeClr val="dk2"/>
                          </a:solidFill>
                          <a:latin typeface="Nunito"/>
                          <a:ea typeface="Nunito"/>
                          <a:cs typeface="Nunito"/>
                          <a:sym typeface="Nunito"/>
                        </a:rPr>
                        <a:t>Sprint 3</a:t>
                      </a:r>
                      <a:endParaRPr sz="15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Nunito"/>
                          <a:ea typeface="Nunito"/>
                          <a:cs typeface="Nunito"/>
                          <a:sym typeface="Nunito"/>
                        </a:rPr>
                        <a:t>Add </a:t>
                      </a:r>
                      <a:r>
                        <a:rPr b="1" lang="en" sz="1500">
                          <a:solidFill>
                            <a:schemeClr val="dk2"/>
                          </a:solidFill>
                          <a:latin typeface="Nunito"/>
                          <a:ea typeface="Nunito"/>
                          <a:cs typeface="Nunito"/>
                          <a:sym typeface="Nunito"/>
                        </a:rPr>
                        <a:t>settings </a:t>
                      </a:r>
                      <a:r>
                        <a:rPr lang="en" sz="1500">
                          <a:solidFill>
                            <a:schemeClr val="dk2"/>
                          </a:solidFill>
                          <a:latin typeface="Nunito"/>
                          <a:ea typeface="Nunito"/>
                          <a:cs typeface="Nunito"/>
                          <a:sym typeface="Nunito"/>
                        </a:rPr>
                        <a:t>to UI, decide on a project name, and </a:t>
                      </a:r>
                      <a:r>
                        <a:rPr b="1" lang="en" sz="1500">
                          <a:solidFill>
                            <a:schemeClr val="dk2"/>
                          </a:solidFill>
                          <a:latin typeface="Nunito"/>
                          <a:ea typeface="Nunito"/>
                          <a:cs typeface="Nunito"/>
                          <a:sym typeface="Nunito"/>
                        </a:rPr>
                        <a:t>final tests</a:t>
                      </a:r>
                      <a:endParaRPr b="1" sz="15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Nunito"/>
                          <a:ea typeface="Nunito"/>
                          <a:cs typeface="Nunito"/>
                          <a:sym typeface="Nunito"/>
                        </a:rPr>
                        <a:t>Show full program in final state</a:t>
                      </a:r>
                      <a:r>
                        <a:rPr lang="en" sz="1600">
                          <a:solidFill>
                            <a:schemeClr val="dk2"/>
                          </a:solidFill>
                          <a:latin typeface="Nunito"/>
                          <a:ea typeface="Nunito"/>
                          <a:cs typeface="Nunito"/>
                          <a:sym typeface="Nunito"/>
                        </a:rPr>
                        <a:t>; attack from start to finish</a:t>
                      </a:r>
                      <a:endParaRPr sz="15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Nunito"/>
                          <a:ea typeface="Nunito"/>
                          <a:cs typeface="Nunito"/>
                          <a:sym typeface="Nunito"/>
                        </a:rPr>
                        <a:t>John B</a:t>
                      </a:r>
                      <a:endParaRPr sz="1500">
                        <a:solidFill>
                          <a:schemeClr val="dk2"/>
                        </a:solidFill>
                        <a:latin typeface="Nunito"/>
                        <a:ea typeface="Nunito"/>
                        <a:cs typeface="Nunito"/>
                        <a:sym typeface="Nunito"/>
                      </a:endParaRPr>
                    </a:p>
                  </a:txBody>
                  <a:tcPr marT="91425" marB="91425" marR="91425" marL="91425"/>
                </a:tc>
              </a:tr>
            </a:tbl>
          </a:graphicData>
        </a:graphic>
      </p:graphicFrame>
      <p:sp>
        <p:nvSpPr>
          <p:cNvPr id="347" name="Google Shape;347;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Sprints Overview</a:t>
            </a:r>
            <a:endParaRPr/>
          </a:p>
        </p:txBody>
      </p:sp>
      <p:sp>
        <p:nvSpPr>
          <p:cNvPr id="348" name="Google Shape;348;p22"/>
          <p:cNvSpPr txBox="1"/>
          <p:nvPr/>
        </p:nvSpPr>
        <p:spPr>
          <a:xfrm>
            <a:off x="0" y="4924900"/>
            <a:ext cx="91440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600">
                <a:solidFill>
                  <a:schemeClr val="dk1"/>
                </a:solidFill>
                <a:latin typeface="Roboto"/>
                <a:ea typeface="Roboto"/>
                <a:cs typeface="Roboto"/>
                <a:sym typeface="Roboto"/>
              </a:rPr>
              <a:t>Image from: </a:t>
            </a:r>
            <a:r>
              <a:rPr i="1" lang="en" sz="600" u="sng">
                <a:solidFill>
                  <a:schemeClr val="hlink"/>
                </a:solidFill>
                <a:latin typeface="Roboto"/>
                <a:ea typeface="Roboto"/>
                <a:cs typeface="Roboto"/>
                <a:sym typeface="Roboto"/>
                <a:hlinkClick r:id="rId4"/>
              </a:rPr>
              <a:t>https://media.istockphoto.com/id/1225549108/vector/run-sport-exercise-vector-icon-illustration.jpg?s=612x612&amp;w=0&amp;k=20&amp;c=RKFqwoj4U4mw076yakzLoxFxz5MLm1gQI_mU4RVpzp4=</a:t>
            </a:r>
            <a:r>
              <a:rPr i="1" lang="en" sz="600">
                <a:solidFill>
                  <a:schemeClr val="dk1"/>
                </a:solidFill>
                <a:latin typeface="Roboto"/>
                <a:ea typeface="Roboto"/>
                <a:cs typeface="Roboto"/>
                <a:sym typeface="Roboto"/>
              </a:rPr>
              <a:t> </a:t>
            </a:r>
            <a:endParaRPr i="1" sz="6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Sprint 1</a:t>
            </a:r>
            <a:endParaRPr/>
          </a:p>
        </p:txBody>
      </p:sp>
      <p:sp>
        <p:nvSpPr>
          <p:cNvPr id="354" name="Google Shape;354;p23"/>
          <p:cNvSpPr txBox="1"/>
          <p:nvPr/>
        </p:nvSpPr>
        <p:spPr>
          <a:xfrm>
            <a:off x="77750" y="1156600"/>
            <a:ext cx="9009900" cy="9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Nunito"/>
                <a:ea typeface="Nunito"/>
                <a:cs typeface="Nunito"/>
                <a:sym typeface="Nunito"/>
              </a:rPr>
              <a:t>Goal: Skeletal user interface; basic functionality of monitor and log programs</a:t>
            </a:r>
            <a:endParaRPr sz="1500">
              <a:solidFill>
                <a:schemeClr val="dk2"/>
              </a:solidFill>
              <a:latin typeface="Nunito"/>
              <a:ea typeface="Nunito"/>
              <a:cs typeface="Nunito"/>
              <a:sym typeface="Nunito"/>
            </a:endParaRPr>
          </a:p>
          <a:p>
            <a:pPr indent="0" lvl="0" marL="0" rtl="0" algn="l">
              <a:spcBef>
                <a:spcPts val="0"/>
              </a:spcBef>
              <a:spcAft>
                <a:spcPts val="0"/>
              </a:spcAft>
              <a:buNone/>
            </a:pPr>
            <a:r>
              <a:rPr lang="en" sz="1500">
                <a:solidFill>
                  <a:schemeClr val="dk2"/>
                </a:solidFill>
                <a:latin typeface="Nunito"/>
                <a:ea typeface="Nunito"/>
                <a:cs typeface="Nunito"/>
                <a:sym typeface="Nunito"/>
              </a:rPr>
              <a:t>Demo Goal: Show UI creating randomly-generated nodes and monitor.c running by modifying a text file to simulate an “attack”</a:t>
            </a:r>
            <a:endParaRPr sz="1500">
              <a:solidFill>
                <a:schemeClr val="dk2"/>
              </a:solidFill>
              <a:latin typeface="Nunito"/>
              <a:ea typeface="Nunito"/>
              <a:cs typeface="Nunito"/>
              <a:sym typeface="Nunito"/>
            </a:endParaRPr>
          </a:p>
          <a:p>
            <a:pPr indent="0" lvl="0" marL="0" rtl="0" algn="l">
              <a:spcBef>
                <a:spcPts val="0"/>
              </a:spcBef>
              <a:spcAft>
                <a:spcPts val="0"/>
              </a:spcAft>
              <a:buNone/>
            </a:pPr>
            <a:r>
              <a:t/>
            </a:r>
            <a:endParaRPr sz="1500">
              <a:solidFill>
                <a:schemeClr val="dk2"/>
              </a:solidFill>
              <a:latin typeface="Nunito"/>
              <a:ea typeface="Nunito"/>
              <a:cs typeface="Nunito"/>
              <a:sym typeface="Nunito"/>
            </a:endParaRPr>
          </a:p>
          <a:p>
            <a:pPr indent="0" lvl="0" marL="0" rtl="0" algn="l">
              <a:spcBef>
                <a:spcPts val="0"/>
              </a:spcBef>
              <a:spcAft>
                <a:spcPts val="0"/>
              </a:spcAft>
              <a:buNone/>
            </a:pPr>
            <a:r>
              <a:t/>
            </a:r>
            <a:endParaRPr sz="1500">
              <a:solidFill>
                <a:schemeClr val="dk2"/>
              </a:solidFill>
              <a:latin typeface="Nunito"/>
              <a:ea typeface="Nunito"/>
              <a:cs typeface="Nunito"/>
              <a:sym typeface="Nunito"/>
            </a:endParaRPr>
          </a:p>
        </p:txBody>
      </p:sp>
      <p:graphicFrame>
        <p:nvGraphicFramePr>
          <p:cNvPr id="355" name="Google Shape;355;p23"/>
          <p:cNvGraphicFramePr/>
          <p:nvPr/>
        </p:nvGraphicFramePr>
        <p:xfrm>
          <a:off x="886925" y="1920575"/>
          <a:ext cx="3000000" cy="3000000"/>
        </p:xfrm>
        <a:graphic>
          <a:graphicData uri="http://schemas.openxmlformats.org/drawingml/2006/table">
            <a:tbl>
              <a:tblPr>
                <a:noFill/>
                <a:tableStyleId>{5BD61093-D59F-43A2-A68D-79D774FD6F4F}</a:tableStyleId>
              </a:tblPr>
              <a:tblGrid>
                <a:gridCol w="1460750"/>
                <a:gridCol w="3547375"/>
                <a:gridCol w="2504075"/>
              </a:tblGrid>
              <a:tr h="477250">
                <a:tc>
                  <a:txBody>
                    <a:bodyPr/>
                    <a:lstStyle/>
                    <a:p>
                      <a:pPr indent="0" lvl="0" marL="0" rtl="0" algn="ctr">
                        <a:spcBef>
                          <a:spcPts val="0"/>
                        </a:spcBef>
                        <a:spcAft>
                          <a:spcPts val="0"/>
                        </a:spcAft>
                        <a:buNone/>
                      </a:pPr>
                      <a:r>
                        <a:rPr lang="en">
                          <a:latin typeface="Nunito"/>
                          <a:ea typeface="Nunito"/>
                          <a:cs typeface="Nunito"/>
                          <a:sym typeface="Nunito"/>
                        </a:rPr>
                        <a:t>Team Member</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Tasks</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Notable Issues</a:t>
                      </a:r>
                      <a:endParaRPr>
                        <a:latin typeface="Nunito"/>
                        <a:ea typeface="Nunito"/>
                        <a:cs typeface="Nunito"/>
                        <a:sym typeface="Nunito"/>
                      </a:endParaRPr>
                    </a:p>
                  </a:txBody>
                  <a:tcPr marT="91425" marB="91425" marR="91425" marL="91425"/>
                </a:tc>
              </a:tr>
              <a:tr h="477250">
                <a:tc>
                  <a:txBody>
                    <a:bodyPr/>
                    <a:lstStyle/>
                    <a:p>
                      <a:pPr indent="0" lvl="0" marL="0" rtl="0" algn="l">
                        <a:spcBef>
                          <a:spcPts val="0"/>
                        </a:spcBef>
                        <a:spcAft>
                          <a:spcPts val="0"/>
                        </a:spcAft>
                        <a:buNone/>
                      </a:pPr>
                      <a:r>
                        <a:rPr lang="en">
                          <a:latin typeface="Nunito"/>
                          <a:ea typeface="Nunito"/>
                          <a:cs typeface="Nunito"/>
                          <a:sym typeface="Nunito"/>
                        </a:rPr>
                        <a:t>Nico L</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Get UI running in Virtual Machines and begin work on displaying network event history in the UI</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Netbeans not recognizing UI template file; verified proper file was being downloaded and used</a:t>
                      </a:r>
                      <a:endParaRPr sz="1200">
                        <a:latin typeface="Nunito"/>
                        <a:ea typeface="Nunito"/>
                        <a:cs typeface="Nunito"/>
                        <a:sym typeface="Nunito"/>
                      </a:endParaRPr>
                    </a:p>
                  </a:txBody>
                  <a:tcPr marT="91425" marB="91425" marR="91425" marL="91425"/>
                </a:tc>
              </a:tr>
              <a:tr h="477250">
                <a:tc>
                  <a:txBody>
                    <a:bodyPr/>
                    <a:lstStyle/>
                    <a:p>
                      <a:pPr indent="0" lvl="0" marL="0" rtl="0" algn="l">
                        <a:spcBef>
                          <a:spcPts val="0"/>
                        </a:spcBef>
                        <a:spcAft>
                          <a:spcPts val="0"/>
                        </a:spcAft>
                        <a:buNone/>
                      </a:pPr>
                      <a:r>
                        <a:rPr lang="en">
                          <a:latin typeface="Nunito"/>
                          <a:ea typeface="Nunito"/>
                          <a:cs typeface="Nunito"/>
                          <a:sym typeface="Nunito"/>
                        </a:rPr>
                        <a:t>Nick M</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Develop node-drawing functions in UI; Get from generating random nodes to creating them from data output by monitor program</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Nodes as buttons not changing color immediately; used different Swing object to display information</a:t>
                      </a:r>
                      <a:endParaRPr sz="1200">
                        <a:latin typeface="Nunito"/>
                        <a:ea typeface="Nunito"/>
                        <a:cs typeface="Nunito"/>
                        <a:sym typeface="Nunito"/>
                      </a:endParaRPr>
                    </a:p>
                  </a:txBody>
                  <a:tcPr marT="91425" marB="91425" marR="91425" marL="91425"/>
                </a:tc>
              </a:tr>
              <a:tr h="477250">
                <a:tc>
                  <a:txBody>
                    <a:bodyPr/>
                    <a:lstStyle/>
                    <a:p>
                      <a:pPr indent="0" lvl="0" marL="0" rtl="0" algn="l">
                        <a:spcBef>
                          <a:spcPts val="0"/>
                        </a:spcBef>
                        <a:spcAft>
                          <a:spcPts val="0"/>
                        </a:spcAft>
                        <a:buNone/>
                      </a:pPr>
                      <a:r>
                        <a:rPr lang="en">
                          <a:latin typeface="Nunito"/>
                          <a:ea typeface="Nunito"/>
                          <a:cs typeface="Nunito"/>
                          <a:sym typeface="Nunito"/>
                        </a:rPr>
                        <a:t>John B</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Get log.c and monitor.c to a runnable state; begin work on compatibility between monitor.c and UI</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100">
                          <a:latin typeface="Nunito"/>
                          <a:ea typeface="Nunito"/>
                          <a:cs typeface="Nunito"/>
                          <a:sym typeface="Nunito"/>
                        </a:rPr>
                        <a:t>Virtual machine was missing system files to compile log.c; reinstalled necessary files and compiled properly</a:t>
                      </a:r>
                      <a:endParaRPr sz="1100">
                        <a:latin typeface="Nunito"/>
                        <a:ea typeface="Nunito"/>
                        <a:cs typeface="Nunito"/>
                        <a:sym typeface="Nunito"/>
                      </a:endParaRPr>
                    </a:p>
                  </a:txBody>
                  <a:tcPr marT="91425" marB="91425" marR="91425" marL="91425"/>
                </a:tc>
              </a:tr>
            </a:tbl>
          </a:graphicData>
        </a:graphic>
      </p:graphicFrame>
      <p:sp>
        <p:nvSpPr>
          <p:cNvPr id="356" name="Google Shape;356;p23"/>
          <p:cNvSpPr txBox="1"/>
          <p:nvPr/>
        </p:nvSpPr>
        <p:spPr>
          <a:xfrm>
            <a:off x="0" y="4938525"/>
            <a:ext cx="91440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600">
                <a:solidFill>
                  <a:schemeClr val="dk1"/>
                </a:solidFill>
                <a:latin typeface="Roboto"/>
                <a:ea typeface="Roboto"/>
                <a:cs typeface="Roboto"/>
                <a:sym typeface="Roboto"/>
              </a:rPr>
              <a:t>Image from: </a:t>
            </a:r>
            <a:r>
              <a:rPr i="1" lang="en" sz="600" u="sng">
                <a:solidFill>
                  <a:schemeClr val="hlink"/>
                </a:solidFill>
                <a:latin typeface="Roboto"/>
                <a:ea typeface="Roboto"/>
                <a:cs typeface="Roboto"/>
                <a:sym typeface="Roboto"/>
                <a:hlinkClick r:id="rId3"/>
              </a:rPr>
              <a:t>https://media.istockphoto.com/id/1225549108/vector/run-sport-exercise-vector-icon-illustration.jpg?s=612x612&amp;w=0&amp;k=20&amp;c=RKFqwoj4U4mw076yakzLoxFxz5MLm1gQI_mU4RVpzp4=</a:t>
            </a:r>
            <a:r>
              <a:rPr i="1" lang="en" sz="600">
                <a:solidFill>
                  <a:schemeClr val="dk1"/>
                </a:solidFill>
                <a:latin typeface="Roboto"/>
                <a:ea typeface="Roboto"/>
                <a:cs typeface="Roboto"/>
                <a:sym typeface="Roboto"/>
              </a:rPr>
              <a:t> </a:t>
            </a:r>
            <a:endParaRPr i="1" sz="600">
              <a:solidFill>
                <a:schemeClr val="dk1"/>
              </a:solidFill>
              <a:latin typeface="Roboto"/>
              <a:ea typeface="Roboto"/>
              <a:cs typeface="Roboto"/>
              <a:sym typeface="Roboto"/>
            </a:endParaRPr>
          </a:p>
        </p:txBody>
      </p:sp>
      <p:pic>
        <p:nvPicPr>
          <p:cNvPr id="357" name="Google Shape;357;p23"/>
          <p:cNvPicPr preferRelativeResize="0"/>
          <p:nvPr/>
        </p:nvPicPr>
        <p:blipFill>
          <a:blip r:embed="rId4">
            <a:alphaModFix/>
          </a:blip>
          <a:stretch>
            <a:fillRect/>
          </a:stretch>
        </p:blipFill>
        <p:spPr>
          <a:xfrm>
            <a:off x="7441950" y="240391"/>
            <a:ext cx="1425625" cy="1227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24"/>
          <p:cNvPicPr preferRelativeResize="0"/>
          <p:nvPr/>
        </p:nvPicPr>
        <p:blipFill>
          <a:blip r:embed="rId3">
            <a:alphaModFix/>
          </a:blip>
          <a:stretch>
            <a:fillRect/>
          </a:stretch>
        </p:blipFill>
        <p:spPr>
          <a:xfrm>
            <a:off x="7441950" y="240391"/>
            <a:ext cx="1425625" cy="1227625"/>
          </a:xfrm>
          <a:prstGeom prst="rect">
            <a:avLst/>
          </a:prstGeom>
          <a:noFill/>
          <a:ln>
            <a:noFill/>
          </a:ln>
        </p:spPr>
      </p:pic>
      <p:sp>
        <p:nvSpPr>
          <p:cNvPr id="363" name="Google Shape;36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Sprint 2</a:t>
            </a:r>
            <a:endParaRPr/>
          </a:p>
        </p:txBody>
      </p:sp>
      <p:sp>
        <p:nvSpPr>
          <p:cNvPr id="364" name="Google Shape;364;p24"/>
          <p:cNvSpPr txBox="1"/>
          <p:nvPr/>
        </p:nvSpPr>
        <p:spPr>
          <a:xfrm>
            <a:off x="554550" y="1227500"/>
            <a:ext cx="8034900" cy="9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Nunito"/>
                <a:ea typeface="Nunito"/>
                <a:cs typeface="Nunito"/>
                <a:sym typeface="Nunito"/>
              </a:rPr>
              <a:t>Goal: Compatibility work with UI and monitor; testing of actual ARP attack against monitor</a:t>
            </a:r>
            <a:endParaRPr>
              <a:solidFill>
                <a:schemeClr val="dk2"/>
              </a:solidFill>
              <a:latin typeface="Nunito"/>
              <a:ea typeface="Nunito"/>
              <a:cs typeface="Nunito"/>
              <a:sym typeface="Nunito"/>
            </a:endParaRPr>
          </a:p>
          <a:p>
            <a:pPr indent="0" lvl="0" marL="0" rtl="0" algn="l">
              <a:spcBef>
                <a:spcPts val="0"/>
              </a:spcBef>
              <a:spcAft>
                <a:spcPts val="0"/>
              </a:spcAft>
              <a:buNone/>
            </a:pPr>
            <a:r>
              <a:rPr lang="en">
                <a:solidFill>
                  <a:schemeClr val="dk2"/>
                </a:solidFill>
                <a:latin typeface="Nunito"/>
                <a:ea typeface="Nunito"/>
                <a:cs typeface="Nunito"/>
                <a:sym typeface="Nunito"/>
              </a:rPr>
              <a:t>Demo Goal: Show a real ARP poisoning attack getting detected and blocked by monitor.c</a:t>
            </a:r>
            <a:endParaRPr>
              <a:solidFill>
                <a:schemeClr val="dk2"/>
              </a:solidFill>
              <a:latin typeface="Nunito"/>
              <a:ea typeface="Nunito"/>
              <a:cs typeface="Nunito"/>
              <a:sym typeface="Nunito"/>
            </a:endParaRPr>
          </a:p>
        </p:txBody>
      </p:sp>
      <p:graphicFrame>
        <p:nvGraphicFramePr>
          <p:cNvPr id="365" name="Google Shape;365;p24"/>
          <p:cNvGraphicFramePr/>
          <p:nvPr/>
        </p:nvGraphicFramePr>
        <p:xfrm>
          <a:off x="886925" y="1857100"/>
          <a:ext cx="3000000" cy="3000000"/>
        </p:xfrm>
        <a:graphic>
          <a:graphicData uri="http://schemas.openxmlformats.org/drawingml/2006/table">
            <a:tbl>
              <a:tblPr>
                <a:noFill/>
                <a:tableStyleId>{5BD61093-D59F-43A2-A68D-79D774FD6F4F}</a:tableStyleId>
              </a:tblPr>
              <a:tblGrid>
                <a:gridCol w="1460750"/>
                <a:gridCol w="3547375"/>
                <a:gridCol w="2504075"/>
              </a:tblGrid>
              <a:tr h="477250">
                <a:tc>
                  <a:txBody>
                    <a:bodyPr/>
                    <a:lstStyle/>
                    <a:p>
                      <a:pPr indent="0" lvl="0" marL="0" rtl="0" algn="ctr">
                        <a:spcBef>
                          <a:spcPts val="0"/>
                        </a:spcBef>
                        <a:spcAft>
                          <a:spcPts val="0"/>
                        </a:spcAft>
                        <a:buNone/>
                      </a:pPr>
                      <a:r>
                        <a:rPr lang="en">
                          <a:latin typeface="Nunito"/>
                          <a:ea typeface="Nunito"/>
                          <a:cs typeface="Nunito"/>
                          <a:sym typeface="Nunito"/>
                        </a:rPr>
                        <a:t>Team Member</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Tasks</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Notable Issues</a:t>
                      </a:r>
                      <a:endParaRPr>
                        <a:latin typeface="Nunito"/>
                        <a:ea typeface="Nunito"/>
                        <a:cs typeface="Nunito"/>
                        <a:sym typeface="Nunito"/>
                      </a:endParaRPr>
                    </a:p>
                  </a:txBody>
                  <a:tcPr marT="91425" marB="91425" marR="91425" marL="91425"/>
                </a:tc>
              </a:tr>
              <a:tr h="477250">
                <a:tc>
                  <a:txBody>
                    <a:bodyPr/>
                    <a:lstStyle/>
                    <a:p>
                      <a:pPr indent="0" lvl="0" marL="0" rtl="0" algn="l">
                        <a:spcBef>
                          <a:spcPts val="0"/>
                        </a:spcBef>
                        <a:spcAft>
                          <a:spcPts val="0"/>
                        </a:spcAft>
                        <a:buNone/>
                      </a:pPr>
                      <a:r>
                        <a:rPr lang="en">
                          <a:latin typeface="Nunito"/>
                          <a:ea typeface="Nunito"/>
                          <a:cs typeface="Nunito"/>
                          <a:sym typeface="Nunito"/>
                        </a:rPr>
                        <a:t>Nico L</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Complete framework to display network history in UI, then research and test ARP poisoning attack via Ettercap</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Netbeans was somewhat difficult to work with displaying data; got help from groupmates</a:t>
                      </a:r>
                      <a:endParaRPr sz="1200">
                        <a:latin typeface="Nunito"/>
                        <a:ea typeface="Nunito"/>
                        <a:cs typeface="Nunito"/>
                        <a:sym typeface="Nunito"/>
                      </a:endParaRPr>
                    </a:p>
                  </a:txBody>
                  <a:tcPr marT="91425" marB="91425" marR="91425" marL="91425"/>
                </a:tc>
              </a:tr>
              <a:tr h="477250">
                <a:tc>
                  <a:txBody>
                    <a:bodyPr/>
                    <a:lstStyle/>
                    <a:p>
                      <a:pPr indent="0" lvl="0" marL="0" rtl="0" algn="l">
                        <a:spcBef>
                          <a:spcPts val="0"/>
                        </a:spcBef>
                        <a:spcAft>
                          <a:spcPts val="0"/>
                        </a:spcAft>
                        <a:buNone/>
                      </a:pPr>
                      <a:r>
                        <a:rPr lang="en">
                          <a:latin typeface="Nunito"/>
                          <a:ea typeface="Nunito"/>
                          <a:cs typeface="Nunito"/>
                          <a:sym typeface="Nunito"/>
                        </a:rPr>
                        <a:t>Nick M</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Use Nico’s framework to fully add history tab to UI; debug compatibility issues and polish code</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monitor.c was crashing upon being run, but using gdb to investigate the problem allowed us to solve it</a:t>
                      </a:r>
                      <a:endParaRPr sz="1200">
                        <a:latin typeface="Nunito"/>
                        <a:ea typeface="Nunito"/>
                        <a:cs typeface="Nunito"/>
                        <a:sym typeface="Nunito"/>
                      </a:endParaRPr>
                    </a:p>
                  </a:txBody>
                  <a:tcPr marT="91425" marB="91425" marR="91425" marL="91425"/>
                </a:tc>
              </a:tr>
              <a:tr h="477250">
                <a:tc>
                  <a:txBody>
                    <a:bodyPr/>
                    <a:lstStyle/>
                    <a:p>
                      <a:pPr indent="0" lvl="0" marL="0" rtl="0" algn="l">
                        <a:spcBef>
                          <a:spcPts val="0"/>
                        </a:spcBef>
                        <a:spcAft>
                          <a:spcPts val="0"/>
                        </a:spcAft>
                        <a:buNone/>
                      </a:pPr>
                      <a:r>
                        <a:rPr lang="en">
                          <a:latin typeface="Nunito"/>
                          <a:ea typeface="Nunito"/>
                          <a:cs typeface="Nunito"/>
                          <a:sym typeface="Nunito"/>
                        </a:rPr>
                        <a:t>John B</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Make monitor.c read output of log.c, make monitor.c block incoming threats, and have monitor.c output a file to be used in the UI’s history tab</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100">
                          <a:latin typeface="Nunito"/>
                          <a:ea typeface="Nunito"/>
                          <a:cs typeface="Nunito"/>
                          <a:sym typeface="Nunito"/>
                        </a:rPr>
                        <a:t>The original intention was to block based off changed IP addresses, but the Ettercap attack changes MAC addresses. Code was reworked to account for this</a:t>
                      </a:r>
                      <a:endParaRPr sz="1100">
                        <a:latin typeface="Nunito"/>
                        <a:ea typeface="Nunito"/>
                        <a:cs typeface="Nunito"/>
                        <a:sym typeface="Nunito"/>
                      </a:endParaRPr>
                    </a:p>
                  </a:txBody>
                  <a:tcPr marT="91425" marB="91425" marR="91425" marL="91425"/>
                </a:tc>
              </a:tr>
            </a:tbl>
          </a:graphicData>
        </a:graphic>
      </p:graphicFrame>
      <p:sp>
        <p:nvSpPr>
          <p:cNvPr id="366" name="Google Shape;366;p24"/>
          <p:cNvSpPr txBox="1"/>
          <p:nvPr/>
        </p:nvSpPr>
        <p:spPr>
          <a:xfrm>
            <a:off x="0" y="4932175"/>
            <a:ext cx="91440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600">
                <a:solidFill>
                  <a:schemeClr val="dk1"/>
                </a:solidFill>
                <a:latin typeface="Roboto"/>
                <a:ea typeface="Roboto"/>
                <a:cs typeface="Roboto"/>
                <a:sym typeface="Roboto"/>
              </a:rPr>
              <a:t>Image from: </a:t>
            </a:r>
            <a:r>
              <a:rPr i="1" lang="en" sz="600" u="sng">
                <a:solidFill>
                  <a:schemeClr val="hlink"/>
                </a:solidFill>
                <a:latin typeface="Roboto"/>
                <a:ea typeface="Roboto"/>
                <a:cs typeface="Roboto"/>
                <a:sym typeface="Roboto"/>
                <a:hlinkClick r:id="rId4"/>
              </a:rPr>
              <a:t>https://media.istockphoto.com/id/1225549108/vector/run-sport-exercise-vector-icon-illustration.jpg?s=612x612&amp;w=0&amp;k=20&amp;c=RKFqwoj4U4mw076yakzLoxFxz5MLm1gQI_mU4RVpzp4=</a:t>
            </a:r>
            <a:r>
              <a:rPr i="1" lang="en" sz="600">
                <a:solidFill>
                  <a:schemeClr val="dk1"/>
                </a:solidFill>
                <a:latin typeface="Roboto"/>
                <a:ea typeface="Roboto"/>
                <a:cs typeface="Roboto"/>
                <a:sym typeface="Roboto"/>
              </a:rPr>
              <a:t> </a:t>
            </a:r>
            <a:endParaRPr i="1" sz="6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Sprint 3</a:t>
            </a:r>
            <a:endParaRPr/>
          </a:p>
        </p:txBody>
      </p:sp>
      <p:sp>
        <p:nvSpPr>
          <p:cNvPr id="372" name="Google Shape;372;p25"/>
          <p:cNvSpPr txBox="1"/>
          <p:nvPr/>
        </p:nvSpPr>
        <p:spPr>
          <a:xfrm>
            <a:off x="885600" y="1242425"/>
            <a:ext cx="7372800" cy="8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Nunito"/>
                <a:ea typeface="Nunito"/>
                <a:cs typeface="Nunito"/>
                <a:sym typeface="Nunito"/>
              </a:rPr>
              <a:t>Goal: Add settings to UI, decide on a project name, and final tests</a:t>
            </a:r>
            <a:endParaRPr sz="1600">
              <a:solidFill>
                <a:schemeClr val="dk2"/>
              </a:solidFill>
              <a:latin typeface="Nunito"/>
              <a:ea typeface="Nunito"/>
              <a:cs typeface="Nunito"/>
              <a:sym typeface="Nunito"/>
            </a:endParaRPr>
          </a:p>
          <a:p>
            <a:pPr indent="0" lvl="0" marL="0" rtl="0" algn="l">
              <a:spcBef>
                <a:spcPts val="0"/>
              </a:spcBef>
              <a:spcAft>
                <a:spcPts val="0"/>
              </a:spcAft>
              <a:buNone/>
            </a:pPr>
            <a:r>
              <a:rPr lang="en" sz="1600">
                <a:solidFill>
                  <a:schemeClr val="dk2"/>
                </a:solidFill>
                <a:latin typeface="Nunito"/>
                <a:ea typeface="Nunito"/>
                <a:cs typeface="Nunito"/>
                <a:sym typeface="Nunito"/>
              </a:rPr>
              <a:t>Demo Goal: Show full program in final state; attack from start to finish</a:t>
            </a:r>
            <a:endParaRPr sz="1600">
              <a:solidFill>
                <a:schemeClr val="dk2"/>
              </a:solidFill>
              <a:latin typeface="Nunito"/>
              <a:ea typeface="Nunito"/>
              <a:cs typeface="Nunito"/>
              <a:sym typeface="Nunito"/>
            </a:endParaRPr>
          </a:p>
        </p:txBody>
      </p:sp>
      <p:graphicFrame>
        <p:nvGraphicFramePr>
          <p:cNvPr id="373" name="Google Shape;373;p25"/>
          <p:cNvGraphicFramePr/>
          <p:nvPr/>
        </p:nvGraphicFramePr>
        <p:xfrm>
          <a:off x="886925" y="1857100"/>
          <a:ext cx="3000000" cy="3000000"/>
        </p:xfrm>
        <a:graphic>
          <a:graphicData uri="http://schemas.openxmlformats.org/drawingml/2006/table">
            <a:tbl>
              <a:tblPr>
                <a:noFill/>
                <a:tableStyleId>{5BD61093-D59F-43A2-A68D-79D774FD6F4F}</a:tableStyleId>
              </a:tblPr>
              <a:tblGrid>
                <a:gridCol w="1460750"/>
                <a:gridCol w="3547375"/>
                <a:gridCol w="2504075"/>
              </a:tblGrid>
              <a:tr h="477250">
                <a:tc>
                  <a:txBody>
                    <a:bodyPr/>
                    <a:lstStyle/>
                    <a:p>
                      <a:pPr indent="0" lvl="0" marL="0" rtl="0" algn="ctr">
                        <a:spcBef>
                          <a:spcPts val="0"/>
                        </a:spcBef>
                        <a:spcAft>
                          <a:spcPts val="0"/>
                        </a:spcAft>
                        <a:buNone/>
                      </a:pPr>
                      <a:r>
                        <a:rPr lang="en">
                          <a:latin typeface="Nunito"/>
                          <a:ea typeface="Nunito"/>
                          <a:cs typeface="Nunito"/>
                          <a:sym typeface="Nunito"/>
                        </a:rPr>
                        <a:t>Team Member</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Tasks</a:t>
                      </a:r>
                      <a:endParaRPr>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latin typeface="Nunito"/>
                          <a:ea typeface="Nunito"/>
                          <a:cs typeface="Nunito"/>
                          <a:sym typeface="Nunito"/>
                        </a:rPr>
                        <a:t>Notable Issues</a:t>
                      </a:r>
                      <a:endParaRPr>
                        <a:latin typeface="Nunito"/>
                        <a:ea typeface="Nunito"/>
                        <a:cs typeface="Nunito"/>
                        <a:sym typeface="Nunito"/>
                      </a:endParaRPr>
                    </a:p>
                  </a:txBody>
                  <a:tcPr marT="91425" marB="91425" marR="91425" marL="91425"/>
                </a:tc>
              </a:tr>
              <a:tr h="477250">
                <a:tc>
                  <a:txBody>
                    <a:bodyPr/>
                    <a:lstStyle/>
                    <a:p>
                      <a:pPr indent="0" lvl="0" marL="0" rtl="0" algn="l">
                        <a:spcBef>
                          <a:spcPts val="0"/>
                        </a:spcBef>
                        <a:spcAft>
                          <a:spcPts val="0"/>
                        </a:spcAft>
                        <a:buNone/>
                      </a:pPr>
                      <a:r>
                        <a:rPr lang="en">
                          <a:latin typeface="Nunito"/>
                          <a:ea typeface="Nunito"/>
                          <a:cs typeface="Nunito"/>
                          <a:sym typeface="Nunito"/>
                        </a:rPr>
                        <a:t>Nico L</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Assist group members in setting up demo environment and teaching how to perform the attack properly</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No notable issues</a:t>
                      </a:r>
                      <a:endParaRPr>
                        <a:latin typeface="Nunito"/>
                        <a:ea typeface="Nunito"/>
                        <a:cs typeface="Nunito"/>
                        <a:sym typeface="Nunito"/>
                      </a:endParaRPr>
                    </a:p>
                  </a:txBody>
                  <a:tcPr marT="91425" marB="91425" marR="91425" marL="91425"/>
                </a:tc>
              </a:tr>
              <a:tr h="477250">
                <a:tc>
                  <a:txBody>
                    <a:bodyPr/>
                    <a:lstStyle/>
                    <a:p>
                      <a:pPr indent="0" lvl="0" marL="0" rtl="0" algn="l">
                        <a:spcBef>
                          <a:spcPts val="0"/>
                        </a:spcBef>
                        <a:spcAft>
                          <a:spcPts val="0"/>
                        </a:spcAft>
                        <a:buNone/>
                      </a:pPr>
                      <a:r>
                        <a:rPr lang="en">
                          <a:latin typeface="Nunito"/>
                          <a:ea typeface="Nunito"/>
                          <a:cs typeface="Nunito"/>
                          <a:sym typeface="Nunito"/>
                        </a:rPr>
                        <a:t>Nick M</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Add settings to UI, then rigorously test demo environment from start to finish</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History tab needed more detailed output; with John’s help, modified monitor.c to include output for when attacks are detected</a:t>
                      </a:r>
                      <a:endParaRPr sz="1200">
                        <a:latin typeface="Nunito"/>
                        <a:ea typeface="Nunito"/>
                        <a:cs typeface="Nunito"/>
                        <a:sym typeface="Nunito"/>
                      </a:endParaRPr>
                    </a:p>
                  </a:txBody>
                  <a:tcPr marT="91425" marB="91425" marR="91425" marL="91425"/>
                </a:tc>
              </a:tr>
              <a:tr h="477250">
                <a:tc>
                  <a:txBody>
                    <a:bodyPr/>
                    <a:lstStyle/>
                    <a:p>
                      <a:pPr indent="0" lvl="0" marL="0" rtl="0" algn="l">
                        <a:spcBef>
                          <a:spcPts val="0"/>
                        </a:spcBef>
                        <a:spcAft>
                          <a:spcPts val="0"/>
                        </a:spcAft>
                        <a:buNone/>
                      </a:pPr>
                      <a:r>
                        <a:rPr lang="en">
                          <a:latin typeface="Nunito"/>
                          <a:ea typeface="Nunito"/>
                          <a:cs typeface="Nunito"/>
                          <a:sym typeface="Nunito"/>
                        </a:rPr>
                        <a:t>John B</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Fix bugs in monitor.c and log.c and ensure stability of the programs</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Got a new laptop; had to spend time setting up virtual machines and demo environment again</a:t>
                      </a:r>
                      <a:endParaRPr sz="1200">
                        <a:latin typeface="Nunito"/>
                        <a:ea typeface="Nunito"/>
                        <a:cs typeface="Nunito"/>
                        <a:sym typeface="Nunito"/>
                      </a:endParaRPr>
                    </a:p>
                  </a:txBody>
                  <a:tcPr marT="91425" marB="91425" marR="91425" marL="91425"/>
                </a:tc>
              </a:tr>
            </a:tbl>
          </a:graphicData>
        </a:graphic>
      </p:graphicFrame>
      <p:pic>
        <p:nvPicPr>
          <p:cNvPr id="374" name="Google Shape;374;p25"/>
          <p:cNvPicPr preferRelativeResize="0"/>
          <p:nvPr/>
        </p:nvPicPr>
        <p:blipFill>
          <a:blip r:embed="rId3">
            <a:alphaModFix/>
          </a:blip>
          <a:stretch>
            <a:fillRect/>
          </a:stretch>
        </p:blipFill>
        <p:spPr>
          <a:xfrm>
            <a:off x="7441950" y="240391"/>
            <a:ext cx="1425625" cy="1227625"/>
          </a:xfrm>
          <a:prstGeom prst="rect">
            <a:avLst/>
          </a:prstGeom>
          <a:noFill/>
          <a:ln>
            <a:noFill/>
          </a:ln>
        </p:spPr>
      </p:pic>
      <p:pic>
        <p:nvPicPr>
          <p:cNvPr id="375" name="Google Shape;375;p25"/>
          <p:cNvPicPr preferRelativeResize="0"/>
          <p:nvPr/>
        </p:nvPicPr>
        <p:blipFill rotWithShape="1">
          <a:blip r:embed="rId4">
            <a:alphaModFix/>
          </a:blip>
          <a:srcRect b="0" l="0" r="21556" t="5222"/>
          <a:stretch/>
        </p:blipFill>
        <p:spPr>
          <a:xfrm>
            <a:off x="7043600" y="58275"/>
            <a:ext cx="875648" cy="793524"/>
          </a:xfrm>
          <a:prstGeom prst="rect">
            <a:avLst/>
          </a:prstGeom>
          <a:noFill/>
          <a:ln>
            <a:noFill/>
          </a:ln>
        </p:spPr>
      </p:pic>
      <p:sp>
        <p:nvSpPr>
          <p:cNvPr id="376" name="Google Shape;376;p25"/>
          <p:cNvSpPr txBox="1"/>
          <p:nvPr/>
        </p:nvSpPr>
        <p:spPr>
          <a:xfrm>
            <a:off x="0" y="4866600"/>
            <a:ext cx="914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600">
                <a:solidFill>
                  <a:schemeClr val="dk1"/>
                </a:solidFill>
                <a:latin typeface="Roboto"/>
                <a:ea typeface="Roboto"/>
                <a:cs typeface="Roboto"/>
                <a:sym typeface="Roboto"/>
              </a:rPr>
              <a:t>Image 1 (Sprinting figure): </a:t>
            </a:r>
            <a:r>
              <a:rPr i="1" lang="en" sz="600" u="sng">
                <a:solidFill>
                  <a:schemeClr val="hlink"/>
                </a:solidFill>
                <a:latin typeface="Roboto"/>
                <a:ea typeface="Roboto"/>
                <a:cs typeface="Roboto"/>
                <a:sym typeface="Roboto"/>
                <a:hlinkClick r:id="rId5"/>
              </a:rPr>
              <a:t>https://media.istockphoto.com/id/1225549108/vector/run-sport-exercise-vector-icon-illustration.jpg?s=612x612&amp;w=0&amp;k=20&amp;c=RKFqwoj4U4mw076yakzLoxFxz5MLm1gQI_mU4RVpzp4=</a:t>
            </a:r>
            <a:r>
              <a:rPr i="1" lang="en" sz="600">
                <a:solidFill>
                  <a:schemeClr val="dk1"/>
                </a:solidFill>
                <a:latin typeface="Roboto"/>
                <a:ea typeface="Roboto"/>
                <a:cs typeface="Roboto"/>
                <a:sym typeface="Roboto"/>
              </a:rPr>
              <a:t> </a:t>
            </a:r>
            <a:endParaRPr i="1" sz="600">
              <a:solidFill>
                <a:schemeClr val="dk1"/>
              </a:solidFill>
              <a:latin typeface="Roboto"/>
              <a:ea typeface="Roboto"/>
              <a:cs typeface="Roboto"/>
              <a:sym typeface="Roboto"/>
            </a:endParaRPr>
          </a:p>
          <a:p>
            <a:pPr indent="0" lvl="0" marL="0" rtl="0" algn="l">
              <a:spcBef>
                <a:spcPts val="0"/>
              </a:spcBef>
              <a:spcAft>
                <a:spcPts val="0"/>
              </a:spcAft>
              <a:buNone/>
            </a:pPr>
            <a:r>
              <a:rPr i="1" lang="en" sz="600">
                <a:solidFill>
                  <a:schemeClr val="dk1"/>
                </a:solidFill>
                <a:latin typeface="Roboto"/>
                <a:ea typeface="Roboto"/>
                <a:cs typeface="Roboto"/>
                <a:sym typeface="Roboto"/>
              </a:rPr>
              <a:t>Image 2 (Checkered flag): </a:t>
            </a:r>
            <a:r>
              <a:rPr i="1" lang="en" sz="600" u="sng">
                <a:solidFill>
                  <a:schemeClr val="hlink"/>
                </a:solidFill>
                <a:latin typeface="Roboto"/>
                <a:ea typeface="Roboto"/>
                <a:cs typeface="Roboto"/>
                <a:sym typeface="Roboto"/>
                <a:hlinkClick r:id="rId6"/>
              </a:rPr>
              <a:t>https://i.etsystatic.com/19543171/r/il/a1fe46/5195479644/il_fullxfull.5195479644_7zpm.jpg</a:t>
            </a:r>
            <a:r>
              <a:rPr i="1" lang="en" sz="600">
                <a:solidFill>
                  <a:schemeClr val="dk1"/>
                </a:solidFill>
                <a:latin typeface="Roboto"/>
                <a:ea typeface="Roboto"/>
                <a:cs typeface="Roboto"/>
                <a:sym typeface="Roboto"/>
              </a:rPr>
              <a:t> </a:t>
            </a:r>
            <a:endParaRPr i="1" sz="6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Risks and Changes</a:t>
            </a:r>
            <a:endParaRPr/>
          </a:p>
        </p:txBody>
      </p:sp>
      <p:sp>
        <p:nvSpPr>
          <p:cNvPr id="382" name="Google Shape;382;p26"/>
          <p:cNvSpPr txBox="1"/>
          <p:nvPr>
            <p:ph idx="1" type="body"/>
          </p:nvPr>
        </p:nvSpPr>
        <p:spPr>
          <a:xfrm>
            <a:off x="169400" y="1517875"/>
            <a:ext cx="3649500" cy="3542400"/>
          </a:xfrm>
          <a:prstGeom prst="rect">
            <a:avLst/>
          </a:prstGeom>
        </p:spPr>
        <p:txBody>
          <a:bodyPr anchorCtr="0" anchor="t" bIns="91425" lIns="91425" spcFirstLastPara="1" rIns="91425" wrap="square" tIns="91425">
            <a:noAutofit/>
          </a:bodyPr>
          <a:lstStyle/>
          <a:p>
            <a:pPr indent="-355600" lvl="0" marL="457200" rtl="0" algn="l">
              <a:lnSpc>
                <a:spcPct val="95000"/>
              </a:lnSpc>
              <a:spcBef>
                <a:spcPts val="0"/>
              </a:spcBef>
              <a:spcAft>
                <a:spcPts val="0"/>
              </a:spcAft>
              <a:buSzPts val="2000"/>
              <a:buChar char="●"/>
            </a:pPr>
            <a:r>
              <a:rPr lang="en" sz="2000"/>
              <a:t>Original concept included a login system</a:t>
            </a:r>
            <a:endParaRPr sz="2000"/>
          </a:p>
          <a:p>
            <a:pPr indent="-355600" lvl="0" marL="457200" rtl="0" algn="l">
              <a:lnSpc>
                <a:spcPct val="95000"/>
              </a:lnSpc>
              <a:spcBef>
                <a:spcPts val="0"/>
              </a:spcBef>
              <a:spcAft>
                <a:spcPts val="0"/>
              </a:spcAft>
              <a:buSzPts val="2000"/>
              <a:buChar char="●"/>
            </a:pPr>
            <a:r>
              <a:rPr lang="en" sz="2000"/>
              <a:t>Program would only be used by a network administrator</a:t>
            </a:r>
            <a:endParaRPr sz="2000"/>
          </a:p>
          <a:p>
            <a:pPr indent="0" lvl="0" marL="0" rtl="0" algn="l">
              <a:lnSpc>
                <a:spcPct val="95000"/>
              </a:lnSpc>
              <a:spcBef>
                <a:spcPts val="1200"/>
              </a:spcBef>
              <a:spcAft>
                <a:spcPts val="0"/>
              </a:spcAft>
              <a:buNone/>
            </a:pPr>
            <a:r>
              <a:t/>
            </a:r>
            <a:endParaRPr sz="2000"/>
          </a:p>
          <a:p>
            <a:pPr indent="-355600" lvl="0" marL="457200" rtl="0" algn="l">
              <a:lnSpc>
                <a:spcPct val="95000"/>
              </a:lnSpc>
              <a:spcBef>
                <a:spcPts val="1200"/>
              </a:spcBef>
              <a:spcAft>
                <a:spcPts val="0"/>
              </a:spcAft>
              <a:buSzPts val="2000"/>
              <a:buChar char="●"/>
            </a:pPr>
            <a:r>
              <a:rPr lang="en" sz="2000"/>
              <a:t>The final application does not include this</a:t>
            </a:r>
            <a:endParaRPr sz="2000"/>
          </a:p>
          <a:p>
            <a:pPr indent="-355600" lvl="0" marL="457200" rtl="0" algn="l">
              <a:lnSpc>
                <a:spcPct val="95000"/>
              </a:lnSpc>
              <a:spcBef>
                <a:spcPts val="0"/>
              </a:spcBef>
              <a:spcAft>
                <a:spcPts val="0"/>
              </a:spcAft>
              <a:buSzPts val="2000"/>
              <a:buChar char="●"/>
            </a:pPr>
            <a:r>
              <a:rPr lang="en" sz="2000"/>
              <a:t>Meant to be installed on all devices in the network</a:t>
            </a:r>
            <a:endParaRPr sz="2000"/>
          </a:p>
        </p:txBody>
      </p:sp>
      <p:pic>
        <p:nvPicPr>
          <p:cNvPr id="383" name="Google Shape;383;p26"/>
          <p:cNvPicPr preferRelativeResize="0"/>
          <p:nvPr/>
        </p:nvPicPr>
        <p:blipFill>
          <a:blip r:embed="rId3">
            <a:alphaModFix/>
          </a:blip>
          <a:stretch>
            <a:fillRect/>
          </a:stretch>
        </p:blipFill>
        <p:spPr>
          <a:xfrm>
            <a:off x="4247400" y="1675625"/>
            <a:ext cx="4490083" cy="2474550"/>
          </a:xfrm>
          <a:prstGeom prst="rect">
            <a:avLst/>
          </a:prstGeom>
          <a:noFill/>
          <a:ln>
            <a:noFill/>
          </a:ln>
        </p:spPr>
      </p:pic>
      <p:sp>
        <p:nvSpPr>
          <p:cNvPr id="384" name="Google Shape;384;p26"/>
          <p:cNvSpPr txBox="1"/>
          <p:nvPr/>
        </p:nvSpPr>
        <p:spPr>
          <a:xfrm>
            <a:off x="7300582" y="1838000"/>
            <a:ext cx="1106700" cy="122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500">
                <a:solidFill>
                  <a:srgbClr val="FFFFFF"/>
                </a:solidFill>
                <a:latin typeface="Roboto"/>
                <a:ea typeface="Roboto"/>
                <a:cs typeface="Roboto"/>
                <a:sym typeface="Roboto"/>
              </a:rPr>
              <a:t>Log-in UI</a:t>
            </a:r>
            <a:endParaRPr i="1" sz="1500">
              <a:solidFill>
                <a:srgbClr val="FFFFFF"/>
              </a:solidFill>
              <a:latin typeface="Roboto"/>
              <a:ea typeface="Roboto"/>
              <a:cs typeface="Roboto"/>
              <a:sym typeface="Roboto"/>
            </a:endParaRPr>
          </a:p>
          <a:p>
            <a:pPr indent="0" lvl="0" marL="0" rtl="0" algn="l">
              <a:lnSpc>
                <a:spcPct val="115000"/>
              </a:lnSpc>
              <a:spcBef>
                <a:spcPts val="1200"/>
              </a:spcBef>
              <a:spcAft>
                <a:spcPts val="0"/>
              </a:spcAft>
              <a:buNone/>
            </a:pPr>
            <a:r>
              <a:rPr i="1" lang="en" sz="1500">
                <a:solidFill>
                  <a:srgbClr val="FFFFFF"/>
                </a:solidFill>
                <a:latin typeface="Roboto"/>
                <a:ea typeface="Roboto"/>
                <a:cs typeface="Roboto"/>
                <a:sym typeface="Roboto"/>
              </a:rPr>
              <a:t>concept</a:t>
            </a:r>
            <a:endParaRPr i="1" sz="1500">
              <a:solidFill>
                <a:srgbClr val="FFFFFF"/>
              </a:solidFill>
              <a:latin typeface="Roboto"/>
              <a:ea typeface="Roboto"/>
              <a:cs typeface="Roboto"/>
              <a:sym typeface="Roboto"/>
            </a:endParaRPr>
          </a:p>
          <a:p>
            <a:pPr indent="0" lvl="0" marL="0" rtl="0" algn="l">
              <a:spcBef>
                <a:spcPts val="1200"/>
              </a:spcBef>
              <a:spcAft>
                <a:spcPts val="0"/>
              </a:spcAft>
              <a:buNone/>
            </a:pPr>
            <a:r>
              <a:t/>
            </a:r>
            <a:endParaRPr sz="13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27"/>
          <p:cNvPicPr preferRelativeResize="0"/>
          <p:nvPr/>
        </p:nvPicPr>
        <p:blipFill>
          <a:blip r:embed="rId3">
            <a:alphaModFix/>
          </a:blip>
          <a:stretch>
            <a:fillRect/>
          </a:stretch>
        </p:blipFill>
        <p:spPr>
          <a:xfrm>
            <a:off x="3748000" y="1846675"/>
            <a:ext cx="5171925" cy="2459000"/>
          </a:xfrm>
          <a:prstGeom prst="rect">
            <a:avLst/>
          </a:prstGeom>
          <a:noFill/>
          <a:ln>
            <a:noFill/>
          </a:ln>
        </p:spPr>
      </p:pic>
      <p:sp>
        <p:nvSpPr>
          <p:cNvPr id="390" name="Google Shape;390;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Risks and Changes</a:t>
            </a:r>
            <a:endParaRPr/>
          </a:p>
        </p:txBody>
      </p:sp>
      <p:sp>
        <p:nvSpPr>
          <p:cNvPr id="391" name="Google Shape;391;p27"/>
          <p:cNvSpPr txBox="1"/>
          <p:nvPr>
            <p:ph idx="1" type="body"/>
          </p:nvPr>
        </p:nvSpPr>
        <p:spPr>
          <a:xfrm>
            <a:off x="137500" y="1597875"/>
            <a:ext cx="3649500" cy="3542400"/>
          </a:xfrm>
          <a:prstGeom prst="rect">
            <a:avLst/>
          </a:prstGeom>
        </p:spPr>
        <p:txBody>
          <a:bodyPr anchorCtr="0" anchor="t" bIns="91425" lIns="91425" spcFirstLastPara="1" rIns="91425" wrap="square" tIns="91425">
            <a:noAutofit/>
          </a:bodyPr>
          <a:lstStyle/>
          <a:p>
            <a:pPr indent="-349250" lvl="0" marL="457200" rtl="0" algn="l">
              <a:lnSpc>
                <a:spcPct val="95000"/>
              </a:lnSpc>
              <a:spcBef>
                <a:spcPts val="0"/>
              </a:spcBef>
              <a:spcAft>
                <a:spcPts val="0"/>
              </a:spcAft>
              <a:buSzPts val="1900"/>
              <a:buChar char="●"/>
            </a:pPr>
            <a:r>
              <a:rPr lang="en" sz="1900"/>
              <a:t>Original concept included right-click menus</a:t>
            </a:r>
            <a:endParaRPr sz="1900"/>
          </a:p>
          <a:p>
            <a:pPr indent="-349250" lvl="0" marL="457200" rtl="0" algn="l">
              <a:lnSpc>
                <a:spcPct val="95000"/>
              </a:lnSpc>
              <a:spcBef>
                <a:spcPts val="0"/>
              </a:spcBef>
              <a:spcAft>
                <a:spcPts val="0"/>
              </a:spcAft>
              <a:buSzPts val="1900"/>
              <a:buChar char="●"/>
            </a:pPr>
            <a:r>
              <a:rPr lang="en" sz="1900"/>
              <a:t>Prompt to manually block attacks when they are detected</a:t>
            </a:r>
            <a:endParaRPr sz="1900"/>
          </a:p>
          <a:p>
            <a:pPr indent="0" lvl="0" marL="0" rtl="0" algn="l">
              <a:lnSpc>
                <a:spcPct val="95000"/>
              </a:lnSpc>
              <a:spcBef>
                <a:spcPts val="1200"/>
              </a:spcBef>
              <a:spcAft>
                <a:spcPts val="0"/>
              </a:spcAft>
              <a:buNone/>
            </a:pPr>
            <a:r>
              <a:t/>
            </a:r>
            <a:endParaRPr sz="1900"/>
          </a:p>
          <a:p>
            <a:pPr indent="-349250" lvl="0" marL="457200" rtl="0" algn="l">
              <a:lnSpc>
                <a:spcPct val="95000"/>
              </a:lnSpc>
              <a:spcBef>
                <a:spcPts val="1200"/>
              </a:spcBef>
              <a:spcAft>
                <a:spcPts val="0"/>
              </a:spcAft>
              <a:buSzPts val="1900"/>
              <a:buChar char="●"/>
            </a:pPr>
            <a:r>
              <a:rPr lang="en" sz="1900"/>
              <a:t>Realistically, attacks should be blocked automatically </a:t>
            </a:r>
            <a:endParaRPr sz="1900"/>
          </a:p>
          <a:p>
            <a:pPr indent="-349250" lvl="0" marL="457200" rtl="0" algn="l">
              <a:lnSpc>
                <a:spcPct val="95000"/>
              </a:lnSpc>
              <a:spcBef>
                <a:spcPts val="0"/>
              </a:spcBef>
              <a:spcAft>
                <a:spcPts val="0"/>
              </a:spcAft>
              <a:buSzPts val="1900"/>
              <a:buChar char="●"/>
            </a:pPr>
            <a:r>
              <a:rPr lang="en" sz="1900"/>
              <a:t>Right-click interactions were removed.</a:t>
            </a:r>
            <a:endParaRPr sz="1900"/>
          </a:p>
        </p:txBody>
      </p:sp>
      <p:sp>
        <p:nvSpPr>
          <p:cNvPr id="392" name="Google Shape;392;p27"/>
          <p:cNvSpPr txBox="1"/>
          <p:nvPr/>
        </p:nvSpPr>
        <p:spPr>
          <a:xfrm>
            <a:off x="7519092" y="2070474"/>
            <a:ext cx="1471200" cy="7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Nunito"/>
                <a:ea typeface="Nunito"/>
                <a:cs typeface="Nunito"/>
                <a:sym typeface="Nunito"/>
              </a:rPr>
              <a:t>Early UI test</a:t>
            </a:r>
            <a:endParaRPr>
              <a:solidFill>
                <a:schemeClr val="dk2"/>
              </a:solidFill>
              <a:latin typeface="Nunito"/>
              <a:ea typeface="Nunito"/>
              <a:cs typeface="Nunito"/>
              <a:sym typeface="Nunito"/>
            </a:endParaRPr>
          </a:p>
          <a:p>
            <a:pPr indent="0" lvl="0" marL="0" rtl="0" algn="l">
              <a:spcBef>
                <a:spcPts val="0"/>
              </a:spcBef>
              <a:spcAft>
                <a:spcPts val="0"/>
              </a:spcAft>
              <a:buNone/>
            </a:pPr>
            <a:r>
              <a:rPr lang="en">
                <a:solidFill>
                  <a:schemeClr val="dk2"/>
                </a:solidFill>
                <a:latin typeface="Nunito"/>
                <a:ea typeface="Nunito"/>
                <a:cs typeface="Nunito"/>
                <a:sym typeface="Nunito"/>
              </a:rPr>
              <a:t>with right-click</a:t>
            </a:r>
            <a:endParaRPr>
              <a:solidFill>
                <a:schemeClr val="dk2"/>
              </a:solidFill>
              <a:latin typeface="Nunito"/>
              <a:ea typeface="Nunito"/>
              <a:cs typeface="Nunito"/>
              <a:sym typeface="Nunito"/>
            </a:endParaRPr>
          </a:p>
          <a:p>
            <a:pPr indent="0" lvl="0" marL="0" rtl="0" algn="l">
              <a:spcBef>
                <a:spcPts val="0"/>
              </a:spcBef>
              <a:spcAft>
                <a:spcPts val="0"/>
              </a:spcAft>
              <a:buNone/>
            </a:pPr>
            <a:r>
              <a:rPr lang="en">
                <a:solidFill>
                  <a:schemeClr val="dk2"/>
                </a:solidFill>
                <a:latin typeface="Nunito"/>
                <a:ea typeface="Nunito"/>
                <a:cs typeface="Nunito"/>
                <a:sym typeface="Nunito"/>
              </a:rPr>
              <a:t>menu still implemented</a:t>
            </a:r>
            <a:endParaRPr>
              <a:solidFill>
                <a:schemeClr val="dk2"/>
              </a:solidFill>
              <a:latin typeface="Nunito"/>
              <a:ea typeface="Nunito"/>
              <a:cs typeface="Nunito"/>
              <a:sym typeface="Nunito"/>
            </a:endParaRPr>
          </a:p>
        </p:txBody>
      </p:sp>
      <p:sp>
        <p:nvSpPr>
          <p:cNvPr id="393" name="Google Shape;393;p27"/>
          <p:cNvSpPr/>
          <p:nvPr/>
        </p:nvSpPr>
        <p:spPr>
          <a:xfrm>
            <a:off x="5724700" y="2954700"/>
            <a:ext cx="991500" cy="999300"/>
          </a:xfrm>
          <a:prstGeom prst="ellipse">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28"/>
          <p:cNvPicPr preferRelativeResize="0"/>
          <p:nvPr/>
        </p:nvPicPr>
        <p:blipFill>
          <a:blip r:embed="rId3">
            <a:alphaModFix/>
          </a:blip>
          <a:stretch>
            <a:fillRect/>
          </a:stretch>
        </p:blipFill>
        <p:spPr>
          <a:xfrm>
            <a:off x="6957550" y="2000375"/>
            <a:ext cx="1605925" cy="1605925"/>
          </a:xfrm>
          <a:prstGeom prst="rect">
            <a:avLst/>
          </a:prstGeom>
          <a:noFill/>
          <a:ln>
            <a:noFill/>
          </a:ln>
        </p:spPr>
      </p:pic>
      <p:sp>
        <p:nvSpPr>
          <p:cNvPr id="399" name="Google Shape;399;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a:t>
            </a:r>
            <a:endParaRPr/>
          </a:p>
        </p:txBody>
      </p:sp>
      <p:sp>
        <p:nvSpPr>
          <p:cNvPr id="400" name="Google Shape;400;p28"/>
          <p:cNvSpPr txBox="1"/>
          <p:nvPr>
            <p:ph idx="1" type="body"/>
          </p:nvPr>
        </p:nvSpPr>
        <p:spPr>
          <a:xfrm>
            <a:off x="791800" y="1647625"/>
            <a:ext cx="5969100" cy="3037500"/>
          </a:xfrm>
          <a:prstGeom prst="rect">
            <a:avLst/>
          </a:prstGeom>
        </p:spPr>
        <p:txBody>
          <a:bodyPr anchorCtr="0" anchor="t" bIns="91425" lIns="91425" spcFirstLastPara="1" rIns="91425" wrap="square" tIns="91425">
            <a:noAutofit/>
          </a:bodyPr>
          <a:lstStyle/>
          <a:p>
            <a:pPr indent="-336550" lvl="0" marL="457200" rtl="0" algn="l">
              <a:lnSpc>
                <a:spcPct val="105000"/>
              </a:lnSpc>
              <a:spcBef>
                <a:spcPts val="0"/>
              </a:spcBef>
              <a:spcAft>
                <a:spcPts val="0"/>
              </a:spcAft>
              <a:buSzPts val="1700"/>
              <a:buChar char="●"/>
            </a:pPr>
            <a:r>
              <a:rPr lang="en" sz="1700"/>
              <a:t>We utilized the techniques of </a:t>
            </a:r>
            <a:r>
              <a:rPr b="1" lang="en" sz="1700"/>
              <a:t>integration </a:t>
            </a:r>
            <a:r>
              <a:rPr lang="en" sz="1700"/>
              <a:t>testing and </a:t>
            </a:r>
            <a:r>
              <a:rPr b="1" lang="en" sz="1700"/>
              <a:t>regression </a:t>
            </a:r>
            <a:r>
              <a:rPr lang="en" sz="1700"/>
              <a:t>testing while developing our software. </a:t>
            </a:r>
            <a:endParaRPr sz="1700"/>
          </a:p>
          <a:p>
            <a:pPr indent="0" lvl="0" marL="0" rtl="0" algn="l">
              <a:lnSpc>
                <a:spcPct val="105000"/>
              </a:lnSpc>
              <a:spcBef>
                <a:spcPts val="1200"/>
              </a:spcBef>
              <a:spcAft>
                <a:spcPts val="0"/>
              </a:spcAft>
              <a:buNone/>
            </a:pPr>
            <a:r>
              <a:t/>
            </a:r>
            <a:endParaRPr sz="1700"/>
          </a:p>
          <a:p>
            <a:pPr indent="-336550" lvl="0" marL="457200" rtl="0" algn="l">
              <a:lnSpc>
                <a:spcPct val="105000"/>
              </a:lnSpc>
              <a:spcBef>
                <a:spcPts val="1200"/>
              </a:spcBef>
              <a:spcAft>
                <a:spcPts val="0"/>
              </a:spcAft>
              <a:buSzPts val="1700"/>
              <a:buChar char="●"/>
            </a:pPr>
            <a:r>
              <a:rPr lang="en" sz="1700"/>
              <a:t>Components of our software were tested </a:t>
            </a:r>
            <a:r>
              <a:rPr b="1" lang="en" sz="1700"/>
              <a:t>separately</a:t>
            </a:r>
            <a:r>
              <a:rPr b="1" lang="en" sz="1700"/>
              <a:t> </a:t>
            </a:r>
            <a:r>
              <a:rPr lang="en" sz="1700"/>
              <a:t>before being gradually </a:t>
            </a:r>
            <a:r>
              <a:rPr b="1" lang="en" sz="1700"/>
              <a:t>integrated</a:t>
            </a:r>
            <a:r>
              <a:rPr lang="en" sz="1700"/>
              <a:t>.</a:t>
            </a:r>
            <a:endParaRPr sz="1700"/>
          </a:p>
          <a:p>
            <a:pPr indent="0" lvl="0" marL="457200" rtl="0" algn="l">
              <a:lnSpc>
                <a:spcPct val="105000"/>
              </a:lnSpc>
              <a:spcBef>
                <a:spcPts val="1200"/>
              </a:spcBef>
              <a:spcAft>
                <a:spcPts val="0"/>
              </a:spcAft>
              <a:buNone/>
            </a:pPr>
            <a:r>
              <a:t/>
            </a:r>
            <a:endParaRPr sz="1700"/>
          </a:p>
          <a:p>
            <a:pPr indent="-336550" lvl="0" marL="457200" rtl="0" algn="l">
              <a:lnSpc>
                <a:spcPct val="105000"/>
              </a:lnSpc>
              <a:spcBef>
                <a:spcPts val="1200"/>
              </a:spcBef>
              <a:spcAft>
                <a:spcPts val="0"/>
              </a:spcAft>
              <a:buSzPts val="1700"/>
              <a:buChar char="●"/>
            </a:pPr>
            <a:r>
              <a:rPr lang="en" sz="1700"/>
              <a:t>After integration, we ran our software again using our test cases to </a:t>
            </a:r>
            <a:r>
              <a:rPr b="1" lang="en" sz="1700"/>
              <a:t>ensure that no prior functionality was lost.</a:t>
            </a:r>
            <a:endParaRPr b="1" sz="1700"/>
          </a:p>
        </p:txBody>
      </p:sp>
      <p:sp>
        <p:nvSpPr>
          <p:cNvPr id="401" name="Google Shape;401;p28"/>
          <p:cNvSpPr txBox="1"/>
          <p:nvPr/>
        </p:nvSpPr>
        <p:spPr>
          <a:xfrm>
            <a:off x="0" y="4755600"/>
            <a:ext cx="7329600" cy="27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i="1" sz="600">
              <a:solidFill>
                <a:srgbClr val="FFFFFF"/>
              </a:solidFill>
              <a:latin typeface="Roboto"/>
              <a:ea typeface="Roboto"/>
              <a:cs typeface="Roboto"/>
              <a:sym typeface="Roboto"/>
            </a:endParaRPr>
          </a:p>
        </p:txBody>
      </p:sp>
      <p:sp>
        <p:nvSpPr>
          <p:cNvPr id="402" name="Google Shape;402;p28"/>
          <p:cNvSpPr txBox="1"/>
          <p:nvPr/>
        </p:nvSpPr>
        <p:spPr>
          <a:xfrm>
            <a:off x="0" y="4932175"/>
            <a:ext cx="91440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600">
                <a:solidFill>
                  <a:schemeClr val="dk1"/>
                </a:solidFill>
                <a:latin typeface="Roboto"/>
                <a:ea typeface="Roboto"/>
                <a:cs typeface="Roboto"/>
                <a:sym typeface="Roboto"/>
              </a:rPr>
              <a:t>Image from: </a:t>
            </a:r>
            <a:r>
              <a:rPr i="1" lang="en" sz="600" u="sng">
                <a:solidFill>
                  <a:schemeClr val="hlink"/>
                </a:solidFill>
                <a:latin typeface="Roboto"/>
                <a:ea typeface="Roboto"/>
                <a:cs typeface="Roboto"/>
                <a:sym typeface="Roboto"/>
                <a:hlinkClick r:id="rId4"/>
              </a:rPr>
              <a:t>https://cdn-icons-png.flaticon.com/512/1199/1199104.png</a:t>
            </a:r>
            <a:r>
              <a:rPr i="1" lang="en" sz="600">
                <a:solidFill>
                  <a:schemeClr val="dk1"/>
                </a:solidFill>
                <a:latin typeface="Roboto"/>
                <a:ea typeface="Roboto"/>
                <a:cs typeface="Roboto"/>
                <a:sym typeface="Roboto"/>
              </a:rPr>
              <a:t> </a:t>
            </a:r>
            <a:endParaRPr i="1" sz="600">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9"/>
          <p:cNvSpPr txBox="1"/>
          <p:nvPr>
            <p:ph type="title"/>
          </p:nvPr>
        </p:nvSpPr>
        <p:spPr>
          <a:xfrm>
            <a:off x="1154400" y="3744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Experience</a:t>
            </a:r>
            <a:endParaRPr/>
          </a:p>
        </p:txBody>
      </p:sp>
      <p:sp>
        <p:nvSpPr>
          <p:cNvPr id="408" name="Google Shape;408;p29"/>
          <p:cNvSpPr txBox="1"/>
          <p:nvPr>
            <p:ph idx="1" type="body"/>
          </p:nvPr>
        </p:nvSpPr>
        <p:spPr>
          <a:xfrm>
            <a:off x="636400" y="1017400"/>
            <a:ext cx="5565600" cy="254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402"/>
              <a:t>John and Nico were primarily in charge of monitor.c and log.c, while Nick was primarily in charge of the UI. </a:t>
            </a:r>
            <a:endParaRPr sz="1402"/>
          </a:p>
          <a:p>
            <a:pPr indent="-317658" lvl="0" marL="457200" rtl="0" algn="l">
              <a:lnSpc>
                <a:spcPct val="95000"/>
              </a:lnSpc>
              <a:spcBef>
                <a:spcPts val="1200"/>
              </a:spcBef>
              <a:spcAft>
                <a:spcPts val="0"/>
              </a:spcAft>
              <a:buSzPts val="1403"/>
              <a:buChar char="●"/>
            </a:pPr>
            <a:r>
              <a:rPr lang="en" sz="1402"/>
              <a:t>Each person </a:t>
            </a:r>
            <a:r>
              <a:rPr b="1" lang="en" sz="1402"/>
              <a:t>only </a:t>
            </a:r>
            <a:r>
              <a:rPr lang="en" sz="1402"/>
              <a:t>really </a:t>
            </a:r>
            <a:r>
              <a:rPr b="1" lang="en" sz="1402"/>
              <a:t>understood </a:t>
            </a:r>
            <a:r>
              <a:rPr lang="en" sz="1402"/>
              <a:t>their </a:t>
            </a:r>
            <a:r>
              <a:rPr b="1" lang="en" sz="1402"/>
              <a:t>own code</a:t>
            </a:r>
            <a:endParaRPr b="1" sz="1402"/>
          </a:p>
          <a:p>
            <a:pPr indent="-317658" lvl="1" marL="914400" rtl="0" algn="l">
              <a:lnSpc>
                <a:spcPct val="95000"/>
              </a:lnSpc>
              <a:spcBef>
                <a:spcPts val="0"/>
              </a:spcBef>
              <a:spcAft>
                <a:spcPts val="0"/>
              </a:spcAft>
              <a:buSzPts val="1403"/>
              <a:buChar char="○"/>
            </a:pPr>
            <a:r>
              <a:rPr lang="en" sz="1402"/>
              <a:t>Had to </a:t>
            </a:r>
            <a:r>
              <a:rPr b="1" lang="en" sz="1402"/>
              <a:t>wait </a:t>
            </a:r>
            <a:r>
              <a:rPr lang="en" sz="1402"/>
              <a:t>on other group members in order to </a:t>
            </a:r>
            <a:r>
              <a:rPr b="1" lang="en" sz="1402"/>
              <a:t>fix any issues</a:t>
            </a:r>
            <a:r>
              <a:rPr lang="en" sz="1402"/>
              <a:t> encountered</a:t>
            </a:r>
            <a:endParaRPr sz="1402"/>
          </a:p>
          <a:p>
            <a:pPr indent="-317658" lvl="0" marL="457200" rtl="0" algn="l">
              <a:lnSpc>
                <a:spcPct val="95000"/>
              </a:lnSpc>
              <a:spcBef>
                <a:spcPts val="0"/>
              </a:spcBef>
              <a:spcAft>
                <a:spcPts val="0"/>
              </a:spcAft>
              <a:buSzPts val="1403"/>
              <a:buChar char="●"/>
            </a:pPr>
            <a:r>
              <a:rPr lang="en" sz="1402"/>
              <a:t>Meetings were </a:t>
            </a:r>
            <a:r>
              <a:rPr b="1" lang="en" sz="1402"/>
              <a:t>held over Discord</a:t>
            </a:r>
            <a:r>
              <a:rPr lang="en" sz="1402"/>
              <a:t>, or in-person, usually </a:t>
            </a:r>
            <a:r>
              <a:rPr b="1" lang="en" sz="1402"/>
              <a:t>after</a:t>
            </a:r>
            <a:r>
              <a:rPr lang="en" sz="1402"/>
              <a:t> meeting with </a:t>
            </a:r>
            <a:r>
              <a:rPr b="1" lang="en" sz="1402"/>
              <a:t>Advisor</a:t>
            </a:r>
            <a:endParaRPr b="1" sz="1402"/>
          </a:p>
          <a:p>
            <a:pPr indent="-317500" lvl="1" marL="914400" rtl="0" algn="l">
              <a:lnSpc>
                <a:spcPct val="95000"/>
              </a:lnSpc>
              <a:spcBef>
                <a:spcPts val="0"/>
              </a:spcBef>
              <a:spcAft>
                <a:spcPts val="0"/>
              </a:spcAft>
              <a:buSzPts val="1400"/>
              <a:buChar char="○"/>
            </a:pPr>
            <a:r>
              <a:rPr lang="en" sz="1400"/>
              <a:t>Discord allowed us to </a:t>
            </a:r>
            <a:r>
              <a:rPr b="1" lang="en" sz="1400"/>
              <a:t>communicate</a:t>
            </a:r>
            <a:r>
              <a:rPr lang="en" sz="1400"/>
              <a:t> despite </a:t>
            </a:r>
            <a:r>
              <a:rPr b="1" lang="en" sz="1400"/>
              <a:t>wildly varying schedules</a:t>
            </a:r>
            <a:endParaRPr b="1" sz="1400"/>
          </a:p>
          <a:p>
            <a:pPr indent="-317500" lvl="0" marL="457200" rtl="0" algn="l">
              <a:lnSpc>
                <a:spcPct val="95000"/>
              </a:lnSpc>
              <a:spcBef>
                <a:spcPts val="0"/>
              </a:spcBef>
              <a:spcAft>
                <a:spcPts val="0"/>
              </a:spcAft>
              <a:buSzPts val="1400"/>
              <a:buChar char="●"/>
            </a:pPr>
            <a:r>
              <a:rPr lang="en" sz="1400"/>
              <a:t>Uploaded and shared files over Google Drive, allowing us to keep track of </a:t>
            </a:r>
            <a:r>
              <a:rPr b="1" lang="en" sz="1400"/>
              <a:t>old versions</a:t>
            </a:r>
            <a:endParaRPr b="1" sz="1400"/>
          </a:p>
          <a:p>
            <a:pPr indent="-317500" lvl="1" marL="914400" rtl="0" algn="l">
              <a:lnSpc>
                <a:spcPct val="95000"/>
              </a:lnSpc>
              <a:spcBef>
                <a:spcPts val="0"/>
              </a:spcBef>
              <a:spcAft>
                <a:spcPts val="0"/>
              </a:spcAft>
              <a:buSzPts val="1400"/>
              <a:buChar char="○"/>
            </a:pPr>
            <a:r>
              <a:rPr lang="en" sz="1400"/>
              <a:t>By the time we realized we probably </a:t>
            </a:r>
            <a:r>
              <a:rPr b="1" lang="en" sz="1400"/>
              <a:t>should have</a:t>
            </a:r>
            <a:r>
              <a:rPr lang="en" sz="1400"/>
              <a:t> used GitHub, it was </a:t>
            </a:r>
            <a:r>
              <a:rPr b="1" lang="en" sz="1400"/>
              <a:t>too late</a:t>
            </a:r>
            <a:endParaRPr b="1" sz="1400"/>
          </a:p>
        </p:txBody>
      </p:sp>
      <p:pic>
        <p:nvPicPr>
          <p:cNvPr id="409" name="Google Shape;409;p29"/>
          <p:cNvPicPr preferRelativeResize="0"/>
          <p:nvPr/>
        </p:nvPicPr>
        <p:blipFill>
          <a:blip r:embed="rId3">
            <a:alphaModFix/>
          </a:blip>
          <a:stretch>
            <a:fillRect/>
          </a:stretch>
        </p:blipFill>
        <p:spPr>
          <a:xfrm>
            <a:off x="2287575" y="3947550"/>
            <a:ext cx="6306549" cy="1261525"/>
          </a:xfrm>
          <a:prstGeom prst="rect">
            <a:avLst/>
          </a:prstGeom>
          <a:noFill/>
          <a:ln>
            <a:noFill/>
          </a:ln>
        </p:spPr>
      </p:pic>
      <p:pic>
        <p:nvPicPr>
          <p:cNvPr id="410" name="Google Shape;410;p29"/>
          <p:cNvPicPr preferRelativeResize="0"/>
          <p:nvPr/>
        </p:nvPicPr>
        <p:blipFill>
          <a:blip r:embed="rId4">
            <a:alphaModFix/>
          </a:blip>
          <a:stretch>
            <a:fillRect/>
          </a:stretch>
        </p:blipFill>
        <p:spPr>
          <a:xfrm>
            <a:off x="398100" y="4077150"/>
            <a:ext cx="1539650" cy="525150"/>
          </a:xfrm>
          <a:prstGeom prst="rect">
            <a:avLst/>
          </a:prstGeom>
          <a:noFill/>
          <a:ln>
            <a:noFill/>
          </a:ln>
        </p:spPr>
      </p:pic>
      <p:pic>
        <p:nvPicPr>
          <p:cNvPr id="411" name="Google Shape;411;p29"/>
          <p:cNvPicPr preferRelativeResize="0"/>
          <p:nvPr/>
        </p:nvPicPr>
        <p:blipFill>
          <a:blip r:embed="rId5">
            <a:alphaModFix/>
          </a:blip>
          <a:stretch>
            <a:fillRect/>
          </a:stretch>
        </p:blipFill>
        <p:spPr>
          <a:xfrm>
            <a:off x="6359125" y="3081613"/>
            <a:ext cx="2527959" cy="1261525"/>
          </a:xfrm>
          <a:prstGeom prst="rect">
            <a:avLst/>
          </a:prstGeom>
          <a:noFill/>
          <a:ln>
            <a:noFill/>
          </a:ln>
        </p:spPr>
      </p:pic>
      <p:pic>
        <p:nvPicPr>
          <p:cNvPr id="412" name="Google Shape;412;p29"/>
          <p:cNvPicPr preferRelativeResize="0"/>
          <p:nvPr/>
        </p:nvPicPr>
        <p:blipFill rotWithShape="1">
          <a:blip r:embed="rId6">
            <a:alphaModFix/>
          </a:blip>
          <a:srcRect b="0" l="6726" r="7362" t="0"/>
          <a:stretch/>
        </p:blipFill>
        <p:spPr>
          <a:xfrm>
            <a:off x="6587209" y="1017400"/>
            <a:ext cx="2252966" cy="1475175"/>
          </a:xfrm>
          <a:prstGeom prst="rect">
            <a:avLst/>
          </a:prstGeom>
          <a:noFill/>
          <a:ln>
            <a:noFill/>
          </a:ln>
        </p:spPr>
      </p:pic>
      <p:sp>
        <p:nvSpPr>
          <p:cNvPr id="413" name="Google Shape;413;p29"/>
          <p:cNvSpPr txBox="1"/>
          <p:nvPr/>
        </p:nvSpPr>
        <p:spPr>
          <a:xfrm>
            <a:off x="0" y="4932175"/>
            <a:ext cx="91440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600">
                <a:solidFill>
                  <a:schemeClr val="dk1"/>
                </a:solidFill>
                <a:latin typeface="Roboto"/>
                <a:ea typeface="Roboto"/>
                <a:cs typeface="Roboto"/>
                <a:sym typeface="Roboto"/>
              </a:rPr>
              <a:t>Discord Logo </a:t>
            </a:r>
            <a:r>
              <a:rPr i="1" lang="en" sz="600">
                <a:solidFill>
                  <a:schemeClr val="dk1"/>
                </a:solidFill>
                <a:latin typeface="Roboto"/>
                <a:ea typeface="Roboto"/>
                <a:cs typeface="Roboto"/>
                <a:sym typeface="Roboto"/>
              </a:rPr>
              <a:t>from: </a:t>
            </a:r>
            <a:r>
              <a:rPr i="1" lang="en" sz="600" u="sng">
                <a:solidFill>
                  <a:schemeClr val="hlink"/>
                </a:solidFill>
                <a:latin typeface="Roboto"/>
                <a:ea typeface="Roboto"/>
                <a:cs typeface="Roboto"/>
                <a:sym typeface="Roboto"/>
                <a:hlinkClick r:id="rId7"/>
              </a:rPr>
              <a:t>https://www.videogameschronicle.com/files/2021/05/discord-new-logo.jpg</a:t>
            </a:r>
            <a:r>
              <a:rPr i="1" lang="en" sz="600">
                <a:solidFill>
                  <a:schemeClr val="dk1"/>
                </a:solidFill>
                <a:latin typeface="Roboto"/>
                <a:ea typeface="Roboto"/>
                <a:cs typeface="Roboto"/>
                <a:sym typeface="Roboto"/>
              </a:rPr>
              <a:t> </a:t>
            </a:r>
            <a:endParaRPr i="1" sz="600">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30"/>
          <p:cNvPicPr preferRelativeResize="0"/>
          <p:nvPr/>
        </p:nvPicPr>
        <p:blipFill>
          <a:blip r:embed="rId3">
            <a:alphaModFix/>
          </a:blip>
          <a:stretch>
            <a:fillRect/>
          </a:stretch>
        </p:blipFill>
        <p:spPr>
          <a:xfrm>
            <a:off x="5256512" y="-3"/>
            <a:ext cx="4278538" cy="3055100"/>
          </a:xfrm>
          <a:prstGeom prst="rect">
            <a:avLst/>
          </a:prstGeom>
          <a:noFill/>
          <a:ln>
            <a:noFill/>
          </a:ln>
        </p:spPr>
      </p:pic>
      <p:sp>
        <p:nvSpPr>
          <p:cNvPr id="419" name="Google Shape;419;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420" name="Google Shape;420;p30"/>
          <p:cNvSpPr txBox="1"/>
          <p:nvPr>
            <p:ph idx="1" type="body"/>
          </p:nvPr>
        </p:nvSpPr>
        <p:spPr>
          <a:xfrm>
            <a:off x="565875" y="1597875"/>
            <a:ext cx="7030500" cy="2541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t>Throughout this project, we learned:</a:t>
            </a:r>
            <a:endParaRPr sz="2000"/>
          </a:p>
          <a:p>
            <a:pPr indent="-355600" lvl="0" marL="457200" rtl="0" algn="l">
              <a:lnSpc>
                <a:spcPct val="150000"/>
              </a:lnSpc>
              <a:spcBef>
                <a:spcPts val="1200"/>
              </a:spcBef>
              <a:spcAft>
                <a:spcPts val="0"/>
              </a:spcAft>
              <a:buSzPts val="2000"/>
              <a:buChar char="●"/>
            </a:pPr>
            <a:r>
              <a:rPr lang="en" sz="2000"/>
              <a:t>The </a:t>
            </a:r>
            <a:r>
              <a:rPr b="1" lang="en" sz="2000"/>
              <a:t>importance </a:t>
            </a:r>
            <a:r>
              <a:rPr lang="en" sz="2000"/>
              <a:t>of </a:t>
            </a:r>
            <a:r>
              <a:rPr b="1" lang="en" sz="2000"/>
              <a:t>communication </a:t>
            </a:r>
            <a:r>
              <a:rPr lang="en" sz="2000"/>
              <a:t>in a team setting.</a:t>
            </a:r>
            <a:endParaRPr sz="2000"/>
          </a:p>
          <a:p>
            <a:pPr indent="-355600" lvl="0" marL="457200" rtl="0" algn="l">
              <a:lnSpc>
                <a:spcPct val="150000"/>
              </a:lnSpc>
              <a:spcBef>
                <a:spcPts val="0"/>
              </a:spcBef>
              <a:spcAft>
                <a:spcPts val="0"/>
              </a:spcAft>
              <a:buSzPts val="2000"/>
              <a:buChar char="●"/>
            </a:pPr>
            <a:r>
              <a:rPr lang="en" sz="2000"/>
              <a:t>Adaptability, </a:t>
            </a:r>
            <a:r>
              <a:rPr b="1" lang="en" sz="2000"/>
              <a:t>compromise</a:t>
            </a:r>
            <a:r>
              <a:rPr lang="en" sz="2000"/>
              <a:t>, and project </a:t>
            </a:r>
            <a:r>
              <a:rPr b="1" lang="en" sz="2000"/>
              <a:t>planning </a:t>
            </a:r>
            <a:r>
              <a:rPr lang="en" sz="2000"/>
              <a:t>are all paramount to </a:t>
            </a:r>
            <a:r>
              <a:rPr b="1" lang="en" sz="2000"/>
              <a:t>success</a:t>
            </a:r>
            <a:r>
              <a:rPr lang="en" sz="2000"/>
              <a:t>.</a:t>
            </a:r>
            <a:endParaRPr sz="2000"/>
          </a:p>
          <a:p>
            <a:pPr indent="-355600" lvl="1" marL="914400" rtl="0" algn="l">
              <a:lnSpc>
                <a:spcPct val="150000"/>
              </a:lnSpc>
              <a:spcBef>
                <a:spcPts val="0"/>
              </a:spcBef>
              <a:spcAft>
                <a:spcPts val="0"/>
              </a:spcAft>
              <a:buSzPts val="2000"/>
              <a:buChar char="○"/>
            </a:pPr>
            <a:r>
              <a:rPr lang="en" sz="2000"/>
              <a:t>Scrapping old UI for a newer, open-source template</a:t>
            </a:r>
            <a:endParaRPr sz="2000"/>
          </a:p>
          <a:p>
            <a:pPr indent="-355600" lvl="0" marL="457200" rtl="0" algn="l">
              <a:lnSpc>
                <a:spcPct val="150000"/>
              </a:lnSpc>
              <a:spcBef>
                <a:spcPts val="0"/>
              </a:spcBef>
              <a:spcAft>
                <a:spcPts val="0"/>
              </a:spcAft>
              <a:buSzPts val="2000"/>
              <a:buChar char="●"/>
            </a:pPr>
            <a:r>
              <a:rPr lang="en" sz="2000"/>
              <a:t>What it’s like to work in a</a:t>
            </a:r>
            <a:r>
              <a:rPr b="1" lang="en" sz="2000"/>
              <a:t> fast-paced</a:t>
            </a:r>
            <a:r>
              <a:rPr lang="en" sz="2000"/>
              <a:t>, real-world type of work environment.</a:t>
            </a:r>
            <a:endParaRPr sz="2000"/>
          </a:p>
        </p:txBody>
      </p:sp>
      <p:sp>
        <p:nvSpPr>
          <p:cNvPr id="421" name="Google Shape;421;p30"/>
          <p:cNvSpPr txBox="1"/>
          <p:nvPr/>
        </p:nvSpPr>
        <p:spPr>
          <a:xfrm>
            <a:off x="0" y="4932175"/>
            <a:ext cx="91440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600">
                <a:solidFill>
                  <a:schemeClr val="dk1"/>
                </a:solidFill>
                <a:latin typeface="Roboto"/>
                <a:ea typeface="Roboto"/>
                <a:cs typeface="Roboto"/>
                <a:sym typeface="Roboto"/>
              </a:rPr>
              <a:t>Image from: </a:t>
            </a:r>
            <a:r>
              <a:rPr i="1" lang="en" sz="600" u="sng">
                <a:solidFill>
                  <a:schemeClr val="hlink"/>
                </a:solidFill>
                <a:latin typeface="Roboto"/>
                <a:ea typeface="Roboto"/>
                <a:cs typeface="Roboto"/>
                <a:sym typeface="Roboto"/>
                <a:hlinkClick r:id="rId4"/>
              </a:rPr>
              <a:t>https://media.istockphoto.com/id/1149246206/vector/light-bulb-with-rays-lighting-electric-lamp-creative-idea-solution-thinking-concept.jpg?s=612x612&amp;w=0&amp;k=20&amp;c=MKFLk7zJSL1LcS1E91ujw8hnoMdAj5scM_QOEhiIkgI=</a:t>
            </a:r>
            <a:r>
              <a:rPr i="1" lang="en" sz="600">
                <a:solidFill>
                  <a:schemeClr val="dk1"/>
                </a:solidFill>
                <a:latin typeface="Roboto"/>
                <a:ea typeface="Roboto"/>
                <a:cs typeface="Roboto"/>
                <a:sym typeface="Roboto"/>
              </a:rPr>
              <a:t> </a:t>
            </a:r>
            <a:endParaRPr i="1" sz="600">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1"/>
          <p:cNvSpPr txBox="1"/>
          <p:nvPr>
            <p:ph type="title"/>
          </p:nvPr>
        </p:nvSpPr>
        <p:spPr>
          <a:xfrm>
            <a:off x="1151475" y="4018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 and Results</a:t>
            </a:r>
            <a:endParaRPr/>
          </a:p>
        </p:txBody>
      </p:sp>
      <p:sp>
        <p:nvSpPr>
          <p:cNvPr id="427" name="Google Shape;427;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28" name="Google Shape;428;p31" title="demo2.mp4">
            <a:hlinkClick r:id="rId3"/>
          </p:cNvPr>
          <p:cNvPicPr preferRelativeResize="0"/>
          <p:nvPr/>
        </p:nvPicPr>
        <p:blipFill>
          <a:blip r:embed="rId4">
            <a:alphaModFix/>
          </a:blip>
          <a:stretch>
            <a:fillRect/>
          </a:stretch>
        </p:blipFill>
        <p:spPr>
          <a:xfrm>
            <a:off x="771638" y="864175"/>
            <a:ext cx="7562674" cy="42540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14"/>
          <p:cNvPicPr preferRelativeResize="0"/>
          <p:nvPr/>
        </p:nvPicPr>
        <p:blipFill>
          <a:blip r:embed="rId3">
            <a:alphaModFix/>
          </a:blip>
          <a:stretch>
            <a:fillRect/>
          </a:stretch>
        </p:blipFill>
        <p:spPr>
          <a:xfrm>
            <a:off x="4917450" y="598575"/>
            <a:ext cx="4104325" cy="4104325"/>
          </a:xfrm>
          <a:prstGeom prst="rect">
            <a:avLst/>
          </a:prstGeom>
          <a:noFill/>
          <a:ln>
            <a:noFill/>
          </a:ln>
        </p:spPr>
      </p:pic>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ARP?</a:t>
            </a:r>
            <a:endParaRPr/>
          </a:p>
        </p:txBody>
      </p:sp>
      <p:sp>
        <p:nvSpPr>
          <p:cNvPr id="285" name="Google Shape;285;p14"/>
          <p:cNvSpPr txBox="1"/>
          <p:nvPr>
            <p:ph idx="1" type="body"/>
          </p:nvPr>
        </p:nvSpPr>
        <p:spPr>
          <a:xfrm>
            <a:off x="387900" y="1489825"/>
            <a:ext cx="6041400" cy="3396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u="sng"/>
              <a:t>ARP</a:t>
            </a:r>
            <a:r>
              <a:rPr lang="en" sz="2000"/>
              <a:t> - </a:t>
            </a:r>
            <a:r>
              <a:rPr b="1" lang="en" sz="2000"/>
              <a:t>A</a:t>
            </a:r>
            <a:r>
              <a:rPr lang="en" sz="2000"/>
              <a:t>ddress </a:t>
            </a:r>
            <a:r>
              <a:rPr b="1" lang="en" sz="2000"/>
              <a:t>R</a:t>
            </a:r>
            <a:r>
              <a:rPr lang="en" sz="2000"/>
              <a:t>esolution </a:t>
            </a:r>
            <a:r>
              <a:rPr b="1" lang="en" sz="2000"/>
              <a:t>P</a:t>
            </a:r>
            <a:r>
              <a:rPr lang="en" sz="2000"/>
              <a:t>rotocol</a:t>
            </a:r>
            <a:endParaRPr sz="2000"/>
          </a:p>
          <a:p>
            <a:pPr indent="-355600" lvl="1" marL="914400" rtl="0" algn="l">
              <a:spcBef>
                <a:spcPts val="0"/>
              </a:spcBef>
              <a:spcAft>
                <a:spcPts val="0"/>
              </a:spcAft>
              <a:buSzPts val="2000"/>
              <a:buChar char="○"/>
            </a:pPr>
            <a:r>
              <a:rPr b="1" lang="en" sz="2000"/>
              <a:t>Pairs</a:t>
            </a:r>
            <a:r>
              <a:rPr lang="en" sz="2000"/>
              <a:t> </a:t>
            </a:r>
            <a:r>
              <a:rPr lang="en" sz="2000"/>
              <a:t>IP address</a:t>
            </a:r>
            <a:r>
              <a:rPr lang="en" sz="2000"/>
              <a:t> to the proper MAC address</a:t>
            </a:r>
            <a:endParaRPr sz="2000"/>
          </a:p>
          <a:p>
            <a:pPr indent="-355600" lvl="0" marL="457200" rtl="0" algn="l">
              <a:spcBef>
                <a:spcPts val="0"/>
              </a:spcBef>
              <a:spcAft>
                <a:spcPts val="0"/>
              </a:spcAft>
              <a:buSzPts val="2000"/>
              <a:buChar char="●"/>
            </a:pPr>
            <a:r>
              <a:rPr lang="en" sz="2000" u="sng"/>
              <a:t>IP</a:t>
            </a:r>
            <a:r>
              <a:rPr lang="en" sz="2000"/>
              <a:t> - </a:t>
            </a:r>
            <a:r>
              <a:rPr b="1" lang="en" sz="2000"/>
              <a:t>I</a:t>
            </a:r>
            <a:r>
              <a:rPr lang="en" sz="2000"/>
              <a:t>nternet </a:t>
            </a:r>
            <a:r>
              <a:rPr b="1" lang="en" sz="2000"/>
              <a:t>P</a:t>
            </a:r>
            <a:r>
              <a:rPr lang="en" sz="2000"/>
              <a:t>rotocol</a:t>
            </a:r>
            <a:endParaRPr sz="2000"/>
          </a:p>
          <a:p>
            <a:pPr indent="-355600" lvl="1" marL="914400" rtl="0" algn="l">
              <a:spcBef>
                <a:spcPts val="0"/>
              </a:spcBef>
              <a:spcAft>
                <a:spcPts val="0"/>
              </a:spcAft>
              <a:buSzPts val="2000"/>
              <a:buChar char="○"/>
            </a:pPr>
            <a:r>
              <a:rPr lang="en" sz="2000"/>
              <a:t>Number </a:t>
            </a:r>
            <a:r>
              <a:rPr b="1" lang="en" sz="2000"/>
              <a:t>assigned </a:t>
            </a:r>
            <a:r>
              <a:rPr lang="en" sz="2000"/>
              <a:t>to each device on a network, by the network</a:t>
            </a:r>
            <a:endParaRPr sz="2000"/>
          </a:p>
          <a:p>
            <a:pPr indent="-355600" lvl="0" marL="457200" rtl="0" algn="l">
              <a:spcBef>
                <a:spcPts val="0"/>
              </a:spcBef>
              <a:spcAft>
                <a:spcPts val="0"/>
              </a:spcAft>
              <a:buSzPts val="2000"/>
              <a:buChar char="●"/>
            </a:pPr>
            <a:r>
              <a:rPr lang="en" sz="2000" u="sng"/>
              <a:t>MAC</a:t>
            </a:r>
            <a:r>
              <a:rPr lang="en" sz="2000"/>
              <a:t> - </a:t>
            </a:r>
            <a:r>
              <a:rPr b="1" lang="en" sz="2000"/>
              <a:t>M</a:t>
            </a:r>
            <a:r>
              <a:rPr lang="en" sz="2000"/>
              <a:t>edia </a:t>
            </a:r>
            <a:r>
              <a:rPr b="1" lang="en" sz="2000"/>
              <a:t>A</a:t>
            </a:r>
            <a:r>
              <a:rPr lang="en" sz="2000"/>
              <a:t>ccess </a:t>
            </a:r>
            <a:r>
              <a:rPr b="1" lang="en" sz="2000"/>
              <a:t>C</a:t>
            </a:r>
            <a:r>
              <a:rPr lang="en" sz="2000"/>
              <a:t>ontrol address</a:t>
            </a:r>
            <a:endParaRPr sz="2000"/>
          </a:p>
          <a:p>
            <a:pPr indent="-355600" lvl="1" marL="914400" rtl="0" algn="l">
              <a:spcBef>
                <a:spcPts val="0"/>
              </a:spcBef>
              <a:spcAft>
                <a:spcPts val="0"/>
              </a:spcAft>
              <a:buSzPts val="2000"/>
              <a:buChar char="○"/>
            </a:pPr>
            <a:r>
              <a:rPr lang="en" sz="2000"/>
              <a:t>Unique number </a:t>
            </a:r>
            <a:r>
              <a:rPr b="1" lang="en" sz="2000"/>
              <a:t>inherent </a:t>
            </a:r>
            <a:r>
              <a:rPr lang="en" sz="2000"/>
              <a:t>to an individual device’s hardware</a:t>
            </a:r>
            <a:endParaRPr sz="2000"/>
          </a:p>
          <a:p>
            <a:pPr indent="0" lvl="0" marL="0" rtl="0" algn="l">
              <a:spcBef>
                <a:spcPts val="1200"/>
              </a:spcBef>
              <a:spcAft>
                <a:spcPts val="1200"/>
              </a:spcAft>
              <a:buNone/>
            </a:pPr>
            <a:r>
              <a:t/>
            </a:r>
            <a:endParaRPr sz="2000"/>
          </a:p>
        </p:txBody>
      </p:sp>
      <p:sp>
        <p:nvSpPr>
          <p:cNvPr id="286" name="Google Shape;286;p14"/>
          <p:cNvSpPr txBox="1"/>
          <p:nvPr/>
        </p:nvSpPr>
        <p:spPr>
          <a:xfrm>
            <a:off x="0" y="4788300"/>
            <a:ext cx="914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600">
                <a:solidFill>
                  <a:schemeClr val="dk1"/>
                </a:solidFill>
                <a:latin typeface="Roboto"/>
                <a:ea typeface="Roboto"/>
                <a:cs typeface="Roboto"/>
                <a:sym typeface="Roboto"/>
              </a:rPr>
              <a:t>Image from: </a:t>
            </a:r>
            <a:r>
              <a:rPr i="1" lang="en" sz="600" u="sng">
                <a:solidFill>
                  <a:schemeClr val="hlink"/>
                </a:solidFill>
                <a:latin typeface="Roboto"/>
                <a:ea typeface="Roboto"/>
                <a:cs typeface="Roboto"/>
                <a:sym typeface="Roboto"/>
                <a:hlinkClick r:id="rId4"/>
              </a:rPr>
              <a:t>https://www.auvik.com/wp-content/uploads/2021/04/ARP-table-diagram.png</a:t>
            </a:r>
            <a:r>
              <a:rPr i="1" lang="en" sz="600">
                <a:solidFill>
                  <a:schemeClr val="dk1"/>
                </a:solidFill>
                <a:latin typeface="Roboto"/>
                <a:ea typeface="Roboto"/>
                <a:cs typeface="Roboto"/>
                <a:sym typeface="Roboto"/>
              </a:rPr>
              <a:t> </a:t>
            </a:r>
            <a:endParaRPr i="1" sz="600">
              <a:solidFill>
                <a:schemeClr val="dk1"/>
              </a:solidFill>
              <a:latin typeface="Roboto"/>
              <a:ea typeface="Roboto"/>
              <a:cs typeface="Roboto"/>
              <a:sym typeface="Roboto"/>
            </a:endParaRPr>
          </a:p>
          <a:p>
            <a:pPr indent="0" lvl="0" marL="0" rtl="0" algn="l">
              <a:spcBef>
                <a:spcPts val="0"/>
              </a:spcBef>
              <a:spcAft>
                <a:spcPts val="0"/>
              </a:spcAft>
              <a:buNone/>
            </a:pPr>
            <a:r>
              <a:t/>
            </a:r>
            <a:endParaRPr i="1" sz="600">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b="0" baseline="-25000" i="1"/>
          </a:p>
        </p:txBody>
      </p:sp>
      <p:sp>
        <p:nvSpPr>
          <p:cNvPr id="434" name="Google Shape;434;p3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ARP Poisoning?	</a:t>
            </a:r>
            <a:endParaRPr/>
          </a:p>
        </p:txBody>
      </p:sp>
      <p:sp>
        <p:nvSpPr>
          <p:cNvPr id="292" name="Google Shape;292;p15"/>
          <p:cNvSpPr txBox="1"/>
          <p:nvPr>
            <p:ph idx="1" type="body"/>
          </p:nvPr>
        </p:nvSpPr>
        <p:spPr>
          <a:xfrm>
            <a:off x="387900" y="1489825"/>
            <a:ext cx="47628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Man in the Middle attack (MITM)</a:t>
            </a:r>
            <a:endParaRPr sz="1800"/>
          </a:p>
          <a:p>
            <a:pPr indent="-342900" lvl="1" marL="914400" rtl="0" algn="l">
              <a:spcBef>
                <a:spcPts val="0"/>
              </a:spcBef>
              <a:spcAft>
                <a:spcPts val="0"/>
              </a:spcAft>
              <a:buSzPts val="1800"/>
              <a:buChar char="○"/>
            </a:pPr>
            <a:r>
              <a:rPr lang="en" sz="1800"/>
              <a:t>Analyzes victim’s network connection</a:t>
            </a:r>
            <a:endParaRPr sz="1800"/>
          </a:p>
          <a:p>
            <a:pPr indent="-342900" lvl="0" marL="457200" rtl="0" algn="l">
              <a:spcBef>
                <a:spcPts val="0"/>
              </a:spcBef>
              <a:spcAft>
                <a:spcPts val="0"/>
              </a:spcAft>
              <a:buSzPts val="1800"/>
              <a:buChar char="●"/>
            </a:pPr>
            <a:r>
              <a:rPr lang="en" sz="1800"/>
              <a:t>Can </a:t>
            </a:r>
            <a:r>
              <a:rPr b="1" lang="en" sz="1800"/>
              <a:t>give attackers</a:t>
            </a:r>
            <a:r>
              <a:rPr lang="en" sz="1800"/>
              <a:t> vital </a:t>
            </a:r>
            <a:r>
              <a:rPr b="1" lang="en" sz="1800"/>
              <a:t>information </a:t>
            </a:r>
            <a:endParaRPr b="1" sz="1800"/>
          </a:p>
          <a:p>
            <a:pPr indent="-342900" lvl="1" marL="914400" rtl="0" algn="l">
              <a:spcBef>
                <a:spcPts val="0"/>
              </a:spcBef>
              <a:spcAft>
                <a:spcPts val="0"/>
              </a:spcAft>
              <a:buSzPts val="1800"/>
              <a:buChar char="○"/>
            </a:pPr>
            <a:r>
              <a:rPr lang="en" sz="1800"/>
              <a:t>Unencrypted data</a:t>
            </a:r>
            <a:endParaRPr sz="1800"/>
          </a:p>
          <a:p>
            <a:pPr indent="-342900" lvl="0" marL="457200" rtl="0" algn="l">
              <a:spcBef>
                <a:spcPts val="0"/>
              </a:spcBef>
              <a:spcAft>
                <a:spcPts val="0"/>
              </a:spcAft>
              <a:buSzPts val="1800"/>
              <a:buChar char="●"/>
            </a:pPr>
            <a:r>
              <a:rPr lang="en" sz="1800"/>
              <a:t>May be carried out by </a:t>
            </a:r>
            <a:r>
              <a:rPr b="1" lang="en" sz="1800"/>
              <a:t>anyone</a:t>
            </a:r>
            <a:endParaRPr b="1" sz="1800"/>
          </a:p>
          <a:p>
            <a:pPr indent="-342900" lvl="0" marL="457200" rtl="0" algn="l">
              <a:spcBef>
                <a:spcPts val="0"/>
              </a:spcBef>
              <a:spcAft>
                <a:spcPts val="0"/>
              </a:spcAft>
              <a:buSzPts val="1800"/>
              <a:buChar char="●"/>
            </a:pPr>
            <a:r>
              <a:rPr lang="en" sz="1800"/>
              <a:t>Cybersecurity platform Crowdstrike considers ARP poisoning attacks the </a:t>
            </a:r>
            <a:r>
              <a:rPr b="1" lang="en" sz="1800"/>
              <a:t>fourth most common </a:t>
            </a:r>
            <a:r>
              <a:rPr lang="en" sz="1800"/>
              <a:t>type of cyber attack today</a:t>
            </a:r>
            <a:r>
              <a:rPr baseline="30000" lang="en" sz="1800"/>
              <a:t>[1]</a:t>
            </a:r>
            <a:r>
              <a:rPr lang="en" sz="1800"/>
              <a:t>.</a:t>
            </a:r>
            <a:endParaRPr sz="1800"/>
          </a:p>
        </p:txBody>
      </p:sp>
      <p:pic>
        <p:nvPicPr>
          <p:cNvPr id="293" name="Google Shape;293;p15"/>
          <p:cNvPicPr preferRelativeResize="0"/>
          <p:nvPr/>
        </p:nvPicPr>
        <p:blipFill>
          <a:blip r:embed="rId3">
            <a:alphaModFix/>
          </a:blip>
          <a:stretch>
            <a:fillRect/>
          </a:stretch>
        </p:blipFill>
        <p:spPr>
          <a:xfrm>
            <a:off x="5150700" y="1150425"/>
            <a:ext cx="3688499" cy="3328646"/>
          </a:xfrm>
          <a:prstGeom prst="rect">
            <a:avLst/>
          </a:prstGeom>
          <a:noFill/>
          <a:ln>
            <a:noFill/>
          </a:ln>
        </p:spPr>
      </p:pic>
      <p:sp>
        <p:nvSpPr>
          <p:cNvPr id="294" name="Google Shape;294;p15"/>
          <p:cNvSpPr txBox="1"/>
          <p:nvPr/>
        </p:nvSpPr>
        <p:spPr>
          <a:xfrm>
            <a:off x="0" y="4743300"/>
            <a:ext cx="914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600">
                <a:solidFill>
                  <a:schemeClr val="dk1"/>
                </a:solidFill>
                <a:latin typeface="Roboto"/>
                <a:ea typeface="Roboto"/>
                <a:cs typeface="Roboto"/>
                <a:sym typeface="Roboto"/>
              </a:rPr>
              <a:t>Image: </a:t>
            </a:r>
            <a:r>
              <a:rPr i="1" lang="en" sz="600" u="sng">
                <a:solidFill>
                  <a:schemeClr val="hlink"/>
                </a:solidFill>
                <a:latin typeface="Roboto"/>
                <a:ea typeface="Roboto"/>
                <a:cs typeface="Roboto"/>
                <a:sym typeface="Roboto"/>
                <a:hlinkClick r:id="rId4"/>
              </a:rPr>
              <a:t>https://www.researchgate.net/figure/Man-in-the-middle-attack-model_fig3_342618239</a:t>
            </a:r>
            <a:r>
              <a:rPr i="1" lang="en" sz="600">
                <a:solidFill>
                  <a:schemeClr val="dk1"/>
                </a:solidFill>
                <a:latin typeface="Roboto"/>
                <a:ea typeface="Roboto"/>
                <a:cs typeface="Roboto"/>
                <a:sym typeface="Roboto"/>
              </a:rPr>
              <a:t> </a:t>
            </a:r>
            <a:endParaRPr i="1" sz="600">
              <a:solidFill>
                <a:schemeClr val="dk1"/>
              </a:solidFill>
              <a:latin typeface="Roboto"/>
              <a:ea typeface="Roboto"/>
              <a:cs typeface="Roboto"/>
              <a:sym typeface="Roboto"/>
            </a:endParaRPr>
          </a:p>
          <a:p>
            <a:pPr indent="0" lvl="0" marL="0" rtl="0" algn="l">
              <a:spcBef>
                <a:spcPts val="0"/>
              </a:spcBef>
              <a:spcAft>
                <a:spcPts val="0"/>
              </a:spcAft>
              <a:buNone/>
            </a:pPr>
            <a:r>
              <a:rPr i="1" lang="en" sz="600">
                <a:solidFill>
                  <a:schemeClr val="dk1"/>
                </a:solidFill>
                <a:latin typeface="Roboto"/>
                <a:ea typeface="Roboto"/>
                <a:cs typeface="Roboto"/>
                <a:sym typeface="Roboto"/>
              </a:rPr>
              <a:t>Source [1]: </a:t>
            </a:r>
            <a:r>
              <a:rPr i="1" lang="en" sz="600" u="sng">
                <a:solidFill>
                  <a:schemeClr val="accent5"/>
                </a:solidFill>
                <a:latin typeface="Roboto"/>
                <a:ea typeface="Roboto"/>
                <a:cs typeface="Roboto"/>
                <a:sym typeface="Roboto"/>
                <a:hlinkClick r:id="rId5">
                  <a:extLst>
                    <a:ext uri="{A12FA001-AC4F-418D-AE19-62706E023703}">
                      <ahyp:hlinkClr val="tx"/>
                    </a:ext>
                  </a:extLst>
                </a:hlinkClick>
              </a:rPr>
              <a:t>https://www.crowdstrike.com/cybersecurity-101/cyberattacks/most-common-types-of-cyberattacks/#4.%20Spoofing</a:t>
            </a:r>
            <a:endParaRPr i="1" sz="600">
              <a:solidFill>
                <a:schemeClr val="dk1"/>
              </a:solidFill>
              <a:latin typeface="Roboto"/>
              <a:ea typeface="Roboto"/>
              <a:cs typeface="Roboto"/>
              <a:sym typeface="Roboto"/>
            </a:endParaRPr>
          </a:p>
          <a:p>
            <a:pPr indent="0" lvl="0" marL="0" rtl="0" algn="l">
              <a:spcBef>
                <a:spcPts val="0"/>
              </a:spcBef>
              <a:spcAft>
                <a:spcPts val="0"/>
              </a:spcAft>
              <a:buNone/>
            </a:pPr>
            <a:r>
              <a:t/>
            </a:r>
            <a:endParaRPr i="1" sz="6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Existing Solutions and their Limitations</a:t>
            </a:r>
            <a:endParaRPr/>
          </a:p>
        </p:txBody>
      </p:sp>
      <p:sp>
        <p:nvSpPr>
          <p:cNvPr id="300" name="Google Shape;300;p16"/>
          <p:cNvSpPr txBox="1"/>
          <p:nvPr>
            <p:ph idx="1" type="body"/>
          </p:nvPr>
        </p:nvSpPr>
        <p:spPr>
          <a:xfrm>
            <a:off x="889550" y="1597875"/>
            <a:ext cx="7030500" cy="2541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Many modern network routers can identify a change to the ARP table </a:t>
            </a:r>
            <a:r>
              <a:rPr b="1" lang="en" sz="2000"/>
              <a:t>without any additional software</a:t>
            </a:r>
            <a:endParaRPr b="1" sz="2000"/>
          </a:p>
          <a:p>
            <a:pPr indent="-355600" lvl="0" marL="457200" rtl="0" algn="l">
              <a:spcBef>
                <a:spcPts val="0"/>
              </a:spcBef>
              <a:spcAft>
                <a:spcPts val="0"/>
              </a:spcAft>
              <a:buSzPts val="2000"/>
              <a:buChar char="●"/>
            </a:pPr>
            <a:r>
              <a:rPr lang="en" sz="2000"/>
              <a:t>What if you are using an </a:t>
            </a:r>
            <a:r>
              <a:rPr b="1" lang="en" sz="2000"/>
              <a:t>outdated </a:t>
            </a:r>
            <a:r>
              <a:rPr lang="en" sz="2000"/>
              <a:t>router, with no way to protect from these attacks?</a:t>
            </a:r>
            <a:endParaRPr sz="2000"/>
          </a:p>
        </p:txBody>
      </p:sp>
      <p:pic>
        <p:nvPicPr>
          <p:cNvPr id="301" name="Google Shape;301;p16"/>
          <p:cNvPicPr preferRelativeResize="0"/>
          <p:nvPr/>
        </p:nvPicPr>
        <p:blipFill>
          <a:blip r:embed="rId3">
            <a:alphaModFix/>
          </a:blip>
          <a:stretch>
            <a:fillRect/>
          </a:stretch>
        </p:blipFill>
        <p:spPr>
          <a:xfrm>
            <a:off x="1190625" y="3077575"/>
            <a:ext cx="2226275" cy="1632525"/>
          </a:xfrm>
          <a:prstGeom prst="rect">
            <a:avLst/>
          </a:prstGeom>
          <a:noFill/>
          <a:ln>
            <a:noFill/>
          </a:ln>
        </p:spPr>
      </p:pic>
      <p:pic>
        <p:nvPicPr>
          <p:cNvPr id="302" name="Google Shape;302;p16"/>
          <p:cNvPicPr preferRelativeResize="0"/>
          <p:nvPr/>
        </p:nvPicPr>
        <p:blipFill>
          <a:blip r:embed="rId4">
            <a:alphaModFix/>
          </a:blip>
          <a:stretch>
            <a:fillRect/>
          </a:stretch>
        </p:blipFill>
        <p:spPr>
          <a:xfrm>
            <a:off x="4807750" y="2822475"/>
            <a:ext cx="3355782" cy="1887626"/>
          </a:xfrm>
          <a:prstGeom prst="rect">
            <a:avLst/>
          </a:prstGeom>
          <a:noFill/>
          <a:ln>
            <a:noFill/>
          </a:ln>
        </p:spPr>
      </p:pic>
      <p:pic>
        <p:nvPicPr>
          <p:cNvPr id="303" name="Google Shape;303;p16"/>
          <p:cNvPicPr preferRelativeResize="0"/>
          <p:nvPr/>
        </p:nvPicPr>
        <p:blipFill>
          <a:blip r:embed="rId5">
            <a:alphaModFix/>
          </a:blip>
          <a:stretch>
            <a:fillRect/>
          </a:stretch>
        </p:blipFill>
        <p:spPr>
          <a:xfrm>
            <a:off x="2370975" y="3789525"/>
            <a:ext cx="1003601" cy="871149"/>
          </a:xfrm>
          <a:prstGeom prst="rect">
            <a:avLst/>
          </a:prstGeom>
          <a:noFill/>
          <a:ln>
            <a:noFill/>
          </a:ln>
        </p:spPr>
      </p:pic>
      <p:pic>
        <p:nvPicPr>
          <p:cNvPr id="304" name="Google Shape;304;p16"/>
          <p:cNvPicPr preferRelativeResize="0"/>
          <p:nvPr/>
        </p:nvPicPr>
        <p:blipFill>
          <a:blip r:embed="rId6">
            <a:alphaModFix/>
          </a:blip>
          <a:stretch>
            <a:fillRect/>
          </a:stretch>
        </p:blipFill>
        <p:spPr>
          <a:xfrm>
            <a:off x="7198235" y="3645675"/>
            <a:ext cx="900991" cy="1007275"/>
          </a:xfrm>
          <a:prstGeom prst="rect">
            <a:avLst/>
          </a:prstGeom>
          <a:noFill/>
          <a:ln>
            <a:noFill/>
          </a:ln>
        </p:spPr>
      </p:pic>
      <p:sp>
        <p:nvSpPr>
          <p:cNvPr id="305" name="Google Shape;305;p16"/>
          <p:cNvSpPr txBox="1"/>
          <p:nvPr/>
        </p:nvSpPr>
        <p:spPr>
          <a:xfrm>
            <a:off x="0" y="4652950"/>
            <a:ext cx="9144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600">
                <a:solidFill>
                  <a:schemeClr val="dk1"/>
                </a:solidFill>
                <a:latin typeface="Roboto"/>
                <a:ea typeface="Roboto"/>
                <a:cs typeface="Roboto"/>
                <a:sym typeface="Roboto"/>
              </a:rPr>
              <a:t>Image 1 (Old router): </a:t>
            </a:r>
            <a:r>
              <a:rPr i="1" lang="en" sz="600" u="sng">
                <a:solidFill>
                  <a:schemeClr val="hlink"/>
                </a:solidFill>
                <a:latin typeface="Roboto"/>
                <a:ea typeface="Roboto"/>
                <a:cs typeface="Roboto"/>
                <a:sym typeface="Roboto"/>
                <a:hlinkClick r:id="rId7"/>
              </a:rPr>
              <a:t>https://images.squarespace-cdn.com/content/v1/52b9f067e4b0a5849fd7231d/1387938054538-OTP7X3HZNWI40UERC9GF/wrt54g.jpg</a:t>
            </a:r>
            <a:r>
              <a:rPr i="1" lang="en" sz="600">
                <a:solidFill>
                  <a:schemeClr val="dk1"/>
                </a:solidFill>
                <a:latin typeface="Roboto"/>
                <a:ea typeface="Roboto"/>
                <a:cs typeface="Roboto"/>
                <a:sym typeface="Roboto"/>
              </a:rPr>
              <a:t> </a:t>
            </a:r>
            <a:endParaRPr i="1" sz="600">
              <a:solidFill>
                <a:schemeClr val="dk1"/>
              </a:solidFill>
              <a:latin typeface="Roboto"/>
              <a:ea typeface="Roboto"/>
              <a:cs typeface="Roboto"/>
              <a:sym typeface="Roboto"/>
            </a:endParaRPr>
          </a:p>
          <a:p>
            <a:pPr indent="0" lvl="0" marL="0" rtl="0" algn="l">
              <a:spcBef>
                <a:spcPts val="0"/>
              </a:spcBef>
              <a:spcAft>
                <a:spcPts val="0"/>
              </a:spcAft>
              <a:buNone/>
            </a:pPr>
            <a:r>
              <a:rPr i="1" lang="en" sz="600">
                <a:solidFill>
                  <a:schemeClr val="dk1"/>
                </a:solidFill>
                <a:latin typeface="Roboto"/>
                <a:ea typeface="Roboto"/>
                <a:cs typeface="Roboto"/>
                <a:sym typeface="Roboto"/>
              </a:rPr>
              <a:t>Image 2 (Modern router): </a:t>
            </a:r>
            <a:r>
              <a:rPr i="1" lang="en" sz="600" u="sng">
                <a:solidFill>
                  <a:schemeClr val="hlink"/>
                </a:solidFill>
                <a:latin typeface="Roboto"/>
                <a:ea typeface="Roboto"/>
                <a:cs typeface="Roboto"/>
                <a:sym typeface="Roboto"/>
                <a:hlinkClick r:id="rId8"/>
              </a:rPr>
              <a:t>https://i.pcmag.com/imagery/reviews/06OgPGoOx7nvGVK6BGvRThv-5.fit_lim.size_840x473.v1638993428.png</a:t>
            </a:r>
            <a:r>
              <a:rPr i="1" lang="en" sz="600">
                <a:solidFill>
                  <a:schemeClr val="dk1"/>
                </a:solidFill>
                <a:latin typeface="Roboto"/>
                <a:ea typeface="Roboto"/>
                <a:cs typeface="Roboto"/>
                <a:sym typeface="Roboto"/>
              </a:rPr>
              <a:t> </a:t>
            </a:r>
            <a:endParaRPr i="1" sz="600">
              <a:solidFill>
                <a:schemeClr val="dk1"/>
              </a:solidFill>
              <a:latin typeface="Roboto"/>
              <a:ea typeface="Roboto"/>
              <a:cs typeface="Roboto"/>
              <a:sym typeface="Roboto"/>
            </a:endParaRPr>
          </a:p>
          <a:p>
            <a:pPr indent="0" lvl="0" marL="0" rtl="0" algn="l">
              <a:spcBef>
                <a:spcPts val="0"/>
              </a:spcBef>
              <a:spcAft>
                <a:spcPts val="0"/>
              </a:spcAft>
              <a:buNone/>
            </a:pPr>
            <a:r>
              <a:rPr i="1" lang="en" sz="600">
                <a:solidFill>
                  <a:schemeClr val="dk1"/>
                </a:solidFill>
                <a:latin typeface="Roboto"/>
                <a:ea typeface="Roboto"/>
                <a:cs typeface="Roboto"/>
                <a:sym typeface="Roboto"/>
              </a:rPr>
              <a:t>Image 3 (Warning sign clipart): </a:t>
            </a:r>
            <a:r>
              <a:rPr i="1" lang="en" sz="600" u="sng">
                <a:solidFill>
                  <a:schemeClr val="hlink"/>
                </a:solidFill>
                <a:latin typeface="Roboto"/>
                <a:ea typeface="Roboto"/>
                <a:cs typeface="Roboto"/>
                <a:sym typeface="Roboto"/>
                <a:hlinkClick r:id="rId9"/>
              </a:rPr>
              <a:t>https://www.pngmart.com/files/17/Warning-Sign-PNG-Image.png</a:t>
            </a:r>
            <a:r>
              <a:rPr i="1" lang="en" sz="600">
                <a:solidFill>
                  <a:schemeClr val="dk1"/>
                </a:solidFill>
                <a:latin typeface="Roboto"/>
                <a:ea typeface="Roboto"/>
                <a:cs typeface="Roboto"/>
                <a:sym typeface="Roboto"/>
              </a:rPr>
              <a:t> </a:t>
            </a:r>
            <a:endParaRPr i="1" sz="600">
              <a:solidFill>
                <a:schemeClr val="dk1"/>
              </a:solidFill>
              <a:latin typeface="Roboto"/>
              <a:ea typeface="Roboto"/>
              <a:cs typeface="Roboto"/>
              <a:sym typeface="Roboto"/>
            </a:endParaRPr>
          </a:p>
          <a:p>
            <a:pPr indent="0" lvl="0" marL="0" rtl="0" algn="l">
              <a:spcBef>
                <a:spcPts val="0"/>
              </a:spcBef>
              <a:spcAft>
                <a:spcPts val="0"/>
              </a:spcAft>
              <a:buNone/>
            </a:pPr>
            <a:r>
              <a:rPr i="1" lang="en" sz="600">
                <a:solidFill>
                  <a:schemeClr val="dk1"/>
                </a:solidFill>
                <a:latin typeface="Roboto"/>
                <a:ea typeface="Roboto"/>
                <a:cs typeface="Roboto"/>
                <a:sym typeface="Roboto"/>
              </a:rPr>
              <a:t>Image 4 (Blue shield clipart): </a:t>
            </a:r>
            <a:r>
              <a:rPr i="1" lang="en" sz="600" u="sng">
                <a:solidFill>
                  <a:schemeClr val="hlink"/>
                </a:solidFill>
                <a:latin typeface="Roboto"/>
                <a:ea typeface="Roboto"/>
                <a:cs typeface="Roboto"/>
                <a:sym typeface="Roboto"/>
                <a:hlinkClick r:id="rId10"/>
              </a:rPr>
              <a:t>https://freepngimg.com/thumb/shield/23485-2-blue-shield-clip-art.png</a:t>
            </a:r>
            <a:r>
              <a:rPr i="1" lang="en" sz="600">
                <a:solidFill>
                  <a:schemeClr val="dk1"/>
                </a:solidFill>
                <a:latin typeface="Roboto"/>
                <a:ea typeface="Roboto"/>
                <a:cs typeface="Roboto"/>
                <a:sym typeface="Roboto"/>
              </a:rPr>
              <a:t> </a:t>
            </a:r>
            <a:endParaRPr i="1" sz="6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Vision</a:t>
            </a:r>
            <a:endParaRPr/>
          </a:p>
        </p:txBody>
      </p:sp>
      <p:sp>
        <p:nvSpPr>
          <p:cNvPr id="311" name="Google Shape;311;p17"/>
          <p:cNvSpPr txBox="1"/>
          <p:nvPr>
            <p:ph idx="1" type="body"/>
          </p:nvPr>
        </p:nvSpPr>
        <p:spPr>
          <a:xfrm>
            <a:off x="387900" y="1489825"/>
            <a:ext cx="4198800" cy="34893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1000"/>
              </a:spcBef>
              <a:spcAft>
                <a:spcPts val="0"/>
              </a:spcAft>
              <a:buSzPts val="1300"/>
              <a:buChar char="●"/>
            </a:pPr>
            <a:r>
              <a:rPr lang="en" sz="2000"/>
              <a:t>Successfully develop a “Detection Tool” program that allows a user to detect an attack, </a:t>
            </a:r>
            <a:r>
              <a:rPr b="1" lang="en" sz="2000"/>
              <a:t>regardless </a:t>
            </a:r>
            <a:r>
              <a:rPr lang="en" sz="2000"/>
              <a:t>of what hardware they have</a:t>
            </a:r>
            <a:endParaRPr sz="2000"/>
          </a:p>
          <a:p>
            <a:pPr indent="-349250" lvl="1" marL="914400" rtl="0" algn="l">
              <a:lnSpc>
                <a:spcPct val="95000"/>
              </a:lnSpc>
              <a:spcBef>
                <a:spcPts val="0"/>
              </a:spcBef>
              <a:spcAft>
                <a:spcPts val="0"/>
              </a:spcAft>
              <a:buSzPts val="1900"/>
              <a:buChar char="○"/>
            </a:pPr>
            <a:r>
              <a:rPr lang="en" sz="1900"/>
              <a:t>A </a:t>
            </a:r>
            <a:r>
              <a:rPr b="1" lang="en" sz="1900"/>
              <a:t>change</a:t>
            </a:r>
            <a:r>
              <a:rPr lang="en" sz="1900"/>
              <a:t> in the ARP table will result in an </a:t>
            </a:r>
            <a:r>
              <a:rPr b="1" lang="en" sz="1900"/>
              <a:t>ALERT</a:t>
            </a:r>
            <a:endParaRPr b="1" sz="1900"/>
          </a:p>
          <a:p>
            <a:pPr indent="-349250" lvl="1" marL="914400" rtl="0" algn="l">
              <a:lnSpc>
                <a:spcPct val="95000"/>
              </a:lnSpc>
              <a:spcBef>
                <a:spcPts val="0"/>
              </a:spcBef>
              <a:spcAft>
                <a:spcPts val="0"/>
              </a:spcAft>
              <a:buSzPts val="1900"/>
              <a:buChar char="○"/>
            </a:pPr>
            <a:r>
              <a:rPr lang="en" sz="1900"/>
              <a:t>We </a:t>
            </a:r>
            <a:r>
              <a:rPr b="1" lang="en" sz="1900"/>
              <a:t>do not</a:t>
            </a:r>
            <a:r>
              <a:rPr lang="en" sz="1900"/>
              <a:t> want to alert on a </a:t>
            </a:r>
            <a:r>
              <a:rPr b="1" lang="en" sz="1900"/>
              <a:t>legitimate user</a:t>
            </a:r>
            <a:r>
              <a:rPr lang="en" sz="1900"/>
              <a:t> being added to the network</a:t>
            </a:r>
            <a:endParaRPr sz="1900"/>
          </a:p>
          <a:p>
            <a:pPr indent="0" lvl="0" marL="457200" rtl="0" algn="l">
              <a:lnSpc>
                <a:spcPct val="95000"/>
              </a:lnSpc>
              <a:spcBef>
                <a:spcPts val="1200"/>
              </a:spcBef>
              <a:spcAft>
                <a:spcPts val="1200"/>
              </a:spcAft>
              <a:buNone/>
            </a:pPr>
            <a:r>
              <a:t/>
            </a:r>
            <a:endParaRPr sz="1900"/>
          </a:p>
        </p:txBody>
      </p:sp>
      <p:pic>
        <p:nvPicPr>
          <p:cNvPr id="312" name="Google Shape;312;p17"/>
          <p:cNvPicPr preferRelativeResize="0"/>
          <p:nvPr/>
        </p:nvPicPr>
        <p:blipFill>
          <a:blip r:embed="rId3">
            <a:alphaModFix/>
          </a:blip>
          <a:stretch>
            <a:fillRect/>
          </a:stretch>
        </p:blipFill>
        <p:spPr>
          <a:xfrm>
            <a:off x="4361575" y="1437238"/>
            <a:ext cx="4632649" cy="3594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Goals </a:t>
            </a:r>
            <a:endParaRPr/>
          </a:p>
        </p:txBody>
      </p:sp>
      <p:sp>
        <p:nvSpPr>
          <p:cNvPr id="318" name="Google Shape;318;p18"/>
          <p:cNvSpPr txBox="1"/>
          <p:nvPr>
            <p:ph idx="1" type="body"/>
          </p:nvPr>
        </p:nvSpPr>
        <p:spPr>
          <a:xfrm>
            <a:off x="387900" y="1489825"/>
            <a:ext cx="3519600" cy="3425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Easy-To-Read</a:t>
            </a:r>
            <a:r>
              <a:rPr lang="en" sz="2000"/>
              <a:t> User Interface</a:t>
            </a:r>
            <a:endParaRPr sz="2000"/>
          </a:p>
          <a:p>
            <a:pPr indent="0" lvl="0" marL="457200" rtl="0" algn="l">
              <a:spcBef>
                <a:spcPts val="1200"/>
              </a:spcBef>
              <a:spcAft>
                <a:spcPts val="0"/>
              </a:spcAft>
              <a:buNone/>
            </a:pPr>
            <a:r>
              <a:t/>
            </a:r>
            <a:endParaRPr sz="2000"/>
          </a:p>
          <a:p>
            <a:pPr indent="-355600" lvl="0" marL="457200" rtl="0" algn="l">
              <a:spcBef>
                <a:spcPts val="1200"/>
              </a:spcBef>
              <a:spcAft>
                <a:spcPts val="0"/>
              </a:spcAft>
              <a:buSzPts val="2000"/>
              <a:buChar char="●"/>
            </a:pPr>
            <a:r>
              <a:rPr b="1" lang="en" sz="2000"/>
              <a:t>Detect</a:t>
            </a:r>
            <a:r>
              <a:rPr lang="en" sz="2000"/>
              <a:t> a threat as soon as possible</a:t>
            </a:r>
            <a:endParaRPr sz="2000"/>
          </a:p>
          <a:p>
            <a:pPr indent="0" lvl="0" marL="457200" rtl="0" algn="l">
              <a:spcBef>
                <a:spcPts val="1200"/>
              </a:spcBef>
              <a:spcAft>
                <a:spcPts val="0"/>
              </a:spcAft>
              <a:buNone/>
            </a:pPr>
            <a:r>
              <a:t/>
            </a:r>
            <a:endParaRPr sz="2000"/>
          </a:p>
          <a:p>
            <a:pPr indent="-355600" lvl="0" marL="457200" rtl="0" algn="l">
              <a:spcBef>
                <a:spcPts val="1200"/>
              </a:spcBef>
              <a:spcAft>
                <a:spcPts val="0"/>
              </a:spcAft>
              <a:buSzPts val="2000"/>
              <a:buChar char="●"/>
            </a:pPr>
            <a:r>
              <a:rPr lang="en" sz="2000"/>
              <a:t>Maintain a running </a:t>
            </a:r>
            <a:r>
              <a:rPr b="1" lang="en" sz="2000"/>
              <a:t>log</a:t>
            </a:r>
            <a:r>
              <a:rPr lang="en" sz="2000"/>
              <a:t> for a historical reference</a:t>
            </a:r>
            <a:endParaRPr sz="2000"/>
          </a:p>
        </p:txBody>
      </p:sp>
      <p:pic>
        <p:nvPicPr>
          <p:cNvPr id="319" name="Google Shape;319;p18"/>
          <p:cNvPicPr preferRelativeResize="0"/>
          <p:nvPr/>
        </p:nvPicPr>
        <p:blipFill rotWithShape="1">
          <a:blip r:embed="rId3">
            <a:alphaModFix/>
          </a:blip>
          <a:srcRect b="0" l="0" r="19788" t="0"/>
          <a:stretch/>
        </p:blipFill>
        <p:spPr>
          <a:xfrm>
            <a:off x="3705025" y="1253000"/>
            <a:ext cx="5314600" cy="3097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Design</a:t>
            </a:r>
            <a:endParaRPr/>
          </a:p>
        </p:txBody>
      </p:sp>
      <p:sp>
        <p:nvSpPr>
          <p:cNvPr id="325" name="Google Shape;325;p19"/>
          <p:cNvSpPr txBox="1"/>
          <p:nvPr>
            <p:ph idx="1" type="body"/>
          </p:nvPr>
        </p:nvSpPr>
        <p:spPr>
          <a:xfrm>
            <a:off x="503675" y="1242125"/>
            <a:ext cx="3884400" cy="3493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monitor.c</a:t>
            </a:r>
            <a:r>
              <a:rPr lang="en" sz="1600"/>
              <a:t> and </a:t>
            </a:r>
            <a:r>
              <a:rPr b="1" lang="en" sz="1600"/>
              <a:t>log.c</a:t>
            </a:r>
            <a:r>
              <a:rPr lang="en" sz="1600"/>
              <a:t> written in </a:t>
            </a:r>
            <a:r>
              <a:rPr b="1" lang="en" sz="1600"/>
              <a:t>C</a:t>
            </a:r>
            <a:r>
              <a:rPr lang="en" sz="1600"/>
              <a:t> </a:t>
            </a:r>
            <a:endParaRPr sz="1600"/>
          </a:p>
          <a:p>
            <a:pPr indent="-330200" lvl="1" marL="914400" rtl="0" algn="l">
              <a:spcBef>
                <a:spcPts val="0"/>
              </a:spcBef>
              <a:spcAft>
                <a:spcPts val="0"/>
              </a:spcAft>
              <a:buSzPts val="1600"/>
              <a:buChar char="○"/>
            </a:pPr>
            <a:r>
              <a:rPr lang="en" sz="1600"/>
              <a:t>Using </a:t>
            </a:r>
            <a:r>
              <a:rPr b="1" lang="en" sz="1600"/>
              <a:t>libpcap</a:t>
            </a:r>
            <a:r>
              <a:rPr lang="en" sz="1600"/>
              <a:t> library to capture and analyze network packets</a:t>
            </a:r>
            <a:endParaRPr sz="1600"/>
          </a:p>
          <a:p>
            <a:pPr indent="-330200" lvl="0" marL="457200" rtl="0" algn="l">
              <a:spcBef>
                <a:spcPts val="0"/>
              </a:spcBef>
              <a:spcAft>
                <a:spcPts val="0"/>
              </a:spcAft>
              <a:buSzPts val="1600"/>
              <a:buChar char="●"/>
            </a:pPr>
            <a:r>
              <a:rPr b="1" lang="en" sz="1600"/>
              <a:t>UI </a:t>
            </a:r>
            <a:r>
              <a:rPr lang="en" sz="1600"/>
              <a:t>written in </a:t>
            </a:r>
            <a:r>
              <a:rPr b="1" lang="en" sz="1600"/>
              <a:t>Java </a:t>
            </a:r>
            <a:endParaRPr b="1" sz="1600"/>
          </a:p>
          <a:p>
            <a:pPr indent="-330200" lvl="1" marL="914400" rtl="0" algn="l">
              <a:spcBef>
                <a:spcPts val="0"/>
              </a:spcBef>
              <a:spcAft>
                <a:spcPts val="0"/>
              </a:spcAft>
              <a:buSzPts val="1600"/>
              <a:buChar char="○"/>
            </a:pPr>
            <a:r>
              <a:rPr b="1" lang="en" sz="1600"/>
              <a:t>Netbeans IDE</a:t>
            </a:r>
            <a:r>
              <a:rPr lang="en" sz="1600"/>
              <a:t> and </a:t>
            </a:r>
            <a:r>
              <a:rPr b="1" lang="en" sz="1600"/>
              <a:t>Java Swing</a:t>
            </a:r>
            <a:r>
              <a:rPr lang="en" sz="1600"/>
              <a:t> </a:t>
            </a:r>
            <a:endParaRPr sz="1600"/>
          </a:p>
          <a:p>
            <a:pPr indent="-330200" lvl="1" marL="914400" rtl="0" algn="l">
              <a:spcBef>
                <a:spcPts val="0"/>
              </a:spcBef>
              <a:spcAft>
                <a:spcPts val="0"/>
              </a:spcAft>
              <a:buSzPts val="1600"/>
              <a:buChar char="○"/>
            </a:pPr>
            <a:r>
              <a:rPr lang="en" sz="1600"/>
              <a:t>Open-source </a:t>
            </a:r>
            <a:r>
              <a:rPr b="1" lang="en" sz="1600"/>
              <a:t>template </a:t>
            </a:r>
            <a:r>
              <a:rPr lang="en" sz="1600"/>
              <a:t>UI</a:t>
            </a:r>
            <a:endParaRPr sz="1600"/>
          </a:p>
          <a:p>
            <a:pPr indent="-330200" lvl="0" marL="457200" rtl="0" algn="l">
              <a:spcBef>
                <a:spcPts val="0"/>
              </a:spcBef>
              <a:spcAft>
                <a:spcPts val="0"/>
              </a:spcAft>
              <a:buSzPts val="1600"/>
              <a:buChar char="●"/>
            </a:pPr>
            <a:r>
              <a:rPr lang="en" sz="1600"/>
              <a:t>Settings are handled </a:t>
            </a:r>
            <a:r>
              <a:rPr b="1" lang="en" sz="1600"/>
              <a:t>within the UI only</a:t>
            </a:r>
            <a:endParaRPr b="1" sz="1600"/>
          </a:p>
          <a:p>
            <a:pPr indent="-330200" lvl="0" marL="457200" rtl="0" algn="l">
              <a:spcBef>
                <a:spcPts val="0"/>
              </a:spcBef>
              <a:spcAft>
                <a:spcPts val="0"/>
              </a:spcAft>
              <a:buSzPts val="1600"/>
              <a:buChar char="●"/>
            </a:pPr>
            <a:r>
              <a:rPr b="1" lang="en" sz="1600"/>
              <a:t>No </a:t>
            </a:r>
            <a:r>
              <a:rPr b="1" lang="en" sz="1600"/>
              <a:t>login</a:t>
            </a:r>
            <a:r>
              <a:rPr lang="en" sz="1600"/>
              <a:t> required</a:t>
            </a:r>
            <a:endParaRPr sz="1600"/>
          </a:p>
          <a:p>
            <a:pPr indent="-330200" lvl="1" marL="914400" rtl="0" algn="l">
              <a:spcBef>
                <a:spcPts val="0"/>
              </a:spcBef>
              <a:spcAft>
                <a:spcPts val="0"/>
              </a:spcAft>
              <a:buSzPts val="1600"/>
              <a:buChar char="○"/>
            </a:pPr>
            <a:r>
              <a:rPr lang="en" sz="1600"/>
              <a:t>Program should be installed on </a:t>
            </a:r>
            <a:r>
              <a:rPr b="1" lang="en" sz="1600"/>
              <a:t>all devices in network</a:t>
            </a:r>
            <a:endParaRPr b="1" sz="1600"/>
          </a:p>
        </p:txBody>
      </p:sp>
      <p:pic>
        <p:nvPicPr>
          <p:cNvPr id="326" name="Google Shape;326;p19"/>
          <p:cNvPicPr preferRelativeResize="0"/>
          <p:nvPr/>
        </p:nvPicPr>
        <p:blipFill>
          <a:blip r:embed="rId3">
            <a:alphaModFix/>
          </a:blip>
          <a:stretch>
            <a:fillRect/>
          </a:stretch>
        </p:blipFill>
        <p:spPr>
          <a:xfrm>
            <a:off x="4351175" y="1287875"/>
            <a:ext cx="4792826" cy="309930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20"/>
          <p:cNvPicPr preferRelativeResize="0"/>
          <p:nvPr/>
        </p:nvPicPr>
        <p:blipFill>
          <a:blip r:embed="rId3">
            <a:alphaModFix/>
          </a:blip>
          <a:stretch>
            <a:fillRect/>
          </a:stretch>
        </p:blipFill>
        <p:spPr>
          <a:xfrm>
            <a:off x="5220675" y="165125"/>
            <a:ext cx="3622376" cy="2015850"/>
          </a:xfrm>
          <a:prstGeom prst="rect">
            <a:avLst/>
          </a:prstGeom>
          <a:noFill/>
          <a:ln>
            <a:noFill/>
          </a:ln>
        </p:spPr>
      </p:pic>
      <p:sp>
        <p:nvSpPr>
          <p:cNvPr id="332" name="Google Shape;33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Design (cont.)</a:t>
            </a:r>
            <a:endParaRPr/>
          </a:p>
        </p:txBody>
      </p:sp>
      <p:sp>
        <p:nvSpPr>
          <p:cNvPr id="333" name="Google Shape;333;p20"/>
          <p:cNvSpPr txBox="1"/>
          <p:nvPr>
            <p:ph idx="1" type="body"/>
          </p:nvPr>
        </p:nvSpPr>
        <p:spPr>
          <a:xfrm>
            <a:off x="539525" y="1555650"/>
            <a:ext cx="5901300" cy="3095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700"/>
              <a:t>Model-View-Controller (MVC)</a:t>
            </a:r>
            <a:endParaRPr sz="1700"/>
          </a:p>
          <a:p>
            <a:pPr indent="0" lvl="0" marL="0" rtl="0" algn="l">
              <a:lnSpc>
                <a:spcPct val="95000"/>
              </a:lnSpc>
              <a:spcBef>
                <a:spcPts val="1200"/>
              </a:spcBef>
              <a:spcAft>
                <a:spcPts val="0"/>
              </a:spcAft>
              <a:buNone/>
            </a:pPr>
            <a:r>
              <a:rPr lang="en" sz="1700"/>
              <a:t>Our Software utilizes the Model-View-Controller design pattern.</a:t>
            </a:r>
            <a:endParaRPr sz="1700"/>
          </a:p>
          <a:p>
            <a:pPr indent="-336550" lvl="0" marL="457200" rtl="0" algn="l">
              <a:lnSpc>
                <a:spcPct val="95000"/>
              </a:lnSpc>
              <a:spcBef>
                <a:spcPts val="1200"/>
              </a:spcBef>
              <a:spcAft>
                <a:spcPts val="0"/>
              </a:spcAft>
              <a:buSzPts val="1700"/>
              <a:buChar char="●"/>
            </a:pPr>
            <a:r>
              <a:rPr b="1" lang="en" sz="1700"/>
              <a:t>Model</a:t>
            </a:r>
            <a:r>
              <a:rPr lang="en" sz="1700"/>
              <a:t> - log.c; core </a:t>
            </a:r>
            <a:r>
              <a:rPr b="1" lang="en" sz="1700"/>
              <a:t>data retrieval and manipulation</a:t>
            </a:r>
            <a:endParaRPr b="1" sz="1700"/>
          </a:p>
          <a:p>
            <a:pPr indent="-336550" lvl="0" marL="457200" rtl="0" algn="l">
              <a:lnSpc>
                <a:spcPct val="95000"/>
              </a:lnSpc>
              <a:spcBef>
                <a:spcPts val="0"/>
              </a:spcBef>
              <a:spcAft>
                <a:spcPts val="0"/>
              </a:spcAft>
              <a:buSzPts val="1700"/>
              <a:buChar char="●"/>
            </a:pPr>
            <a:r>
              <a:rPr b="1" lang="en" sz="1700"/>
              <a:t>View</a:t>
            </a:r>
            <a:r>
              <a:rPr lang="en" sz="1700"/>
              <a:t> - User Interface; </a:t>
            </a:r>
            <a:r>
              <a:rPr b="1" lang="en" sz="1700"/>
              <a:t>displays information</a:t>
            </a:r>
            <a:r>
              <a:rPr lang="en" sz="1700"/>
              <a:t> to the user and </a:t>
            </a:r>
            <a:r>
              <a:rPr b="1" lang="en" sz="1700"/>
              <a:t>accepts user input</a:t>
            </a:r>
            <a:endParaRPr sz="1700"/>
          </a:p>
          <a:p>
            <a:pPr indent="-336550" lvl="0" marL="457200" rtl="0" algn="l">
              <a:lnSpc>
                <a:spcPct val="95000"/>
              </a:lnSpc>
              <a:spcBef>
                <a:spcPts val="0"/>
              </a:spcBef>
              <a:spcAft>
                <a:spcPts val="0"/>
              </a:spcAft>
              <a:buSzPts val="1700"/>
              <a:buChar char="●"/>
            </a:pPr>
            <a:r>
              <a:rPr b="1" lang="en" sz="1700"/>
              <a:t>Controller</a:t>
            </a:r>
            <a:r>
              <a:rPr lang="en" sz="1700"/>
              <a:t> - monitor.c; </a:t>
            </a:r>
            <a:r>
              <a:rPr b="1" lang="en" sz="1700"/>
              <a:t>intermediary</a:t>
            </a:r>
            <a:r>
              <a:rPr lang="en" sz="1700"/>
              <a:t> between the model and the view. </a:t>
            </a:r>
            <a:endParaRPr sz="1700"/>
          </a:p>
          <a:p>
            <a:pPr indent="-336550" lvl="1" marL="914400" rtl="0" algn="l">
              <a:lnSpc>
                <a:spcPct val="95000"/>
              </a:lnSpc>
              <a:spcBef>
                <a:spcPts val="0"/>
              </a:spcBef>
              <a:spcAft>
                <a:spcPts val="0"/>
              </a:spcAft>
              <a:buSzPts val="1700"/>
              <a:buChar char="○"/>
            </a:pPr>
            <a:r>
              <a:rPr lang="en" sz="1700"/>
              <a:t>Interacts with the </a:t>
            </a:r>
            <a:r>
              <a:rPr b="1" lang="en" sz="1700"/>
              <a:t>model</a:t>
            </a:r>
            <a:r>
              <a:rPr lang="en" sz="1700"/>
              <a:t> to retrieve the ARP table </a:t>
            </a:r>
            <a:endParaRPr sz="1700"/>
          </a:p>
          <a:p>
            <a:pPr indent="-336550" lvl="1" marL="914400" rtl="0" algn="l">
              <a:lnSpc>
                <a:spcPct val="95000"/>
              </a:lnSpc>
              <a:spcBef>
                <a:spcPts val="0"/>
              </a:spcBef>
              <a:spcAft>
                <a:spcPts val="0"/>
              </a:spcAft>
              <a:buSzPts val="1700"/>
              <a:buChar char="○"/>
            </a:pPr>
            <a:r>
              <a:rPr lang="en" sz="1700"/>
              <a:t>Updates the </a:t>
            </a:r>
            <a:r>
              <a:rPr b="1" lang="en" sz="1700"/>
              <a:t>view</a:t>
            </a:r>
            <a:r>
              <a:rPr lang="en" sz="1700"/>
              <a:t> when it detects an attack.</a:t>
            </a:r>
            <a:endParaRPr sz="1700"/>
          </a:p>
          <a:p>
            <a:pPr indent="0" lvl="0" marL="0" rtl="0" algn="l">
              <a:lnSpc>
                <a:spcPct val="95000"/>
              </a:lnSpc>
              <a:spcBef>
                <a:spcPts val="1200"/>
              </a:spcBef>
              <a:spcAft>
                <a:spcPts val="1200"/>
              </a:spcAft>
              <a:buNone/>
            </a:pPr>
            <a:r>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1"/>
          <p:cNvSpPr txBox="1"/>
          <p:nvPr>
            <p:ph type="title"/>
          </p:nvPr>
        </p:nvSpPr>
        <p:spPr>
          <a:xfrm>
            <a:off x="1303800" y="598575"/>
            <a:ext cx="23913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Methods</a:t>
            </a:r>
            <a:endParaRPr/>
          </a:p>
        </p:txBody>
      </p:sp>
      <p:sp>
        <p:nvSpPr>
          <p:cNvPr id="339" name="Google Shape;339;p21"/>
          <p:cNvSpPr txBox="1"/>
          <p:nvPr>
            <p:ph idx="1" type="body"/>
          </p:nvPr>
        </p:nvSpPr>
        <p:spPr>
          <a:xfrm>
            <a:off x="436600" y="2294125"/>
            <a:ext cx="7897800" cy="2237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2000"/>
          </a:p>
          <a:p>
            <a:pPr indent="0" lvl="0" marL="0" rtl="0" algn="l">
              <a:spcBef>
                <a:spcPts val="1200"/>
              </a:spcBef>
              <a:spcAft>
                <a:spcPts val="0"/>
              </a:spcAft>
              <a:buNone/>
            </a:pPr>
            <a:r>
              <a:rPr lang="en" sz="2000"/>
              <a:t>Step 1 - </a:t>
            </a:r>
            <a:r>
              <a:rPr b="1" lang="en" sz="2000"/>
              <a:t>Read</a:t>
            </a:r>
            <a:r>
              <a:rPr lang="en" sz="2000"/>
              <a:t> network data</a:t>
            </a:r>
            <a:endParaRPr sz="2000"/>
          </a:p>
          <a:p>
            <a:pPr indent="0" lvl="0" marL="0" rtl="0" algn="l">
              <a:spcBef>
                <a:spcPts val="1200"/>
              </a:spcBef>
              <a:spcAft>
                <a:spcPts val="0"/>
              </a:spcAft>
              <a:buNone/>
            </a:pPr>
            <a:r>
              <a:rPr lang="en" sz="2000"/>
              <a:t>Step 2 - </a:t>
            </a:r>
            <a:r>
              <a:rPr b="1" lang="en" sz="2000"/>
              <a:t>Add</a:t>
            </a:r>
            <a:r>
              <a:rPr lang="en" sz="2000"/>
              <a:t> each IP/MAC pairing to an array of devices</a:t>
            </a:r>
            <a:endParaRPr sz="2000"/>
          </a:p>
          <a:p>
            <a:pPr indent="0" lvl="0" marL="0" rtl="0" algn="l">
              <a:spcBef>
                <a:spcPts val="1200"/>
              </a:spcBef>
              <a:spcAft>
                <a:spcPts val="1200"/>
              </a:spcAft>
              <a:buNone/>
            </a:pPr>
            <a:r>
              <a:rPr lang="en" sz="2000"/>
              <a:t>Step 3 - If a MAC address appears in the </a:t>
            </a:r>
            <a:r>
              <a:rPr lang="en" sz="2000"/>
              <a:t>network</a:t>
            </a:r>
            <a:r>
              <a:rPr lang="en" sz="2000"/>
              <a:t> traffic that has already been mapped to another IP address, </a:t>
            </a:r>
            <a:r>
              <a:rPr b="1" lang="en" sz="2000"/>
              <a:t>ALERT</a:t>
            </a:r>
            <a:r>
              <a:rPr lang="en" sz="2000"/>
              <a:t> on attack </a:t>
            </a:r>
            <a:endParaRPr sz="2000"/>
          </a:p>
        </p:txBody>
      </p:sp>
      <p:pic>
        <p:nvPicPr>
          <p:cNvPr id="340" name="Google Shape;340;p21"/>
          <p:cNvPicPr preferRelativeResize="0"/>
          <p:nvPr/>
        </p:nvPicPr>
        <p:blipFill>
          <a:blip r:embed="rId3">
            <a:alphaModFix/>
          </a:blip>
          <a:stretch>
            <a:fillRect/>
          </a:stretch>
        </p:blipFill>
        <p:spPr>
          <a:xfrm>
            <a:off x="3695100" y="660250"/>
            <a:ext cx="5089249" cy="2166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