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h2zm0ueyQ72pyK4uzf8b716Uca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6272F0-16E1-4B65-A350-D57F8492328B}">
  <a:tblStyle styleId="{236272F0-16E1-4B65-A350-D57F8492328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522514" y="359227"/>
            <a:ext cx="9144000" cy="140902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b="1" lang="en-US"/>
              <a:t>Sprint 1</a:t>
            </a:r>
            <a:endParaRPr/>
          </a:p>
        </p:txBody>
      </p:sp>
      <p:sp>
        <p:nvSpPr>
          <p:cNvPr id="85" name="Google Shape;85;p1"/>
          <p:cNvSpPr txBox="1"/>
          <p:nvPr>
            <p:ph idx="1" type="subTitle"/>
          </p:nvPr>
        </p:nvSpPr>
        <p:spPr>
          <a:xfrm>
            <a:off x="996043" y="2079173"/>
            <a:ext cx="9829799" cy="38862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US" sz="4000"/>
              <a:t>Team Members:		John B., Nico L., Nick M.			</a:t>
            </a:r>
            <a:endParaRPr/>
          </a:p>
          <a:p>
            <a:pPr indent="0" lvl="0" marL="0" rtl="0" algn="l">
              <a:lnSpc>
                <a:spcPct val="90000"/>
              </a:lnSpc>
              <a:spcBef>
                <a:spcPts val="1000"/>
              </a:spcBef>
              <a:spcAft>
                <a:spcPts val="0"/>
              </a:spcAft>
              <a:buClr>
                <a:schemeClr val="dk1"/>
              </a:buClr>
              <a:buSzPct val="100000"/>
              <a:buNone/>
            </a:pPr>
            <a:r>
              <a:t/>
            </a:r>
            <a:endParaRPr sz="4000"/>
          </a:p>
          <a:p>
            <a:pPr indent="0" lvl="0" marL="0" rtl="0" algn="l">
              <a:lnSpc>
                <a:spcPct val="90000"/>
              </a:lnSpc>
              <a:spcBef>
                <a:spcPts val="1000"/>
              </a:spcBef>
              <a:spcAft>
                <a:spcPts val="0"/>
              </a:spcAft>
              <a:buClr>
                <a:schemeClr val="dk1"/>
              </a:buClr>
              <a:buSzPct val="100000"/>
              <a:buNone/>
            </a:pPr>
            <a:r>
              <a:rPr lang="en-US" sz="4000"/>
              <a:t>Scrum Master: Nico L.</a:t>
            </a:r>
            <a:endParaRPr/>
          </a:p>
          <a:p>
            <a:pPr indent="0" lvl="0" marL="0" rtl="0" algn="l">
              <a:lnSpc>
                <a:spcPct val="90000"/>
              </a:lnSpc>
              <a:spcBef>
                <a:spcPts val="1000"/>
              </a:spcBef>
              <a:spcAft>
                <a:spcPts val="0"/>
              </a:spcAft>
              <a:buClr>
                <a:schemeClr val="dk1"/>
              </a:buClr>
              <a:buSzPct val="100000"/>
              <a:buNone/>
            </a:pPr>
            <a:r>
              <a:t/>
            </a:r>
            <a:endParaRPr sz="4000"/>
          </a:p>
          <a:p>
            <a:pPr indent="0" lvl="0" marL="0" rtl="0" algn="l">
              <a:lnSpc>
                <a:spcPct val="90000"/>
              </a:lnSpc>
              <a:spcBef>
                <a:spcPts val="1000"/>
              </a:spcBef>
              <a:spcAft>
                <a:spcPts val="0"/>
              </a:spcAft>
              <a:buClr>
                <a:schemeClr val="dk1"/>
              </a:buClr>
              <a:buSzPct val="100000"/>
              <a:buNone/>
            </a:pPr>
            <a:r>
              <a:rPr lang="en-US" sz="4000"/>
              <a:t>Sprint period: 9/7/23 - 10/5/23</a:t>
            </a:r>
            <a:endParaRPr/>
          </a:p>
          <a:p>
            <a:pPr indent="0" lvl="0" marL="0" rtl="0" algn="l">
              <a:lnSpc>
                <a:spcPct val="90000"/>
              </a:lnSpc>
              <a:spcBef>
                <a:spcPts val="1000"/>
              </a:spcBef>
              <a:spcAft>
                <a:spcPts val="0"/>
              </a:spcAft>
              <a:buClr>
                <a:schemeClr val="dk1"/>
              </a:buClr>
              <a:buSzPct val="100000"/>
              <a:buNone/>
            </a:pPr>
            <a:r>
              <a:t/>
            </a:r>
            <a:endParaRPr sz="4000"/>
          </a:p>
          <a:p>
            <a:pPr indent="0" lvl="0" marL="0" rtl="0" algn="l">
              <a:lnSpc>
                <a:spcPct val="90000"/>
              </a:lnSpc>
              <a:spcBef>
                <a:spcPts val="1000"/>
              </a:spcBef>
              <a:spcAft>
                <a:spcPts val="0"/>
              </a:spcAft>
              <a:buClr>
                <a:schemeClr val="dk1"/>
              </a:buClr>
              <a:buSzPct val="100000"/>
              <a:buNone/>
            </a:pPr>
            <a:r>
              <a:rPr lang="en-US" sz="4000"/>
              <a:t>Team advisor: Dr. Fu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Summary Sprint 1</a:t>
            </a:r>
            <a:endParaRPr/>
          </a:p>
        </p:txBody>
      </p:sp>
      <p:sp>
        <p:nvSpPr>
          <p:cNvPr id="139" name="Google Shape;139;p11"/>
          <p:cNvSpPr txBox="1"/>
          <p:nvPr>
            <p:ph idx="1" type="body"/>
          </p:nvPr>
        </p:nvSpPr>
        <p:spPr>
          <a:xfrm>
            <a:off x="838200" y="1690688"/>
            <a:ext cx="10515600" cy="4667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Select one:</a:t>
            </a:r>
            <a:endParaRPr/>
          </a:p>
          <a:p>
            <a:pPr indent="0" lvl="1" marL="457200" rtl="0" algn="l">
              <a:lnSpc>
                <a:spcPct val="90000"/>
              </a:lnSpc>
              <a:spcBef>
                <a:spcPts val="500"/>
              </a:spcBef>
              <a:spcAft>
                <a:spcPts val="0"/>
              </a:spcAft>
              <a:buClr>
                <a:schemeClr val="dk1"/>
              </a:buClr>
              <a:buSzPts val="2400"/>
              <a:buNone/>
            </a:pPr>
            <a:r>
              <a:rPr lang="en-US"/>
              <a:t>         </a:t>
            </a:r>
            <a:endParaRPr/>
          </a:p>
          <a:p>
            <a:pPr indent="0" lvl="1" marL="457200" rtl="0" algn="l">
              <a:lnSpc>
                <a:spcPct val="90000"/>
              </a:lnSpc>
              <a:spcBef>
                <a:spcPts val="500"/>
              </a:spcBef>
              <a:spcAft>
                <a:spcPts val="0"/>
              </a:spcAft>
              <a:buClr>
                <a:schemeClr val="dk1"/>
              </a:buClr>
              <a:buSzPts val="2400"/>
              <a:buNone/>
            </a:pPr>
            <a:r>
              <a:rPr lang="en-US"/>
              <a:t>	    1. Excellent progress</a:t>
            </a:r>
            <a:endParaRPr/>
          </a:p>
          <a:p>
            <a:pPr indent="0" lvl="1" marL="457200" rtl="0" algn="l">
              <a:lnSpc>
                <a:spcPct val="90000"/>
              </a:lnSpc>
              <a:spcBef>
                <a:spcPts val="500"/>
              </a:spcBef>
              <a:spcAft>
                <a:spcPts val="0"/>
              </a:spcAft>
              <a:buClr>
                <a:schemeClr val="dk1"/>
              </a:buClr>
              <a:buSzPts val="2400"/>
              <a:buNone/>
            </a:pPr>
            <a:r>
              <a:rPr lang="en-US"/>
              <a:t>	    2. Very good progress </a:t>
            </a:r>
            <a:endParaRPr/>
          </a:p>
          <a:p>
            <a:pPr indent="0" lvl="1" marL="457200" rtl="0" algn="l">
              <a:lnSpc>
                <a:spcPct val="90000"/>
              </a:lnSpc>
              <a:spcBef>
                <a:spcPts val="500"/>
              </a:spcBef>
              <a:spcAft>
                <a:spcPts val="0"/>
              </a:spcAft>
              <a:buClr>
                <a:schemeClr val="dk1"/>
              </a:buClr>
              <a:buSzPts val="2400"/>
              <a:buNone/>
            </a:pPr>
            <a:r>
              <a:rPr lang="en-US"/>
              <a:t>	    3. Good progress 	</a:t>
            </a:r>
            <a:endParaRPr/>
          </a:p>
          <a:p>
            <a:pPr indent="0" lvl="1" marL="457200" rtl="0" algn="l">
              <a:lnSpc>
                <a:spcPct val="90000"/>
              </a:lnSpc>
              <a:spcBef>
                <a:spcPts val="500"/>
              </a:spcBef>
              <a:spcAft>
                <a:spcPts val="0"/>
              </a:spcAft>
              <a:buClr>
                <a:schemeClr val="dk1"/>
              </a:buClr>
              <a:buSzPts val="2400"/>
              <a:buNone/>
            </a:pPr>
            <a:r>
              <a:rPr lang="en-US"/>
              <a:t>	    4. Little to no progress </a:t>
            </a:r>
            <a:endParaRPr/>
          </a:p>
          <a:p>
            <a:pPr indent="0" lvl="1" marL="457200" rtl="0" algn="l">
              <a:lnSpc>
                <a:spcPct val="90000"/>
              </a:lnSpc>
              <a:spcBef>
                <a:spcPts val="5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800"/>
              <a:buNone/>
            </a:pPr>
            <a:r>
              <a:rPr lang="en-US"/>
              <a:t>If you select 3 or 4, explain below:</a:t>
            </a:r>
            <a:endParaRPr/>
          </a:p>
          <a:p>
            <a:pPr indent="0" lvl="1" marL="457200" rtl="0" algn="l">
              <a:lnSpc>
                <a:spcPct val="90000"/>
              </a:lnSpc>
              <a:spcBef>
                <a:spcPts val="500"/>
              </a:spcBef>
              <a:spcAft>
                <a:spcPts val="0"/>
              </a:spcAft>
              <a:buClr>
                <a:schemeClr val="dk1"/>
              </a:buClr>
              <a:buSzPts val="2400"/>
              <a:buNone/>
            </a:pPr>
            <a:r>
              <a:rPr lang="en-US"/>
              <a:t>Cause  : </a:t>
            </a:r>
            <a:endParaRPr/>
          </a:p>
          <a:p>
            <a:pPr indent="0" lvl="1" marL="457200" rtl="0" algn="l">
              <a:lnSpc>
                <a:spcPct val="90000"/>
              </a:lnSpc>
              <a:spcBef>
                <a:spcPts val="500"/>
              </a:spcBef>
              <a:spcAft>
                <a:spcPts val="0"/>
              </a:spcAft>
              <a:buClr>
                <a:schemeClr val="dk1"/>
              </a:buClr>
              <a:buSzPts val="2400"/>
              <a:buNone/>
            </a:pPr>
            <a:r>
              <a:rPr lang="en-US"/>
              <a:t>Actions:</a:t>
            </a:r>
            <a:endParaRPr/>
          </a:p>
          <a:p>
            <a:pPr indent="0" lvl="1" marL="457200" rtl="0" algn="l">
              <a:lnSpc>
                <a:spcPct val="90000"/>
              </a:lnSpc>
              <a:spcBef>
                <a:spcPts val="500"/>
              </a:spcBef>
              <a:spcAft>
                <a:spcPts val="0"/>
              </a:spcAft>
              <a:buClr>
                <a:schemeClr val="dk1"/>
              </a:buClr>
              <a:buSzPts val="2400"/>
              <a:buNone/>
            </a:pPr>
            <a:r>
              <a:rPr lang="en-US"/>
              <a:t>Lesson learned:</a:t>
            </a:r>
            <a:endParaRPr/>
          </a:p>
        </p:txBody>
      </p:sp>
      <p:sp>
        <p:nvSpPr>
          <p:cNvPr id="140" name="Google Shape;140;p11"/>
          <p:cNvSpPr txBox="1"/>
          <p:nvPr/>
        </p:nvSpPr>
        <p:spPr>
          <a:xfrm>
            <a:off x="1570723" y="2562095"/>
            <a:ext cx="390300" cy="369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X</a:t>
            </a:r>
            <a:endParaRPr sz="1800">
              <a:solidFill>
                <a:schemeClr val="dk1"/>
              </a:solidFill>
              <a:latin typeface="Calibri"/>
              <a:ea typeface="Calibri"/>
              <a:cs typeface="Calibri"/>
              <a:sym typeface="Calibri"/>
            </a:endParaRPr>
          </a:p>
        </p:txBody>
      </p:sp>
      <p:sp>
        <p:nvSpPr>
          <p:cNvPr id="141" name="Google Shape;141;p11"/>
          <p:cNvSpPr txBox="1"/>
          <p:nvPr/>
        </p:nvSpPr>
        <p:spPr>
          <a:xfrm>
            <a:off x="1570723" y="2973077"/>
            <a:ext cx="390277" cy="35253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11"/>
          <p:cNvSpPr txBox="1"/>
          <p:nvPr/>
        </p:nvSpPr>
        <p:spPr>
          <a:xfrm>
            <a:off x="1570723" y="3384059"/>
            <a:ext cx="390277" cy="35253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11"/>
          <p:cNvSpPr txBox="1"/>
          <p:nvPr/>
        </p:nvSpPr>
        <p:spPr>
          <a:xfrm>
            <a:off x="1584902" y="3795041"/>
            <a:ext cx="390277" cy="35253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Next Sprint plan</a:t>
            </a:r>
            <a:endParaRPr/>
          </a:p>
        </p:txBody>
      </p:sp>
      <p:sp>
        <p:nvSpPr>
          <p:cNvPr id="149" name="Google Shape;149;p12"/>
          <p:cNvSpPr txBox="1"/>
          <p:nvPr>
            <p:ph idx="1" type="body"/>
          </p:nvPr>
        </p:nvSpPr>
        <p:spPr>
          <a:xfrm>
            <a:off x="838200" y="1825625"/>
            <a:ext cx="10515600" cy="4746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Sprint Master</a:t>
            </a:r>
            <a:endParaRPr/>
          </a:p>
          <a:p>
            <a:pPr indent="-50800" lvl="0" marL="228600" rtl="0" algn="l">
              <a:lnSpc>
                <a:spcPct val="90000"/>
              </a:lnSpc>
              <a:spcBef>
                <a:spcPts val="1000"/>
              </a:spcBef>
              <a:spcAft>
                <a:spcPts val="0"/>
              </a:spcAft>
              <a:buClr>
                <a:schemeClr val="dk1"/>
              </a:buClr>
              <a:buSzPts val="2800"/>
              <a:buNone/>
            </a:pPr>
            <a:r>
              <a:rPr b="1" lang="en-US"/>
              <a:t>Nick Masci</a:t>
            </a:r>
            <a:endParaRPr b="1"/>
          </a:p>
          <a:p>
            <a:pPr indent="-50800" lvl="0" marL="228600" rtl="0" algn="l">
              <a:lnSpc>
                <a:spcPct val="90000"/>
              </a:lnSpc>
              <a:spcBef>
                <a:spcPts val="1000"/>
              </a:spcBef>
              <a:spcAft>
                <a:spcPts val="0"/>
              </a:spcAft>
              <a:buClr>
                <a:schemeClr val="dk1"/>
              </a:buClr>
              <a:buSzPts val="2800"/>
              <a:buNone/>
            </a:pPr>
            <a:r>
              <a:t/>
            </a:r>
            <a:endParaRPr b="1"/>
          </a:p>
          <a:p>
            <a:pPr indent="-228600" lvl="0" marL="228600" rtl="0" algn="l">
              <a:lnSpc>
                <a:spcPct val="90000"/>
              </a:lnSpc>
              <a:spcBef>
                <a:spcPts val="1000"/>
              </a:spcBef>
              <a:spcAft>
                <a:spcPts val="0"/>
              </a:spcAft>
              <a:buClr>
                <a:schemeClr val="dk1"/>
              </a:buClr>
              <a:buSzPts val="2800"/>
              <a:buChar char="•"/>
            </a:pPr>
            <a:r>
              <a:rPr b="1" lang="en-US"/>
              <a:t>Sprint Goal</a:t>
            </a:r>
            <a:endParaRPr/>
          </a:p>
          <a:p>
            <a:pPr indent="-50800" lvl="0" marL="228600" rtl="0" algn="l">
              <a:lnSpc>
                <a:spcPct val="90000"/>
              </a:lnSpc>
              <a:spcBef>
                <a:spcPts val="1000"/>
              </a:spcBef>
              <a:spcAft>
                <a:spcPts val="0"/>
              </a:spcAft>
              <a:buClr>
                <a:schemeClr val="dk1"/>
              </a:buClr>
              <a:buSzPts val="2800"/>
              <a:buNone/>
            </a:pPr>
            <a:r>
              <a:rPr b="1" lang="en-US"/>
              <a:t>Debug, QOL changes (radio buttons for saving iptables blocklist after reboot &amp; option for automatic vs manual blocking), testing with Metasploit ARP attack</a:t>
            </a:r>
            <a:endParaRPr b="1"/>
          </a:p>
          <a:p>
            <a:pPr indent="-228600" lvl="0" marL="228600" rtl="0" algn="l">
              <a:lnSpc>
                <a:spcPct val="90000"/>
              </a:lnSpc>
              <a:spcBef>
                <a:spcPts val="1000"/>
              </a:spcBef>
              <a:spcAft>
                <a:spcPts val="0"/>
              </a:spcAft>
              <a:buClr>
                <a:schemeClr val="dk1"/>
              </a:buClr>
              <a:buSzPts val="2800"/>
              <a:buChar char="•"/>
            </a:pPr>
            <a:r>
              <a:rPr b="1" lang="en-US"/>
              <a:t>Sprint Demo Goal</a:t>
            </a:r>
            <a:endParaRPr b="1"/>
          </a:p>
          <a:p>
            <a:pPr indent="0" lvl="0" marL="228600" rtl="0" algn="l">
              <a:lnSpc>
                <a:spcPct val="90000"/>
              </a:lnSpc>
              <a:spcBef>
                <a:spcPts val="1000"/>
              </a:spcBef>
              <a:spcAft>
                <a:spcPts val="0"/>
              </a:spcAft>
              <a:buNone/>
            </a:pPr>
            <a:r>
              <a:rPr b="1" lang="en-US"/>
              <a:t>Show a real ARP poisoning </a:t>
            </a:r>
            <a:r>
              <a:rPr b="1" lang="en-US"/>
              <a:t>attack</a:t>
            </a:r>
            <a:r>
              <a:rPr b="1" lang="en-US"/>
              <a:t> launched via Ettercap that gets detected &amp; blocked within the UI.</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Sprint Demo </a:t>
            </a:r>
            <a:endParaRPr/>
          </a:p>
        </p:txBody>
      </p:sp>
      <p:pic>
        <p:nvPicPr>
          <p:cNvPr id="155" name="Google Shape;155;p13"/>
          <p:cNvPicPr preferRelativeResize="0"/>
          <p:nvPr/>
        </p:nvPicPr>
        <p:blipFill>
          <a:blip r:embed="rId3">
            <a:alphaModFix/>
          </a:blip>
          <a:stretch>
            <a:fillRect/>
          </a:stretch>
        </p:blipFill>
        <p:spPr>
          <a:xfrm>
            <a:off x="1748500" y="1364225"/>
            <a:ext cx="8757976" cy="4931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Sprint 1 Goal</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161925" lvl="0" marL="228600" rtl="0" algn="l">
              <a:lnSpc>
                <a:spcPct val="90000"/>
              </a:lnSpc>
              <a:spcBef>
                <a:spcPts val="0"/>
              </a:spcBef>
              <a:spcAft>
                <a:spcPts val="0"/>
              </a:spcAft>
              <a:buClr>
                <a:schemeClr val="dk1"/>
              </a:buClr>
              <a:buSzPct val="100000"/>
              <a:buChar char="•"/>
            </a:pPr>
            <a:r>
              <a:rPr lang="en-US"/>
              <a:t>Original sprint goal: Create a stylish, yet functional user interface and show its functionality. Additionally, show monitor.c and log.c working from the command line</a:t>
            </a:r>
            <a:endParaRPr/>
          </a:p>
          <a:p>
            <a:pPr indent="-50800" lvl="0" marL="228600" rtl="0" algn="l">
              <a:lnSpc>
                <a:spcPct val="90000"/>
              </a:lnSpc>
              <a:spcBef>
                <a:spcPts val="1000"/>
              </a:spcBef>
              <a:spcAft>
                <a:spcPts val="0"/>
              </a:spcAft>
              <a:buClr>
                <a:schemeClr val="dk1"/>
              </a:buClr>
              <a:buSzPct val="100000"/>
              <a:buNone/>
            </a:pPr>
            <a:r>
              <a:t/>
            </a:r>
            <a:endParaRPr/>
          </a:p>
          <a:p>
            <a:pPr indent="-50800" lvl="0" marL="228600" rtl="0" algn="l">
              <a:lnSpc>
                <a:spcPct val="90000"/>
              </a:lnSpc>
              <a:spcBef>
                <a:spcPts val="1000"/>
              </a:spcBef>
              <a:spcAft>
                <a:spcPts val="0"/>
              </a:spcAft>
              <a:buClr>
                <a:schemeClr val="dk1"/>
              </a:buClr>
              <a:buSzPct val="100000"/>
              <a:buNone/>
            </a:pPr>
            <a:r>
              <a:t/>
            </a:r>
            <a:endParaRPr/>
          </a:p>
          <a:p>
            <a:pPr indent="-161925" lvl="0" marL="228600" rtl="0" algn="l">
              <a:lnSpc>
                <a:spcPct val="90000"/>
              </a:lnSpc>
              <a:spcBef>
                <a:spcPts val="1000"/>
              </a:spcBef>
              <a:spcAft>
                <a:spcPts val="0"/>
              </a:spcAft>
              <a:buClr>
                <a:schemeClr val="dk1"/>
              </a:buClr>
              <a:buSzPct val="100000"/>
              <a:buChar char="•"/>
            </a:pPr>
            <a:r>
              <a:rPr lang="en-US"/>
              <a:t>Accomplished work: Achieved goal of creating a new GUI that can read information from a file and create nodes accordingly. Their colors can be changed in real time according to the node’s current state. log.c extracts the IP &amp; MAC addresses from all incoming packets on the network interface and logs them in a .txt file, monitor.c scans that .txt file and compares newly received packets with old packets to see if an IP/MAC pairing is changed/spoofed, then displays that information on the GUI.</a:t>
            </a:r>
            <a:endParaRPr/>
          </a:p>
          <a:p>
            <a:pPr indent="-50800" lvl="0" marL="228600" rtl="0" algn="l">
              <a:lnSpc>
                <a:spcPct val="90000"/>
              </a:lnSpc>
              <a:spcBef>
                <a:spcPts val="1000"/>
              </a:spcBef>
              <a:spcAft>
                <a:spcPts val="0"/>
              </a:spcAft>
              <a:buClr>
                <a:schemeClr val="dk1"/>
              </a:buClr>
              <a:buSzPct val="100000"/>
              <a:buNone/>
            </a:pPr>
            <a:r>
              <a:t/>
            </a:r>
            <a:endParaRPr/>
          </a:p>
          <a:p>
            <a:pPr indent="-50800" lvl="0" marL="228600" rtl="0" algn="l">
              <a:lnSpc>
                <a:spcPct val="90000"/>
              </a:lnSpc>
              <a:spcBef>
                <a:spcPts val="1000"/>
              </a:spcBef>
              <a:spcAft>
                <a:spcPts val="0"/>
              </a:spcAft>
              <a:buClr>
                <a:schemeClr val="dk1"/>
              </a:buClr>
              <a:buSzPct val="100000"/>
              <a:buNone/>
            </a:pPr>
            <a:r>
              <a:t/>
            </a:r>
            <a:endParaRPr/>
          </a:p>
          <a:p>
            <a:pPr indent="-50800" lvl="0" marL="228600" rtl="0" algn="l">
              <a:lnSpc>
                <a:spcPct val="90000"/>
              </a:lnSpc>
              <a:spcBef>
                <a:spcPts val="1000"/>
              </a:spcBef>
              <a:spcAft>
                <a:spcPts val="0"/>
              </a:spcAft>
              <a:buClr>
                <a:schemeClr val="dk1"/>
              </a:buClr>
              <a:buSzPct val="100000"/>
              <a:buNone/>
            </a:pPr>
            <a:r>
              <a:t/>
            </a:r>
            <a:endParaRPr/>
          </a:p>
          <a:p>
            <a:pPr indent="-161925" lvl="0" marL="228600" rtl="0" algn="l">
              <a:lnSpc>
                <a:spcPct val="90000"/>
              </a:lnSpc>
              <a:spcBef>
                <a:spcPts val="1000"/>
              </a:spcBef>
              <a:spcAft>
                <a:spcPts val="0"/>
              </a:spcAft>
              <a:buClr>
                <a:schemeClr val="dk1"/>
              </a:buClr>
              <a:buSzPct val="100000"/>
              <a:buChar char="•"/>
            </a:pPr>
            <a:r>
              <a:rPr lang="en-US"/>
              <a:t>Sprint percentage completion: 100%</a:t>
            </a:r>
            <a:endParaRPr/>
          </a:p>
          <a:p>
            <a:pPr indent="-50800" lvl="0" marL="228600" rtl="0" algn="l">
              <a:lnSpc>
                <a:spcPct val="90000"/>
              </a:lnSpc>
              <a:spcBef>
                <a:spcPts val="1000"/>
              </a:spcBef>
              <a:spcAft>
                <a:spcPts val="0"/>
              </a:spcAft>
              <a:buClr>
                <a:schemeClr val="dk1"/>
              </a:buClr>
              <a:buSzPct val="100000"/>
              <a:buNone/>
            </a:pPr>
            <a:r>
              <a:t/>
            </a:r>
            <a:endParaRPr/>
          </a:p>
          <a:p>
            <a:pPr indent="-5080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Sprint 1 Goal</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50800" lvl="0" marL="228600" rtl="0" algn="l">
              <a:lnSpc>
                <a:spcPct val="90000"/>
              </a:lnSpc>
              <a:spcBef>
                <a:spcPts val="0"/>
              </a:spcBef>
              <a:spcAft>
                <a:spcPts val="0"/>
              </a:spcAft>
              <a:buClr>
                <a:schemeClr val="dk1"/>
              </a:buClr>
              <a:buSzPct val="100000"/>
              <a:buNone/>
            </a:pPr>
            <a:r>
              <a:t/>
            </a:r>
            <a:endParaRPr/>
          </a:p>
          <a:p>
            <a:pPr indent="-215265" lvl="0" marL="228600" rtl="0" algn="l">
              <a:lnSpc>
                <a:spcPct val="90000"/>
              </a:lnSpc>
              <a:spcBef>
                <a:spcPts val="1000"/>
              </a:spcBef>
              <a:spcAft>
                <a:spcPts val="0"/>
              </a:spcAft>
              <a:buClr>
                <a:schemeClr val="dk1"/>
              </a:buClr>
              <a:buSzPct val="100000"/>
              <a:buChar char="•"/>
            </a:pPr>
            <a:r>
              <a:rPr lang="en-US"/>
              <a:t>Original demo goal: Create nodes randomly and display them on the GUI.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215265" lvl="0" marL="228600" rtl="0" algn="l">
              <a:lnSpc>
                <a:spcPct val="90000"/>
              </a:lnSpc>
              <a:spcBef>
                <a:spcPts val="1000"/>
              </a:spcBef>
              <a:spcAft>
                <a:spcPts val="0"/>
              </a:spcAft>
              <a:buClr>
                <a:schemeClr val="dk1"/>
              </a:buClr>
              <a:buSzPct val="100000"/>
              <a:buChar char="•"/>
            </a:pPr>
            <a:r>
              <a:rPr lang="en-US"/>
              <a:t>Accomplished demo: GUI can read information from a file and use that to create visual nodes.</a:t>
            </a:r>
            <a:endParaRPr/>
          </a:p>
          <a:p>
            <a:pPr indent="-50800" lvl="0" marL="228600" rtl="0" algn="l">
              <a:lnSpc>
                <a:spcPct val="90000"/>
              </a:lnSpc>
              <a:spcBef>
                <a:spcPts val="1000"/>
              </a:spcBef>
              <a:spcAft>
                <a:spcPts val="0"/>
              </a:spcAft>
              <a:buClr>
                <a:schemeClr val="dk1"/>
              </a:buClr>
              <a:buSzPct val="100000"/>
              <a:buNone/>
            </a:pPr>
            <a:r>
              <a:t/>
            </a:r>
            <a:endParaRPr/>
          </a:p>
          <a:p>
            <a:pPr indent="-50800" lvl="0" marL="228600" rtl="0" algn="l">
              <a:lnSpc>
                <a:spcPct val="90000"/>
              </a:lnSpc>
              <a:spcBef>
                <a:spcPts val="1000"/>
              </a:spcBef>
              <a:spcAft>
                <a:spcPts val="0"/>
              </a:spcAft>
              <a:buClr>
                <a:schemeClr val="dk1"/>
              </a:buClr>
              <a:buSzPct val="100000"/>
              <a:buNone/>
            </a:pPr>
            <a:r>
              <a:t/>
            </a:r>
            <a:endParaRPr/>
          </a:p>
          <a:p>
            <a:pPr indent="-215265" lvl="0" marL="228600" rtl="0" algn="l">
              <a:lnSpc>
                <a:spcPct val="90000"/>
              </a:lnSpc>
              <a:spcBef>
                <a:spcPts val="1000"/>
              </a:spcBef>
              <a:spcAft>
                <a:spcPts val="0"/>
              </a:spcAft>
              <a:buClr>
                <a:schemeClr val="dk1"/>
              </a:buClr>
              <a:buSzPct val="100000"/>
              <a:buChar char="•"/>
            </a:pPr>
            <a:r>
              <a:rPr lang="en-US"/>
              <a:t>Demo percentage completion: 100%</a:t>
            </a:r>
            <a:endParaRPr/>
          </a:p>
          <a:p>
            <a:pPr indent="-5080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Sprint 1 Nico L. Backlog: </a:t>
            </a:r>
            <a:r>
              <a:rPr b="1" lang="en-US" sz="2000"/>
              <a:t>(a table for each team member)</a:t>
            </a:r>
            <a:endParaRPr/>
          </a:p>
        </p:txBody>
      </p:sp>
      <p:graphicFrame>
        <p:nvGraphicFramePr>
          <p:cNvPr id="103" name="Google Shape;103;p4"/>
          <p:cNvGraphicFramePr/>
          <p:nvPr/>
        </p:nvGraphicFramePr>
        <p:xfrm>
          <a:off x="391886" y="1349829"/>
          <a:ext cx="3000000" cy="3000000"/>
        </p:xfrm>
        <a:graphic>
          <a:graphicData uri="http://schemas.openxmlformats.org/drawingml/2006/table">
            <a:tbl>
              <a:tblPr bandRow="1" firstRow="1">
                <a:noFill/>
                <a:tableStyleId>{236272F0-16E1-4B65-A350-D57F8492328B}</a:tableStyleId>
              </a:tblPr>
              <a:tblGrid>
                <a:gridCol w="738425"/>
                <a:gridCol w="3530575"/>
                <a:gridCol w="1262525"/>
                <a:gridCol w="1307125"/>
                <a:gridCol w="1676400"/>
                <a:gridCol w="2446875"/>
              </a:tblGrid>
              <a:tr h="1279200">
                <a:tc>
                  <a:txBody>
                    <a:bodyPr/>
                    <a:lstStyle/>
                    <a:p>
                      <a:pPr indent="0" lvl="0" marL="0" marR="0" rtl="0" algn="ctr">
                        <a:spcBef>
                          <a:spcPts val="0"/>
                        </a:spcBef>
                        <a:spcAft>
                          <a:spcPts val="0"/>
                        </a:spcAft>
                        <a:buNone/>
                      </a:pPr>
                      <a:r>
                        <a:rPr lang="en-US" sz="1800" u="none" cap="none" strike="noStrike"/>
                        <a: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Task</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US" sz="1800"/>
                        <a:t>Original Estimate (hours)</a:t>
                      </a:r>
                      <a:endParaRPr/>
                    </a:p>
                  </a:txBody>
                  <a:tcPr marT="45725" marB="45725" marR="91450" marL="91450"/>
                </a:tc>
                <a:tc>
                  <a:txBody>
                    <a:bodyPr/>
                    <a:lstStyle/>
                    <a:p>
                      <a:pPr indent="0" lvl="0" marL="0" marR="0" rtl="0" algn="ctr">
                        <a:spcBef>
                          <a:spcPts val="0"/>
                        </a:spcBef>
                        <a:spcAft>
                          <a:spcPts val="0"/>
                        </a:spcAft>
                        <a:buNone/>
                      </a:pPr>
                      <a:r>
                        <a:rPr lang="en-US" sz="1800"/>
                        <a:t>Logged hours</a:t>
                      </a:r>
                      <a:endParaRPr/>
                    </a:p>
                  </a:txBody>
                  <a:tcPr marT="45725" marB="45725" marR="91450" marL="91450"/>
                </a:tc>
                <a:tc>
                  <a:txBody>
                    <a:bodyPr/>
                    <a:lstStyle/>
                    <a:p>
                      <a:pPr indent="0" lvl="0" marL="0" marR="0" rtl="0" algn="ctr">
                        <a:spcBef>
                          <a:spcPts val="0"/>
                        </a:spcBef>
                        <a:spcAft>
                          <a:spcPts val="0"/>
                        </a:spcAft>
                        <a:buNone/>
                      </a:pPr>
                      <a:r>
                        <a:rPr lang="en-US" sz="1800"/>
                        <a:t>Completion</a:t>
                      </a:r>
                      <a:endParaRPr/>
                    </a:p>
                    <a:p>
                      <a:pPr indent="0" lvl="0" marL="0" marR="0" rtl="0" algn="ctr">
                        <a:spcBef>
                          <a:spcPts val="0"/>
                        </a:spcBef>
                        <a:spcAft>
                          <a:spcPts val="0"/>
                        </a:spcAft>
                        <a:buNone/>
                      </a:pPr>
                      <a:r>
                        <a:rPr lang="en-US" sz="1800"/>
                        <a:t>% completed (week completed) </a:t>
                      </a:r>
                      <a:endParaRPr/>
                    </a:p>
                  </a:txBody>
                  <a:tcPr marT="45725" marB="45725" marR="91450" marL="91450"/>
                </a:tc>
                <a:tc>
                  <a:txBody>
                    <a:bodyPr/>
                    <a:lstStyle/>
                    <a:p>
                      <a:pPr indent="0" lvl="0" marL="0" marR="0" rtl="0" algn="ctr">
                        <a:spcBef>
                          <a:spcPts val="0"/>
                        </a:spcBef>
                        <a:spcAft>
                          <a:spcPts val="0"/>
                        </a:spcAft>
                        <a:buNone/>
                      </a:pPr>
                      <a:r>
                        <a:rPr lang="en-US" sz="1800"/>
                        <a:t>Comment</a:t>
                      </a:r>
                      <a:endParaRPr/>
                    </a:p>
                    <a:p>
                      <a:pPr indent="0" lvl="0" marL="0" marR="0" rtl="0" algn="ctr">
                        <a:spcBef>
                          <a:spcPts val="0"/>
                        </a:spcBef>
                        <a:spcAft>
                          <a:spcPts val="0"/>
                        </a:spcAft>
                        <a:buNone/>
                      </a:pPr>
                      <a:r>
                        <a:rPr lang="en-US" sz="1800"/>
                        <a:t>any problems and how you solved them</a:t>
                      </a:r>
                      <a:endParaRPr/>
                    </a:p>
                  </a:txBody>
                  <a:tcPr marT="45725" marB="45725" marR="91450" marL="91450"/>
                </a:tc>
              </a:tr>
              <a:tr h="786325">
                <a:tc>
                  <a:txBody>
                    <a:bodyPr/>
                    <a:lstStyle/>
                    <a:p>
                      <a:pPr indent="0" lvl="0" marL="0" marR="0" rtl="0" algn="ctr">
                        <a:spcBef>
                          <a:spcPts val="0"/>
                        </a:spcBef>
                        <a:spcAft>
                          <a:spcPts val="0"/>
                        </a:spcAft>
                        <a:buNone/>
                      </a:pPr>
                      <a:r>
                        <a:t/>
                      </a:r>
                      <a:endParaRPr sz="1800"/>
                    </a:p>
                    <a:p>
                      <a:pPr indent="0" lvl="0" marL="0" marR="0" rtl="0" algn="ctr">
                        <a:spcBef>
                          <a:spcPts val="0"/>
                        </a:spcBef>
                        <a:spcAft>
                          <a:spcPts val="0"/>
                        </a:spcAft>
                        <a:buNone/>
                      </a:pPr>
                      <a:r>
                        <a:rPr lang="en-US" sz="1800"/>
                        <a:t>1</a:t>
                      </a:r>
                      <a:endParaRPr sz="1800"/>
                    </a:p>
                  </a:txBody>
                  <a:tcPr marT="45725" marB="45725" marR="91450" marL="91450"/>
                </a:tc>
                <a:tc>
                  <a:txBody>
                    <a:bodyPr/>
                    <a:lstStyle/>
                    <a:p>
                      <a:pPr indent="0" lvl="0" marL="0" rtl="0" algn="l">
                        <a:spcBef>
                          <a:spcPts val="0"/>
                        </a:spcBef>
                        <a:spcAft>
                          <a:spcPts val="0"/>
                        </a:spcAft>
                        <a:buNone/>
                      </a:pPr>
                      <a:r>
                        <a:rPr lang="en-US"/>
                        <a:t>Search for a suitable UI template</a:t>
                      </a:r>
                      <a:endParaRPr/>
                    </a:p>
                  </a:txBody>
                  <a:tcPr marT="45725" marB="45725" marR="91450" marL="91450"/>
                </a:tc>
                <a:tc>
                  <a:txBody>
                    <a:bodyPr/>
                    <a:lstStyle/>
                    <a:p>
                      <a:pPr indent="0" lvl="0" marL="0" rtl="0" algn="l">
                        <a:spcBef>
                          <a:spcPts val="0"/>
                        </a:spcBef>
                        <a:spcAft>
                          <a:spcPts val="0"/>
                        </a:spcAft>
                        <a:buNone/>
                      </a:pPr>
                      <a:r>
                        <a:rPr lang="en-US"/>
                        <a:t>5</a:t>
                      </a:r>
                      <a:endParaRPr/>
                    </a:p>
                  </a:txBody>
                  <a:tcPr marT="45725" marB="45725" marR="91450" marL="91450"/>
                </a:tc>
                <a:tc>
                  <a:txBody>
                    <a:bodyPr/>
                    <a:lstStyle/>
                    <a:p>
                      <a:pPr indent="0" lvl="0" marL="0" rtl="0" algn="l">
                        <a:spcBef>
                          <a:spcPts val="0"/>
                        </a:spcBef>
                        <a:spcAft>
                          <a:spcPts val="0"/>
                        </a:spcAft>
                        <a:buNone/>
                      </a:pPr>
                      <a:r>
                        <a:rPr lang="en-US"/>
                        <a:t>5</a:t>
                      </a:r>
                      <a:endParaRPr/>
                    </a:p>
                  </a:txBody>
                  <a:tcPr marT="45725" marB="45725" marR="91450" marL="91450"/>
                </a:tc>
                <a:tc>
                  <a:txBody>
                    <a:bodyPr/>
                    <a:lstStyle/>
                    <a:p>
                      <a:pPr indent="0" lvl="0" marL="0" rtl="0" algn="l">
                        <a:spcBef>
                          <a:spcPts val="0"/>
                        </a:spcBef>
                        <a:spcAft>
                          <a:spcPts val="0"/>
                        </a:spcAft>
                        <a:buNone/>
                      </a:pPr>
                      <a:r>
                        <a:rPr lang="en-US"/>
                        <a:t>100% (Week 1)</a:t>
                      </a:r>
                      <a:endParaRPr/>
                    </a:p>
                  </a:txBody>
                  <a:tcPr marT="45725" marB="45725" marR="91450" marL="91450"/>
                </a:tc>
                <a:tc>
                  <a:txBody>
                    <a:bodyPr/>
                    <a:lstStyle/>
                    <a:p>
                      <a:pPr indent="0" lvl="0" marL="0" rtl="0" algn="l">
                        <a:spcBef>
                          <a:spcPts val="0"/>
                        </a:spcBef>
                        <a:spcAft>
                          <a:spcPts val="0"/>
                        </a:spcAft>
                        <a:buNone/>
                      </a:pPr>
                      <a:r>
                        <a:rPr lang="en-US"/>
                        <a:t>Netbeans wouldn’t recognize template UI on Nico’s machine. Verifying proper file was downloaded fixed this issue.</a:t>
                      </a:r>
                      <a:endParaRPr/>
                    </a:p>
                  </a:txBody>
                  <a:tcPr marT="45725" marB="45725" marR="91450" marL="91450"/>
                </a:tc>
              </a:tr>
              <a:tr h="660025">
                <a:tc>
                  <a:txBody>
                    <a:bodyPr/>
                    <a:lstStyle/>
                    <a:p>
                      <a:pPr indent="0" lvl="0" marL="0" marR="0" rtl="0" algn="ctr">
                        <a:spcBef>
                          <a:spcPts val="0"/>
                        </a:spcBef>
                        <a:spcAft>
                          <a:spcPts val="0"/>
                        </a:spcAft>
                        <a:buNone/>
                      </a:pPr>
                      <a:r>
                        <a:rPr lang="en-US" sz="1800"/>
                        <a:t>2</a:t>
                      </a:r>
                      <a:endParaRPr sz="1800"/>
                    </a:p>
                  </a:txBody>
                  <a:tcPr marT="45725" marB="45725" marR="91450" marL="91450"/>
                </a:tc>
                <a:tc>
                  <a:txBody>
                    <a:bodyPr/>
                    <a:lstStyle/>
                    <a:p>
                      <a:pPr indent="0" lvl="0" marL="0" rtl="0" algn="l">
                        <a:spcBef>
                          <a:spcPts val="0"/>
                        </a:spcBef>
                        <a:spcAft>
                          <a:spcPts val="0"/>
                        </a:spcAft>
                        <a:buNone/>
                      </a:pPr>
                      <a:r>
                        <a:rPr lang="en-US"/>
                        <a:t>Get template UI running in the NetBeans IDE to work on</a:t>
                      </a:r>
                      <a:endParaRPr/>
                    </a:p>
                  </a:txBody>
                  <a:tcPr marT="45725" marB="45725" marR="91450" marL="91450"/>
                </a:tc>
                <a:tc>
                  <a:txBody>
                    <a:bodyPr/>
                    <a:lstStyle/>
                    <a:p>
                      <a:pPr indent="0" lvl="0" marL="0" rtl="0" algn="l">
                        <a:spcBef>
                          <a:spcPts val="0"/>
                        </a:spcBef>
                        <a:spcAft>
                          <a:spcPts val="0"/>
                        </a:spcAft>
                        <a:buNone/>
                      </a:pPr>
                      <a:r>
                        <a:rPr lang="en-US"/>
                        <a:t>2</a:t>
                      </a:r>
                      <a:endParaRPr/>
                    </a:p>
                  </a:txBody>
                  <a:tcPr marT="45725" marB="45725" marR="91450" marL="91450"/>
                </a:tc>
                <a:tc>
                  <a:txBody>
                    <a:bodyPr/>
                    <a:lstStyle/>
                    <a:p>
                      <a:pPr indent="0" lvl="0" marL="0" rtl="0" algn="l">
                        <a:spcBef>
                          <a:spcPts val="0"/>
                        </a:spcBef>
                        <a:spcAft>
                          <a:spcPts val="0"/>
                        </a:spcAft>
                        <a:buNone/>
                      </a:pPr>
                      <a:r>
                        <a:rPr lang="en-US"/>
                        <a:t>7</a:t>
                      </a:r>
                      <a:endParaRPr/>
                    </a:p>
                  </a:txBody>
                  <a:tcPr marT="45725" marB="45725" marR="91450" marL="91450"/>
                </a:tc>
                <a:tc>
                  <a:txBody>
                    <a:bodyPr/>
                    <a:lstStyle/>
                    <a:p>
                      <a:pPr indent="0" lvl="0" marL="0" rtl="0" algn="l">
                        <a:spcBef>
                          <a:spcPts val="0"/>
                        </a:spcBef>
                        <a:spcAft>
                          <a:spcPts val="0"/>
                        </a:spcAft>
                        <a:buNone/>
                      </a:pPr>
                      <a:r>
                        <a:rPr lang="en-US"/>
                        <a:t>100% (Week 2)</a:t>
                      </a:r>
                      <a:endParaRPr/>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r>
              <a:tr h="795300">
                <a:tc>
                  <a:txBody>
                    <a:bodyPr/>
                    <a:lstStyle/>
                    <a:p>
                      <a:pPr indent="0" lvl="0" marL="0" marR="0" rtl="0" algn="ctr">
                        <a:spcBef>
                          <a:spcPts val="0"/>
                        </a:spcBef>
                        <a:spcAft>
                          <a:spcPts val="0"/>
                        </a:spcAft>
                        <a:buNone/>
                      </a:pPr>
                      <a:r>
                        <a:rPr lang="en-US" sz="1800"/>
                        <a:t>3</a:t>
                      </a:r>
                      <a:endParaRPr sz="1800"/>
                    </a:p>
                  </a:txBody>
                  <a:tcPr marT="45725" marB="45725" marR="91450" marL="91450"/>
                </a:tc>
                <a:tc>
                  <a:txBody>
                    <a:bodyPr/>
                    <a:lstStyle/>
                    <a:p>
                      <a:pPr indent="0" lvl="0" marL="0" rtl="0" algn="l">
                        <a:spcBef>
                          <a:spcPts val="0"/>
                        </a:spcBef>
                        <a:spcAft>
                          <a:spcPts val="0"/>
                        </a:spcAft>
                        <a:buNone/>
                      </a:pPr>
                      <a:r>
                        <a:rPr lang="en-US"/>
                        <a:t>Get UI to interface from log.txt (display the ARP data table on nodes within UI)</a:t>
                      </a:r>
                      <a:endParaRPr sz="1800"/>
                    </a:p>
                  </a:txBody>
                  <a:tcPr marT="45725" marB="45725" marR="91450" marL="91450"/>
                </a:tc>
                <a:tc>
                  <a:txBody>
                    <a:bodyPr/>
                    <a:lstStyle/>
                    <a:p>
                      <a:pPr indent="0" lvl="0" marL="0" rtl="0" algn="l">
                        <a:spcBef>
                          <a:spcPts val="0"/>
                        </a:spcBef>
                        <a:spcAft>
                          <a:spcPts val="0"/>
                        </a:spcAft>
                        <a:buNone/>
                      </a:pPr>
                      <a:r>
                        <a:rPr lang="en-US"/>
                        <a:t>6</a:t>
                      </a:r>
                      <a:endParaRPr/>
                    </a:p>
                  </a:txBody>
                  <a:tcPr marT="45725" marB="45725" marR="91450" marL="91450"/>
                </a:tc>
                <a:tc>
                  <a:txBody>
                    <a:bodyPr/>
                    <a:lstStyle/>
                    <a:p>
                      <a:pPr indent="0" lvl="0" marL="0" rtl="0" algn="l">
                        <a:spcBef>
                          <a:spcPts val="0"/>
                        </a:spcBef>
                        <a:spcAft>
                          <a:spcPts val="0"/>
                        </a:spcAft>
                        <a:buNone/>
                      </a:pPr>
                      <a:r>
                        <a:rPr lang="en-US"/>
                        <a:t>3</a:t>
                      </a:r>
                      <a:endParaRPr/>
                    </a:p>
                  </a:txBody>
                  <a:tcPr marT="45725" marB="45725" marR="91450" marL="91450"/>
                </a:tc>
                <a:tc>
                  <a:txBody>
                    <a:bodyPr/>
                    <a:lstStyle/>
                    <a:p>
                      <a:pPr indent="0" lvl="0" marL="0" rtl="0" algn="l">
                        <a:spcBef>
                          <a:spcPts val="0"/>
                        </a:spcBef>
                        <a:spcAft>
                          <a:spcPts val="0"/>
                        </a:spcAft>
                        <a:buNone/>
                      </a:pPr>
                      <a:r>
                        <a:rPr lang="en-US"/>
                        <a:t>65% (Week 3)</a:t>
                      </a:r>
                      <a:endParaRPr/>
                    </a:p>
                  </a:txBody>
                  <a:tcPr marT="45725" marB="45725" marR="91450" marL="91450"/>
                </a:tc>
                <a:tc>
                  <a:txBody>
                    <a:bodyPr/>
                    <a:lstStyle/>
                    <a:p>
                      <a:pPr indent="0" lvl="0" marL="0" marR="0" rtl="0" algn="ctr">
                        <a:spcBef>
                          <a:spcPts val="0"/>
                        </a:spcBef>
                        <a:spcAft>
                          <a:spcPts val="0"/>
                        </a:spcAft>
                        <a:buNone/>
                      </a:pPr>
                      <a:r>
                        <a:rPr lang="en-US" sz="1100"/>
                        <a:t>Easier solution found- Instead made the UI interface with monitor.c (John’s program) which works by reading the data within log.txt (Nico’s program)</a:t>
                      </a:r>
                      <a:endParaRPr sz="1100"/>
                    </a:p>
                  </a:txBody>
                  <a:tcPr marT="45725" marB="45725" marR="91450" marL="91450"/>
                </a:tc>
              </a:tr>
              <a:tr h="789075">
                <a:tc>
                  <a:txBody>
                    <a:bodyPr/>
                    <a:lstStyle/>
                    <a:p>
                      <a:pPr indent="0" lvl="0" marL="0" marR="0" rtl="0" algn="ctr">
                        <a:spcBef>
                          <a:spcPts val="0"/>
                        </a:spcBef>
                        <a:spcAft>
                          <a:spcPts val="0"/>
                        </a:spcAft>
                        <a:buNone/>
                      </a:pPr>
                      <a:r>
                        <a:rPr lang="en-US" sz="1800"/>
                        <a:t>4</a:t>
                      </a:r>
                      <a:endParaRPr sz="1800"/>
                    </a:p>
                  </a:txBody>
                  <a:tcPr marT="45725" marB="45725" marR="91450" marL="91450"/>
                </a:tc>
                <a:tc>
                  <a:txBody>
                    <a:bodyPr/>
                    <a:lstStyle/>
                    <a:p>
                      <a:pPr indent="0" lvl="0" marL="0" rtl="0" algn="l">
                        <a:spcBef>
                          <a:spcPts val="0"/>
                        </a:spcBef>
                        <a:spcAft>
                          <a:spcPts val="0"/>
                        </a:spcAft>
                        <a:buNone/>
                      </a:pPr>
                      <a:r>
                        <a:rPr lang="en-US"/>
                        <a:t>Create tab in UI for displaying log.txt</a:t>
                      </a:r>
                      <a:endParaRPr/>
                    </a:p>
                  </a:txBody>
                  <a:tcPr marT="45725" marB="45725" marR="91450" marL="91450"/>
                </a:tc>
                <a:tc>
                  <a:txBody>
                    <a:bodyPr/>
                    <a:lstStyle/>
                    <a:p>
                      <a:pPr indent="0" lvl="0" marL="0" rtl="0" algn="l">
                        <a:spcBef>
                          <a:spcPts val="0"/>
                        </a:spcBef>
                        <a:spcAft>
                          <a:spcPts val="0"/>
                        </a:spcAft>
                        <a:buClr>
                          <a:schemeClr val="dk1"/>
                        </a:buClr>
                        <a:buFont typeface="Arial"/>
                        <a:buNone/>
                      </a:pPr>
                      <a:r>
                        <a:rPr lang="en-US"/>
                        <a:t>6</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a:t>5</a:t>
                      </a:r>
                      <a:endParaRPr sz="1800"/>
                    </a:p>
                  </a:txBody>
                  <a:tcPr marT="45725" marB="45725" marR="91450" marL="91450"/>
                </a:tc>
                <a:tc>
                  <a:txBody>
                    <a:bodyPr/>
                    <a:lstStyle/>
                    <a:p>
                      <a:pPr indent="0" lvl="0" marL="0" marR="0" rtl="0" algn="l">
                        <a:spcBef>
                          <a:spcPts val="0"/>
                        </a:spcBef>
                        <a:spcAft>
                          <a:spcPts val="0"/>
                        </a:spcAft>
                        <a:buNone/>
                      </a:pPr>
                      <a:r>
                        <a:rPr lang="en-US"/>
                        <a:t>100% (Week 4)</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r>
              <a:tr h="646925">
                <a:tc>
                  <a:txBody>
                    <a:bodyPr/>
                    <a:lstStyle/>
                    <a:p>
                      <a:pPr indent="0" lvl="0" marL="0" marR="0" rtl="0" algn="ctr">
                        <a:spcBef>
                          <a:spcPts val="0"/>
                        </a:spcBef>
                        <a:spcAft>
                          <a:spcPts val="0"/>
                        </a:spcAft>
                        <a:buNone/>
                      </a:pPr>
                      <a:r>
                        <a:rPr b="1" lang="en-US" sz="1800"/>
                        <a:t>Total</a:t>
                      </a:r>
                      <a:endParaRPr/>
                    </a:p>
                  </a:txBody>
                  <a:tcPr marT="45725" marB="45725" marR="91450" marL="91450"/>
                </a:tc>
                <a:tc>
                  <a:txBody>
                    <a:bodyPr/>
                    <a:lstStyle/>
                    <a:p>
                      <a:pPr indent="0" lvl="0" marL="0" marR="0" rtl="0" algn="ctr">
                        <a:spcBef>
                          <a:spcPts val="0"/>
                        </a:spcBef>
                        <a:spcAft>
                          <a:spcPts val="0"/>
                        </a:spcAft>
                        <a:buNone/>
                      </a:pPr>
                      <a:r>
                        <a:t/>
                      </a:r>
                      <a:endParaRPr b="1" sz="1800"/>
                    </a:p>
                  </a:txBody>
                  <a:tcPr marT="45725" marB="45725" marR="91450" marL="91450"/>
                </a:tc>
                <a:tc>
                  <a:txBody>
                    <a:bodyPr/>
                    <a:lstStyle/>
                    <a:p>
                      <a:pPr indent="0" lvl="0" marL="0" marR="0" rtl="0" algn="ctr">
                        <a:spcBef>
                          <a:spcPts val="0"/>
                        </a:spcBef>
                        <a:spcAft>
                          <a:spcPts val="0"/>
                        </a:spcAft>
                        <a:buNone/>
                      </a:pPr>
                      <a:r>
                        <a:rPr b="1" lang="en-US" sz="1800"/>
                        <a:t>19</a:t>
                      </a:r>
                      <a:endParaRPr/>
                    </a:p>
                  </a:txBody>
                  <a:tcPr marT="45725" marB="45725" marR="91450" marL="91450"/>
                </a:tc>
                <a:tc>
                  <a:txBody>
                    <a:bodyPr/>
                    <a:lstStyle/>
                    <a:p>
                      <a:pPr indent="0" lvl="0" marL="0" marR="0" rtl="0" algn="ctr">
                        <a:spcBef>
                          <a:spcPts val="0"/>
                        </a:spcBef>
                        <a:spcAft>
                          <a:spcPts val="0"/>
                        </a:spcAft>
                        <a:buNone/>
                      </a:pPr>
                      <a:r>
                        <a:rPr b="1" lang="en-US" sz="1800"/>
                        <a:t>20</a:t>
                      </a:r>
                      <a:endParaRPr/>
                    </a:p>
                  </a:txBody>
                  <a:tcPr marT="45725" marB="45725" marR="91450" marL="91450"/>
                </a:tc>
                <a:tc>
                  <a:txBody>
                    <a:bodyPr/>
                    <a:lstStyle/>
                    <a:p>
                      <a:pPr indent="0" lvl="0" marL="0" marR="0" rtl="0" algn="ctr">
                        <a:spcBef>
                          <a:spcPts val="0"/>
                        </a:spcBef>
                        <a:spcAft>
                          <a:spcPts val="0"/>
                        </a:spcAft>
                        <a:buNone/>
                      </a:pPr>
                      <a:r>
                        <a:rPr b="1" lang="en-US" sz="1800"/>
                        <a:t>91%</a:t>
                      </a:r>
                      <a:r>
                        <a:rPr b="1" lang="en-US" sz="1800"/>
                        <a:t> </a:t>
                      </a:r>
                      <a:endParaRPr/>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Sprint 1 John B. Backlog:</a:t>
            </a:r>
            <a:endParaRPr/>
          </a:p>
        </p:txBody>
      </p:sp>
      <p:graphicFrame>
        <p:nvGraphicFramePr>
          <p:cNvPr id="109" name="Google Shape;109;p5"/>
          <p:cNvGraphicFramePr/>
          <p:nvPr/>
        </p:nvGraphicFramePr>
        <p:xfrm>
          <a:off x="391886" y="1349829"/>
          <a:ext cx="3000000" cy="3000000"/>
        </p:xfrm>
        <a:graphic>
          <a:graphicData uri="http://schemas.openxmlformats.org/drawingml/2006/table">
            <a:tbl>
              <a:tblPr bandRow="1" firstRow="1">
                <a:noFill/>
                <a:tableStyleId>{236272F0-16E1-4B65-A350-D57F8492328B}</a:tableStyleId>
              </a:tblPr>
              <a:tblGrid>
                <a:gridCol w="725725"/>
                <a:gridCol w="3543275"/>
                <a:gridCol w="1262525"/>
                <a:gridCol w="1317800"/>
                <a:gridCol w="1604625"/>
                <a:gridCol w="2507975"/>
              </a:tblGrid>
              <a:tr h="1279200">
                <a:tc>
                  <a:txBody>
                    <a:bodyPr/>
                    <a:lstStyle/>
                    <a:p>
                      <a:pPr indent="0" lvl="0" marL="0" marR="0" rtl="0" algn="ctr">
                        <a:spcBef>
                          <a:spcPts val="0"/>
                        </a:spcBef>
                        <a:spcAft>
                          <a:spcPts val="0"/>
                        </a:spcAft>
                        <a:buNone/>
                      </a:pPr>
                      <a:r>
                        <a:rPr lang="en-US" sz="1800"/>
                        <a: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Task</a:t>
                      </a:r>
                      <a:endParaRPr/>
                    </a:p>
                    <a:p>
                      <a:pPr indent="0" lvl="0" marL="0" marR="0" rtl="0" algn="l">
                        <a:spcBef>
                          <a:spcPts val="0"/>
                        </a:spcBef>
                        <a:spcAft>
                          <a:spcPts val="0"/>
                        </a:spcAft>
                        <a:buNone/>
                      </a:pPr>
                      <a:r>
                        <a:t/>
                      </a:r>
                      <a:endParaRPr sz="1800"/>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Original Estimate (hours)</a:t>
                      </a:r>
                      <a:endParaRPr/>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Total</a:t>
                      </a:r>
                      <a:endParaRPr/>
                    </a:p>
                    <a:p>
                      <a:pPr indent="0" lvl="0" marL="0" marR="0" rtl="0" algn="ctr">
                        <a:spcBef>
                          <a:spcPts val="0"/>
                        </a:spcBef>
                        <a:spcAft>
                          <a:spcPts val="0"/>
                        </a:spcAft>
                        <a:buNone/>
                      </a:pPr>
                      <a:r>
                        <a:rPr lang="en-US" sz="1800"/>
                        <a:t>actual hours</a:t>
                      </a:r>
                      <a:endParaRPr/>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Completion</a:t>
                      </a:r>
                      <a:endParaRPr/>
                    </a:p>
                    <a:p>
                      <a:pPr indent="0" lvl="0" marL="0" marR="0" rtl="0" algn="ctr">
                        <a:spcBef>
                          <a:spcPts val="0"/>
                        </a:spcBef>
                        <a:spcAft>
                          <a:spcPts val="0"/>
                        </a:spcAft>
                        <a:buNone/>
                      </a:pPr>
                      <a:r>
                        <a:rPr lang="en-US" sz="1800"/>
                        <a:t>(week completed or % completed) </a:t>
                      </a:r>
                      <a:endParaRPr/>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Comment</a:t>
                      </a:r>
                      <a:endParaRPr/>
                    </a:p>
                    <a:p>
                      <a:pPr indent="0" lvl="0" marL="0" marR="0" rtl="0" algn="ctr">
                        <a:spcBef>
                          <a:spcPts val="0"/>
                        </a:spcBef>
                        <a:spcAft>
                          <a:spcPts val="0"/>
                        </a:spcAft>
                        <a:buNone/>
                      </a:pPr>
                      <a:r>
                        <a:rPr lang="en-US" sz="1800"/>
                        <a:t>any problems and how you solved them, new issues added later</a:t>
                      </a:r>
                      <a:endParaRPr/>
                    </a:p>
                  </a:txBody>
                  <a:tcPr marT="45725" marB="45725" marR="91450" marL="91450"/>
                </a:tc>
              </a:tr>
              <a:tr h="786325">
                <a:tc>
                  <a:txBody>
                    <a:bodyPr/>
                    <a:lstStyle/>
                    <a:p>
                      <a:pPr indent="0" lvl="0" marL="0" marR="0" rtl="0" algn="ctr">
                        <a:spcBef>
                          <a:spcPts val="0"/>
                        </a:spcBef>
                        <a:spcAft>
                          <a:spcPts val="0"/>
                        </a:spcAft>
                        <a:buNone/>
                      </a:pPr>
                      <a:r>
                        <a:t/>
                      </a:r>
                      <a:endParaRPr sz="1800"/>
                    </a:p>
                    <a:p>
                      <a:pPr indent="0" lvl="0" marL="0" marR="0" rtl="0" algn="ctr">
                        <a:spcBef>
                          <a:spcPts val="0"/>
                        </a:spcBef>
                        <a:spcAft>
                          <a:spcPts val="0"/>
                        </a:spcAft>
                        <a:buNone/>
                      </a:pPr>
                      <a:r>
                        <a:rPr lang="en-US" sz="1800"/>
                        <a:t>1</a:t>
                      </a:r>
                      <a:endParaRPr sz="1800"/>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rtl="0" algn="l">
                        <a:spcBef>
                          <a:spcPts val="0"/>
                        </a:spcBef>
                        <a:spcAft>
                          <a:spcPts val="0"/>
                        </a:spcAft>
                        <a:buNone/>
                      </a:pPr>
                      <a:r>
                        <a:rPr lang="en-US"/>
                        <a:t>Search for a suitable UI template</a:t>
                      </a:r>
                      <a:endParaRPr sz="18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US"/>
                        <a:t>5</a:t>
                      </a:r>
                      <a:endParaRPr sz="18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US"/>
                        <a:t>4</a:t>
                      </a:r>
                      <a:endParaRPr sz="18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US"/>
                        <a:t>100% (Week 1)</a:t>
                      </a:r>
                      <a:endParaRPr sz="18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lt1"/>
                      </a:solidFill>
                      <a:prstDash val="solid"/>
                      <a:round/>
                      <a:headEnd len="sm" w="sm" type="none"/>
                      <a:tailEnd len="sm" w="sm" type="none"/>
                    </a:lnL>
                  </a:tcPr>
                </a:tc>
              </a:tr>
              <a:tr h="660025">
                <a:tc>
                  <a:txBody>
                    <a:bodyPr/>
                    <a:lstStyle/>
                    <a:p>
                      <a:pPr indent="0" lvl="0" marL="0" marR="0" rtl="0" algn="ctr">
                        <a:spcBef>
                          <a:spcPts val="0"/>
                        </a:spcBef>
                        <a:spcAft>
                          <a:spcPts val="0"/>
                        </a:spcAft>
                        <a:buNone/>
                      </a:pPr>
                      <a:r>
                        <a:rPr lang="en-US" sz="1800"/>
                        <a:t>2</a:t>
                      </a:r>
                      <a:endParaRPr sz="1800"/>
                    </a:p>
                  </a:txBody>
                  <a:tcPr marT="45725" marB="45725" marR="91450" marL="91450"/>
                </a:tc>
                <a:tc>
                  <a:txBody>
                    <a:bodyPr/>
                    <a:lstStyle/>
                    <a:p>
                      <a:pPr indent="0" lvl="0" marL="0" marR="0" rtl="0" algn="ctr">
                        <a:spcBef>
                          <a:spcPts val="0"/>
                        </a:spcBef>
                        <a:spcAft>
                          <a:spcPts val="0"/>
                        </a:spcAft>
                        <a:buNone/>
                      </a:pPr>
                      <a:r>
                        <a:rPr lang="en-US" sz="1800"/>
                        <a:t>Additional work on monitor.c to have it be able to connect to UI</a:t>
                      </a:r>
                      <a:endParaRPr sz="1800"/>
                    </a:p>
                  </a:txBody>
                  <a:tcPr marT="45725" marB="45725" marR="91450" marL="91450">
                    <a:lnT cap="flat" cmpd="sng" w="381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US" sz="1800"/>
                        <a:t>3</a:t>
                      </a:r>
                      <a:endParaRPr sz="1800"/>
                    </a:p>
                  </a:txBody>
                  <a:tcPr marT="45725" marB="45725" marR="91450" marL="91450">
                    <a:lnT cap="flat" cmpd="sng" w="381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US" sz="1800"/>
                        <a:t>4</a:t>
                      </a:r>
                      <a:endParaRPr sz="1800"/>
                    </a:p>
                  </a:txBody>
                  <a:tcPr marT="45725" marB="45725" marR="91450" marL="91450">
                    <a:lnT cap="flat" cmpd="sng" w="381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US" sz="1800"/>
                        <a:t>50% (Week 2)</a:t>
                      </a:r>
                      <a:endParaRPr sz="1800"/>
                    </a:p>
                  </a:txBody>
                  <a:tcPr marT="45725" marB="45725" marR="91450" marL="91450">
                    <a:lnT cap="flat" cmpd="sng" w="38100">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en-US"/>
                        <a:t>Log.c, which monitor.c depends on, wouldn’t work properly. Had to set aside time to fix the issues with this program.</a:t>
                      </a:r>
                      <a:endParaRPr/>
                    </a:p>
                  </a:txBody>
                  <a:tcPr marT="45725" marB="45725" marR="91450" marL="91450"/>
                </a:tc>
              </a:tr>
              <a:tr h="660025">
                <a:tc>
                  <a:txBody>
                    <a:bodyPr/>
                    <a:lstStyle/>
                    <a:p>
                      <a:pPr indent="0" lvl="0" marL="0" marR="0" rtl="0" algn="ctr">
                        <a:spcBef>
                          <a:spcPts val="0"/>
                        </a:spcBef>
                        <a:spcAft>
                          <a:spcPts val="0"/>
                        </a:spcAft>
                        <a:buNone/>
                      </a:pPr>
                      <a:r>
                        <a:rPr lang="en-US" sz="1800"/>
                        <a:t>3</a:t>
                      </a:r>
                      <a:endParaRPr sz="1800"/>
                    </a:p>
                  </a:txBody>
                  <a:tcPr marT="45725" marB="45725" marR="91450" marL="91450"/>
                </a:tc>
                <a:tc>
                  <a:txBody>
                    <a:bodyPr/>
                    <a:lstStyle/>
                    <a:p>
                      <a:pPr indent="0" lvl="0" marL="0" rtl="0" algn="l">
                        <a:spcBef>
                          <a:spcPts val="0"/>
                        </a:spcBef>
                        <a:spcAft>
                          <a:spcPts val="0"/>
                        </a:spcAft>
                        <a:buSzPts val="1100"/>
                        <a:buNone/>
                      </a:pPr>
                      <a:r>
                        <a:rPr lang="en-US" sz="1700"/>
                        <a:t>Get log.c working on John's VM (program fully written and fully working on Nico's host machine)</a:t>
                      </a:r>
                      <a:endParaRPr sz="1800"/>
                    </a:p>
                  </a:txBody>
                  <a:tcPr marT="45725" marB="45725" marR="91450" marL="91450"/>
                </a:tc>
                <a:tc>
                  <a:txBody>
                    <a:bodyPr/>
                    <a:lstStyle/>
                    <a:p>
                      <a:pPr indent="0" lvl="0" marL="0" marR="0" rtl="0" algn="ctr">
                        <a:spcBef>
                          <a:spcPts val="0"/>
                        </a:spcBef>
                        <a:spcAft>
                          <a:spcPts val="0"/>
                        </a:spcAft>
                        <a:buNone/>
                      </a:pPr>
                      <a:r>
                        <a:rPr lang="en-US" sz="1800"/>
                        <a:t>4</a:t>
                      </a:r>
                      <a:endParaRPr sz="1800"/>
                    </a:p>
                  </a:txBody>
                  <a:tcPr marT="45725" marB="45725" marR="91450" marL="91450"/>
                </a:tc>
                <a:tc>
                  <a:txBody>
                    <a:bodyPr/>
                    <a:lstStyle/>
                    <a:p>
                      <a:pPr indent="0" lvl="0" marL="0" marR="0" rtl="0" algn="ctr">
                        <a:spcBef>
                          <a:spcPts val="0"/>
                        </a:spcBef>
                        <a:spcAft>
                          <a:spcPts val="0"/>
                        </a:spcAft>
                        <a:buNone/>
                      </a:pPr>
                      <a:r>
                        <a:rPr lang="en-US" sz="1800"/>
                        <a:t>3</a:t>
                      </a:r>
                      <a:endParaRPr sz="1800"/>
                    </a:p>
                  </a:txBody>
                  <a:tcPr marT="45725" marB="45725" marR="91450" marL="91450"/>
                </a:tc>
                <a:tc>
                  <a:txBody>
                    <a:bodyPr/>
                    <a:lstStyle/>
                    <a:p>
                      <a:pPr indent="0" lvl="0" marL="0" marR="0" rtl="0" algn="ctr">
                        <a:spcBef>
                          <a:spcPts val="0"/>
                        </a:spcBef>
                        <a:spcAft>
                          <a:spcPts val="0"/>
                        </a:spcAft>
                        <a:buNone/>
                      </a:pPr>
                      <a:r>
                        <a:rPr lang="en-US" sz="1800"/>
                        <a:t>100% (Week 3)</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r>
              <a:tr h="786325">
                <a:tc>
                  <a:txBody>
                    <a:bodyPr/>
                    <a:lstStyle/>
                    <a:p>
                      <a:pPr indent="0" lvl="0" marL="0" marR="0" rtl="0" algn="ctr">
                        <a:spcBef>
                          <a:spcPts val="0"/>
                        </a:spcBef>
                        <a:spcAft>
                          <a:spcPts val="0"/>
                        </a:spcAft>
                        <a:buNone/>
                      </a:pPr>
                      <a:r>
                        <a:rPr lang="en-US" sz="1800"/>
                        <a:t>4</a:t>
                      </a:r>
                      <a:endParaRPr sz="18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a:t>Continue compatibility work on monitor.c</a:t>
                      </a:r>
                      <a:endParaRPr/>
                    </a:p>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US" sz="1800"/>
                        <a:t>5</a:t>
                      </a:r>
                      <a:endParaRPr sz="1800"/>
                    </a:p>
                  </a:txBody>
                  <a:tcPr marT="45725" marB="45725" marR="91450" marL="91450"/>
                </a:tc>
                <a:tc>
                  <a:txBody>
                    <a:bodyPr/>
                    <a:lstStyle/>
                    <a:p>
                      <a:pPr indent="0" lvl="0" marL="0" marR="0" rtl="0" algn="ctr">
                        <a:spcBef>
                          <a:spcPts val="0"/>
                        </a:spcBef>
                        <a:spcAft>
                          <a:spcPts val="0"/>
                        </a:spcAft>
                        <a:buNone/>
                      </a:pPr>
                      <a:r>
                        <a:rPr lang="en-US" sz="1800"/>
                        <a:t>6</a:t>
                      </a:r>
                      <a:endParaRPr sz="1800"/>
                    </a:p>
                  </a:txBody>
                  <a:tcPr marT="45725" marB="45725" marR="91450" marL="91450"/>
                </a:tc>
                <a:tc>
                  <a:txBody>
                    <a:bodyPr/>
                    <a:lstStyle/>
                    <a:p>
                      <a:pPr indent="0" lvl="0" marL="0" marR="0" rtl="0" algn="ctr">
                        <a:spcBef>
                          <a:spcPts val="0"/>
                        </a:spcBef>
                        <a:spcAft>
                          <a:spcPts val="0"/>
                        </a:spcAft>
                        <a:buNone/>
                      </a:pPr>
                      <a:r>
                        <a:rPr lang="en-US" sz="1800"/>
                        <a:t>100% (Week 4)</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r>
              <a:tr h="646925">
                <a:tc>
                  <a:txBody>
                    <a:bodyPr/>
                    <a:lstStyle/>
                    <a:p>
                      <a:pPr indent="0" lvl="0" marL="0" marR="0" rtl="0" algn="ctr">
                        <a:spcBef>
                          <a:spcPts val="0"/>
                        </a:spcBef>
                        <a:spcAft>
                          <a:spcPts val="0"/>
                        </a:spcAft>
                        <a:buNone/>
                      </a:pPr>
                      <a:r>
                        <a:rPr b="1" lang="en-US" sz="1800"/>
                        <a:t>Total</a:t>
                      </a:r>
                      <a:endParaRPr/>
                    </a:p>
                  </a:txBody>
                  <a:tcPr marT="45725" marB="45725" marR="91450" marL="91450"/>
                </a:tc>
                <a:tc>
                  <a:txBody>
                    <a:bodyPr/>
                    <a:lstStyle/>
                    <a:p>
                      <a:pPr indent="0" lvl="0" marL="0" marR="0" rtl="0" algn="ctr">
                        <a:spcBef>
                          <a:spcPts val="0"/>
                        </a:spcBef>
                        <a:spcAft>
                          <a:spcPts val="0"/>
                        </a:spcAft>
                        <a:buNone/>
                      </a:pPr>
                      <a:r>
                        <a:t/>
                      </a:r>
                      <a:endParaRPr b="1" sz="1800"/>
                    </a:p>
                  </a:txBody>
                  <a:tcPr marT="45725" marB="45725" marR="91450" marL="91450"/>
                </a:tc>
                <a:tc>
                  <a:txBody>
                    <a:bodyPr/>
                    <a:lstStyle/>
                    <a:p>
                      <a:pPr indent="0" lvl="0" marL="0" marR="0" rtl="0" algn="ctr">
                        <a:spcBef>
                          <a:spcPts val="0"/>
                        </a:spcBef>
                        <a:spcAft>
                          <a:spcPts val="0"/>
                        </a:spcAft>
                        <a:buNone/>
                      </a:pPr>
                      <a:r>
                        <a:rPr b="1" lang="en-US" sz="1800"/>
                        <a:t>17</a:t>
                      </a:r>
                      <a:endParaRPr b="1" sz="1800"/>
                    </a:p>
                  </a:txBody>
                  <a:tcPr marT="45725" marB="45725" marR="91450" marL="91450"/>
                </a:tc>
                <a:tc>
                  <a:txBody>
                    <a:bodyPr/>
                    <a:lstStyle/>
                    <a:p>
                      <a:pPr indent="0" lvl="0" marL="0" marR="0" rtl="0" algn="ctr">
                        <a:spcBef>
                          <a:spcPts val="0"/>
                        </a:spcBef>
                        <a:spcAft>
                          <a:spcPts val="0"/>
                        </a:spcAft>
                        <a:buNone/>
                      </a:pPr>
                      <a:r>
                        <a:rPr b="1" lang="en-US" sz="1800"/>
                        <a:t>17</a:t>
                      </a:r>
                      <a:endParaRPr b="1" sz="1800"/>
                    </a:p>
                  </a:txBody>
                  <a:tcPr marT="45725" marB="45725" marR="91450" marL="91450"/>
                </a:tc>
                <a:tc>
                  <a:txBody>
                    <a:bodyPr/>
                    <a:lstStyle/>
                    <a:p>
                      <a:pPr indent="0" lvl="0" marL="0" marR="0" rtl="0" algn="ctr">
                        <a:spcBef>
                          <a:spcPts val="0"/>
                        </a:spcBef>
                        <a:spcAft>
                          <a:spcPts val="0"/>
                        </a:spcAft>
                        <a:buNone/>
                      </a:pPr>
                      <a:r>
                        <a:rPr b="1" lang="en-US" sz="1800"/>
                        <a:t>87.5%</a:t>
                      </a:r>
                      <a:endParaRPr/>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Sprint 1 Nick M. Backlog:</a:t>
            </a:r>
            <a:endParaRPr/>
          </a:p>
        </p:txBody>
      </p:sp>
      <p:graphicFrame>
        <p:nvGraphicFramePr>
          <p:cNvPr id="115" name="Google Shape;115;p6"/>
          <p:cNvGraphicFramePr/>
          <p:nvPr/>
        </p:nvGraphicFramePr>
        <p:xfrm>
          <a:off x="391886" y="1349829"/>
          <a:ext cx="3000000" cy="3000000"/>
        </p:xfrm>
        <a:graphic>
          <a:graphicData uri="http://schemas.openxmlformats.org/drawingml/2006/table">
            <a:tbl>
              <a:tblPr bandRow="1" firstRow="1">
                <a:noFill/>
                <a:tableStyleId>{236272F0-16E1-4B65-A350-D57F8492328B}</a:tableStyleId>
              </a:tblPr>
              <a:tblGrid>
                <a:gridCol w="713025"/>
                <a:gridCol w="3590600"/>
                <a:gridCol w="1272750"/>
                <a:gridCol w="1328500"/>
                <a:gridCol w="1617650"/>
                <a:gridCol w="2528325"/>
              </a:tblGrid>
              <a:tr h="1279200">
                <a:tc>
                  <a:txBody>
                    <a:bodyPr/>
                    <a:lstStyle/>
                    <a:p>
                      <a:pPr indent="0" lvl="0" marL="0" marR="0" rtl="0" algn="ctr">
                        <a:spcBef>
                          <a:spcPts val="0"/>
                        </a:spcBef>
                        <a:spcAft>
                          <a:spcPts val="0"/>
                        </a:spcAft>
                        <a:buNone/>
                      </a:pPr>
                      <a:r>
                        <a:rPr lang="en-US" sz="1800"/>
                        <a: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Task</a:t>
                      </a:r>
                      <a:endParaRPr/>
                    </a:p>
                    <a:p>
                      <a:pPr indent="0" lvl="0" marL="0" marR="0" rtl="0" algn="l">
                        <a:spcBef>
                          <a:spcPts val="0"/>
                        </a:spcBef>
                        <a:spcAft>
                          <a:spcPts val="0"/>
                        </a:spcAft>
                        <a:buNone/>
                      </a:pPr>
                      <a:r>
                        <a:t/>
                      </a:r>
                      <a:endParaRPr sz="1800"/>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Original Estimate (hours)</a:t>
                      </a:r>
                      <a:endParaRPr/>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Total</a:t>
                      </a:r>
                      <a:endParaRPr/>
                    </a:p>
                    <a:p>
                      <a:pPr indent="0" lvl="0" marL="0" marR="0" rtl="0" algn="ctr">
                        <a:spcBef>
                          <a:spcPts val="0"/>
                        </a:spcBef>
                        <a:spcAft>
                          <a:spcPts val="0"/>
                        </a:spcAft>
                        <a:buNone/>
                      </a:pPr>
                      <a:r>
                        <a:rPr lang="en-US" sz="1800"/>
                        <a:t>actual hours</a:t>
                      </a:r>
                      <a:endParaRPr/>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Completion</a:t>
                      </a:r>
                      <a:endParaRPr/>
                    </a:p>
                    <a:p>
                      <a:pPr indent="0" lvl="0" marL="0" marR="0" rtl="0" algn="ctr">
                        <a:spcBef>
                          <a:spcPts val="0"/>
                        </a:spcBef>
                        <a:spcAft>
                          <a:spcPts val="0"/>
                        </a:spcAft>
                        <a:buNone/>
                      </a:pPr>
                      <a:r>
                        <a:rPr lang="en-US" sz="1800"/>
                        <a:t>(week completed or % completed) </a:t>
                      </a:r>
                      <a:endParaRPr/>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Comment</a:t>
                      </a:r>
                      <a:endParaRPr/>
                    </a:p>
                    <a:p>
                      <a:pPr indent="0" lvl="0" marL="0" marR="0" rtl="0" algn="ctr">
                        <a:spcBef>
                          <a:spcPts val="0"/>
                        </a:spcBef>
                        <a:spcAft>
                          <a:spcPts val="0"/>
                        </a:spcAft>
                        <a:buNone/>
                      </a:pPr>
                      <a:r>
                        <a:rPr lang="en-US" sz="1800"/>
                        <a:t>any problems and how you solved them</a:t>
                      </a:r>
                      <a:endParaRPr/>
                    </a:p>
                  </a:txBody>
                  <a:tcPr marT="45725" marB="45725" marR="91450" marL="91450"/>
                </a:tc>
              </a:tr>
              <a:tr h="786325">
                <a:tc>
                  <a:txBody>
                    <a:bodyPr/>
                    <a:lstStyle/>
                    <a:p>
                      <a:pPr indent="0" lvl="0" marL="0" marR="0" rtl="0" algn="ctr">
                        <a:spcBef>
                          <a:spcPts val="0"/>
                        </a:spcBef>
                        <a:spcAft>
                          <a:spcPts val="0"/>
                        </a:spcAft>
                        <a:buNone/>
                      </a:pPr>
                      <a:r>
                        <a:t/>
                      </a:r>
                      <a:endParaRPr sz="1800"/>
                    </a:p>
                    <a:p>
                      <a:pPr indent="0" lvl="0" marL="0" marR="0" rtl="0" algn="ctr">
                        <a:spcBef>
                          <a:spcPts val="0"/>
                        </a:spcBef>
                        <a:spcAft>
                          <a:spcPts val="0"/>
                        </a:spcAft>
                        <a:buNone/>
                      </a:pPr>
                      <a:r>
                        <a:rPr lang="en-US" sz="1800"/>
                        <a:t>1</a:t>
                      </a:r>
                      <a:endParaRPr sz="1800"/>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rtl="0" algn="l">
                        <a:spcBef>
                          <a:spcPts val="0"/>
                        </a:spcBef>
                        <a:spcAft>
                          <a:spcPts val="0"/>
                        </a:spcAft>
                        <a:buNone/>
                      </a:pPr>
                      <a:r>
                        <a:rPr lang="en-US"/>
                        <a:t>Search for a suitable UI template</a:t>
                      </a:r>
                      <a:endParaRPr sz="18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US"/>
                        <a:t>5</a:t>
                      </a:r>
                      <a:endParaRPr sz="18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US"/>
                        <a:t>4</a:t>
                      </a:r>
                      <a:endParaRPr sz="18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US"/>
                        <a:t>100% (Week 1)</a:t>
                      </a:r>
                      <a:endParaRPr sz="18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lt1"/>
                      </a:solidFill>
                      <a:prstDash val="solid"/>
                      <a:round/>
                      <a:headEnd len="sm" w="sm" type="none"/>
                      <a:tailEnd len="sm" w="sm" type="none"/>
                    </a:lnL>
                  </a:tcPr>
                </a:tc>
              </a:tr>
              <a:tr h="660025">
                <a:tc>
                  <a:txBody>
                    <a:bodyPr/>
                    <a:lstStyle/>
                    <a:p>
                      <a:pPr indent="0" lvl="0" marL="0" marR="0" rtl="0" algn="ctr">
                        <a:spcBef>
                          <a:spcPts val="0"/>
                        </a:spcBef>
                        <a:spcAft>
                          <a:spcPts val="0"/>
                        </a:spcAft>
                        <a:buNone/>
                      </a:pPr>
                      <a:r>
                        <a:rPr lang="en-US" sz="1800"/>
                        <a:t>2</a:t>
                      </a:r>
                      <a:endParaRPr sz="1800"/>
                    </a:p>
                  </a:txBody>
                  <a:tcPr marT="45725" marB="45725" marR="91450" marL="91450"/>
                </a:tc>
                <a:tc>
                  <a:txBody>
                    <a:bodyPr/>
                    <a:lstStyle/>
                    <a:p>
                      <a:pPr indent="0" lvl="0" marL="0" rtl="0" algn="l">
                        <a:spcBef>
                          <a:spcPts val="0"/>
                        </a:spcBef>
                        <a:spcAft>
                          <a:spcPts val="0"/>
                        </a:spcAft>
                        <a:buSzPts val="1100"/>
                        <a:buNone/>
                      </a:pPr>
                      <a:r>
                        <a:rPr lang="en-US"/>
                        <a:t>Modify the template UI with the ability to draw nodes and handle right-click events</a:t>
                      </a:r>
                      <a:endParaRPr/>
                    </a:p>
                  </a:txBody>
                  <a:tcPr marT="45725" marB="45725" marR="91450" marL="91450">
                    <a:lnT cap="flat" cmpd="sng" w="381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US" sz="1800"/>
                        <a:t>4</a:t>
                      </a:r>
                      <a:endParaRPr sz="1800"/>
                    </a:p>
                  </a:txBody>
                  <a:tcPr marT="45725" marB="45725" marR="91450" marL="91450">
                    <a:lnT cap="flat" cmpd="sng" w="381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US" sz="1800"/>
                        <a:t>9</a:t>
                      </a:r>
                      <a:endParaRPr sz="1800"/>
                    </a:p>
                  </a:txBody>
                  <a:tcPr marT="45725" marB="45725" marR="91450" marL="91450">
                    <a:lnT cap="flat" cmpd="sng" w="381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US" sz="1800"/>
                        <a:t>100% (Week 3)</a:t>
                      </a:r>
                      <a:endParaRPr sz="1800"/>
                    </a:p>
                  </a:txBody>
                  <a:tcPr marT="45725" marB="45725" marR="91450" marL="91450">
                    <a:lnT cap="flat" cmpd="sng" w="38100">
                      <a:solidFill>
                        <a:schemeClr val="lt1"/>
                      </a:solidFill>
                      <a:prstDash val="solid"/>
                      <a:round/>
                      <a:headEnd len="sm" w="sm" type="none"/>
                      <a:tailEnd len="sm" w="sm" type="none"/>
                    </a:lnT>
                  </a:tcPr>
                </a:tc>
                <a:tc>
                  <a:txBody>
                    <a:bodyPr/>
                    <a:lstStyle/>
                    <a:p>
                      <a:pPr indent="0" lvl="0" marL="0" rtl="0" algn="l">
                        <a:spcBef>
                          <a:spcPts val="0"/>
                        </a:spcBef>
                        <a:spcAft>
                          <a:spcPts val="0"/>
                        </a:spcAft>
                        <a:buClr>
                          <a:schemeClr val="dk1"/>
                        </a:buClr>
                        <a:buFont typeface="Arial"/>
                        <a:buNone/>
                      </a:pPr>
                      <a:r>
                        <a:t/>
                      </a:r>
                      <a:endParaRPr sz="1800"/>
                    </a:p>
                  </a:txBody>
                  <a:tcPr marT="45725" marB="45725" marR="91450" marL="91450"/>
                </a:tc>
              </a:tr>
              <a:tr h="660025">
                <a:tc>
                  <a:txBody>
                    <a:bodyPr/>
                    <a:lstStyle/>
                    <a:p>
                      <a:pPr indent="0" lvl="0" marL="0" marR="0" rtl="0" algn="ctr">
                        <a:spcBef>
                          <a:spcPts val="0"/>
                        </a:spcBef>
                        <a:spcAft>
                          <a:spcPts val="0"/>
                        </a:spcAft>
                        <a:buNone/>
                      </a:pPr>
                      <a:r>
                        <a:rPr lang="en-US" sz="1800"/>
                        <a:t>3</a:t>
                      </a:r>
                      <a:endParaRPr sz="1800"/>
                    </a:p>
                  </a:txBody>
                  <a:tcPr marT="45725" marB="45725" marR="91450" marL="91450"/>
                </a:tc>
                <a:tc>
                  <a:txBody>
                    <a:bodyPr/>
                    <a:lstStyle/>
                    <a:p>
                      <a:pPr indent="0" lvl="0" marL="0" rtl="0" algn="l">
                        <a:spcBef>
                          <a:spcPts val="0"/>
                        </a:spcBef>
                        <a:spcAft>
                          <a:spcPts val="0"/>
                        </a:spcAft>
                        <a:buNone/>
                      </a:pPr>
                      <a:r>
                        <a:rPr lang="en-US"/>
                        <a:t>Continue developing UI (Nodes currently printed randomly and movable, get them to format 4x4 and static)</a:t>
                      </a:r>
                      <a:endParaRPr/>
                    </a:p>
                  </a:txBody>
                  <a:tcPr marT="45725" marB="45725" marR="91450" marL="91450"/>
                </a:tc>
                <a:tc>
                  <a:txBody>
                    <a:bodyPr/>
                    <a:lstStyle/>
                    <a:p>
                      <a:pPr indent="0" lvl="0" marL="0" marR="0" rtl="0" algn="ctr">
                        <a:spcBef>
                          <a:spcPts val="0"/>
                        </a:spcBef>
                        <a:spcAft>
                          <a:spcPts val="0"/>
                        </a:spcAft>
                        <a:buNone/>
                      </a:pPr>
                      <a:r>
                        <a:rPr lang="en-US" sz="1800"/>
                        <a:t>6</a:t>
                      </a:r>
                      <a:endParaRPr sz="1800"/>
                    </a:p>
                  </a:txBody>
                  <a:tcPr marT="45725" marB="45725" marR="91450" marL="91450"/>
                </a:tc>
                <a:tc>
                  <a:txBody>
                    <a:bodyPr/>
                    <a:lstStyle/>
                    <a:p>
                      <a:pPr indent="0" lvl="0" marL="0" marR="0" rtl="0" algn="ctr">
                        <a:spcBef>
                          <a:spcPts val="0"/>
                        </a:spcBef>
                        <a:spcAft>
                          <a:spcPts val="0"/>
                        </a:spcAft>
                        <a:buNone/>
                      </a:pPr>
                      <a:r>
                        <a:rPr lang="en-US" sz="1800"/>
                        <a:t>8.5</a:t>
                      </a:r>
                      <a:endParaRPr sz="1800"/>
                    </a:p>
                  </a:txBody>
                  <a:tcPr marT="45725" marB="45725" marR="91450" marL="91450"/>
                </a:tc>
                <a:tc>
                  <a:txBody>
                    <a:bodyPr/>
                    <a:lstStyle/>
                    <a:p>
                      <a:pPr indent="0" lvl="0" marL="0" marR="0" rtl="0" algn="ctr">
                        <a:spcBef>
                          <a:spcPts val="0"/>
                        </a:spcBef>
                        <a:spcAft>
                          <a:spcPts val="0"/>
                        </a:spcAft>
                        <a:buNone/>
                      </a:pPr>
                      <a:r>
                        <a:rPr lang="en-US" sz="1800"/>
                        <a:t>100% (Week 3)</a:t>
                      </a:r>
                      <a:endParaRPr sz="1800"/>
                    </a:p>
                  </a:txBody>
                  <a:tcPr marT="45725" marB="45725" marR="91450" marL="91450"/>
                </a:tc>
                <a:tc>
                  <a:txBody>
                    <a:bodyPr/>
                    <a:lstStyle/>
                    <a:p>
                      <a:pPr indent="0" lvl="0" marL="0" rtl="0" algn="l">
                        <a:spcBef>
                          <a:spcPts val="0"/>
                        </a:spcBef>
                        <a:spcAft>
                          <a:spcPts val="0"/>
                        </a:spcAft>
                        <a:buNone/>
                      </a:pPr>
                      <a:r>
                        <a:rPr lang="en-US"/>
                        <a:t>Node buttons had to be hovered over before changing color, changing them to be JLabels instead solved this issue</a:t>
                      </a:r>
                      <a:endParaRPr/>
                    </a:p>
                  </a:txBody>
                  <a:tcPr marT="45725" marB="45725" marR="91450" marL="91450"/>
                </a:tc>
              </a:tr>
              <a:tr h="786325">
                <a:tc>
                  <a:txBody>
                    <a:bodyPr/>
                    <a:lstStyle/>
                    <a:p>
                      <a:pPr indent="0" lvl="0" marL="0" marR="0" rtl="0" algn="ctr">
                        <a:spcBef>
                          <a:spcPts val="0"/>
                        </a:spcBef>
                        <a:spcAft>
                          <a:spcPts val="0"/>
                        </a:spcAft>
                        <a:buNone/>
                      </a:pPr>
                      <a:r>
                        <a:rPr lang="en-US" sz="1800"/>
                        <a:t>4</a:t>
                      </a:r>
                      <a:endParaRPr sz="1800"/>
                    </a:p>
                  </a:txBody>
                  <a:tcPr marT="45725" marB="45725" marR="91450" marL="91450"/>
                </a:tc>
                <a:tc>
                  <a:txBody>
                    <a:bodyPr/>
                    <a:lstStyle/>
                    <a:p>
                      <a:pPr indent="0" lvl="0" marL="0" rtl="0" algn="l">
                        <a:spcBef>
                          <a:spcPts val="0"/>
                        </a:spcBef>
                        <a:spcAft>
                          <a:spcPts val="0"/>
                        </a:spcAft>
                        <a:buSzPts val="1100"/>
                        <a:buNone/>
                      </a:pPr>
                      <a:r>
                        <a:rPr lang="en-US"/>
                        <a:t>Debug User Interface and work on having it create nodes from a file instead of just randomly generating them</a:t>
                      </a:r>
                      <a:endParaRPr/>
                    </a:p>
                  </a:txBody>
                  <a:tcPr marT="45725" marB="45725" marR="91450" marL="91450"/>
                </a:tc>
                <a:tc>
                  <a:txBody>
                    <a:bodyPr/>
                    <a:lstStyle/>
                    <a:p>
                      <a:pPr indent="0" lvl="0" marL="0" marR="0" rtl="0" algn="ctr">
                        <a:spcBef>
                          <a:spcPts val="0"/>
                        </a:spcBef>
                        <a:spcAft>
                          <a:spcPts val="0"/>
                        </a:spcAft>
                        <a:buNone/>
                      </a:pPr>
                      <a:r>
                        <a:rPr lang="en-US" sz="1800"/>
                        <a:t>5</a:t>
                      </a:r>
                      <a:endParaRPr sz="1800"/>
                    </a:p>
                  </a:txBody>
                  <a:tcPr marT="45725" marB="45725" marR="91450" marL="91450"/>
                </a:tc>
                <a:tc>
                  <a:txBody>
                    <a:bodyPr/>
                    <a:lstStyle/>
                    <a:p>
                      <a:pPr indent="0" lvl="0" marL="0" marR="0" rtl="0" algn="ctr">
                        <a:spcBef>
                          <a:spcPts val="0"/>
                        </a:spcBef>
                        <a:spcAft>
                          <a:spcPts val="0"/>
                        </a:spcAft>
                        <a:buNone/>
                      </a:pPr>
                      <a:r>
                        <a:rPr lang="en-US" sz="1800"/>
                        <a:t>7</a:t>
                      </a:r>
                      <a:endParaRPr sz="1800"/>
                    </a:p>
                  </a:txBody>
                  <a:tcPr marT="45725" marB="45725" marR="91450" marL="91450"/>
                </a:tc>
                <a:tc>
                  <a:txBody>
                    <a:bodyPr/>
                    <a:lstStyle/>
                    <a:p>
                      <a:pPr indent="0" lvl="0" marL="0" marR="0" rtl="0" algn="ctr">
                        <a:spcBef>
                          <a:spcPts val="0"/>
                        </a:spcBef>
                        <a:spcAft>
                          <a:spcPts val="0"/>
                        </a:spcAft>
                        <a:buNone/>
                      </a:pPr>
                      <a:r>
                        <a:rPr lang="en-US" sz="1800"/>
                        <a:t>100% (Week 4)</a:t>
                      </a:r>
                      <a:endParaRPr sz="1800"/>
                    </a:p>
                  </a:txBody>
                  <a:tcPr marT="45725" marB="45725" marR="91450" marL="91450"/>
                </a:tc>
                <a:tc>
                  <a:txBody>
                    <a:bodyPr/>
                    <a:lstStyle/>
                    <a:p>
                      <a:pPr indent="0" lvl="0" marL="0" rtl="0" algn="l">
                        <a:spcBef>
                          <a:spcPts val="0"/>
                        </a:spcBef>
                        <a:spcAft>
                          <a:spcPts val="0"/>
                        </a:spcAft>
                        <a:buNone/>
                      </a:pPr>
                      <a:r>
                        <a:rPr lang="en-US"/>
                        <a:t>Some methods couldn’t be called from main because they were non-static. They had to be reformatted to be called from a static context.</a:t>
                      </a:r>
                      <a:endParaRPr/>
                    </a:p>
                  </a:txBody>
                  <a:tcPr marT="45725" marB="45725" marR="91450" marL="91450"/>
                </a:tc>
              </a:tr>
              <a:tr h="646925">
                <a:tc>
                  <a:txBody>
                    <a:bodyPr/>
                    <a:lstStyle/>
                    <a:p>
                      <a:pPr indent="0" lvl="0" marL="0" marR="0" rtl="0" algn="ctr">
                        <a:spcBef>
                          <a:spcPts val="0"/>
                        </a:spcBef>
                        <a:spcAft>
                          <a:spcPts val="0"/>
                        </a:spcAft>
                        <a:buNone/>
                      </a:pPr>
                      <a:r>
                        <a:rPr b="1" lang="en-US" sz="1800"/>
                        <a:t>Total</a:t>
                      </a:r>
                      <a:endParaRPr/>
                    </a:p>
                  </a:txBody>
                  <a:tcPr marT="45725" marB="45725" marR="91450" marL="91450"/>
                </a:tc>
                <a:tc>
                  <a:txBody>
                    <a:bodyPr/>
                    <a:lstStyle/>
                    <a:p>
                      <a:pPr indent="0" lvl="0" marL="0" marR="0" rtl="0" algn="ctr">
                        <a:spcBef>
                          <a:spcPts val="0"/>
                        </a:spcBef>
                        <a:spcAft>
                          <a:spcPts val="0"/>
                        </a:spcAft>
                        <a:buNone/>
                      </a:pPr>
                      <a:r>
                        <a:t/>
                      </a:r>
                      <a:endParaRPr b="1" sz="1800"/>
                    </a:p>
                  </a:txBody>
                  <a:tcPr marT="45725" marB="45725" marR="91450" marL="91450"/>
                </a:tc>
                <a:tc>
                  <a:txBody>
                    <a:bodyPr/>
                    <a:lstStyle/>
                    <a:p>
                      <a:pPr indent="0" lvl="0" marL="0" marR="0" rtl="0" algn="ctr">
                        <a:spcBef>
                          <a:spcPts val="0"/>
                        </a:spcBef>
                        <a:spcAft>
                          <a:spcPts val="0"/>
                        </a:spcAft>
                        <a:buNone/>
                      </a:pPr>
                      <a:r>
                        <a:rPr b="1" lang="en-US" sz="1800"/>
                        <a:t>20</a:t>
                      </a:r>
                      <a:endParaRPr b="1" sz="1800"/>
                    </a:p>
                  </a:txBody>
                  <a:tcPr marT="45725" marB="45725" marR="91450" marL="91450"/>
                </a:tc>
                <a:tc>
                  <a:txBody>
                    <a:bodyPr/>
                    <a:lstStyle/>
                    <a:p>
                      <a:pPr indent="0" lvl="0" marL="0" marR="0" rtl="0" algn="ctr">
                        <a:spcBef>
                          <a:spcPts val="0"/>
                        </a:spcBef>
                        <a:spcAft>
                          <a:spcPts val="0"/>
                        </a:spcAft>
                        <a:buNone/>
                      </a:pPr>
                      <a:r>
                        <a:rPr b="1" lang="en-US" sz="1800"/>
                        <a:t>28.5</a:t>
                      </a:r>
                      <a:endParaRPr b="1" sz="1800"/>
                    </a:p>
                  </a:txBody>
                  <a:tcPr marT="45725" marB="45725" marR="91450" marL="91450"/>
                </a:tc>
                <a:tc>
                  <a:txBody>
                    <a:bodyPr/>
                    <a:lstStyle/>
                    <a:p>
                      <a:pPr indent="0" lvl="0" marL="0" marR="0" rtl="0" algn="ctr">
                        <a:spcBef>
                          <a:spcPts val="0"/>
                        </a:spcBef>
                        <a:spcAft>
                          <a:spcPts val="0"/>
                        </a:spcAft>
                        <a:buNone/>
                      </a:pPr>
                      <a:r>
                        <a:rPr b="1" lang="en-US" sz="1800"/>
                        <a:t>100%</a:t>
                      </a:r>
                      <a:endParaRPr/>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8"/>
          <p:cNvSpPr txBox="1"/>
          <p:nvPr>
            <p:ph type="title"/>
          </p:nvPr>
        </p:nvSpPr>
        <p:spPr>
          <a:xfrm>
            <a:off x="391886"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Sprint 1 All:  </a:t>
            </a:r>
            <a:r>
              <a:rPr b="1" lang="en-US" sz="2000"/>
              <a:t>(totals about each team member – see example below)</a:t>
            </a:r>
            <a:endParaRPr/>
          </a:p>
        </p:txBody>
      </p:sp>
      <p:graphicFrame>
        <p:nvGraphicFramePr>
          <p:cNvPr id="121" name="Google Shape;121;p8"/>
          <p:cNvGraphicFramePr/>
          <p:nvPr/>
        </p:nvGraphicFramePr>
        <p:xfrm>
          <a:off x="391886" y="1690688"/>
          <a:ext cx="3000000" cy="3000000"/>
        </p:xfrm>
        <a:graphic>
          <a:graphicData uri="http://schemas.openxmlformats.org/drawingml/2006/table">
            <a:tbl>
              <a:tblPr bandRow="1" firstRow="1">
                <a:noFill/>
                <a:tableStyleId>{236272F0-16E1-4B65-A350-D57F8492328B}</a:tableStyleId>
              </a:tblPr>
              <a:tblGrid>
                <a:gridCol w="1025600"/>
                <a:gridCol w="2519525"/>
                <a:gridCol w="1456275"/>
                <a:gridCol w="1498600"/>
                <a:gridCol w="1066800"/>
                <a:gridCol w="1388525"/>
                <a:gridCol w="1905000"/>
              </a:tblGrid>
              <a:tr h="910775">
                <a:tc>
                  <a:txBody>
                    <a:bodyPr/>
                    <a:lstStyle/>
                    <a:p>
                      <a:pPr indent="0" lvl="0" marL="0" marR="0" rtl="0" algn="ctr">
                        <a:spcBef>
                          <a:spcPts val="0"/>
                        </a:spcBef>
                        <a:spcAft>
                          <a:spcPts val="0"/>
                        </a:spcAft>
                        <a:buNone/>
                      </a:pPr>
                      <a:r>
                        <a:rPr lang="en-US" sz="1800"/>
                        <a: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Name</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US" sz="1800"/>
                        <a:t>Sum Estimated Hours</a:t>
                      </a:r>
                      <a:endParaRPr/>
                    </a:p>
                  </a:txBody>
                  <a:tcPr marT="45725" marB="45725" marR="91450" marL="91450"/>
                </a:tc>
                <a:tc>
                  <a:txBody>
                    <a:bodyPr/>
                    <a:lstStyle/>
                    <a:p>
                      <a:pPr indent="0" lvl="0" marL="0" marR="0" rtl="0" algn="ctr">
                        <a:spcBef>
                          <a:spcPts val="0"/>
                        </a:spcBef>
                        <a:spcAft>
                          <a:spcPts val="0"/>
                        </a:spcAft>
                        <a:buNone/>
                      </a:pPr>
                      <a:r>
                        <a:rPr lang="en-US" sz="1800"/>
                        <a:t>Estimated hours/Team total </a:t>
                      </a:r>
                      <a:endParaRPr/>
                    </a:p>
                  </a:txBody>
                  <a:tcPr marT="45725" marB="45725" marR="91450" marL="91450"/>
                </a:tc>
                <a:tc>
                  <a:txBody>
                    <a:bodyPr/>
                    <a:lstStyle/>
                    <a:p>
                      <a:pPr indent="0" lvl="0" marL="0" marR="0" rtl="0" algn="ctr">
                        <a:spcBef>
                          <a:spcPts val="0"/>
                        </a:spcBef>
                        <a:spcAft>
                          <a:spcPts val="0"/>
                        </a:spcAft>
                        <a:buNone/>
                      </a:pPr>
                      <a:r>
                        <a:rPr lang="en-US" sz="1800"/>
                        <a:t>Sum Logged Hours</a:t>
                      </a:r>
                      <a:endParaRPr/>
                    </a:p>
                  </a:txBody>
                  <a:tcPr marT="45725" marB="45725" marR="91450" marL="91450"/>
                </a:tc>
                <a:tc>
                  <a:txBody>
                    <a:bodyPr/>
                    <a:lstStyle/>
                    <a:p>
                      <a:pPr indent="0" lvl="0" marL="0" marR="0" rtl="0" algn="ctr">
                        <a:spcBef>
                          <a:spcPts val="0"/>
                        </a:spcBef>
                        <a:spcAft>
                          <a:spcPts val="0"/>
                        </a:spcAft>
                        <a:buNone/>
                      </a:pPr>
                      <a:r>
                        <a:rPr lang="en-US" sz="1800"/>
                        <a:t>logged hours/Team total </a:t>
                      </a:r>
                      <a:endParaRPr/>
                    </a:p>
                  </a:txBody>
                  <a:tcPr marT="45725" marB="45725" marR="91450" marL="91450"/>
                </a:tc>
                <a:tc>
                  <a:txBody>
                    <a:bodyPr/>
                    <a:lstStyle/>
                    <a:p>
                      <a:pPr indent="0" lvl="0" marL="0" marR="0" rtl="0" algn="ctr">
                        <a:spcBef>
                          <a:spcPts val="0"/>
                        </a:spcBef>
                        <a:spcAft>
                          <a:spcPts val="0"/>
                        </a:spcAft>
                        <a:buNone/>
                      </a:pPr>
                      <a:r>
                        <a:rPr b="1" lang="en-US" sz="1800"/>
                        <a:t>Completion percentage tasks per person</a:t>
                      </a:r>
                      <a:endParaRPr/>
                    </a:p>
                  </a:txBody>
                  <a:tcPr marT="45725" marB="45725" marR="91450" marL="91450"/>
                </a:tc>
              </a:tr>
              <a:tr h="865175">
                <a:tc>
                  <a:txBody>
                    <a:bodyPr/>
                    <a:lstStyle/>
                    <a:p>
                      <a:pPr indent="0" lvl="0" marL="0" marR="0" rtl="0" algn="ctr">
                        <a:spcBef>
                          <a:spcPts val="0"/>
                        </a:spcBef>
                        <a:spcAft>
                          <a:spcPts val="0"/>
                        </a:spcAft>
                        <a:buNone/>
                      </a:pPr>
                      <a:r>
                        <a:t/>
                      </a:r>
                      <a:endParaRPr sz="1800"/>
                    </a:p>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US" sz="1800"/>
                        <a:t>John B.</a:t>
                      </a:r>
                      <a:endParaRPr/>
                    </a:p>
                  </a:txBody>
                  <a:tcPr marT="45725" marB="45725" marR="91450" marL="91450"/>
                </a:tc>
                <a:tc>
                  <a:txBody>
                    <a:bodyPr/>
                    <a:lstStyle/>
                    <a:p>
                      <a:pPr indent="0" lvl="0" marL="0" marR="0" rtl="0" algn="ctr">
                        <a:spcBef>
                          <a:spcPts val="0"/>
                        </a:spcBef>
                        <a:spcAft>
                          <a:spcPts val="0"/>
                        </a:spcAft>
                        <a:buNone/>
                      </a:pPr>
                      <a:r>
                        <a:rPr lang="en-US" sz="1800"/>
                        <a:t> 17</a:t>
                      </a:r>
                      <a:endParaRPr/>
                    </a:p>
                  </a:txBody>
                  <a:tcPr marT="45725" marB="45725" marR="91450" marL="91450"/>
                </a:tc>
                <a:tc>
                  <a:txBody>
                    <a:bodyPr/>
                    <a:lstStyle/>
                    <a:p>
                      <a:pPr indent="0" lvl="0" marL="0" marR="0" rtl="0" algn="ctr">
                        <a:spcBef>
                          <a:spcPts val="0"/>
                        </a:spcBef>
                        <a:spcAft>
                          <a:spcPts val="0"/>
                        </a:spcAft>
                        <a:buNone/>
                      </a:pPr>
                      <a:r>
                        <a:rPr lang="en-US" sz="1800"/>
                        <a:t>17</a:t>
                      </a:r>
                      <a:r>
                        <a:rPr lang="en-US" sz="1800"/>
                        <a:t>/56</a:t>
                      </a:r>
                      <a:endParaRPr/>
                    </a:p>
                    <a:p>
                      <a:pPr indent="0" lvl="0" marL="0" marR="0" rtl="0" algn="ctr">
                        <a:spcBef>
                          <a:spcPts val="0"/>
                        </a:spcBef>
                        <a:spcAft>
                          <a:spcPts val="0"/>
                        </a:spcAft>
                        <a:buNone/>
                      </a:pPr>
                      <a:r>
                        <a:rPr lang="en-US" sz="1800"/>
                        <a:t>(30%)</a:t>
                      </a:r>
                      <a:endParaRPr/>
                    </a:p>
                  </a:txBody>
                  <a:tcPr marT="45725" marB="45725" marR="91450" marL="91450"/>
                </a:tc>
                <a:tc>
                  <a:txBody>
                    <a:bodyPr/>
                    <a:lstStyle/>
                    <a:p>
                      <a:pPr indent="0" lvl="0" marL="0" marR="0" rtl="0" algn="ctr">
                        <a:spcBef>
                          <a:spcPts val="0"/>
                        </a:spcBef>
                        <a:spcAft>
                          <a:spcPts val="0"/>
                        </a:spcAft>
                        <a:buNone/>
                      </a:pPr>
                      <a:r>
                        <a:rPr lang="en-US"/>
                        <a:t>17</a:t>
                      </a:r>
                      <a:endParaRPr/>
                    </a:p>
                  </a:txBody>
                  <a:tcPr marT="45725" marB="45725" marR="91450" marL="91450"/>
                </a:tc>
                <a:tc>
                  <a:txBody>
                    <a:bodyPr/>
                    <a:lstStyle/>
                    <a:p>
                      <a:pPr indent="0" lvl="0" marL="0" marR="0" rtl="0" algn="ctr">
                        <a:spcBef>
                          <a:spcPts val="0"/>
                        </a:spcBef>
                        <a:spcAft>
                          <a:spcPts val="0"/>
                        </a:spcAft>
                        <a:buNone/>
                      </a:pPr>
                      <a:r>
                        <a:rPr lang="en-US" sz="1800"/>
                        <a:t>17</a:t>
                      </a:r>
                      <a:r>
                        <a:rPr lang="en-US" sz="1800"/>
                        <a:t>/65.5</a:t>
                      </a:r>
                      <a:endParaRPr/>
                    </a:p>
                    <a:p>
                      <a:pPr indent="0" lvl="0" marL="0" marR="0" rtl="0" algn="ctr">
                        <a:spcBef>
                          <a:spcPts val="0"/>
                        </a:spcBef>
                        <a:spcAft>
                          <a:spcPts val="0"/>
                        </a:spcAft>
                        <a:buNone/>
                      </a:pPr>
                      <a:r>
                        <a:rPr lang="en-US" sz="1800"/>
                        <a:t>(26%)</a:t>
                      </a:r>
                      <a:endParaRPr/>
                    </a:p>
                  </a:txBody>
                  <a:tcPr marT="45725" marB="45725" marR="91450" marL="91450"/>
                </a:tc>
                <a:tc>
                  <a:txBody>
                    <a:bodyPr/>
                    <a:lstStyle/>
                    <a:p>
                      <a:pPr indent="0" lvl="0" marL="0" marR="0" rtl="0" algn="ctr">
                        <a:spcBef>
                          <a:spcPts val="0"/>
                        </a:spcBef>
                        <a:spcAft>
                          <a:spcPts val="0"/>
                        </a:spcAft>
                        <a:buNone/>
                      </a:pPr>
                      <a:r>
                        <a:rPr lang="en-US" sz="1800"/>
                        <a:t>87.5</a:t>
                      </a:r>
                      <a:r>
                        <a:rPr lang="en-US" sz="1800"/>
                        <a:t>%</a:t>
                      </a:r>
                      <a:endParaRPr/>
                    </a:p>
                  </a:txBody>
                  <a:tcPr marT="45725" marB="45725" marR="91450" marL="91450"/>
                </a:tc>
              </a:tr>
              <a:tr h="660025">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US" sz="1800"/>
                        <a:t>Nico L</a:t>
                      </a:r>
                      <a:r>
                        <a:rPr lang="en-US" sz="1800"/>
                        <a:t>.</a:t>
                      </a:r>
                      <a:endParaRPr/>
                    </a:p>
                  </a:txBody>
                  <a:tcPr marT="45725" marB="45725" marR="91450" marL="91450"/>
                </a:tc>
                <a:tc>
                  <a:txBody>
                    <a:bodyPr/>
                    <a:lstStyle/>
                    <a:p>
                      <a:pPr indent="0" lvl="0" marL="0" marR="0" rtl="0" algn="ctr">
                        <a:spcBef>
                          <a:spcPts val="0"/>
                        </a:spcBef>
                        <a:spcAft>
                          <a:spcPts val="0"/>
                        </a:spcAft>
                        <a:buNone/>
                      </a:pPr>
                      <a:r>
                        <a:rPr lang="en-US" sz="1800"/>
                        <a:t>19</a:t>
                      </a:r>
                      <a:endParaRPr/>
                    </a:p>
                  </a:txBody>
                  <a:tcPr marT="45725" marB="45725" marR="91450" marL="91450"/>
                </a:tc>
                <a:tc>
                  <a:txBody>
                    <a:bodyPr/>
                    <a:lstStyle/>
                    <a:p>
                      <a:pPr indent="0" lvl="0" marL="0" marR="0" rtl="0" algn="ctr">
                        <a:spcBef>
                          <a:spcPts val="0"/>
                        </a:spcBef>
                        <a:spcAft>
                          <a:spcPts val="0"/>
                        </a:spcAft>
                        <a:buNone/>
                      </a:pPr>
                      <a:r>
                        <a:rPr lang="en-US" sz="1800"/>
                        <a:t>19</a:t>
                      </a:r>
                      <a:r>
                        <a:rPr lang="en-US" sz="1800"/>
                        <a:t>/56</a:t>
                      </a:r>
                      <a:endParaRPr/>
                    </a:p>
                    <a:p>
                      <a:pPr indent="0" lvl="0" marL="0" marR="0" rtl="0" algn="ctr">
                        <a:spcBef>
                          <a:spcPts val="0"/>
                        </a:spcBef>
                        <a:spcAft>
                          <a:spcPts val="0"/>
                        </a:spcAft>
                        <a:buNone/>
                      </a:pPr>
                      <a:r>
                        <a:rPr lang="en-US" sz="1800"/>
                        <a:t>(34%)</a:t>
                      </a:r>
                      <a:endParaRPr/>
                    </a:p>
                  </a:txBody>
                  <a:tcPr marT="45725" marB="45725" marR="91450" marL="91450"/>
                </a:tc>
                <a:tc>
                  <a:txBody>
                    <a:bodyPr/>
                    <a:lstStyle/>
                    <a:p>
                      <a:pPr indent="0" lvl="0" marL="0" marR="0" rtl="0" algn="ctr">
                        <a:spcBef>
                          <a:spcPts val="0"/>
                        </a:spcBef>
                        <a:spcAft>
                          <a:spcPts val="0"/>
                        </a:spcAft>
                        <a:buNone/>
                      </a:pPr>
                      <a:r>
                        <a:rPr lang="en-US"/>
                        <a:t>20</a:t>
                      </a:r>
                      <a:endParaRPr/>
                    </a:p>
                  </a:txBody>
                  <a:tcPr marT="45725" marB="45725" marR="91450" marL="91450"/>
                </a:tc>
                <a:tc>
                  <a:txBody>
                    <a:bodyPr/>
                    <a:lstStyle/>
                    <a:p>
                      <a:pPr indent="0" lvl="0" marL="0" marR="0" rtl="0" algn="ctr">
                        <a:spcBef>
                          <a:spcPts val="0"/>
                        </a:spcBef>
                        <a:spcAft>
                          <a:spcPts val="0"/>
                        </a:spcAft>
                        <a:buNone/>
                      </a:pPr>
                      <a:r>
                        <a:rPr lang="en-US" sz="1800"/>
                        <a:t>20/65.5</a:t>
                      </a:r>
                      <a:endParaRPr sz="1800"/>
                    </a:p>
                    <a:p>
                      <a:pPr indent="0" lvl="0" marL="0" marR="0" rtl="0" algn="ctr">
                        <a:spcBef>
                          <a:spcPts val="0"/>
                        </a:spcBef>
                        <a:spcAft>
                          <a:spcPts val="0"/>
                        </a:spcAft>
                        <a:buNone/>
                      </a:pPr>
                      <a:r>
                        <a:rPr lang="en-US" sz="1800"/>
                        <a:t>(31</a:t>
                      </a:r>
                      <a:r>
                        <a:rPr lang="en-US" sz="1800"/>
                        <a:t>%)</a:t>
                      </a:r>
                      <a:endParaRPr/>
                    </a:p>
                  </a:txBody>
                  <a:tcPr marT="45725" marB="45725" marR="91450" marL="91450"/>
                </a:tc>
                <a:tc>
                  <a:txBody>
                    <a:bodyPr/>
                    <a:lstStyle/>
                    <a:p>
                      <a:pPr indent="0" lvl="0" marL="0" marR="0" rtl="0" algn="ctr">
                        <a:spcBef>
                          <a:spcPts val="0"/>
                        </a:spcBef>
                        <a:spcAft>
                          <a:spcPts val="0"/>
                        </a:spcAft>
                        <a:buNone/>
                      </a:pPr>
                      <a:r>
                        <a:rPr lang="en-US" sz="1800"/>
                        <a:t>91</a:t>
                      </a:r>
                      <a:r>
                        <a:rPr lang="en-US" sz="1800"/>
                        <a:t>%</a:t>
                      </a:r>
                      <a:endParaRPr/>
                    </a:p>
                  </a:txBody>
                  <a:tcPr marT="45725" marB="45725" marR="91450" marL="91450"/>
                </a:tc>
              </a:tr>
              <a:tr h="660025">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US" sz="1800"/>
                        <a:t>Nick M</a:t>
                      </a:r>
                      <a:endParaRPr sz="1800"/>
                    </a:p>
                  </a:txBody>
                  <a:tcPr marT="45725" marB="45725" marR="91450" marL="91450"/>
                </a:tc>
                <a:tc>
                  <a:txBody>
                    <a:bodyPr/>
                    <a:lstStyle/>
                    <a:p>
                      <a:pPr indent="0" lvl="0" marL="0" marR="0" rtl="0" algn="ctr">
                        <a:spcBef>
                          <a:spcPts val="0"/>
                        </a:spcBef>
                        <a:spcAft>
                          <a:spcPts val="0"/>
                        </a:spcAft>
                        <a:buNone/>
                      </a:pPr>
                      <a:r>
                        <a:rPr lang="en-US" sz="1800"/>
                        <a:t>20</a:t>
                      </a:r>
                      <a:endParaRPr/>
                    </a:p>
                  </a:txBody>
                  <a:tcPr marT="45725" marB="45725" marR="91450" marL="91450"/>
                </a:tc>
                <a:tc>
                  <a:txBody>
                    <a:bodyPr/>
                    <a:lstStyle/>
                    <a:p>
                      <a:pPr indent="0" lvl="0" marL="0" marR="0" rtl="0" algn="ctr">
                        <a:spcBef>
                          <a:spcPts val="0"/>
                        </a:spcBef>
                        <a:spcAft>
                          <a:spcPts val="0"/>
                        </a:spcAft>
                        <a:buNone/>
                      </a:pPr>
                      <a:r>
                        <a:rPr lang="en-US" sz="1800"/>
                        <a:t>20/56</a:t>
                      </a:r>
                      <a:endParaRPr sz="1800"/>
                    </a:p>
                    <a:p>
                      <a:pPr indent="0" lvl="0" marL="0" marR="0" rtl="0" algn="ctr">
                        <a:spcBef>
                          <a:spcPts val="0"/>
                        </a:spcBef>
                        <a:spcAft>
                          <a:spcPts val="0"/>
                        </a:spcAft>
                        <a:buNone/>
                      </a:pPr>
                      <a:r>
                        <a:rPr lang="en-US" sz="1800"/>
                        <a:t>(36%)</a:t>
                      </a:r>
                      <a:endParaRPr sz="1800"/>
                    </a:p>
                  </a:txBody>
                  <a:tcPr marT="45725" marB="45725" marR="91450" marL="91450"/>
                </a:tc>
                <a:tc>
                  <a:txBody>
                    <a:bodyPr/>
                    <a:lstStyle/>
                    <a:p>
                      <a:pPr indent="0" lvl="0" marL="0" marR="0" rtl="0" algn="ctr">
                        <a:spcBef>
                          <a:spcPts val="0"/>
                        </a:spcBef>
                        <a:spcAft>
                          <a:spcPts val="0"/>
                        </a:spcAft>
                        <a:buNone/>
                      </a:pPr>
                      <a:r>
                        <a:rPr lang="en-US" sz="1800"/>
                        <a:t>28.5</a:t>
                      </a:r>
                      <a:endParaRPr/>
                    </a:p>
                  </a:txBody>
                  <a:tcPr marT="45725" marB="45725" marR="91450" marL="91450"/>
                </a:tc>
                <a:tc>
                  <a:txBody>
                    <a:bodyPr/>
                    <a:lstStyle/>
                    <a:p>
                      <a:pPr indent="0" lvl="0" marL="0" marR="0" rtl="0" algn="ctr">
                        <a:spcBef>
                          <a:spcPts val="0"/>
                        </a:spcBef>
                        <a:spcAft>
                          <a:spcPts val="0"/>
                        </a:spcAft>
                        <a:buNone/>
                      </a:pPr>
                      <a:r>
                        <a:rPr lang="en-US" sz="1800"/>
                        <a:t>28.5/65.5</a:t>
                      </a:r>
                      <a:endParaRPr sz="1800"/>
                    </a:p>
                    <a:p>
                      <a:pPr indent="0" lvl="0" marL="0" marR="0" rtl="0" algn="ctr">
                        <a:spcBef>
                          <a:spcPts val="0"/>
                        </a:spcBef>
                        <a:spcAft>
                          <a:spcPts val="0"/>
                        </a:spcAft>
                        <a:buNone/>
                      </a:pPr>
                      <a:r>
                        <a:rPr lang="en-US" sz="1800"/>
                        <a:t>(43%)</a:t>
                      </a:r>
                      <a:endParaRPr sz="1800"/>
                    </a:p>
                  </a:txBody>
                  <a:tcPr marT="45725" marB="45725" marR="91450" marL="91450"/>
                </a:tc>
                <a:tc>
                  <a:txBody>
                    <a:bodyPr/>
                    <a:lstStyle/>
                    <a:p>
                      <a:pPr indent="0" lvl="0" marL="0" marR="0" rtl="0" algn="ctr">
                        <a:spcBef>
                          <a:spcPts val="0"/>
                        </a:spcBef>
                        <a:spcAft>
                          <a:spcPts val="0"/>
                        </a:spcAft>
                        <a:buNone/>
                      </a:pPr>
                      <a:r>
                        <a:rPr lang="en-US" sz="1800"/>
                        <a:t>100</a:t>
                      </a:r>
                      <a:r>
                        <a:rPr lang="en-US" sz="1800"/>
                        <a:t>%</a:t>
                      </a:r>
                      <a:endParaRPr/>
                    </a:p>
                  </a:txBody>
                  <a:tcPr marT="45725" marB="45725" marR="91450" marL="91450"/>
                </a:tc>
              </a:tr>
              <a:tr h="646925">
                <a:tc>
                  <a:txBody>
                    <a:bodyPr/>
                    <a:lstStyle/>
                    <a:p>
                      <a:pPr indent="0" lvl="0" marL="0" marR="0" rtl="0" algn="ctr">
                        <a:spcBef>
                          <a:spcPts val="0"/>
                        </a:spcBef>
                        <a:spcAft>
                          <a:spcPts val="0"/>
                        </a:spcAft>
                        <a:buNone/>
                      </a:pPr>
                      <a:r>
                        <a:rPr b="1" lang="en-US" sz="1800"/>
                        <a:t>Team Total/average</a:t>
                      </a:r>
                      <a:endParaRPr/>
                    </a:p>
                  </a:txBody>
                  <a:tcPr marT="45725" marB="45725" marR="91450" marL="91450"/>
                </a:tc>
                <a:tc>
                  <a:txBody>
                    <a:bodyPr/>
                    <a:lstStyle/>
                    <a:p>
                      <a:pPr indent="0" lvl="0" marL="0" marR="0" rtl="0" algn="ctr">
                        <a:spcBef>
                          <a:spcPts val="0"/>
                        </a:spcBef>
                        <a:spcAft>
                          <a:spcPts val="0"/>
                        </a:spcAft>
                        <a:buNone/>
                      </a:pPr>
                      <a:r>
                        <a:t/>
                      </a:r>
                      <a:endParaRPr b="1" sz="1800"/>
                    </a:p>
                  </a:txBody>
                  <a:tcPr marT="45725" marB="45725" marR="91450" marL="91450"/>
                </a:tc>
                <a:tc>
                  <a:txBody>
                    <a:bodyPr/>
                    <a:lstStyle/>
                    <a:p>
                      <a:pPr indent="0" lvl="0" marL="0" marR="0" rtl="0" algn="ctr">
                        <a:spcBef>
                          <a:spcPts val="0"/>
                        </a:spcBef>
                        <a:spcAft>
                          <a:spcPts val="0"/>
                        </a:spcAft>
                        <a:buNone/>
                      </a:pPr>
                      <a:r>
                        <a:rPr b="1" lang="en-US" sz="1800"/>
                        <a:t>sum = 56</a:t>
                      </a:r>
                      <a:endParaRPr/>
                    </a:p>
                  </a:txBody>
                  <a:tcPr marT="45725" marB="45725" marR="91450" marL="91450"/>
                </a:tc>
                <a:tc>
                  <a:txBody>
                    <a:bodyPr/>
                    <a:lstStyle/>
                    <a:p>
                      <a:pPr indent="0" lvl="0" marL="0" marR="0" rtl="0" algn="ctr">
                        <a:spcBef>
                          <a:spcPts val="0"/>
                        </a:spcBef>
                        <a:spcAft>
                          <a:spcPts val="0"/>
                        </a:spcAft>
                        <a:buNone/>
                      </a:pPr>
                      <a:r>
                        <a:t/>
                      </a:r>
                      <a:endParaRPr b="1" sz="1800"/>
                    </a:p>
                  </a:txBody>
                  <a:tcPr marT="45725" marB="45725" marR="91450" marL="91450"/>
                </a:tc>
                <a:tc>
                  <a:txBody>
                    <a:bodyPr/>
                    <a:lstStyle/>
                    <a:p>
                      <a:pPr indent="0" lvl="0" marL="0" marR="0" rtl="0" algn="ctr">
                        <a:spcBef>
                          <a:spcPts val="0"/>
                        </a:spcBef>
                        <a:spcAft>
                          <a:spcPts val="0"/>
                        </a:spcAft>
                        <a:buNone/>
                      </a:pPr>
                      <a:r>
                        <a:rPr b="1" lang="en-US" sz="1800"/>
                        <a:t>sum = 65.5</a:t>
                      </a:r>
                      <a:endParaRPr/>
                    </a:p>
                  </a:txBody>
                  <a:tcPr marT="45725" marB="45725" marR="91450" marL="91450"/>
                </a:tc>
                <a:tc>
                  <a:txBody>
                    <a:bodyPr/>
                    <a:lstStyle/>
                    <a:p>
                      <a:pPr indent="0" lvl="0" marL="0" marR="0" rtl="0" algn="ctr">
                        <a:spcBef>
                          <a:spcPts val="0"/>
                        </a:spcBef>
                        <a:spcAft>
                          <a:spcPts val="0"/>
                        </a:spcAft>
                        <a:buNone/>
                      </a:pPr>
                      <a:r>
                        <a:t/>
                      </a:r>
                      <a:endParaRPr b="1" sz="1800"/>
                    </a:p>
                  </a:txBody>
                  <a:tcPr marT="45725" marB="45725" marR="91450" marL="91450"/>
                </a:tc>
                <a:tc>
                  <a:txBody>
                    <a:bodyPr/>
                    <a:lstStyle/>
                    <a:p>
                      <a:pPr indent="0" lvl="0" marL="0" marR="0" rtl="0" algn="ctr">
                        <a:spcBef>
                          <a:spcPts val="0"/>
                        </a:spcBef>
                        <a:spcAft>
                          <a:spcPts val="0"/>
                        </a:spcAft>
                        <a:buNone/>
                      </a:pPr>
                      <a:r>
                        <a:rPr b="1" lang="en-US" sz="1800"/>
                        <a:t>92.8</a:t>
                      </a:r>
                      <a:r>
                        <a:rPr b="1" lang="en-US" sz="1800"/>
                        <a:t>%</a:t>
                      </a:r>
                      <a:endParaRP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9"/>
          <p:cNvSpPr txBox="1"/>
          <p:nvPr>
            <p:ph type="title"/>
          </p:nvPr>
        </p:nvSpPr>
        <p:spPr>
          <a:xfrm>
            <a:off x="838188"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Sprint 1 issues </a:t>
            </a:r>
            <a:r>
              <a:rPr b="1" lang="en-US" sz="2000"/>
              <a:t>– things you had to change/add/didn’t work and your actions and results </a:t>
            </a:r>
            <a:endParaRPr sz="2000"/>
          </a:p>
        </p:txBody>
      </p:sp>
      <p:graphicFrame>
        <p:nvGraphicFramePr>
          <p:cNvPr id="127" name="Google Shape;127;p9"/>
          <p:cNvGraphicFramePr/>
          <p:nvPr/>
        </p:nvGraphicFramePr>
        <p:xfrm>
          <a:off x="369361" y="1089551"/>
          <a:ext cx="3000000" cy="3000000"/>
        </p:xfrm>
        <a:graphic>
          <a:graphicData uri="http://schemas.openxmlformats.org/drawingml/2006/table">
            <a:tbl>
              <a:tblPr bandRow="1" firstRow="1">
                <a:noFill/>
                <a:tableStyleId>{236272F0-16E1-4B65-A350-D57F8492328B}</a:tableStyleId>
              </a:tblPr>
              <a:tblGrid>
                <a:gridCol w="389925"/>
                <a:gridCol w="1950725"/>
                <a:gridCol w="1467350"/>
                <a:gridCol w="2077950"/>
                <a:gridCol w="2985750"/>
                <a:gridCol w="2260250"/>
              </a:tblGrid>
              <a:tr h="876000">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Issue </a:t>
                      </a:r>
                      <a:endParaRPr/>
                    </a:p>
                  </a:txBody>
                  <a:tcPr marT="45725" marB="45725" marR="91450" marL="91450"/>
                </a:tc>
                <a:tc>
                  <a:txBody>
                    <a:bodyPr/>
                    <a:lstStyle/>
                    <a:p>
                      <a:pPr indent="0" lvl="0" marL="0" marR="0" rtl="0" algn="l">
                        <a:spcBef>
                          <a:spcPts val="0"/>
                        </a:spcBef>
                        <a:spcAft>
                          <a:spcPts val="0"/>
                        </a:spcAft>
                        <a:buNone/>
                      </a:pPr>
                      <a:r>
                        <a:rPr lang="en-US" sz="1800"/>
                        <a:t>Person(s) responsible</a:t>
                      </a:r>
                      <a:endParaRPr/>
                    </a:p>
                  </a:txBody>
                  <a:tcPr marT="45725" marB="45725" marR="91450" marL="91450"/>
                </a:tc>
                <a:tc>
                  <a:txBody>
                    <a:bodyPr/>
                    <a:lstStyle/>
                    <a:p>
                      <a:pPr indent="0" lvl="0" marL="0" marR="0" rtl="0" algn="l">
                        <a:spcBef>
                          <a:spcPts val="0"/>
                        </a:spcBef>
                        <a:spcAft>
                          <a:spcPts val="0"/>
                        </a:spcAft>
                        <a:buNone/>
                      </a:pPr>
                      <a:r>
                        <a:rPr lang="en-US" sz="1800"/>
                        <a:t>Situation</a:t>
                      </a:r>
                      <a:endParaRPr/>
                    </a:p>
                  </a:txBody>
                  <a:tcPr marT="45725" marB="45725" marR="91450" marL="91450"/>
                </a:tc>
                <a:tc>
                  <a:txBody>
                    <a:bodyPr/>
                    <a:lstStyle/>
                    <a:p>
                      <a:pPr indent="0" lvl="0" marL="0" marR="0" rtl="0" algn="l">
                        <a:spcBef>
                          <a:spcPts val="0"/>
                        </a:spcBef>
                        <a:spcAft>
                          <a:spcPts val="0"/>
                        </a:spcAft>
                        <a:buNone/>
                      </a:pPr>
                      <a:r>
                        <a:rPr lang="en-US" sz="1800"/>
                        <a:t>Action (change backlog, change specification, change design, etc)</a:t>
                      </a:r>
                      <a:endParaRPr/>
                    </a:p>
                  </a:txBody>
                  <a:tcPr marT="45725" marB="45725" marR="91450" marL="91450"/>
                </a:tc>
                <a:tc>
                  <a:txBody>
                    <a:bodyPr/>
                    <a:lstStyle/>
                    <a:p>
                      <a:pPr indent="0" lvl="0" marL="0" marR="0" rtl="0" algn="l">
                        <a:spcBef>
                          <a:spcPts val="0"/>
                        </a:spcBef>
                        <a:spcAft>
                          <a:spcPts val="0"/>
                        </a:spcAft>
                        <a:buNone/>
                      </a:pPr>
                      <a:r>
                        <a:rPr lang="en-US" sz="1800"/>
                        <a:t>Result (solved, partially solved, moved later) </a:t>
                      </a:r>
                      <a:endParaRPr/>
                    </a:p>
                  </a:txBody>
                  <a:tcPr marT="45725" marB="45725" marR="91450" marL="91450"/>
                </a:tc>
              </a:tr>
              <a:tr h="744625">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US" sz="1500"/>
                        <a:t>Could not run Nick’s Java Netbeans UI on Nico’s PC</a:t>
                      </a:r>
                      <a:endParaRPr sz="1100"/>
                    </a:p>
                  </a:txBody>
                  <a:tcPr marT="45725" marB="45725" marR="91450" marL="91450"/>
                </a:tc>
                <a:tc>
                  <a:txBody>
                    <a:bodyPr/>
                    <a:lstStyle/>
                    <a:p>
                      <a:pPr indent="0" lvl="0" marL="0" marR="0" rtl="0" algn="ctr">
                        <a:spcBef>
                          <a:spcPts val="0"/>
                        </a:spcBef>
                        <a:spcAft>
                          <a:spcPts val="0"/>
                        </a:spcAft>
                        <a:buNone/>
                      </a:pPr>
                      <a:r>
                        <a:rPr lang="en-US" sz="1800"/>
                        <a:t>Nico, Nick</a:t>
                      </a:r>
                      <a:endParaRPr sz="1800"/>
                    </a:p>
                  </a:txBody>
                  <a:tcPr marT="45725" marB="45725" marR="91450" marL="91450"/>
                </a:tc>
                <a:tc>
                  <a:txBody>
                    <a:bodyPr/>
                    <a:lstStyle/>
                    <a:p>
                      <a:pPr indent="0" lvl="0" marL="0" marR="0" rtl="0" algn="ctr">
                        <a:spcBef>
                          <a:spcPts val="0"/>
                        </a:spcBef>
                        <a:spcAft>
                          <a:spcPts val="0"/>
                        </a:spcAft>
                        <a:buNone/>
                      </a:pPr>
                      <a:r>
                        <a:rPr lang="en-US"/>
                        <a:t>Netbeans program ran on Nick’s machine but not Nico’s</a:t>
                      </a:r>
                      <a:endParaRPr/>
                    </a:p>
                  </a:txBody>
                  <a:tcPr marT="45725" marB="45725" marR="91450" marL="91450"/>
                </a:tc>
                <a:tc>
                  <a:txBody>
                    <a:bodyPr/>
                    <a:lstStyle/>
                    <a:p>
                      <a:pPr indent="0" lvl="0" marL="0" marR="0" rtl="0" algn="ctr">
                        <a:spcBef>
                          <a:spcPts val="0"/>
                        </a:spcBef>
                        <a:spcAft>
                          <a:spcPts val="0"/>
                        </a:spcAft>
                        <a:buNone/>
                      </a:pPr>
                      <a:r>
                        <a:rPr lang="en-US" sz="1100"/>
                        <a:t>C</a:t>
                      </a:r>
                      <a:r>
                        <a:rPr lang="en-US" sz="1100"/>
                        <a:t>hange backlog- merged GitHub template with Nick’s changes</a:t>
                      </a:r>
                      <a:endParaRPr sz="1100"/>
                    </a:p>
                    <a:p>
                      <a:pPr indent="0" lvl="0" marL="0" marR="0" rtl="0" algn="ctr">
                        <a:spcBef>
                          <a:spcPts val="0"/>
                        </a:spcBef>
                        <a:spcAft>
                          <a:spcPts val="0"/>
                        </a:spcAft>
                        <a:buNone/>
                      </a:pPr>
                      <a:r>
                        <a:rPr lang="en-US" sz="1100"/>
                        <a:t>C</a:t>
                      </a:r>
                      <a:r>
                        <a:rPr lang="en-US" sz="1100"/>
                        <a:t>hange design- started using shared version of program with merges</a:t>
                      </a:r>
                      <a:endParaRPr sz="1100"/>
                    </a:p>
                  </a:txBody>
                  <a:tcPr marT="45725" marB="45725" marR="91450" marL="91450"/>
                </a:tc>
                <a:tc>
                  <a:txBody>
                    <a:bodyPr/>
                    <a:lstStyle/>
                    <a:p>
                      <a:pPr indent="0" lvl="0" marL="0" marR="0" rtl="0" algn="ctr">
                        <a:spcBef>
                          <a:spcPts val="0"/>
                        </a:spcBef>
                        <a:spcAft>
                          <a:spcPts val="0"/>
                        </a:spcAft>
                        <a:buNone/>
                      </a:pPr>
                      <a:r>
                        <a:rPr lang="en-US" sz="1800"/>
                        <a:t>Solved</a:t>
                      </a:r>
                      <a:endParaRPr/>
                    </a:p>
                  </a:txBody>
                  <a:tcPr marT="45725" marB="45725" marR="91450" marL="91450"/>
                </a:tc>
              </a:tr>
              <a:tr h="976150">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US" sz="1800"/>
                        <a:t>Could not compile log.c on John’s VM</a:t>
                      </a:r>
                      <a:endParaRPr/>
                    </a:p>
                  </a:txBody>
                  <a:tcPr marT="45725" marB="45725" marR="91450" marL="91450"/>
                </a:tc>
                <a:tc>
                  <a:txBody>
                    <a:bodyPr/>
                    <a:lstStyle/>
                    <a:p>
                      <a:pPr indent="0" lvl="0" marL="0" marR="0" rtl="0" algn="ctr">
                        <a:spcBef>
                          <a:spcPts val="0"/>
                        </a:spcBef>
                        <a:spcAft>
                          <a:spcPts val="0"/>
                        </a:spcAft>
                        <a:buNone/>
                      </a:pPr>
                      <a:r>
                        <a:rPr lang="en-US" sz="1800"/>
                        <a:t>John, Nico</a:t>
                      </a:r>
                      <a:endParaRPr sz="1800"/>
                    </a:p>
                  </a:txBody>
                  <a:tcPr marT="45725" marB="45725" marR="91450" marL="91450"/>
                </a:tc>
                <a:tc>
                  <a:txBody>
                    <a:bodyPr/>
                    <a:lstStyle/>
                    <a:p>
                      <a:pPr indent="0" lvl="0" marL="0" marR="0" rtl="0" algn="ctr">
                        <a:spcBef>
                          <a:spcPts val="0"/>
                        </a:spcBef>
                        <a:spcAft>
                          <a:spcPts val="0"/>
                        </a:spcAft>
                        <a:buNone/>
                      </a:pPr>
                      <a:r>
                        <a:rPr lang="en-US" sz="1600"/>
                        <a:t>log.c compiles and ran on Nico’s host machine but John got errors</a:t>
                      </a:r>
                      <a:endParaRPr sz="1600"/>
                    </a:p>
                  </a:txBody>
                  <a:tcPr marT="45725" marB="45725" marR="91450" marL="91450"/>
                </a:tc>
                <a:tc>
                  <a:txBody>
                    <a:bodyPr/>
                    <a:lstStyle/>
                    <a:p>
                      <a:pPr indent="0" lvl="0" marL="0" marR="0" rtl="0" algn="ctr">
                        <a:spcBef>
                          <a:spcPts val="0"/>
                        </a:spcBef>
                        <a:spcAft>
                          <a:spcPts val="0"/>
                        </a:spcAft>
                        <a:buNone/>
                      </a:pPr>
                      <a:r>
                        <a:rPr lang="en-US"/>
                        <a:t>Change design - Nico fixed the program (required compilation with -lpcap and required running with sudo)</a:t>
                      </a:r>
                      <a:endParaRPr/>
                    </a:p>
                  </a:txBody>
                  <a:tcPr marT="45725" marB="45725" marR="91450" marL="91450"/>
                </a:tc>
                <a:tc>
                  <a:txBody>
                    <a:bodyPr/>
                    <a:lstStyle/>
                    <a:p>
                      <a:pPr indent="0" lvl="0" marL="0" marR="0" rtl="0" algn="ctr">
                        <a:spcBef>
                          <a:spcPts val="0"/>
                        </a:spcBef>
                        <a:spcAft>
                          <a:spcPts val="0"/>
                        </a:spcAft>
                        <a:buNone/>
                      </a:pPr>
                      <a:r>
                        <a:rPr lang="en-US" sz="1800"/>
                        <a:t>Solved</a:t>
                      </a:r>
                      <a:endParaRPr/>
                    </a:p>
                  </a:txBody>
                  <a:tcPr marT="45725" marB="45725" marR="91450" marL="91450"/>
                </a:tc>
              </a:tr>
              <a:tr h="1087725">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US" sz="1800"/>
                        <a:t>Made UI interface with log.txt instead of monitor.c</a:t>
                      </a:r>
                      <a:endParaRPr/>
                    </a:p>
                  </a:txBody>
                  <a:tcPr marT="45725" marB="45725" marR="91450" marL="91450"/>
                </a:tc>
                <a:tc>
                  <a:txBody>
                    <a:bodyPr/>
                    <a:lstStyle/>
                    <a:p>
                      <a:pPr indent="0" lvl="0" marL="0" marR="0" rtl="0" algn="ctr">
                        <a:spcBef>
                          <a:spcPts val="0"/>
                        </a:spcBef>
                        <a:spcAft>
                          <a:spcPts val="0"/>
                        </a:spcAft>
                        <a:buNone/>
                      </a:pPr>
                      <a:r>
                        <a:rPr lang="en-US" sz="1800"/>
                        <a:t>Nico</a:t>
                      </a:r>
                      <a:endParaRPr sz="1800"/>
                    </a:p>
                  </a:txBody>
                  <a:tcPr marT="45725" marB="45725" marR="91450" marL="91450"/>
                </a:tc>
                <a:tc>
                  <a:txBody>
                    <a:bodyPr/>
                    <a:lstStyle/>
                    <a:p>
                      <a:pPr indent="0" lvl="0" marL="0" marR="0" rtl="0" algn="ctr">
                        <a:spcBef>
                          <a:spcPts val="0"/>
                        </a:spcBef>
                        <a:spcAft>
                          <a:spcPts val="0"/>
                        </a:spcAft>
                        <a:buNone/>
                      </a:pPr>
                      <a:r>
                        <a:rPr lang="en-US" sz="1200"/>
                        <a:t>Nico was trying to make the UI nodes read the data from log.txt directly, when the less redundant solution was making the UI read monitor.c</a:t>
                      </a:r>
                      <a:endParaRPr sz="1200"/>
                    </a:p>
                  </a:txBody>
                  <a:tcPr marT="45725" marB="45725" marR="91450" marL="91450"/>
                </a:tc>
                <a:tc>
                  <a:txBody>
                    <a:bodyPr/>
                    <a:lstStyle/>
                    <a:p>
                      <a:pPr indent="0" lvl="0" marL="0" marR="0" rtl="0" algn="ctr">
                        <a:spcBef>
                          <a:spcPts val="0"/>
                        </a:spcBef>
                        <a:spcAft>
                          <a:spcPts val="0"/>
                        </a:spcAft>
                        <a:buNone/>
                      </a:pPr>
                      <a:r>
                        <a:rPr lang="en-US" sz="1800"/>
                        <a:t>Change backlog</a:t>
                      </a:r>
                      <a:endParaRPr sz="1800"/>
                    </a:p>
                  </a:txBody>
                  <a:tcPr marT="45725" marB="45725" marR="91450" marL="91450"/>
                </a:tc>
                <a:tc>
                  <a:txBody>
                    <a:bodyPr/>
                    <a:lstStyle/>
                    <a:p>
                      <a:pPr indent="0" lvl="0" marL="0" marR="0" rtl="0" algn="ctr">
                        <a:spcBef>
                          <a:spcPts val="0"/>
                        </a:spcBef>
                        <a:spcAft>
                          <a:spcPts val="0"/>
                        </a:spcAft>
                        <a:buNone/>
                      </a:pPr>
                      <a:r>
                        <a:rPr lang="en-US" sz="1800"/>
                        <a:t>Solved</a:t>
                      </a:r>
                      <a:endParaRPr/>
                    </a:p>
                  </a:txBody>
                  <a:tcPr marT="45725" marB="45725" marR="91450" marL="91450"/>
                </a:tc>
              </a:tr>
              <a:tr h="415025">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t/>
                      </a:r>
                      <a:endParaRPr/>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t/>
                      </a:r>
                      <a:endParaRPr/>
                    </a:p>
                  </a:txBody>
                  <a:tcPr marT="45725" marB="45725" marR="91450" marL="91450"/>
                </a:tc>
              </a:tr>
              <a:tr h="491850">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r>
              <a:tr h="876000">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b="1" lang="en-US" sz="1800"/>
                        <a:t>Total: 3 Issues</a:t>
                      </a:r>
                      <a:endParaRPr/>
                    </a:p>
                  </a:txBody>
                  <a:tcPr marT="45725" marB="45725" marR="91450" marL="91450"/>
                </a:tc>
                <a:tc>
                  <a:txBody>
                    <a:bodyPr/>
                    <a:lstStyle/>
                    <a:p>
                      <a:pPr indent="0" lvl="0" marL="0" marR="0" rtl="0" algn="ctr">
                        <a:spcBef>
                          <a:spcPts val="0"/>
                        </a:spcBef>
                        <a:spcAft>
                          <a:spcPts val="0"/>
                        </a:spcAft>
                        <a:buNone/>
                      </a:pPr>
                      <a:r>
                        <a:t/>
                      </a:r>
                      <a:endParaRPr b="1" sz="1800"/>
                    </a:p>
                  </a:txBody>
                  <a:tcPr marT="45725" marB="45725" marR="91450" marL="91450"/>
                </a:tc>
                <a:tc>
                  <a:txBody>
                    <a:bodyPr/>
                    <a:lstStyle/>
                    <a:p>
                      <a:pPr indent="0" lvl="0" marL="0" marR="0" rtl="0" algn="ctr">
                        <a:spcBef>
                          <a:spcPts val="0"/>
                        </a:spcBef>
                        <a:spcAft>
                          <a:spcPts val="0"/>
                        </a:spcAft>
                        <a:buNone/>
                      </a:pPr>
                      <a:r>
                        <a:t/>
                      </a:r>
                      <a:endParaRPr b="1" sz="1800"/>
                    </a:p>
                  </a:txBody>
                  <a:tcPr marT="45725" marB="45725" marR="91450" marL="91450"/>
                </a:tc>
                <a:tc>
                  <a:txBody>
                    <a:bodyPr/>
                    <a:lstStyle/>
                    <a:p>
                      <a:pPr indent="0" lvl="0" marL="0" marR="0" rtl="0" algn="ctr">
                        <a:spcBef>
                          <a:spcPts val="0"/>
                        </a:spcBef>
                        <a:spcAft>
                          <a:spcPts val="0"/>
                        </a:spcAft>
                        <a:buNone/>
                      </a:pPr>
                      <a:r>
                        <a:t/>
                      </a:r>
                      <a:endParaRPr b="1"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1" lang="en-US" sz="1800"/>
                        <a:t>Percentage Issues solved without delay: 100%</a:t>
                      </a:r>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Sprint retrospective</a:t>
            </a:r>
            <a:r>
              <a:rPr lang="en-US"/>
              <a:t> </a:t>
            </a:r>
            <a:r>
              <a:rPr b="1" lang="en-US"/>
              <a:t>meeting </a:t>
            </a:r>
            <a:r>
              <a:rPr b="1" lang="en-US" sz="2000"/>
              <a:t>(last meeting of the sprint)</a:t>
            </a:r>
            <a:endParaRPr sz="2000"/>
          </a:p>
        </p:txBody>
      </p:sp>
      <p:sp>
        <p:nvSpPr>
          <p:cNvPr id="133" name="Google Shape;133;p10"/>
          <p:cNvSpPr txBox="1"/>
          <p:nvPr>
            <p:ph idx="1" type="body"/>
          </p:nvPr>
        </p:nvSpPr>
        <p:spPr>
          <a:xfrm>
            <a:off x="838200" y="1825625"/>
            <a:ext cx="10515600" cy="4838700"/>
          </a:xfrm>
          <a:prstGeom prst="rect">
            <a:avLst/>
          </a:prstGeom>
          <a:noFill/>
          <a:ln>
            <a:noFill/>
          </a:ln>
        </p:spPr>
        <p:txBody>
          <a:bodyPr anchorCtr="0" anchor="t" bIns="45700" lIns="91425" spcFirstLastPara="1" rIns="91425" wrap="square" tIns="45700">
            <a:normAutofit fontScale="77500" lnSpcReduction="20000"/>
          </a:bodyPr>
          <a:lstStyle/>
          <a:p>
            <a:pPr indent="-188595" lvl="0" marL="228600" rtl="0" algn="l">
              <a:lnSpc>
                <a:spcPct val="90000"/>
              </a:lnSpc>
              <a:spcBef>
                <a:spcPts val="0"/>
              </a:spcBef>
              <a:spcAft>
                <a:spcPts val="0"/>
              </a:spcAft>
              <a:buClr>
                <a:schemeClr val="dk1"/>
              </a:buClr>
              <a:buSzPct val="100000"/>
              <a:buChar char="•"/>
            </a:pPr>
            <a:r>
              <a:rPr lang="en-US"/>
              <a:t>Conclusions at the end of the Sprint: </a:t>
            </a:r>
            <a:endParaRPr/>
          </a:p>
          <a:p>
            <a:pPr indent="-194309" lvl="1" marL="685800" rtl="0" algn="l">
              <a:lnSpc>
                <a:spcPct val="90000"/>
              </a:lnSpc>
              <a:spcBef>
                <a:spcPts val="500"/>
              </a:spcBef>
              <a:spcAft>
                <a:spcPts val="0"/>
              </a:spcAft>
              <a:buClr>
                <a:schemeClr val="dk1"/>
              </a:buClr>
              <a:buSzPct val="100000"/>
              <a:buChar char="•"/>
            </a:pPr>
            <a:r>
              <a:rPr lang="en-US"/>
              <a:t>We were able to reach the goal for the main sprint as well as the deliverables for a working demo</a:t>
            </a:r>
            <a:endParaRPr/>
          </a:p>
          <a:p>
            <a:pPr indent="-194309" lvl="1" marL="685800" rtl="0" algn="l">
              <a:lnSpc>
                <a:spcPct val="90000"/>
              </a:lnSpc>
              <a:spcBef>
                <a:spcPts val="500"/>
              </a:spcBef>
              <a:spcAft>
                <a:spcPts val="0"/>
              </a:spcAft>
              <a:buClr>
                <a:schemeClr val="dk1"/>
              </a:buClr>
              <a:buSzPct val="100000"/>
              <a:buChar char="•"/>
            </a:pPr>
            <a:r>
              <a:rPr lang="en-US"/>
              <a:t>We found it faster to troubleshoot our issues when we met in person instead of online, as the person most capable of solving the problem would have hands-on access to the other person’s host machine and grasp the whole picture of the issue instead of just hearing it described verbally.</a:t>
            </a:r>
            <a:endParaRPr/>
          </a:p>
          <a:p>
            <a:pPr indent="-188595" lvl="0" marL="228600" rtl="0" algn="l">
              <a:spcBef>
                <a:spcPts val="1000"/>
              </a:spcBef>
              <a:spcAft>
                <a:spcPts val="0"/>
              </a:spcAft>
              <a:buSzPct val="100000"/>
              <a:buChar char="•"/>
            </a:pPr>
            <a:r>
              <a:rPr lang="en-US"/>
              <a:t>Positive</a:t>
            </a:r>
            <a:r>
              <a:rPr lang="en-US"/>
              <a:t>: We used a shared Google Drive for maintaining the latest working build of our programs. If someone had a problem with their local copy of a program, we would always have a backup of the latest working build for them to download.</a:t>
            </a:r>
            <a:endParaRPr/>
          </a:p>
          <a:p>
            <a:pPr indent="-188595" lvl="0" marL="228600" rtl="0" algn="l">
              <a:lnSpc>
                <a:spcPct val="90000"/>
              </a:lnSpc>
              <a:spcBef>
                <a:spcPts val="1000"/>
              </a:spcBef>
              <a:spcAft>
                <a:spcPts val="0"/>
              </a:spcAft>
              <a:buClr>
                <a:schemeClr val="dk1"/>
              </a:buClr>
              <a:buSzPct val="100000"/>
              <a:buChar char="•"/>
            </a:pPr>
            <a:r>
              <a:rPr lang="en-US"/>
              <a:t>Negative: With everyone working on their own individual program, everyone only understood the code for the program that they alone wrote. If there were compilation/runtime errors, only the person who wrote the program would know the solution.</a:t>
            </a:r>
            <a:endParaRPr/>
          </a:p>
          <a:p>
            <a:pPr indent="0" lvl="0" marL="0" rtl="0" algn="l">
              <a:lnSpc>
                <a:spcPct val="90000"/>
              </a:lnSpc>
              <a:spcBef>
                <a:spcPts val="1000"/>
              </a:spcBef>
              <a:spcAft>
                <a:spcPts val="0"/>
              </a:spcAft>
              <a:buNone/>
            </a:pPr>
            <a:r>
              <a:t/>
            </a:r>
            <a:endParaRPr/>
          </a:p>
          <a:p>
            <a:pPr indent="-188595" lvl="0" marL="228600" rtl="0" algn="l">
              <a:lnSpc>
                <a:spcPct val="90000"/>
              </a:lnSpc>
              <a:spcBef>
                <a:spcPts val="1000"/>
              </a:spcBef>
              <a:spcAft>
                <a:spcPts val="0"/>
              </a:spcAft>
              <a:buClr>
                <a:schemeClr val="dk1"/>
              </a:buClr>
              <a:buSzPct val="100000"/>
              <a:buChar char="•"/>
            </a:pPr>
            <a:r>
              <a:rPr lang="en-US"/>
              <a:t>For the next sprint we will put a stronger emphasis on documentation and we will start doing code reviews on top of functionality testing to ensure team members are familiar with the codebases of the programs they didn’t originally author. Additionally, we will make use of remote </a:t>
            </a:r>
            <a:r>
              <a:rPr lang="en-US"/>
              <a:t>access</a:t>
            </a:r>
            <a:r>
              <a:rPr lang="en-US"/>
              <a:t> software instead of Discord for more efficient problem solving.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2019-09-02T22:52:30Z</dcterms:created>
  <dc:creator>Simona Doboli</dc:creator>
</cp:coreProperties>
</file>