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Ik3kRzwa8EoPLrBS0rLllBbTV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B4E2E8-080C-480C-8C8E-737DA5FF809D}">
  <a:tblStyle styleId="{9CB4E2E8-080C-480C-8C8E-737DA5FF809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22514" y="359227"/>
            <a:ext cx="9144000" cy="140902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t>Sprint 2</a:t>
            </a:r>
            <a:endParaRPr/>
          </a:p>
        </p:txBody>
      </p:sp>
      <p:sp>
        <p:nvSpPr>
          <p:cNvPr id="85" name="Google Shape;85;p1"/>
          <p:cNvSpPr txBox="1"/>
          <p:nvPr>
            <p:ph idx="1" type="subTitle"/>
          </p:nvPr>
        </p:nvSpPr>
        <p:spPr>
          <a:xfrm>
            <a:off x="996043" y="2079173"/>
            <a:ext cx="9829799" cy="3886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sz="4000"/>
              <a:t>Team Members:		John B., Nico L., Nick M.			</a:t>
            </a:r>
            <a:endParaRPr/>
          </a:p>
          <a:p>
            <a:pPr indent="0" lvl="0" marL="0" rtl="0" algn="l">
              <a:lnSpc>
                <a:spcPct val="90000"/>
              </a:lnSpc>
              <a:spcBef>
                <a:spcPts val="1000"/>
              </a:spcBef>
              <a:spcAft>
                <a:spcPts val="0"/>
              </a:spcAft>
              <a:buClr>
                <a:schemeClr val="dk1"/>
              </a:buClr>
              <a:buSzPct val="100000"/>
              <a:buNone/>
            </a:pPr>
            <a:r>
              <a:t/>
            </a:r>
            <a:endParaRPr sz="4000"/>
          </a:p>
          <a:p>
            <a:pPr indent="0" lvl="0" marL="0" rtl="0" algn="l">
              <a:lnSpc>
                <a:spcPct val="90000"/>
              </a:lnSpc>
              <a:spcBef>
                <a:spcPts val="1000"/>
              </a:spcBef>
              <a:spcAft>
                <a:spcPts val="0"/>
              </a:spcAft>
              <a:buClr>
                <a:schemeClr val="dk1"/>
              </a:buClr>
              <a:buSzPct val="100000"/>
              <a:buNone/>
            </a:pPr>
            <a:r>
              <a:rPr lang="en-US" sz="4000"/>
              <a:t>Scrum Master: Nick M.</a:t>
            </a:r>
            <a:endParaRPr/>
          </a:p>
          <a:p>
            <a:pPr indent="0" lvl="0" marL="0" rtl="0" algn="l">
              <a:lnSpc>
                <a:spcPct val="90000"/>
              </a:lnSpc>
              <a:spcBef>
                <a:spcPts val="1000"/>
              </a:spcBef>
              <a:spcAft>
                <a:spcPts val="0"/>
              </a:spcAft>
              <a:buClr>
                <a:schemeClr val="dk1"/>
              </a:buClr>
              <a:buSzPct val="100000"/>
              <a:buNone/>
            </a:pPr>
            <a:r>
              <a:t/>
            </a:r>
            <a:endParaRPr sz="4000"/>
          </a:p>
          <a:p>
            <a:pPr indent="0" lvl="0" marL="0" rtl="0" algn="l">
              <a:lnSpc>
                <a:spcPct val="90000"/>
              </a:lnSpc>
              <a:spcBef>
                <a:spcPts val="1000"/>
              </a:spcBef>
              <a:spcAft>
                <a:spcPts val="0"/>
              </a:spcAft>
              <a:buClr>
                <a:schemeClr val="dk1"/>
              </a:buClr>
              <a:buSzPct val="100000"/>
              <a:buNone/>
            </a:pPr>
            <a:r>
              <a:rPr lang="en-US" sz="4000"/>
              <a:t>Sprint period: 10/5/23 - 11/1/23</a:t>
            </a:r>
            <a:endParaRPr/>
          </a:p>
          <a:p>
            <a:pPr indent="0" lvl="0" marL="0" rtl="0" algn="l">
              <a:lnSpc>
                <a:spcPct val="90000"/>
              </a:lnSpc>
              <a:spcBef>
                <a:spcPts val="1000"/>
              </a:spcBef>
              <a:spcAft>
                <a:spcPts val="0"/>
              </a:spcAft>
              <a:buClr>
                <a:schemeClr val="dk1"/>
              </a:buClr>
              <a:buSzPct val="100000"/>
              <a:buNone/>
            </a:pPr>
            <a:r>
              <a:t/>
            </a:r>
            <a:endParaRPr sz="4000"/>
          </a:p>
          <a:p>
            <a:pPr indent="0" lvl="0" marL="0" rtl="0" algn="l">
              <a:lnSpc>
                <a:spcPct val="90000"/>
              </a:lnSpc>
              <a:spcBef>
                <a:spcPts val="1000"/>
              </a:spcBef>
              <a:spcAft>
                <a:spcPts val="0"/>
              </a:spcAft>
              <a:buClr>
                <a:schemeClr val="dk1"/>
              </a:buClr>
              <a:buSzPct val="100000"/>
              <a:buNone/>
            </a:pPr>
            <a:r>
              <a:rPr lang="en-US" sz="4000"/>
              <a:t>Team advisor: Dr. Fu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Summary </a:t>
            </a:r>
            <a:r>
              <a:rPr b="1" lang="en-US"/>
              <a:t>Sprint 2</a:t>
            </a:r>
            <a:endParaRPr/>
          </a:p>
        </p:txBody>
      </p:sp>
      <p:sp>
        <p:nvSpPr>
          <p:cNvPr id="139" name="Google Shape;139;p11"/>
          <p:cNvSpPr txBox="1"/>
          <p:nvPr>
            <p:ph idx="1" type="body"/>
          </p:nvPr>
        </p:nvSpPr>
        <p:spPr>
          <a:xfrm>
            <a:off x="838200" y="1690688"/>
            <a:ext cx="10515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Select one:</a:t>
            </a:r>
            <a:endParaRPr/>
          </a:p>
          <a:p>
            <a:pPr indent="0" lvl="1" marL="457200" rtl="0" algn="l">
              <a:lnSpc>
                <a:spcPct val="90000"/>
              </a:lnSpc>
              <a:spcBef>
                <a:spcPts val="500"/>
              </a:spcBef>
              <a:spcAft>
                <a:spcPts val="0"/>
              </a:spcAft>
              <a:buClr>
                <a:schemeClr val="dk1"/>
              </a:buClr>
              <a:buSzPts val="2400"/>
              <a:buNone/>
            </a:pPr>
            <a:r>
              <a:rPr lang="en-US"/>
              <a:t>         </a:t>
            </a:r>
            <a:endParaRPr/>
          </a:p>
          <a:p>
            <a:pPr indent="0" lvl="1" marL="457200" rtl="0" algn="l">
              <a:lnSpc>
                <a:spcPct val="90000"/>
              </a:lnSpc>
              <a:spcBef>
                <a:spcPts val="500"/>
              </a:spcBef>
              <a:spcAft>
                <a:spcPts val="0"/>
              </a:spcAft>
              <a:buClr>
                <a:schemeClr val="dk1"/>
              </a:buClr>
              <a:buSzPts val="2400"/>
              <a:buNone/>
            </a:pPr>
            <a:r>
              <a:rPr lang="en-US"/>
              <a:t>	    1. Excellent progress</a:t>
            </a:r>
            <a:endParaRPr/>
          </a:p>
          <a:p>
            <a:pPr indent="0" lvl="1" marL="457200" rtl="0" algn="l">
              <a:lnSpc>
                <a:spcPct val="90000"/>
              </a:lnSpc>
              <a:spcBef>
                <a:spcPts val="500"/>
              </a:spcBef>
              <a:spcAft>
                <a:spcPts val="0"/>
              </a:spcAft>
              <a:buClr>
                <a:schemeClr val="dk1"/>
              </a:buClr>
              <a:buSzPts val="2400"/>
              <a:buNone/>
            </a:pPr>
            <a:r>
              <a:rPr lang="en-US"/>
              <a:t>	    2. Very good progress </a:t>
            </a:r>
            <a:endParaRPr/>
          </a:p>
          <a:p>
            <a:pPr indent="0" lvl="1" marL="457200" rtl="0" algn="l">
              <a:lnSpc>
                <a:spcPct val="90000"/>
              </a:lnSpc>
              <a:spcBef>
                <a:spcPts val="500"/>
              </a:spcBef>
              <a:spcAft>
                <a:spcPts val="0"/>
              </a:spcAft>
              <a:buClr>
                <a:schemeClr val="dk1"/>
              </a:buClr>
              <a:buSzPts val="2400"/>
              <a:buNone/>
            </a:pPr>
            <a:r>
              <a:rPr lang="en-US"/>
              <a:t>	    3. Good progress 	</a:t>
            </a:r>
            <a:endParaRPr/>
          </a:p>
          <a:p>
            <a:pPr indent="0" lvl="1" marL="457200" rtl="0" algn="l">
              <a:lnSpc>
                <a:spcPct val="90000"/>
              </a:lnSpc>
              <a:spcBef>
                <a:spcPts val="500"/>
              </a:spcBef>
              <a:spcAft>
                <a:spcPts val="0"/>
              </a:spcAft>
              <a:buClr>
                <a:schemeClr val="dk1"/>
              </a:buClr>
              <a:buSzPts val="2400"/>
              <a:buNone/>
            </a:pPr>
            <a:r>
              <a:rPr lang="en-US"/>
              <a:t>	    4. Little to no progress </a:t>
            </a:r>
            <a:endParaRPr/>
          </a:p>
          <a:p>
            <a:pPr indent="0" lvl="1" marL="457200" rtl="0" algn="l">
              <a:lnSpc>
                <a:spcPct val="90000"/>
              </a:lnSpc>
              <a:spcBef>
                <a:spcPts val="5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800"/>
              <a:buNone/>
            </a:pPr>
            <a:r>
              <a:rPr lang="en-US"/>
              <a:t>If you select 3 or 4, explain below:</a:t>
            </a:r>
            <a:endParaRPr/>
          </a:p>
          <a:p>
            <a:pPr indent="0" lvl="1" marL="457200" rtl="0" algn="l">
              <a:lnSpc>
                <a:spcPct val="90000"/>
              </a:lnSpc>
              <a:spcBef>
                <a:spcPts val="500"/>
              </a:spcBef>
              <a:spcAft>
                <a:spcPts val="0"/>
              </a:spcAft>
              <a:buClr>
                <a:schemeClr val="dk1"/>
              </a:buClr>
              <a:buSzPts val="2400"/>
              <a:buNone/>
            </a:pPr>
            <a:r>
              <a:rPr lang="en-US"/>
              <a:t>Cause  : </a:t>
            </a:r>
            <a:endParaRPr/>
          </a:p>
          <a:p>
            <a:pPr indent="0" lvl="1" marL="457200" rtl="0" algn="l">
              <a:lnSpc>
                <a:spcPct val="90000"/>
              </a:lnSpc>
              <a:spcBef>
                <a:spcPts val="500"/>
              </a:spcBef>
              <a:spcAft>
                <a:spcPts val="0"/>
              </a:spcAft>
              <a:buClr>
                <a:schemeClr val="dk1"/>
              </a:buClr>
              <a:buSzPts val="2400"/>
              <a:buNone/>
            </a:pPr>
            <a:r>
              <a:rPr lang="en-US"/>
              <a:t>Actions:</a:t>
            </a:r>
            <a:endParaRPr/>
          </a:p>
          <a:p>
            <a:pPr indent="0" lvl="1" marL="457200" rtl="0" algn="l">
              <a:lnSpc>
                <a:spcPct val="90000"/>
              </a:lnSpc>
              <a:spcBef>
                <a:spcPts val="500"/>
              </a:spcBef>
              <a:spcAft>
                <a:spcPts val="0"/>
              </a:spcAft>
              <a:buClr>
                <a:schemeClr val="dk1"/>
              </a:buClr>
              <a:buSzPts val="2400"/>
              <a:buNone/>
            </a:pPr>
            <a:r>
              <a:rPr lang="en-US"/>
              <a:t>Lesson learned:</a:t>
            </a:r>
            <a:endParaRPr/>
          </a:p>
        </p:txBody>
      </p:sp>
      <p:sp>
        <p:nvSpPr>
          <p:cNvPr id="140" name="Google Shape;140;p11"/>
          <p:cNvSpPr txBox="1"/>
          <p:nvPr/>
        </p:nvSpPr>
        <p:spPr>
          <a:xfrm>
            <a:off x="1570723" y="2562095"/>
            <a:ext cx="3903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1"/>
          <p:cNvSpPr txBox="1"/>
          <p:nvPr/>
        </p:nvSpPr>
        <p:spPr>
          <a:xfrm>
            <a:off x="1570723" y="2973077"/>
            <a:ext cx="390300" cy="369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X</a:t>
            </a:r>
            <a:endParaRPr b="0" i="0" sz="1800" u="none" cap="none" strike="noStrike">
              <a:solidFill>
                <a:schemeClr val="dk1"/>
              </a:solidFill>
              <a:latin typeface="Calibri"/>
              <a:ea typeface="Calibri"/>
              <a:cs typeface="Calibri"/>
              <a:sym typeface="Calibri"/>
            </a:endParaRPr>
          </a:p>
        </p:txBody>
      </p:sp>
      <p:sp>
        <p:nvSpPr>
          <p:cNvPr id="142" name="Google Shape;142;p11"/>
          <p:cNvSpPr txBox="1"/>
          <p:nvPr/>
        </p:nvSpPr>
        <p:spPr>
          <a:xfrm>
            <a:off x="1570723" y="3384059"/>
            <a:ext cx="390277" cy="3525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11"/>
          <p:cNvSpPr txBox="1"/>
          <p:nvPr/>
        </p:nvSpPr>
        <p:spPr>
          <a:xfrm>
            <a:off x="1584902" y="3795041"/>
            <a:ext cx="390277" cy="3525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Next Sprint plan</a:t>
            </a:r>
            <a:endParaRPr/>
          </a:p>
        </p:txBody>
      </p:sp>
      <p:sp>
        <p:nvSpPr>
          <p:cNvPr id="149" name="Google Shape;149;p12"/>
          <p:cNvSpPr txBox="1"/>
          <p:nvPr>
            <p:ph idx="1" type="body"/>
          </p:nvPr>
        </p:nvSpPr>
        <p:spPr>
          <a:xfrm>
            <a:off x="838200" y="1825625"/>
            <a:ext cx="10515600" cy="47466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b="1" lang="en-US"/>
              <a:t>Sprint Master</a:t>
            </a:r>
            <a:endParaRPr/>
          </a:p>
          <a:p>
            <a:pPr indent="-50800" lvl="0" marL="228600" rtl="0" algn="l">
              <a:lnSpc>
                <a:spcPct val="90000"/>
              </a:lnSpc>
              <a:spcBef>
                <a:spcPts val="1000"/>
              </a:spcBef>
              <a:spcAft>
                <a:spcPts val="0"/>
              </a:spcAft>
              <a:buClr>
                <a:schemeClr val="dk1"/>
              </a:buClr>
              <a:buSzPts val="2800"/>
              <a:buNone/>
            </a:pPr>
            <a:r>
              <a:rPr b="1" lang="en-US"/>
              <a:t>John Bilella</a:t>
            </a:r>
            <a:endParaRPr b="1"/>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Sprint Goal</a:t>
            </a:r>
            <a:endParaRPr b="1"/>
          </a:p>
          <a:p>
            <a:pPr indent="0" lvl="0" marL="457200" rtl="0" algn="l">
              <a:lnSpc>
                <a:spcPct val="90000"/>
              </a:lnSpc>
              <a:spcBef>
                <a:spcPts val="1000"/>
              </a:spcBef>
              <a:spcAft>
                <a:spcPts val="0"/>
              </a:spcAft>
              <a:buNone/>
            </a:pPr>
            <a:r>
              <a:rPr lang="en-US"/>
              <a:t>1 - Demonstrate our programs ability to catch an ARP poisoning attack on a network</a:t>
            </a:r>
            <a:endParaRPr/>
          </a:p>
          <a:p>
            <a:pPr indent="0" lvl="0" marL="457200" rtl="0" algn="l">
              <a:lnSpc>
                <a:spcPct val="90000"/>
              </a:lnSpc>
              <a:spcBef>
                <a:spcPts val="1000"/>
              </a:spcBef>
              <a:spcAft>
                <a:spcPts val="0"/>
              </a:spcAft>
              <a:buNone/>
            </a:pPr>
            <a:r>
              <a:rPr lang="en-US"/>
              <a:t>2 - SETTLE ON A PROJECT NAME - need a shorter name to refer to our project that fits our design</a:t>
            </a:r>
            <a:endParaRPr/>
          </a:p>
          <a:p>
            <a:pPr indent="-228600" lvl="0" marL="228600" rtl="0" algn="l">
              <a:lnSpc>
                <a:spcPct val="90000"/>
              </a:lnSpc>
              <a:spcBef>
                <a:spcPts val="1000"/>
              </a:spcBef>
              <a:spcAft>
                <a:spcPts val="0"/>
              </a:spcAft>
              <a:buClr>
                <a:schemeClr val="dk1"/>
              </a:buClr>
              <a:buSzPts val="2800"/>
              <a:buChar char="•"/>
            </a:pPr>
            <a:r>
              <a:rPr b="1" lang="en-US"/>
              <a:t>Sprint Demo Goal</a:t>
            </a:r>
            <a:endParaRPr b="1"/>
          </a:p>
          <a:p>
            <a:pPr indent="0" lvl="0" marL="457200" rtl="0" algn="l">
              <a:lnSpc>
                <a:spcPct val="90000"/>
              </a:lnSpc>
              <a:spcBef>
                <a:spcPts val="1000"/>
              </a:spcBef>
              <a:spcAft>
                <a:spcPts val="0"/>
              </a:spcAft>
              <a:buNone/>
            </a:pPr>
            <a:r>
              <a:rPr lang="en-US"/>
              <a:t>Run Ettercap from attacker, run monitor.c from host, demonstrate our programs ability to detect the attack.</a:t>
            </a:r>
            <a:endParaRPr/>
          </a:p>
          <a:p>
            <a:pPr indent="0" lvl="0" marL="228600" rtl="0" algn="l">
              <a:lnSpc>
                <a:spcPct val="90000"/>
              </a:lnSpc>
              <a:spcBef>
                <a:spcPts val="1000"/>
              </a:spcBef>
              <a:spcAft>
                <a:spcPts val="0"/>
              </a:spcAft>
              <a:buSzPts val="1800"/>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Demo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2 Goal</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Original sprint goal: </a:t>
            </a:r>
            <a:r>
              <a:rPr lang="en-US"/>
              <a:t>Debug, QOL changes (radio buttons for saving iptables blocklist after reboot &amp; option for automatic vs manual blocking), testing with Metasploit ARP attack</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Accomplished work: </a:t>
            </a:r>
            <a:r>
              <a:rPr lang="en-US"/>
              <a:t>Successfully</a:t>
            </a:r>
            <a:r>
              <a:rPr lang="en-US"/>
              <a:t> launched attack via ettercap, adapted monitor.c to function with ettercap output</a:t>
            </a:r>
            <a:endParaRPr/>
          </a:p>
          <a:p>
            <a:pPr indent="0" lvl="0" marL="45720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Sprint percentage completion:100%</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2 Goal</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Original demo goal: </a:t>
            </a:r>
            <a:r>
              <a:rPr lang="en-US"/>
              <a:t>Show a real ARP poisoning attack launched via Ettercap that gets detected &amp; blocked within the UI.</a:t>
            </a: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Accomplished demo: </a:t>
            </a:r>
            <a:endParaRPr/>
          </a:p>
          <a:p>
            <a:pPr indent="0" lvl="0" marL="457200" rtl="0" algn="l">
              <a:lnSpc>
                <a:spcPct val="90000"/>
              </a:lnSpc>
              <a:spcBef>
                <a:spcPts val="1000"/>
              </a:spcBef>
              <a:spcAft>
                <a:spcPts val="0"/>
              </a:spcAft>
              <a:buNone/>
            </a:pPr>
            <a:r>
              <a:rPr lang="en-US"/>
              <a:t>Demonstrate ARP poisoning attack via ettercap</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Demo percentage completion:100%</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2</a:t>
            </a:r>
            <a:r>
              <a:rPr b="1" lang="en-US"/>
              <a:t> Nico L. Backlog: </a:t>
            </a:r>
            <a:r>
              <a:rPr b="1" lang="en-US" sz="2000"/>
              <a:t>(a table for each team member)</a:t>
            </a:r>
            <a:endParaRPr/>
          </a:p>
        </p:txBody>
      </p:sp>
      <p:graphicFrame>
        <p:nvGraphicFramePr>
          <p:cNvPr id="103" name="Google Shape;103;p4"/>
          <p:cNvGraphicFramePr/>
          <p:nvPr/>
        </p:nvGraphicFramePr>
        <p:xfrm>
          <a:off x="391886" y="1349829"/>
          <a:ext cx="3000000" cy="3000000"/>
        </p:xfrm>
        <a:graphic>
          <a:graphicData uri="http://schemas.openxmlformats.org/drawingml/2006/table">
            <a:tbl>
              <a:tblPr bandRow="1" firstRow="1">
                <a:noFill/>
                <a:tableStyleId>{9CB4E2E8-080C-480C-8C8E-737DA5FF809D}</a:tableStyleId>
              </a:tblPr>
              <a:tblGrid>
                <a:gridCol w="738425"/>
                <a:gridCol w="3530575"/>
                <a:gridCol w="1262525"/>
                <a:gridCol w="1307125"/>
                <a:gridCol w="1676400"/>
                <a:gridCol w="2446875"/>
              </a:tblGrid>
              <a:tr h="12792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Task</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Original Estimate (hours)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Logged hours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Completion</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 completed (week completed)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Comment</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any problems and how you solved them</a:t>
                      </a:r>
                      <a:endParaRPr sz="1400" u="none" cap="none" strike="noStrike"/>
                    </a:p>
                  </a:txBody>
                  <a:tcPr marT="45725" marB="45725" marR="91450" marL="91450"/>
                </a:tc>
              </a:tr>
              <a:tr h="7863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Display log.txt within the UI</a:t>
                      </a:r>
                      <a:endParaRPr/>
                    </a:p>
                    <a:p>
                      <a:pPr indent="0" lvl="0" marL="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None/>
                      </a:pPr>
                      <a:r>
                        <a:rPr lang="en-US"/>
                        <a:t>6</a:t>
                      </a:r>
                      <a:endParaRPr/>
                    </a:p>
                  </a:txBody>
                  <a:tcPr marT="45725" marB="45725" marR="91450" marL="91450"/>
                </a:tc>
                <a:tc>
                  <a:txBody>
                    <a:bodyPr/>
                    <a:lstStyle/>
                    <a:p>
                      <a:pPr indent="0" lvl="0" marL="0" rtl="0" algn="l">
                        <a:spcBef>
                          <a:spcPts val="0"/>
                        </a:spcBef>
                        <a:spcAft>
                          <a:spcPts val="0"/>
                        </a:spcAft>
                        <a:buNone/>
                      </a:pPr>
                      <a:r>
                        <a:rPr lang="en-US"/>
                        <a:t>6</a:t>
                      </a:r>
                      <a:endParaRPr/>
                    </a:p>
                  </a:txBody>
                  <a:tcPr marT="45725" marB="45725" marR="91450" marL="91450"/>
                </a:tc>
                <a:tc>
                  <a:txBody>
                    <a:bodyPr/>
                    <a:lstStyle/>
                    <a:p>
                      <a:pPr indent="0" lvl="0" marL="0" rtl="0" algn="l">
                        <a:spcBef>
                          <a:spcPts val="0"/>
                        </a:spcBef>
                        <a:spcAft>
                          <a:spcPts val="0"/>
                        </a:spcAft>
                        <a:buNone/>
                      </a:pPr>
                      <a:r>
                        <a:rPr lang="en-US"/>
                        <a:t>80 (week 1)</a:t>
                      </a:r>
                      <a:endParaRPr/>
                    </a:p>
                  </a:txBody>
                  <a:tcPr marT="45725" marB="45725" marR="91450" marL="91450"/>
                </a:tc>
                <a:tc>
                  <a:txBody>
                    <a:bodyPr/>
                    <a:lstStyle/>
                    <a:p>
                      <a:pPr indent="0" lvl="0" marL="0" rtl="0" algn="l">
                        <a:spcBef>
                          <a:spcPts val="0"/>
                        </a:spcBef>
                        <a:spcAft>
                          <a:spcPts val="0"/>
                        </a:spcAft>
                        <a:buNone/>
                      </a:pPr>
                      <a:r>
                        <a:rPr lang="en-US"/>
                        <a:t>Having trouble creating textbox, consulted </a:t>
                      </a:r>
                      <a:r>
                        <a:rPr lang="en-US"/>
                        <a:t>group</a:t>
                      </a:r>
                      <a:r>
                        <a:rPr lang="en-US"/>
                        <a:t> members for help and task was completed by next week</a:t>
                      </a:r>
                      <a:endParaRPr/>
                    </a:p>
                  </a:txBody>
                  <a:tcPr marT="45725" marB="45725" marR="91450" marL="91450"/>
                </a:tc>
              </a:tr>
              <a:tr h="6600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Show log.txt in history tab</a:t>
                      </a:r>
                      <a:endParaRPr/>
                    </a:p>
                    <a:p>
                      <a:pPr indent="0" lvl="0" marL="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None/>
                      </a:pPr>
                      <a:r>
                        <a:rPr lang="en-US"/>
                        <a:t>4</a:t>
                      </a:r>
                      <a:endParaRPr/>
                    </a:p>
                  </a:txBody>
                  <a:tcPr marT="45725" marB="45725" marR="91450" marL="91450"/>
                </a:tc>
                <a:tc>
                  <a:txBody>
                    <a:bodyPr/>
                    <a:lstStyle/>
                    <a:p>
                      <a:pPr indent="0" lvl="0" marL="0" rtl="0" algn="l">
                        <a:spcBef>
                          <a:spcPts val="0"/>
                        </a:spcBef>
                        <a:spcAft>
                          <a:spcPts val="0"/>
                        </a:spcAft>
                        <a:buNone/>
                      </a:pPr>
                      <a:r>
                        <a:rPr lang="en-US"/>
                        <a:t>4</a:t>
                      </a:r>
                      <a:endParaRPr/>
                    </a:p>
                  </a:txBody>
                  <a:tcPr marT="45725" marB="45725" marR="91450" marL="91450"/>
                </a:tc>
                <a:tc>
                  <a:txBody>
                    <a:bodyPr/>
                    <a:lstStyle/>
                    <a:p>
                      <a:pPr indent="0" lvl="0" marL="0" rtl="0" algn="l">
                        <a:spcBef>
                          <a:spcPts val="0"/>
                        </a:spcBef>
                        <a:spcAft>
                          <a:spcPts val="0"/>
                        </a:spcAft>
                        <a:buNone/>
                      </a:pPr>
                      <a:r>
                        <a:rPr lang="en-US"/>
                        <a:t>100 (week 2)</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7953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Test ettercap attacks against monitor.c</a:t>
                      </a:r>
                      <a:endParaRPr/>
                    </a:p>
                    <a:p>
                      <a:pPr indent="0" lvl="0" marL="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None/>
                      </a:pPr>
                      <a:r>
                        <a:rPr lang="en-US"/>
                        <a:t>6</a:t>
                      </a:r>
                      <a:endParaRPr/>
                    </a:p>
                  </a:txBody>
                  <a:tcPr marT="45725" marB="45725" marR="91450" marL="91450"/>
                </a:tc>
                <a:tc>
                  <a:txBody>
                    <a:bodyPr/>
                    <a:lstStyle/>
                    <a:p>
                      <a:pPr indent="0" lvl="0" marL="0" rtl="0" algn="l">
                        <a:spcBef>
                          <a:spcPts val="0"/>
                        </a:spcBef>
                        <a:spcAft>
                          <a:spcPts val="0"/>
                        </a:spcAft>
                        <a:buNone/>
                      </a:pPr>
                      <a:r>
                        <a:rPr lang="en-US"/>
                        <a:t>6</a:t>
                      </a:r>
                      <a:endParaRPr/>
                    </a:p>
                  </a:txBody>
                  <a:tcPr marT="45725" marB="45725" marR="91450" marL="91450"/>
                </a:tc>
                <a:tc>
                  <a:txBody>
                    <a:bodyPr/>
                    <a:lstStyle/>
                    <a:p>
                      <a:pPr indent="0" lvl="0" marL="0" rtl="0" algn="l">
                        <a:spcBef>
                          <a:spcPts val="0"/>
                        </a:spcBef>
                        <a:spcAft>
                          <a:spcPts val="0"/>
                        </a:spcAft>
                        <a:buNone/>
                      </a:pPr>
                      <a:r>
                        <a:rPr lang="en-US"/>
                        <a:t>100 (week 3)</a:t>
                      </a:r>
                      <a:endParaRPr/>
                    </a:p>
                  </a:txBody>
                  <a:tcPr marT="45725" marB="45725" marR="91450" marL="91450"/>
                </a:tc>
                <a:tc>
                  <a:txBody>
                    <a:bodyPr/>
                    <a:lstStyle/>
                    <a:p>
                      <a:pPr indent="0" lvl="0" marL="0" rtl="0" algn="l">
                        <a:spcBef>
                          <a:spcPts val="0"/>
                        </a:spcBef>
                        <a:spcAft>
                          <a:spcPts val="0"/>
                        </a:spcAft>
                        <a:buNone/>
                      </a:pPr>
                      <a:r>
                        <a:rPr lang="en-US"/>
                        <a:t>was not </a:t>
                      </a:r>
                      <a:r>
                        <a:rPr lang="en-US"/>
                        <a:t>receiving</a:t>
                      </a:r>
                      <a:r>
                        <a:rPr lang="en-US"/>
                        <a:t> network data, had to run “mitm attack”</a:t>
                      </a:r>
                      <a:endParaRPr/>
                    </a:p>
                  </a:txBody>
                  <a:tcPr marT="45725" marB="45725" marR="91450" marL="91450"/>
                </a:tc>
              </a:tr>
              <a:tr h="789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t>Test more ettercap attacks and debug any issues; assist group members in setting up demo environment</a:t>
                      </a:r>
                      <a:endParaRPr/>
                    </a:p>
                    <a:p>
                      <a:pPr indent="0" lvl="0" marL="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None/>
                      </a:pPr>
                      <a:r>
                        <a:rPr lang="en-US"/>
                        <a:t>3</a:t>
                      </a:r>
                      <a:endParaRPr/>
                    </a:p>
                  </a:txBody>
                  <a:tcPr marT="45725" marB="45725" marR="91450" marL="91450"/>
                </a:tc>
                <a:tc>
                  <a:txBody>
                    <a:bodyPr/>
                    <a:lstStyle/>
                    <a:p>
                      <a:pPr indent="0" lvl="0" marL="0" rtl="0" algn="l">
                        <a:spcBef>
                          <a:spcPts val="0"/>
                        </a:spcBef>
                        <a:spcAft>
                          <a:spcPts val="0"/>
                        </a:spcAft>
                        <a:buNone/>
                      </a:pPr>
                      <a:r>
                        <a:rPr lang="en-US"/>
                        <a:t>2</a:t>
                      </a:r>
                      <a:endParaRPr/>
                    </a:p>
                  </a:txBody>
                  <a:tcPr marT="45725" marB="45725" marR="91450" marL="91450"/>
                </a:tc>
                <a:tc>
                  <a:txBody>
                    <a:bodyPr/>
                    <a:lstStyle/>
                    <a:p>
                      <a:pPr indent="0" lvl="0" marL="0" rtl="0" algn="l">
                        <a:spcBef>
                          <a:spcPts val="0"/>
                        </a:spcBef>
                        <a:spcAft>
                          <a:spcPts val="0"/>
                        </a:spcAft>
                        <a:buNone/>
                      </a:pPr>
                      <a:r>
                        <a:rPr lang="en-US"/>
                        <a:t>100 (week 4)</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6469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Total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rtl="0" algn="l">
                        <a:spcBef>
                          <a:spcPts val="0"/>
                        </a:spcBef>
                        <a:spcAft>
                          <a:spcPts val="0"/>
                        </a:spcAft>
                        <a:buNone/>
                      </a:pPr>
                      <a:r>
                        <a:rPr b="1" lang="en-US"/>
                        <a:t>19</a:t>
                      </a:r>
                      <a:endParaRPr b="1"/>
                    </a:p>
                  </a:txBody>
                  <a:tcPr marT="45725" marB="45725" marR="91450" marL="91450"/>
                </a:tc>
                <a:tc>
                  <a:txBody>
                    <a:bodyPr/>
                    <a:lstStyle/>
                    <a:p>
                      <a:pPr indent="0" lvl="0" marL="0" rtl="0" algn="l">
                        <a:spcBef>
                          <a:spcPts val="0"/>
                        </a:spcBef>
                        <a:spcAft>
                          <a:spcPts val="0"/>
                        </a:spcAft>
                        <a:buNone/>
                      </a:pPr>
                      <a:r>
                        <a:rPr b="1" lang="en-US"/>
                        <a:t>18</a:t>
                      </a:r>
                      <a:endParaRPr b="1"/>
                    </a:p>
                  </a:txBody>
                  <a:tcPr marT="45725" marB="45725" marR="91450" marL="91450"/>
                </a:tc>
                <a:tc>
                  <a:txBody>
                    <a:bodyPr/>
                    <a:lstStyle/>
                    <a:p>
                      <a:pPr indent="0" lvl="0" marL="0" rtl="0" algn="ctr">
                        <a:spcBef>
                          <a:spcPts val="0"/>
                        </a:spcBef>
                        <a:spcAft>
                          <a:spcPts val="0"/>
                        </a:spcAft>
                        <a:buClr>
                          <a:schemeClr val="dk1"/>
                        </a:buClr>
                        <a:buSzPts val="1800"/>
                        <a:buFont typeface="Arial"/>
                        <a:buNone/>
                      </a:pPr>
                      <a:r>
                        <a:rPr b="1" lang="en-US" sz="1800"/>
                        <a:t>95</a:t>
                      </a:r>
                      <a:r>
                        <a:rPr b="1" lang="en-US" sz="1800"/>
                        <a:t>%</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2</a:t>
            </a:r>
            <a:r>
              <a:rPr b="1" lang="en-US"/>
              <a:t> John B. Backlog:</a:t>
            </a:r>
            <a:endParaRPr/>
          </a:p>
        </p:txBody>
      </p:sp>
      <p:graphicFrame>
        <p:nvGraphicFramePr>
          <p:cNvPr id="109" name="Google Shape;109;p5"/>
          <p:cNvGraphicFramePr/>
          <p:nvPr/>
        </p:nvGraphicFramePr>
        <p:xfrm>
          <a:off x="391886" y="1349829"/>
          <a:ext cx="3000000" cy="3000000"/>
        </p:xfrm>
        <a:graphic>
          <a:graphicData uri="http://schemas.openxmlformats.org/drawingml/2006/table">
            <a:tbl>
              <a:tblPr bandRow="1" firstRow="1">
                <a:noFill/>
                <a:tableStyleId>{9CB4E2E8-080C-480C-8C8E-737DA5FF809D}</a:tableStyleId>
              </a:tblPr>
              <a:tblGrid>
                <a:gridCol w="725725"/>
                <a:gridCol w="3543275"/>
                <a:gridCol w="1262525"/>
                <a:gridCol w="1317800"/>
                <a:gridCol w="1604625"/>
                <a:gridCol w="2507975"/>
              </a:tblGrid>
              <a:tr h="12792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Task</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Original Estimate (hours)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Total</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actual hours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Completion</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(week completed or % completed) </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Comment</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any problems and how you solved them, new issues added later</a:t>
                      </a:r>
                      <a:endParaRPr sz="1400" u="none" cap="none" strike="noStrike"/>
                    </a:p>
                  </a:txBody>
                  <a:tcPr marT="45725" marB="45725" marR="91450" marL="91450"/>
                </a:tc>
              </a:tr>
              <a:tr h="7863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800"/>
                        <a:buFont typeface="Arial"/>
                        <a:buNone/>
                      </a:pPr>
                      <a:r>
                        <a:rPr lang="en-US"/>
                        <a:t>Get monitor.c reading a stream of data from log.c</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100 (week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lt1"/>
                      </a:solidFill>
                      <a:prstDash val="solid"/>
                      <a:round/>
                      <a:headEnd len="sm" w="sm" type="none"/>
                      <a:tailEnd len="sm" w="sm" type="none"/>
                    </a:lnL>
                  </a:tcPr>
                </a:tc>
              </a:tr>
              <a:tr h="6203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edit monitor.c to create output file of important events and timestamps</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t>5</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t>5</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t>100 (week 2)</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45725" marB="45725" marR="91450" marL="91450"/>
                </a:tc>
              </a:tr>
              <a:tr h="6600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Get monitor.c to automatically block threats</a:t>
                      </a:r>
                      <a:endParaRPr/>
                    </a:p>
                    <a:p>
                      <a:pPr indent="0" lvl="0" marL="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None/>
                      </a:pPr>
                      <a:r>
                        <a:rPr lang="en-US"/>
                        <a:t>6</a:t>
                      </a:r>
                      <a:endParaRPr/>
                    </a:p>
                  </a:txBody>
                  <a:tcPr marT="45725" marB="45725" marR="91450" marL="91450"/>
                </a:tc>
                <a:tc>
                  <a:txBody>
                    <a:bodyPr/>
                    <a:lstStyle/>
                    <a:p>
                      <a:pPr indent="0" lvl="0" marL="0" rtl="0" algn="l">
                        <a:spcBef>
                          <a:spcPts val="0"/>
                        </a:spcBef>
                        <a:spcAft>
                          <a:spcPts val="0"/>
                        </a:spcAft>
                        <a:buNone/>
                      </a:pPr>
                      <a:r>
                        <a:rPr lang="en-US"/>
                        <a:t>6</a:t>
                      </a:r>
                      <a:endParaRPr/>
                    </a:p>
                  </a:txBody>
                  <a:tcPr marT="45725" marB="45725" marR="91450" marL="91450"/>
                </a:tc>
                <a:tc>
                  <a:txBody>
                    <a:bodyPr/>
                    <a:lstStyle/>
                    <a:p>
                      <a:pPr indent="0" lvl="0" marL="0" rtl="0" algn="l">
                        <a:spcBef>
                          <a:spcPts val="0"/>
                        </a:spcBef>
                        <a:spcAft>
                          <a:spcPts val="0"/>
                        </a:spcAft>
                        <a:buNone/>
                      </a:pPr>
                      <a:r>
                        <a:rPr lang="en-US"/>
                        <a:t>100 (week 3)</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works when tested on google, not yet tested in ARP attack</a:t>
                      </a:r>
                      <a:endParaRPr sz="1800" u="none" cap="none" strike="noStrike"/>
                    </a:p>
                  </a:txBody>
                  <a:tcPr marT="45725" marB="45725" marR="91450" marL="91450"/>
                </a:tc>
              </a:tr>
              <a:tr h="7863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t>Adapt monitor.c to alert on changes to MAC addr instead of IP addr</a:t>
                      </a:r>
                      <a:endParaRPr/>
                    </a:p>
                  </a:txBody>
                  <a:tcPr marT="45725" marB="45725" marR="91450" marL="91450"/>
                </a:tc>
                <a:tc>
                  <a:txBody>
                    <a:bodyPr/>
                    <a:lstStyle/>
                    <a:p>
                      <a:pPr indent="0" lvl="0" marL="0" rtl="0" algn="l">
                        <a:spcBef>
                          <a:spcPts val="0"/>
                        </a:spcBef>
                        <a:spcAft>
                          <a:spcPts val="0"/>
                        </a:spcAft>
                        <a:buNone/>
                      </a:pPr>
                      <a:r>
                        <a:rPr lang="en-US"/>
                        <a:t>5</a:t>
                      </a:r>
                      <a:endParaRPr/>
                    </a:p>
                  </a:txBody>
                  <a:tcPr marT="45725" marB="45725" marR="91450" marL="91450"/>
                </a:tc>
                <a:tc>
                  <a:txBody>
                    <a:bodyPr/>
                    <a:lstStyle/>
                    <a:p>
                      <a:pPr indent="0" lvl="0" marL="0" rtl="0" algn="l">
                        <a:spcBef>
                          <a:spcPts val="0"/>
                        </a:spcBef>
                        <a:spcAft>
                          <a:spcPts val="0"/>
                        </a:spcAft>
                        <a:buNone/>
                      </a:pPr>
                      <a:r>
                        <a:rPr lang="en-US"/>
                        <a:t>5</a:t>
                      </a:r>
                      <a:endParaRPr/>
                    </a:p>
                  </a:txBody>
                  <a:tcPr marT="45725" marB="45725" marR="91450" marL="91450"/>
                </a:tc>
                <a:tc>
                  <a:txBody>
                    <a:bodyPr/>
                    <a:lstStyle/>
                    <a:p>
                      <a:pPr indent="0" lvl="0" marL="0" rtl="0" algn="l">
                        <a:spcBef>
                          <a:spcPts val="0"/>
                        </a:spcBef>
                        <a:spcAft>
                          <a:spcPts val="0"/>
                        </a:spcAft>
                        <a:buNone/>
                      </a:pPr>
                      <a:r>
                        <a:rPr lang="en-US"/>
                        <a:t>100 (week 4)</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ettercap changes MAC addr, we built monitor.c to alert on IP addr changes</a:t>
                      </a:r>
                      <a:endParaRPr sz="1800" u="none" cap="none" strike="noStrike"/>
                    </a:p>
                  </a:txBody>
                  <a:tcPr marT="45725" marB="45725" marR="91450" marL="91450"/>
                </a:tc>
              </a:tr>
              <a:tr h="6469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Total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rtl="0" algn="l">
                        <a:spcBef>
                          <a:spcPts val="0"/>
                        </a:spcBef>
                        <a:spcAft>
                          <a:spcPts val="0"/>
                        </a:spcAft>
                        <a:buNone/>
                      </a:pPr>
                      <a:r>
                        <a:rPr b="1" lang="en-US"/>
                        <a:t>21</a:t>
                      </a:r>
                      <a:endParaRPr b="1"/>
                    </a:p>
                  </a:txBody>
                  <a:tcPr marT="45725" marB="45725" marR="91450" marL="91450"/>
                </a:tc>
                <a:tc>
                  <a:txBody>
                    <a:bodyPr/>
                    <a:lstStyle/>
                    <a:p>
                      <a:pPr indent="0" lvl="0" marL="0" rtl="0" algn="l">
                        <a:spcBef>
                          <a:spcPts val="0"/>
                        </a:spcBef>
                        <a:spcAft>
                          <a:spcPts val="0"/>
                        </a:spcAft>
                        <a:buNone/>
                      </a:pPr>
                      <a:r>
                        <a:rPr b="1" lang="en-US"/>
                        <a:t>21</a:t>
                      </a:r>
                      <a:endParaRPr b="1"/>
                    </a:p>
                  </a:txBody>
                  <a:tcPr marT="45725" marB="45725" marR="91450" marL="91450"/>
                </a:tc>
                <a:tc>
                  <a:txBody>
                    <a:bodyPr/>
                    <a:lstStyle/>
                    <a:p>
                      <a:pPr indent="0" lvl="0" marL="0" rtl="0" algn="l">
                        <a:spcBef>
                          <a:spcPts val="0"/>
                        </a:spcBef>
                        <a:spcAft>
                          <a:spcPts val="0"/>
                        </a:spcAft>
                        <a:buNone/>
                      </a:pPr>
                      <a:r>
                        <a:rPr b="1" lang="en-US"/>
                        <a:t>100%</a:t>
                      </a:r>
                      <a:endParaRPr b="1"/>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101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2</a:t>
            </a:r>
            <a:r>
              <a:rPr b="1" lang="en-US"/>
              <a:t> Nick M. Backlog:</a:t>
            </a:r>
            <a:endParaRPr/>
          </a:p>
        </p:txBody>
      </p:sp>
      <p:graphicFrame>
        <p:nvGraphicFramePr>
          <p:cNvPr id="115" name="Google Shape;115;p6"/>
          <p:cNvGraphicFramePr/>
          <p:nvPr/>
        </p:nvGraphicFramePr>
        <p:xfrm>
          <a:off x="372036" y="924254"/>
          <a:ext cx="3000000" cy="3000000"/>
        </p:xfrm>
        <a:graphic>
          <a:graphicData uri="http://schemas.openxmlformats.org/drawingml/2006/table">
            <a:tbl>
              <a:tblPr bandRow="1" firstRow="1">
                <a:noFill/>
                <a:tableStyleId>{9CB4E2E8-080C-480C-8C8E-737DA5FF809D}</a:tableStyleId>
              </a:tblPr>
              <a:tblGrid>
                <a:gridCol w="713025"/>
                <a:gridCol w="3590600"/>
                <a:gridCol w="677425"/>
                <a:gridCol w="762975"/>
                <a:gridCol w="1349750"/>
                <a:gridCol w="3957075"/>
              </a:tblGrid>
              <a:tr h="12792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Task</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Original Estimate (hours)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Total</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actual hours</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Completion</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(week completed or % completed) </a:t>
                      </a:r>
                      <a:endParaRPr sz="14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Comment</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any problems and how you solved them</a:t>
                      </a:r>
                      <a:endParaRPr sz="1400" u="none" cap="none" strike="noStrike"/>
                    </a:p>
                  </a:txBody>
                  <a:tcPr marT="45725" marB="45725" marR="91450" marL="91450"/>
                </a:tc>
              </a:tr>
              <a:tr h="7863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Clr>
                          <a:schemeClr val="dk1"/>
                        </a:buClr>
                        <a:buSzPts val="1100"/>
                        <a:buFont typeface="Arial"/>
                        <a:buNone/>
                      </a:pPr>
                      <a:r>
                        <a:rPr lang="en-US"/>
                        <a:t>Debug compatibility between monitor.c and UI</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t>100 (week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200"/>
                        <a:t>Monitor.c crashed upon running on Nick’s virtual machine. Using GDB to debug the program revealed that, for some reason, the specific virtual machine image Nick had did not have many essential libraries that should have come pre-installed. Moving to a different image solved the issue.</a:t>
                      </a:r>
                      <a:endParaRPr sz="1200" u="none" cap="none" strike="noStrike"/>
                    </a:p>
                  </a:txBody>
                  <a:tcPr marT="45725" marB="45725" marR="91450" marL="91450">
                    <a:lnL cap="flat" cmpd="sng" w="12700">
                      <a:solidFill>
                        <a:schemeClr val="lt1"/>
                      </a:solidFill>
                      <a:prstDash val="solid"/>
                      <a:round/>
                      <a:headEnd len="sm" w="sm" type="none"/>
                      <a:tailEnd len="sm" w="sm" type="none"/>
                    </a:lnL>
                  </a:tcPr>
                </a:tc>
              </a:tr>
              <a:tr h="6600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Add history tab to UI</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t>4</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t>4</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t>100 (week 2)</a:t>
                      </a:r>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800"/>
                        <a:buFont typeface="Arial"/>
                        <a:buNone/>
                      </a:pPr>
                      <a:r>
                        <a:rPr lang="en-US" sz="1100"/>
                        <a:t>The coded text area written by Nico wasn’t appearing on the UI. Using Nico’s code as a baseline, Nick used the Netbeans drag-and-drop tools to recreate a text area to display the program’s logs. Nico’s code to actually </a:t>
                      </a:r>
                      <a:r>
                        <a:rPr i="1" lang="en-US" sz="1100"/>
                        <a:t>display </a:t>
                      </a:r>
                      <a:r>
                        <a:rPr lang="en-US" sz="1100"/>
                        <a:t>the text worked fine, the text area itself just needed to be generated through Netbeans instead of written with code.</a:t>
                      </a:r>
                      <a:endParaRPr sz="1100" u="none" cap="none" strike="noStrike"/>
                    </a:p>
                  </a:txBody>
                  <a:tcPr marT="45725" marB="45725" marR="91450" marL="91450"/>
                </a:tc>
              </a:tr>
              <a:tr h="6600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Update User Interface to be compatible with new monitor.c features</a:t>
                      </a:r>
                      <a:endParaRPr/>
                    </a:p>
                  </a:txBody>
                  <a:tcPr marT="45725" marB="45725" marR="91450" marL="91450"/>
                </a:tc>
                <a:tc>
                  <a:txBody>
                    <a:bodyPr/>
                    <a:lstStyle/>
                    <a:p>
                      <a:pPr indent="0" lvl="0" marL="0" rtl="0" algn="l">
                        <a:spcBef>
                          <a:spcPts val="0"/>
                        </a:spcBef>
                        <a:spcAft>
                          <a:spcPts val="0"/>
                        </a:spcAft>
                        <a:buNone/>
                      </a:pPr>
                      <a:r>
                        <a:rPr lang="en-US"/>
                        <a:t>5</a:t>
                      </a:r>
                      <a:endParaRPr/>
                    </a:p>
                  </a:txBody>
                  <a:tcPr marT="45725" marB="45725" marR="91450" marL="91450"/>
                </a:tc>
                <a:tc>
                  <a:txBody>
                    <a:bodyPr/>
                    <a:lstStyle/>
                    <a:p>
                      <a:pPr indent="0" lvl="0" marL="0" rtl="0" algn="l">
                        <a:spcBef>
                          <a:spcPts val="0"/>
                        </a:spcBef>
                        <a:spcAft>
                          <a:spcPts val="0"/>
                        </a:spcAft>
                        <a:buNone/>
                      </a:pPr>
                      <a:r>
                        <a:rPr lang="en-US"/>
                        <a:t>6</a:t>
                      </a:r>
                      <a:endParaRPr/>
                    </a:p>
                  </a:txBody>
                  <a:tcPr marT="45725" marB="45725" marR="91450" marL="91450"/>
                </a:tc>
                <a:tc>
                  <a:txBody>
                    <a:bodyPr/>
                    <a:lstStyle/>
                    <a:p>
                      <a:pPr indent="0" lvl="0" marL="0" rtl="0" algn="l">
                        <a:spcBef>
                          <a:spcPts val="0"/>
                        </a:spcBef>
                        <a:spcAft>
                          <a:spcPts val="0"/>
                        </a:spcAft>
                        <a:buNone/>
                      </a:pPr>
                      <a:r>
                        <a:rPr lang="en-US"/>
                        <a:t>100 (week 3) </a:t>
                      </a:r>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7863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t>Clean up and optimize UI code</a:t>
                      </a:r>
                      <a:endParaRPr/>
                    </a:p>
                  </a:txBody>
                  <a:tcPr marT="45725" marB="45725" marR="91450" marL="91450"/>
                </a:tc>
                <a:tc>
                  <a:txBody>
                    <a:bodyPr/>
                    <a:lstStyle/>
                    <a:p>
                      <a:pPr indent="0" lvl="0" marL="0" rtl="0" algn="l">
                        <a:spcBef>
                          <a:spcPts val="0"/>
                        </a:spcBef>
                        <a:spcAft>
                          <a:spcPts val="0"/>
                        </a:spcAft>
                        <a:buNone/>
                      </a:pPr>
                      <a:r>
                        <a:rPr lang="en-US"/>
                        <a:t>4</a:t>
                      </a:r>
                      <a:endParaRPr/>
                    </a:p>
                  </a:txBody>
                  <a:tcPr marT="45725" marB="45725" marR="91450" marL="91450"/>
                </a:tc>
                <a:tc>
                  <a:txBody>
                    <a:bodyPr/>
                    <a:lstStyle/>
                    <a:p>
                      <a:pPr indent="0" lvl="0" marL="0" rtl="0" algn="l">
                        <a:spcBef>
                          <a:spcPts val="0"/>
                        </a:spcBef>
                        <a:spcAft>
                          <a:spcPts val="0"/>
                        </a:spcAft>
                        <a:buNone/>
                      </a:pPr>
                      <a:r>
                        <a:rPr lang="en-US"/>
                        <a:t>4</a:t>
                      </a:r>
                      <a:endParaRPr/>
                    </a:p>
                  </a:txBody>
                  <a:tcPr marT="45725" marB="45725" marR="91450" marL="91450"/>
                </a:tc>
                <a:tc>
                  <a:txBody>
                    <a:bodyPr/>
                    <a:lstStyle/>
                    <a:p>
                      <a:pPr indent="0" lvl="0" marL="0" rtl="0" algn="l">
                        <a:spcBef>
                          <a:spcPts val="0"/>
                        </a:spcBef>
                        <a:spcAft>
                          <a:spcPts val="0"/>
                        </a:spcAft>
                        <a:buNone/>
                      </a:pPr>
                      <a:r>
                        <a:rPr lang="en-US"/>
                        <a:t>100 (week 4)</a:t>
                      </a:r>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6469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Total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rtl="0" algn="l">
                        <a:spcBef>
                          <a:spcPts val="0"/>
                        </a:spcBef>
                        <a:spcAft>
                          <a:spcPts val="0"/>
                        </a:spcAft>
                        <a:buNone/>
                      </a:pPr>
                      <a:r>
                        <a:rPr b="1" lang="en-US"/>
                        <a:t>17</a:t>
                      </a:r>
                      <a:endParaRPr b="1"/>
                    </a:p>
                  </a:txBody>
                  <a:tcPr marT="45725" marB="45725" marR="91450" marL="91450"/>
                </a:tc>
                <a:tc>
                  <a:txBody>
                    <a:bodyPr/>
                    <a:lstStyle/>
                    <a:p>
                      <a:pPr indent="0" lvl="0" marL="0" rtl="0" algn="l">
                        <a:spcBef>
                          <a:spcPts val="0"/>
                        </a:spcBef>
                        <a:spcAft>
                          <a:spcPts val="0"/>
                        </a:spcAft>
                        <a:buNone/>
                      </a:pPr>
                      <a:r>
                        <a:rPr b="1" lang="en-US"/>
                        <a:t>19</a:t>
                      </a:r>
                      <a:endParaRPr b="1"/>
                    </a:p>
                  </a:txBody>
                  <a:tcPr marT="45725" marB="45725" marR="91450" marL="91450"/>
                </a:tc>
                <a:tc>
                  <a:txBody>
                    <a:bodyPr/>
                    <a:lstStyle/>
                    <a:p>
                      <a:pPr indent="0" lvl="0" marL="0" rtl="0" algn="l">
                        <a:spcBef>
                          <a:spcPts val="0"/>
                        </a:spcBef>
                        <a:spcAft>
                          <a:spcPts val="0"/>
                        </a:spcAft>
                        <a:buNone/>
                      </a:pPr>
                      <a:r>
                        <a:rPr b="1" lang="en-US"/>
                        <a:t>100%</a:t>
                      </a:r>
                      <a:endParaRPr b="1"/>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39188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2</a:t>
            </a:r>
            <a:r>
              <a:rPr b="1" lang="en-US"/>
              <a:t> All:  </a:t>
            </a:r>
            <a:r>
              <a:rPr b="1" lang="en-US" sz="2000"/>
              <a:t>(totals about each team member – see example below)</a:t>
            </a:r>
            <a:endParaRPr/>
          </a:p>
        </p:txBody>
      </p:sp>
      <p:graphicFrame>
        <p:nvGraphicFramePr>
          <p:cNvPr id="121" name="Google Shape;121;p8"/>
          <p:cNvGraphicFramePr/>
          <p:nvPr/>
        </p:nvGraphicFramePr>
        <p:xfrm>
          <a:off x="391886" y="1690688"/>
          <a:ext cx="3000000" cy="3000000"/>
        </p:xfrm>
        <a:graphic>
          <a:graphicData uri="http://schemas.openxmlformats.org/drawingml/2006/table">
            <a:tbl>
              <a:tblPr bandRow="1" firstRow="1">
                <a:noFill/>
                <a:tableStyleId>{9CB4E2E8-080C-480C-8C8E-737DA5FF809D}</a:tableStyleId>
              </a:tblPr>
              <a:tblGrid>
                <a:gridCol w="1025600"/>
                <a:gridCol w="2519525"/>
                <a:gridCol w="1456275"/>
                <a:gridCol w="1498600"/>
                <a:gridCol w="1066800"/>
                <a:gridCol w="1388525"/>
                <a:gridCol w="1905000"/>
              </a:tblGrid>
              <a:tr h="9107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Name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Sum Estimated Hours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Estimated hours/Team total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Sum Logged Hours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logged hours/Team total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Completion percentage tasks per person</a:t>
                      </a:r>
                      <a:endParaRPr sz="1400" u="none" cap="none" strike="noStrike"/>
                    </a:p>
                  </a:txBody>
                  <a:tcPr marT="45725" marB="45725" marR="91450" marL="91450"/>
                </a:tc>
              </a:tr>
              <a:tr h="8651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John 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21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21</a:t>
                      </a:r>
                      <a:r>
                        <a:rPr lang="en-US" sz="1800" u="none" cap="none" strike="noStrike"/>
                        <a:t>/5</a:t>
                      </a:r>
                      <a:r>
                        <a:rPr lang="en-US" sz="1800"/>
                        <a:t>7</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r>
                        <a:rPr lang="en-US" sz="1800"/>
                        <a:t>7</a:t>
                      </a: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a:t>21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21</a:t>
                      </a:r>
                      <a:r>
                        <a:rPr lang="en-US" sz="1800" u="none" cap="none" strike="noStrike"/>
                        <a:t>/</a:t>
                      </a:r>
                      <a:r>
                        <a:rPr lang="en-US" sz="1800"/>
                        <a:t>58</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r>
                        <a:rPr lang="en-US" sz="1800"/>
                        <a:t>31</a:t>
                      </a: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100</a:t>
                      </a:r>
                      <a:r>
                        <a:rPr lang="en-US" sz="1800" u="none" cap="none" strike="noStrike"/>
                        <a:t>%</a:t>
                      </a:r>
                      <a:endParaRPr sz="1400" u="none" cap="none" strike="noStrike"/>
                    </a:p>
                  </a:txBody>
                  <a:tcPr marT="45725" marB="45725" marR="91450" marL="91450"/>
                </a:tc>
              </a:tr>
              <a:tr h="6600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Nico 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19</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19/5</a:t>
                      </a:r>
                      <a:r>
                        <a:rPr lang="en-US" sz="1800"/>
                        <a:t>7</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r>
                        <a:rPr lang="en-US" sz="1800"/>
                        <a:t>3</a:t>
                      </a: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a:t>18</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18</a:t>
                      </a:r>
                      <a:r>
                        <a:rPr lang="en-US" sz="1800" u="none" cap="none" strike="noStrike"/>
                        <a:t>/</a:t>
                      </a:r>
                      <a:r>
                        <a:rPr lang="en-US" sz="1800"/>
                        <a:t>58</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r>
                        <a:rPr lang="en-US" sz="1800"/>
                        <a:t>6</a:t>
                      </a:r>
                      <a:r>
                        <a:rPr lang="en-US" sz="1800" u="none" cap="none" strike="noStrike"/>
                        <a: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9</a:t>
                      </a:r>
                      <a:r>
                        <a:rPr lang="en-US" sz="1800"/>
                        <a:t>5</a:t>
                      </a:r>
                      <a:r>
                        <a:rPr lang="en-US" sz="1800" u="none" cap="none" strike="noStrike"/>
                        <a:t>%</a:t>
                      </a:r>
                      <a:endParaRPr sz="1400" u="none" cap="none" strike="noStrike"/>
                    </a:p>
                  </a:txBody>
                  <a:tcPr marT="45725" marB="45725" marR="91450" marL="91450"/>
                </a:tc>
              </a:tr>
              <a:tr h="6600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Nick M</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17</a:t>
                      </a:r>
                      <a:r>
                        <a:rPr lang="en-US" sz="1800" u="none" cap="none" strike="noStrike"/>
                        <a:t>/5</a:t>
                      </a:r>
                      <a:r>
                        <a:rPr lang="en-US" sz="1800"/>
                        <a:t>7</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r>
                        <a:rPr lang="en-US" sz="1800"/>
                        <a:t>0</a:t>
                      </a:r>
                      <a:r>
                        <a:rPr lang="en-US" sz="1800" u="none" cap="none" strike="noStrike"/>
                        <a: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19</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19</a:t>
                      </a:r>
                      <a:r>
                        <a:rPr lang="en-US" sz="1800" u="none" cap="none" strike="noStrike"/>
                        <a:t>/</a:t>
                      </a:r>
                      <a:r>
                        <a:rPr lang="en-US" sz="1800"/>
                        <a:t>58</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r>
                        <a:rPr lang="en-US" sz="1800"/>
                        <a:t>3</a:t>
                      </a:r>
                      <a:r>
                        <a:rPr lang="en-US" sz="1800" u="none" cap="none" strike="noStrike"/>
                        <a:t>3%)</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100%</a:t>
                      </a:r>
                      <a:endParaRPr sz="1400" u="none" cap="none" strike="noStrike"/>
                    </a:p>
                  </a:txBody>
                  <a:tcPr marT="45725" marB="45725" marR="91450" marL="91450"/>
                </a:tc>
              </a:tr>
              <a:tr h="64692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Team Total/average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sum = 5</a:t>
                      </a:r>
                      <a:r>
                        <a:rPr b="1" lang="en-US" sz="1800"/>
                        <a:t>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sum = </a:t>
                      </a:r>
                      <a:r>
                        <a:rPr b="1" lang="en-US" sz="1800"/>
                        <a:t>58</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9</a:t>
                      </a:r>
                      <a:r>
                        <a:rPr b="1" lang="en-US" sz="1800"/>
                        <a:t>8.3</a:t>
                      </a:r>
                      <a:r>
                        <a:rPr b="1" lang="en-US" sz="1800" u="none" cap="none" strike="noStrike"/>
                        <a:t>%</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838188"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2</a:t>
            </a:r>
            <a:r>
              <a:rPr b="1" lang="en-US"/>
              <a:t> issues </a:t>
            </a:r>
            <a:r>
              <a:rPr b="1" lang="en-US" sz="2000"/>
              <a:t>– things you had to change/add/didn’t work and your actions and results </a:t>
            </a:r>
            <a:endParaRPr sz="2000"/>
          </a:p>
        </p:txBody>
      </p:sp>
      <p:graphicFrame>
        <p:nvGraphicFramePr>
          <p:cNvPr id="127" name="Google Shape;127;p9"/>
          <p:cNvGraphicFramePr/>
          <p:nvPr/>
        </p:nvGraphicFramePr>
        <p:xfrm>
          <a:off x="369361" y="1089551"/>
          <a:ext cx="3000000" cy="3000000"/>
        </p:xfrm>
        <a:graphic>
          <a:graphicData uri="http://schemas.openxmlformats.org/drawingml/2006/table">
            <a:tbl>
              <a:tblPr bandRow="1" firstRow="1">
                <a:noFill/>
                <a:tableStyleId>{9CB4E2E8-080C-480C-8C8E-737DA5FF809D}</a:tableStyleId>
              </a:tblPr>
              <a:tblGrid>
                <a:gridCol w="389925"/>
                <a:gridCol w="1950725"/>
                <a:gridCol w="1467350"/>
                <a:gridCol w="2077950"/>
                <a:gridCol w="2985750"/>
                <a:gridCol w="2260250"/>
              </a:tblGrid>
              <a:tr h="8760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Issue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Person(s) responsible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Situation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Action (change backlog, change specification, change design, etc)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 (solved, partially solved, moved later) </a:t>
                      </a:r>
                      <a:endParaRPr sz="1400" u="none" cap="none" strike="noStrike"/>
                    </a:p>
                  </a:txBody>
                  <a:tcPr marT="45725" marB="45725" marR="91450" marL="91450"/>
                </a:tc>
              </a:tr>
              <a:tr h="7446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a:t>Writing code to display a text box did not seem to be working properly</a:t>
                      </a:r>
                      <a:endParaRPr/>
                    </a:p>
                  </a:txBody>
                  <a:tcPr marT="45725" marB="45725" marR="91450" marL="91450"/>
                </a:tc>
                <a:tc>
                  <a:txBody>
                    <a:bodyPr/>
                    <a:lstStyle/>
                    <a:p>
                      <a:pPr indent="0" lvl="0" marL="0" rtl="0" algn="l">
                        <a:spcBef>
                          <a:spcPts val="0"/>
                        </a:spcBef>
                        <a:spcAft>
                          <a:spcPts val="0"/>
                        </a:spcAft>
                        <a:buNone/>
                      </a:pPr>
                      <a:r>
                        <a:rPr lang="en-US"/>
                        <a:t>Nico L, Nick M</a:t>
                      </a:r>
                      <a:endParaRPr/>
                    </a:p>
                  </a:txBody>
                  <a:tcPr marT="45725" marB="45725" marR="91450" marL="91450"/>
                </a:tc>
                <a:tc>
                  <a:txBody>
                    <a:bodyPr/>
                    <a:lstStyle/>
                    <a:p>
                      <a:pPr indent="0" lvl="0" marL="0" rtl="0" algn="l">
                        <a:spcBef>
                          <a:spcPts val="0"/>
                        </a:spcBef>
                        <a:spcAft>
                          <a:spcPts val="0"/>
                        </a:spcAft>
                        <a:buNone/>
                      </a:pPr>
                      <a:r>
                        <a:rPr lang="en-US"/>
                        <a:t>Text was being read from the log.txt file, but would not appear in the UI, despite the code seeming correct.</a:t>
                      </a:r>
                      <a:endParaRPr/>
                    </a:p>
                  </a:txBody>
                  <a:tcPr marT="45725" marB="45725" marR="91450" marL="91450"/>
                </a:tc>
                <a:tc>
                  <a:txBody>
                    <a:bodyPr/>
                    <a:lstStyle/>
                    <a:p>
                      <a:pPr indent="0" lvl="0" marL="0" rtl="0" algn="l">
                        <a:spcBef>
                          <a:spcPts val="0"/>
                        </a:spcBef>
                        <a:spcAft>
                          <a:spcPts val="0"/>
                        </a:spcAft>
                        <a:buNone/>
                      </a:pPr>
                      <a:r>
                        <a:rPr lang="en-US"/>
                        <a:t>The NetBeans drag-and-drop tools were used to generate the text area, and the rest of the code worked properly.</a:t>
                      </a:r>
                      <a:endParaRPr/>
                    </a:p>
                  </a:txBody>
                  <a:tcPr marT="45725" marB="45725" marR="91450" marL="91450"/>
                </a:tc>
                <a:tc>
                  <a:txBody>
                    <a:bodyPr/>
                    <a:lstStyle/>
                    <a:p>
                      <a:pPr indent="0" lvl="0" marL="0" rtl="0" algn="l">
                        <a:spcBef>
                          <a:spcPts val="0"/>
                        </a:spcBef>
                        <a:spcAft>
                          <a:spcPts val="0"/>
                        </a:spcAft>
                        <a:buNone/>
                      </a:pPr>
                      <a:r>
                        <a:rPr lang="en-US"/>
                        <a:t>Solved</a:t>
                      </a:r>
                      <a:endParaRPr/>
                    </a:p>
                  </a:txBody>
                  <a:tcPr marT="45725" marB="45725" marR="91450" marL="91450"/>
                </a:tc>
              </a:tr>
              <a:tr h="9761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rtl="0" algn="l">
                        <a:spcBef>
                          <a:spcPts val="0"/>
                        </a:spcBef>
                        <a:spcAft>
                          <a:spcPts val="0"/>
                        </a:spcAft>
                        <a:buNone/>
                      </a:pPr>
                      <a:r>
                        <a:rPr lang="en-US"/>
                        <a:t>Monitor.c crashed upon running on Nick’s virtual machine.</a:t>
                      </a:r>
                      <a:endParaRPr/>
                    </a:p>
                  </a:txBody>
                  <a:tcPr marT="45725" marB="45725" marR="91450" marL="91450"/>
                </a:tc>
                <a:tc>
                  <a:txBody>
                    <a:bodyPr/>
                    <a:lstStyle/>
                    <a:p>
                      <a:pPr indent="0" lvl="0" marL="0" rtl="0" algn="l">
                        <a:spcBef>
                          <a:spcPts val="0"/>
                        </a:spcBef>
                        <a:spcAft>
                          <a:spcPts val="0"/>
                        </a:spcAft>
                        <a:buNone/>
                      </a:pPr>
                      <a:r>
                        <a:rPr lang="en-US"/>
                        <a:t>Nick M</a:t>
                      </a:r>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300"/>
                        <a:t>Using </a:t>
                      </a:r>
                      <a:r>
                        <a:rPr lang="en-US" sz="1200"/>
                        <a:t>GDB to debug the program revealed that, for some reason, the specific virtual machine image Nick had did not have many essential libraries that should have come pre-installed.</a:t>
                      </a:r>
                      <a:endParaRPr/>
                    </a:p>
                  </a:txBody>
                  <a:tcPr marT="45725" marB="45725" marR="91450" marL="91450"/>
                </a:tc>
                <a:tc>
                  <a:txBody>
                    <a:bodyPr/>
                    <a:lstStyle/>
                    <a:p>
                      <a:pPr indent="0" lvl="0" marL="0" rtl="0" algn="l">
                        <a:spcBef>
                          <a:spcPts val="0"/>
                        </a:spcBef>
                        <a:spcAft>
                          <a:spcPts val="0"/>
                        </a:spcAft>
                        <a:buNone/>
                      </a:pPr>
                      <a:r>
                        <a:rPr lang="en-US"/>
                        <a:t>Moving to a different virtual image solved the issue.</a:t>
                      </a:r>
                      <a:endParaRPr/>
                    </a:p>
                  </a:txBody>
                  <a:tcPr marT="45725" marB="45725" marR="91450" marL="91450"/>
                </a:tc>
                <a:tc>
                  <a:txBody>
                    <a:bodyPr/>
                    <a:lstStyle/>
                    <a:p>
                      <a:pPr indent="0" lvl="0" marL="0" rtl="0" algn="l">
                        <a:spcBef>
                          <a:spcPts val="0"/>
                        </a:spcBef>
                        <a:spcAft>
                          <a:spcPts val="0"/>
                        </a:spcAft>
                        <a:buNone/>
                      </a:pPr>
                      <a:r>
                        <a:rPr lang="en-US"/>
                        <a:t>Solved</a:t>
                      </a:r>
                      <a:endParaRPr/>
                    </a:p>
                  </a:txBody>
                  <a:tcPr marT="45725" marB="45725" marR="91450" marL="91450"/>
                </a:tc>
              </a:tr>
              <a:tr h="10877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rtl="0" algn="l">
                        <a:spcBef>
                          <a:spcPts val="0"/>
                        </a:spcBef>
                        <a:spcAft>
                          <a:spcPts val="0"/>
                        </a:spcAft>
                        <a:buNone/>
                      </a:pPr>
                      <a:r>
                        <a:rPr lang="en-US"/>
                        <a:t>Monitor.c alerts on changes to IP addr, needed to </a:t>
                      </a:r>
                      <a:r>
                        <a:rPr lang="en-US"/>
                        <a:t>change</a:t>
                      </a:r>
                      <a:r>
                        <a:rPr lang="en-US"/>
                        <a:t> this to alert on MAC addr changes</a:t>
                      </a:r>
                      <a:endParaRPr/>
                    </a:p>
                  </a:txBody>
                  <a:tcPr marT="45725" marB="45725" marR="91450" marL="91450"/>
                </a:tc>
                <a:tc>
                  <a:txBody>
                    <a:bodyPr/>
                    <a:lstStyle/>
                    <a:p>
                      <a:pPr indent="0" lvl="0" marL="0" rtl="0" algn="l">
                        <a:spcBef>
                          <a:spcPts val="0"/>
                        </a:spcBef>
                        <a:spcAft>
                          <a:spcPts val="0"/>
                        </a:spcAft>
                        <a:buNone/>
                      </a:pPr>
                      <a:r>
                        <a:rPr lang="en-US"/>
                        <a:t>John B</a:t>
                      </a:r>
                      <a:endParaRPr/>
                    </a:p>
                  </a:txBody>
                  <a:tcPr marT="45725" marB="45725" marR="91450" marL="91450"/>
                </a:tc>
                <a:tc>
                  <a:txBody>
                    <a:bodyPr/>
                    <a:lstStyle/>
                    <a:p>
                      <a:pPr indent="0" lvl="0" marL="0" rtl="0" algn="l">
                        <a:spcBef>
                          <a:spcPts val="0"/>
                        </a:spcBef>
                        <a:spcAft>
                          <a:spcPts val="0"/>
                        </a:spcAft>
                        <a:buNone/>
                      </a:pPr>
                      <a:r>
                        <a:rPr lang="en-US"/>
                        <a:t>ettercap changes the attackers MAC addr to the victims, this is the case which we need to catch</a:t>
                      </a:r>
                      <a:endParaRPr/>
                    </a:p>
                  </a:txBody>
                  <a:tcPr marT="45725" marB="45725" marR="91450" marL="91450"/>
                </a:tc>
                <a:tc>
                  <a:txBody>
                    <a:bodyPr/>
                    <a:lstStyle/>
                    <a:p>
                      <a:pPr indent="0" lvl="0" marL="0" rtl="0" algn="ctr">
                        <a:spcBef>
                          <a:spcPts val="0"/>
                        </a:spcBef>
                        <a:spcAft>
                          <a:spcPts val="0"/>
                        </a:spcAft>
                        <a:buClr>
                          <a:schemeClr val="dk1"/>
                        </a:buClr>
                        <a:buSzPts val="1800"/>
                        <a:buFont typeface="Arial"/>
                        <a:buNone/>
                      </a:pPr>
                      <a:r>
                        <a:rPr lang="en-US"/>
                        <a:t>make </a:t>
                      </a:r>
                      <a:r>
                        <a:rPr lang="en-US"/>
                        <a:t>changes</a:t>
                      </a:r>
                      <a:r>
                        <a:rPr lang="en-US"/>
                        <a:t> to the function within  monitor.c that analyzes network traffic</a:t>
                      </a:r>
                      <a:endParaRPr/>
                    </a:p>
                  </a:txBody>
                  <a:tcPr marT="45725" marB="45725" marR="91450" marL="91450"/>
                </a:tc>
                <a:tc>
                  <a:txBody>
                    <a:bodyPr/>
                    <a:lstStyle/>
                    <a:p>
                      <a:pPr indent="0" lvl="0" marL="0" rtl="0" algn="l">
                        <a:spcBef>
                          <a:spcPts val="0"/>
                        </a:spcBef>
                        <a:spcAft>
                          <a:spcPts val="0"/>
                        </a:spcAft>
                        <a:buNone/>
                      </a:pPr>
                      <a:r>
                        <a:rPr lang="en-US"/>
                        <a:t>Solved</a:t>
                      </a:r>
                      <a:endParaRPr/>
                    </a:p>
                  </a:txBody>
                  <a:tcPr marT="45725" marB="45725" marR="91450" marL="91450"/>
                </a:tc>
              </a:tr>
              <a:tr h="41502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4918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8760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Total:</a:t>
                      </a:r>
                      <a:r>
                        <a:rPr b="1" lang="en-US" sz="1800"/>
                        <a:t> </a:t>
                      </a:r>
                      <a:r>
                        <a:rPr b="1" lang="en-US" sz="1800" u="none" cap="none" strike="noStrike"/>
                        <a:t> Issues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u="none" cap="none" strike="noStrike"/>
                        <a:t>Percentage Issues solved without delay: 100%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Sprint retrospective</a:t>
            </a:r>
            <a:r>
              <a:rPr lang="en-US"/>
              <a:t> </a:t>
            </a:r>
            <a:r>
              <a:rPr b="1" lang="en-US"/>
              <a:t>meeting </a:t>
            </a:r>
            <a:r>
              <a:rPr b="1" lang="en-US" sz="2000"/>
              <a:t>(last meeting of the sprint)</a:t>
            </a:r>
            <a:endParaRPr sz="2000"/>
          </a:p>
        </p:txBody>
      </p:sp>
      <p:sp>
        <p:nvSpPr>
          <p:cNvPr id="133" name="Google Shape;133;p10"/>
          <p:cNvSpPr txBox="1"/>
          <p:nvPr>
            <p:ph idx="1" type="body"/>
          </p:nvPr>
        </p:nvSpPr>
        <p:spPr>
          <a:xfrm>
            <a:off x="838200" y="1825625"/>
            <a:ext cx="10515600" cy="4838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Conclusions at the end of the Sprint: </a:t>
            </a:r>
            <a:endParaRPr/>
          </a:p>
          <a:p>
            <a:pPr indent="-228600" lvl="0" marL="228600" rtl="0" algn="l">
              <a:lnSpc>
                <a:spcPct val="90000"/>
              </a:lnSpc>
              <a:spcBef>
                <a:spcPts val="1000"/>
              </a:spcBef>
              <a:spcAft>
                <a:spcPts val="0"/>
              </a:spcAft>
              <a:buSzPts val="2800"/>
              <a:buChar char="•"/>
            </a:pPr>
            <a:r>
              <a:rPr lang="en-US"/>
              <a:t>Positive: ARP attack simulated on our virtual network, all programs are functional</a:t>
            </a:r>
            <a:endParaRPr/>
          </a:p>
          <a:p>
            <a:pPr indent="-228600" lvl="0" marL="228600" rtl="0" algn="l">
              <a:lnSpc>
                <a:spcPct val="90000"/>
              </a:lnSpc>
              <a:spcBef>
                <a:spcPts val="1000"/>
              </a:spcBef>
              <a:spcAft>
                <a:spcPts val="0"/>
              </a:spcAft>
              <a:buSzPts val="2800"/>
              <a:buChar char="•"/>
            </a:pPr>
            <a:r>
              <a:rPr lang="en-US"/>
              <a:t>Negative: Had some issues, but resolved them</a:t>
            </a:r>
            <a:endParaRPr/>
          </a:p>
          <a:p>
            <a:pPr indent="0" lvl="0" marL="0" rtl="0" algn="l">
              <a:lnSpc>
                <a:spcPct val="90000"/>
              </a:lnSpc>
              <a:spcBef>
                <a:spcPts val="1000"/>
              </a:spcBef>
              <a:spcAft>
                <a:spcPts val="0"/>
              </a:spcAft>
              <a:buSzPts val="2323"/>
              <a:buNone/>
            </a:pPr>
            <a:r>
              <a:t/>
            </a:r>
            <a:endParaRPr/>
          </a:p>
          <a:p>
            <a:pPr indent="-228600" lvl="0" marL="228600" rtl="0" algn="l">
              <a:lnSpc>
                <a:spcPct val="90000"/>
              </a:lnSpc>
              <a:spcBef>
                <a:spcPts val="1000"/>
              </a:spcBef>
              <a:spcAft>
                <a:spcPts val="0"/>
              </a:spcAft>
              <a:buClr>
                <a:schemeClr val="dk1"/>
              </a:buClr>
              <a:buSzPts val="2800"/>
              <a:buChar char="•"/>
            </a:pPr>
            <a:r>
              <a:rPr lang="en-US"/>
              <a:t>For the next sprint we will </a:t>
            </a:r>
            <a:endParaRPr/>
          </a:p>
          <a:p>
            <a:pPr indent="0" lvl="0" marL="457200" rtl="0" algn="l">
              <a:lnSpc>
                <a:spcPct val="90000"/>
              </a:lnSpc>
              <a:spcBef>
                <a:spcPts val="1000"/>
              </a:spcBef>
              <a:spcAft>
                <a:spcPts val="0"/>
              </a:spcAft>
              <a:buNone/>
            </a:pPr>
            <a:r>
              <a:rPr lang="en-US"/>
              <a:t>Demonstrate our programs ability to catch an ARP poisoning attack on a network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2019-09-02T22:52:30Z</dcterms:created>
  <dc:creator>Simona Doboli</dc:creator>
</cp:coreProperties>
</file>