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8"/>
  </p:notesMasterIdLst>
  <p:handoutMasterIdLst>
    <p:handoutMasterId r:id="rId49"/>
  </p:handoutMasterIdLst>
  <p:sldIdLst>
    <p:sldId id="256" r:id="rId3"/>
    <p:sldId id="634" r:id="rId4"/>
    <p:sldId id="660" r:id="rId5"/>
    <p:sldId id="635" r:id="rId6"/>
    <p:sldId id="636" r:id="rId7"/>
    <p:sldId id="637" r:id="rId8"/>
    <p:sldId id="639" r:id="rId9"/>
    <p:sldId id="640" r:id="rId10"/>
    <p:sldId id="666" r:id="rId11"/>
    <p:sldId id="647" r:id="rId12"/>
    <p:sldId id="648" r:id="rId13"/>
    <p:sldId id="665" r:id="rId14"/>
    <p:sldId id="649" r:id="rId15"/>
    <p:sldId id="650" r:id="rId16"/>
    <p:sldId id="651" r:id="rId17"/>
    <p:sldId id="652" r:id="rId18"/>
    <p:sldId id="663" r:id="rId19"/>
    <p:sldId id="676" r:id="rId20"/>
    <p:sldId id="664" r:id="rId21"/>
    <p:sldId id="667" r:id="rId22"/>
    <p:sldId id="670" r:id="rId23"/>
    <p:sldId id="653" r:id="rId24"/>
    <p:sldId id="654" r:id="rId25"/>
    <p:sldId id="677" r:id="rId26"/>
    <p:sldId id="678" r:id="rId27"/>
    <p:sldId id="679" r:id="rId28"/>
    <p:sldId id="680" r:id="rId29"/>
    <p:sldId id="655" r:id="rId30"/>
    <p:sldId id="681" r:id="rId31"/>
    <p:sldId id="682" r:id="rId32"/>
    <p:sldId id="656" r:id="rId33"/>
    <p:sldId id="684" r:id="rId34"/>
    <p:sldId id="685" r:id="rId35"/>
    <p:sldId id="658" r:id="rId36"/>
    <p:sldId id="686" r:id="rId37"/>
    <p:sldId id="683" r:id="rId38"/>
    <p:sldId id="661" r:id="rId39"/>
    <p:sldId id="662" r:id="rId40"/>
    <p:sldId id="668" r:id="rId41"/>
    <p:sldId id="671" r:id="rId42"/>
    <p:sldId id="672" r:id="rId43"/>
    <p:sldId id="673" r:id="rId44"/>
    <p:sldId id="674" r:id="rId45"/>
    <p:sldId id="675" r:id="rId46"/>
    <p:sldId id="659" r:id="rId47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文 蕭" initials="士文" lastIdx="1" clrIdx="0">
    <p:extLst>
      <p:ext uri="{19B8F6BF-5375-455C-9EA6-DF929625EA0E}">
        <p15:presenceInfo xmlns:p15="http://schemas.microsoft.com/office/powerpoint/2012/main" userId="bdb8de0d3577b1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6242" autoAdjust="0"/>
  </p:normalViewPr>
  <p:slideViewPr>
    <p:cSldViewPr snapToGrid="0">
      <p:cViewPr varScale="1">
        <p:scale>
          <a:sx n="48" d="100"/>
          <a:sy n="48" d="100"/>
        </p:scale>
        <p:origin x="6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30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55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2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52D85B9-28D8-4886-B53E-92B9DB6A35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A52E2B-3203-4CA2-BE82-4ED81F1260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89327-C72D-4506-BA35-E11B4222A87D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7052E5-E513-4084-87AD-7E9D560A51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hsiao, shih-wen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DF4357-DA78-4FAA-87F9-86CF582A1E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A2AF-9B79-490E-896E-12354847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985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60EC2-D3E6-40CD-B802-023163E7854F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hsiao, shih-wen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871B2-9F12-438E-9149-CF2CDBEF1D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0079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8F16CB-4FFC-4E9C-9243-2FD73ACD5B44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871B2-9F12-438E-9149-CF2CDBEF1D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8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圖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1" name="圖片 40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圖片 79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1" name="圖片 80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798840" y="4581000"/>
            <a:ext cx="1552320" cy="15714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10832040" y="4476600"/>
            <a:ext cx="1352160" cy="23810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81720" y="1465920"/>
            <a:ext cx="1022796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>
                <a:solidFill>
                  <a:srgbClr val="FFFFFF"/>
                </a:solidFill>
                <a:latin typeface="Times New Roman"/>
                <a:ea typeface="標楷體"/>
              </a:rPr>
              <a:t>Click to edit the title text format按一下以編輯母片標題樣式</a:t>
            </a:r>
            <a:endParaRPr/>
          </a:p>
        </p:txBody>
      </p:sp>
      <p:sp>
        <p:nvSpPr>
          <p:cNvPr id="3" name="CustomShape 2"/>
          <p:cNvSpPr/>
          <p:nvPr/>
        </p:nvSpPr>
        <p:spPr>
          <a:xfrm>
            <a:off x="3395880" y="4363920"/>
            <a:ext cx="5400360" cy="1583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Times New Roman"/>
                <a:ea typeface="標楷體"/>
              </a:rPr>
              <a:t>Tamkang University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Times New Roman"/>
                <a:ea typeface="標楷體"/>
              </a:rPr>
              <a:t>Department of Electrical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Times New Roman"/>
                <a:ea typeface="標楷體"/>
              </a:rPr>
              <a:t>Embedded System Laboratory</a:t>
            </a:r>
            <a:endParaRPr/>
          </a:p>
        </p:txBody>
      </p:sp>
      <p:sp>
        <p:nvSpPr>
          <p:cNvPr id="4" name="CustomShape 3"/>
          <p:cNvSpPr/>
          <p:nvPr/>
        </p:nvSpPr>
        <p:spPr>
          <a:xfrm>
            <a:off x="65880" y="6129360"/>
            <a:ext cx="3166920" cy="64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/>
              <a:t>Hsiao, Shih-Wen</a:t>
            </a:r>
          </a:p>
          <a:p>
            <a:pPr algn="ctr">
              <a:lnSpc>
                <a:spcPct val="100000"/>
              </a:lnSpc>
            </a:pPr>
            <a:r>
              <a:rPr lang="en-US" altLang="zh-TW"/>
              <a:t>611440156@o365.tku.edu.tw</a:t>
            </a:r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4601880" y="6270120"/>
            <a:ext cx="2988000" cy="364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標楷體"/>
              </a:rPr>
              <a:t>Page.</a:t>
            </a:r>
            <a:fld id="{EDB21B3C-A7BE-4630-9768-FE751911ABDB}" type="slidenum">
              <a:rPr lang="en-US">
                <a:solidFill>
                  <a:srgbClr val="000000"/>
                </a:solidFill>
                <a:latin typeface="Times New Roman"/>
                <a:ea typeface="標楷體"/>
              </a:rPr>
              <a:t>‹#›</a:t>
            </a:fld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263520" y="277920"/>
            <a:ext cx="2969280" cy="364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2023/08/15</a:t>
            </a:r>
            <a:endParaRPr lang="en-US" altLang="zh-TW"/>
          </a:p>
          <a:p>
            <a:pPr>
              <a:lnSpc>
                <a:spcPct val="100000"/>
              </a:lnSpc>
            </a:pPr>
            <a:endParaRPr lang="en-US" altLang="zh-TW"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TW" sz="2800" dirty="0"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zh-TW" sz="2000" dirty="0"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zh-TW" dirty="0"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zh-TW" dirty="0"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zh-TW" sz="2000" dirty="0"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zh-TW" sz="2000" dirty="0">
                <a:latin typeface="Calibri"/>
              </a:rPr>
              <a:t>Sixth Outline Level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zh-TW" sz="2000" dirty="0">
                <a:latin typeface="Calibri"/>
              </a:rPr>
              <a:t>Seventh Outline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TW" sz="4400" dirty="0">
                <a:solidFill>
                  <a:srgbClr val="000000"/>
                </a:solidFill>
                <a:latin typeface="Times New Roman"/>
                <a:ea typeface="標楷體"/>
              </a:rPr>
              <a:t>Click to edit the title text format按一下以編輯母片標題樣式</a:t>
            </a:r>
            <a:endParaRPr dirty="0"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TW" sz="2800" dirty="0">
                <a:solidFill>
                  <a:srgbClr val="000000"/>
                </a:solidFill>
                <a:latin typeface="Times New Roman"/>
                <a:ea typeface="標楷體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zh-TW" sz="2800" dirty="0">
                <a:solidFill>
                  <a:srgbClr val="000000"/>
                </a:solidFill>
                <a:latin typeface="Times New Roman"/>
                <a:ea typeface="標楷體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zh-TW" sz="2800" dirty="0">
                <a:solidFill>
                  <a:srgbClr val="000000"/>
                </a:solidFill>
                <a:latin typeface="Times New Roman"/>
                <a:ea typeface="標楷體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zh-TW" sz="2800" dirty="0">
                <a:solidFill>
                  <a:srgbClr val="000000"/>
                </a:solidFill>
                <a:latin typeface="Times New Roman"/>
                <a:ea typeface="標楷體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zh-TW" sz="2800" dirty="0">
                <a:solidFill>
                  <a:srgbClr val="000000"/>
                </a:solidFill>
                <a:latin typeface="Times New Roman"/>
                <a:ea typeface="標楷體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zh-TW" sz="2800" dirty="0">
                <a:solidFill>
                  <a:srgbClr val="000000"/>
                </a:solidFill>
                <a:latin typeface="Times New Roman"/>
                <a:ea typeface="標楷體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2800" dirty="0">
                <a:solidFill>
                  <a:srgbClr val="000000"/>
                </a:solidFill>
                <a:latin typeface="Times New Roman"/>
                <a:ea typeface="標楷體"/>
              </a:rPr>
              <a:t>Seventh Outline Level編輯母片文字樣式</a:t>
            </a:r>
            <a:endParaRPr dirty="0"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TW" sz="2400" dirty="0">
                <a:solidFill>
                  <a:srgbClr val="000000"/>
                </a:solidFill>
                <a:latin typeface="Times New Roman"/>
                <a:ea typeface="標楷體"/>
              </a:rPr>
              <a:t>第二層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TW" sz="2000" dirty="0">
                <a:solidFill>
                  <a:srgbClr val="000000"/>
                </a:solidFill>
                <a:latin typeface="Times New Roman"/>
                <a:ea typeface="標楷體"/>
              </a:rPr>
              <a:t>第三層</a:t>
            </a:r>
            <a:endParaRPr dirty="0"/>
          </a:p>
          <a:p>
            <a:pPr lvl="3">
              <a:lnSpc>
                <a:spcPct val="100000"/>
              </a:lnSpc>
              <a:buFont typeface="Wingdings" charset="2"/>
              <a:buChar char=""/>
            </a:pPr>
            <a:r>
              <a:rPr lang="zh-TW" dirty="0">
                <a:solidFill>
                  <a:srgbClr val="000000"/>
                </a:solidFill>
                <a:latin typeface="Times New Roman"/>
                <a:ea typeface="標楷體"/>
              </a:rPr>
              <a:t>第四層</a:t>
            </a:r>
            <a:endParaRPr dirty="0"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TW" dirty="0">
                <a:solidFill>
                  <a:srgbClr val="000000"/>
                </a:solidFill>
                <a:latin typeface="Times New Roman"/>
                <a:ea typeface="標楷體"/>
              </a:rPr>
              <a:t>第五層</a:t>
            </a:r>
            <a:endParaRPr dirty="0"/>
          </a:p>
        </p:txBody>
      </p:sp>
      <p:pic>
        <p:nvPicPr>
          <p:cNvPr id="44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10920600" y="5737680"/>
            <a:ext cx="863640" cy="87444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65880" y="6129360"/>
            <a:ext cx="3166920" cy="64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TW"/>
              <a:t>Hsiao, Shih-Wen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611440156@o365.tku.edu.tw</a:t>
            </a:r>
          </a:p>
          <a:p>
            <a:pPr algn="ctr">
              <a:lnSpc>
                <a:spcPct val="100000"/>
              </a:lnSpc>
            </a:pPr>
            <a:endParaRPr lang="en-US" altLang="zh-TW"/>
          </a:p>
        </p:txBody>
      </p:sp>
      <p:sp>
        <p:nvSpPr>
          <p:cNvPr id="46" name="CustomShape 4"/>
          <p:cNvSpPr/>
          <p:nvPr/>
        </p:nvSpPr>
        <p:spPr>
          <a:xfrm>
            <a:off x="4601880" y="6270120"/>
            <a:ext cx="2988000" cy="364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標楷體"/>
              </a:rPr>
              <a:t>Page.</a:t>
            </a:r>
            <a:fld id="{4D5925DA-1170-4AA1-92AC-2420A4FC871B}" type="slidenum">
              <a:rPr lang="en-US">
                <a:solidFill>
                  <a:srgbClr val="000000"/>
                </a:solidFill>
                <a:latin typeface="Times New Roman"/>
                <a:ea typeface="標楷體"/>
              </a:rPr>
              <a:t>‹#›</a:t>
            </a:fld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263520" y="277920"/>
            <a:ext cx="2969280" cy="364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/>
              <a:t>2023/08/15</a:t>
            </a: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981720" y="1465920"/>
            <a:ext cx="1022796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>
                <a:solidFill>
                  <a:srgbClr val="FFFFFF"/>
                </a:solidFill>
                <a:latin typeface="標楷體"/>
                <a:ea typeface="標楷體"/>
              </a:rPr>
              <a:t>會議報告</a:t>
            </a:r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1D351B-E442-397E-F76F-6456754B624B}"/>
              </a:ext>
            </a:extLst>
          </p:cNvPr>
          <p:cNvSpPr/>
          <p:nvPr/>
        </p:nvSpPr>
        <p:spPr>
          <a:xfrm>
            <a:off x="1484789" y="1663430"/>
            <a:ext cx="9221821" cy="176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err="1">
                <a:solidFill>
                  <a:srgbClr val="FFFFFF"/>
                </a:solidFill>
              </a:rPr>
              <a:t>linux</a:t>
            </a:r>
            <a:r>
              <a:rPr lang="zh-TW" altLang="en-US" sz="4000">
                <a:solidFill>
                  <a:srgbClr val="FFFFFF"/>
                </a:solidFill>
              </a:rPr>
              <a:t>簡介與基本指令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檔案系統架構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400" b="1"/>
              <a:t>/home, /root</a:t>
            </a:r>
            <a:br>
              <a:rPr lang="en-US" altLang="zh-TW" sz="2400" b="1"/>
            </a:br>
            <a:r>
              <a:rPr lang="en-US" altLang="zh-TW" sz="2400"/>
              <a:t>/home</a:t>
            </a:r>
            <a:r>
              <a:rPr lang="zh-TW" altLang="en-US" sz="2400"/>
              <a:t>主要是一般帳戶的家目錄，</a:t>
            </a:r>
            <a:r>
              <a:rPr lang="en-US" altLang="zh-TW" sz="2400"/>
              <a:t>/root</a:t>
            </a:r>
            <a:r>
              <a:rPr lang="zh-TW" altLang="en-US" sz="2400"/>
              <a:t>為系統管理者的家目錄</a:t>
            </a:r>
            <a:endParaRPr lang="en-US" altLang="zh-TW" sz="2400"/>
          </a:p>
          <a:p>
            <a:pPr marL="457200" indent="-457200">
              <a:buFont typeface="+mj-lt"/>
              <a:buAutoNum type="arabicPeriod" startAt="4"/>
            </a:pPr>
            <a:endParaRPr lang="en-US" altLang="zh-TW" sz="2400" b="1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sz="2400" b="1"/>
              <a:t>/</a:t>
            </a:r>
            <a:r>
              <a:rPr lang="en-US" altLang="zh-TW" sz="2400" b="1" err="1"/>
              <a:t>etc</a:t>
            </a:r>
            <a:br>
              <a:rPr lang="en-US" altLang="zh-TW" sz="2400" b="1"/>
            </a:br>
            <a:r>
              <a:rPr lang="zh-TW" altLang="en-US" sz="2400"/>
              <a:t>主要放置系統檔案</a:t>
            </a:r>
            <a:endParaRPr lang="en-US" altLang="zh-TW" sz="2400"/>
          </a:p>
          <a:p>
            <a:pPr marL="457200" indent="-457200">
              <a:buFont typeface="+mj-lt"/>
              <a:buAutoNum type="arabicPeriod" startAt="4"/>
            </a:pPr>
            <a:endParaRPr lang="en-US" altLang="zh-TW" sz="2400" b="1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sz="2400" b="1"/>
              <a:t>/lib, /lib64</a:t>
            </a:r>
            <a:br>
              <a:rPr lang="en-US" altLang="zh-TW" sz="2400" b="1"/>
            </a:br>
            <a:r>
              <a:rPr lang="zh-TW" altLang="en-US" sz="2400"/>
              <a:t>主要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為系統函式庫和核心函式庫，若是 </a:t>
            </a:r>
            <a: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  <a:t>64 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位元則放在</a:t>
            </a:r>
            <a: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  <a:t>/lib64</a:t>
            </a:r>
            <a:b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</a:br>
            <a: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  <a:t>(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連結到</a:t>
            </a:r>
            <a: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  <a:t>/</a:t>
            </a:r>
            <a:r>
              <a:rPr lang="en-US" altLang="zh-TW" sz="2400" b="0" i="0" err="1">
                <a:solidFill>
                  <a:srgbClr val="212529"/>
                </a:solidFill>
                <a:effectLst/>
                <a:latin typeface="BlinkMacSystemFont"/>
              </a:rPr>
              <a:t>usr</a:t>
            </a:r>
            <a: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  <a:t>/lib)</a:t>
            </a:r>
            <a:endParaRPr lang="en-US" altLang="zh-TW" sz="2400" b="1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9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檔案系統架構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TW" sz="2400" b="1"/>
              <a:t>/</a:t>
            </a:r>
            <a:r>
              <a:rPr lang="en-US" altLang="zh-TW" sz="2400" b="1" err="1"/>
              <a:t>usr</a:t>
            </a:r>
            <a:br>
              <a:rPr lang="en-US" altLang="zh-TW" sz="2400" b="1"/>
            </a:br>
            <a:r>
              <a:rPr lang="zh-TW" altLang="en-US" sz="2400"/>
              <a:t>放置系統相關軟體、服務</a:t>
            </a:r>
            <a:endParaRPr lang="en-US" altLang="zh-TW" sz="2400" b="1"/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sz="2400" b="1"/>
              <a:t>/var</a:t>
            </a:r>
            <a:br>
              <a:rPr lang="en-US" altLang="zh-TW" sz="2400" b="1"/>
            </a:br>
            <a:r>
              <a:rPr lang="zh-TW" altLang="en-US" sz="2400"/>
              <a:t>放置變數或記錄檔</a:t>
            </a:r>
            <a:endParaRPr lang="en-US" altLang="zh-TW" sz="2400"/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sz="2400" b="1"/>
              <a:t>/</a:t>
            </a:r>
            <a:r>
              <a:rPr lang="en-US" altLang="zh-TW" sz="2400" b="1" err="1"/>
              <a:t>tmp</a:t>
            </a:r>
            <a:br>
              <a:rPr lang="en-US" altLang="zh-TW" sz="2400" b="1"/>
            </a:br>
            <a:r>
              <a:rPr lang="zh-TW" altLang="en-US" sz="2400"/>
              <a:t>放置暫存檔案</a:t>
            </a:r>
            <a:endParaRPr lang="en-US" altLang="zh-TW" sz="2400" b="1"/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sz="2400" b="1"/>
              <a:t>/opt</a:t>
            </a:r>
            <a:br>
              <a:rPr lang="en-US" altLang="zh-TW" sz="2400" b="1"/>
            </a:br>
            <a:r>
              <a:rPr lang="zh-TW" altLang="en-US" sz="2400"/>
              <a:t>通常為第三方軟體放置處</a:t>
            </a:r>
            <a:endParaRPr lang="en-US" altLang="zh-TW" sz="2400"/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sz="2400" b="1"/>
              <a:t>/media,/</a:t>
            </a:r>
            <a:r>
              <a:rPr lang="en-US" altLang="zh-TW" sz="2400" b="1" err="1"/>
              <a:t>mnt</a:t>
            </a:r>
            <a:br>
              <a:rPr lang="en-US" altLang="zh-TW" sz="2400" b="1"/>
            </a:br>
            <a:r>
              <a:rPr lang="zh-TW" altLang="en-US" sz="2400"/>
              <a:t>放置隨插即用的裝置慣用目錄，</a:t>
            </a:r>
            <a:r>
              <a:rPr lang="en-US" altLang="zh-TW" sz="2400"/>
              <a:t>/</a:t>
            </a:r>
            <a:r>
              <a:rPr lang="en-US" altLang="zh-TW" sz="2400" err="1"/>
              <a:t>mnt</a:t>
            </a:r>
            <a:r>
              <a:rPr lang="zh-TW" altLang="en-US" sz="2400"/>
              <a:t>為使用者手動掛上的目錄</a:t>
            </a:r>
            <a:br>
              <a:rPr lang="en-US" altLang="zh-TW" sz="2400"/>
            </a:br>
            <a:endParaRPr lang="zh-TW" altLang="en-US" sz="2400" b="1"/>
          </a:p>
        </p:txBody>
      </p:sp>
    </p:spTree>
    <p:extLst>
      <p:ext uri="{BB962C8B-B14F-4D97-AF65-F5344CB8AC3E}">
        <p14:creationId xmlns:p14="http://schemas.microsoft.com/office/powerpoint/2010/main" val="299441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文字</a:t>
            </a:r>
            <a:r>
              <a:rPr lang="en-US" altLang="zh-TW"/>
              <a:t>/</a:t>
            </a:r>
            <a:r>
              <a:rPr lang="zh-TW" altLang="en-US"/>
              <a:t>圖形介面切換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74562" y="1838812"/>
            <a:ext cx="10878758" cy="4350960"/>
          </a:xfrm>
        </p:spPr>
        <p:txBody>
          <a:bodyPr anchor="t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預設的情況下會提供六個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來讓使用者登入， 切換的方式為使用：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系統會將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[F1] ~ [F6]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命名為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tty1 ~ tty6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的操作介面環境。 也就是說，當你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4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[ctrl] + [Alt] + [F1]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這三個組合按鈕時， 就會進入到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tty1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介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面中了。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[Ctrl] + [Alt] + [F3] ~ [F6]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：文字介面登入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tty2 ~ tty6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終端機；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[Ctrl] + [Alt] + [F1]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：圖形介面桌面。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試著切換使用者介面</a:t>
            </a:r>
            <a:endParaRPr lang="en-US" altLang="zh-TW" sz="2400" b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br>
              <a:rPr lang="en-US" altLang="zh-TW" sz="2400"/>
            </a:br>
            <a:endParaRPr lang="zh-TW" altLang="en-US" sz="2400" b="1"/>
          </a:p>
        </p:txBody>
      </p:sp>
    </p:spTree>
    <p:extLst>
      <p:ext uri="{BB962C8B-B14F-4D97-AF65-F5344CB8AC3E}">
        <p14:creationId xmlns:p14="http://schemas.microsoft.com/office/powerpoint/2010/main" val="321362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zh-TW" altLang="en-US" sz="3200"/>
              <a:t>一般</a:t>
            </a:r>
            <a:r>
              <a:rPr lang="zh-TW" altLang="en-US" sz="2800"/>
              <a:t>指令</a:t>
            </a:r>
            <a:r>
              <a:rPr lang="zh-TW" altLang="en-US" sz="3200"/>
              <a:t>格式如下</a:t>
            </a:r>
            <a:r>
              <a:rPr lang="en-US" altLang="zh-TW" sz="3200"/>
              <a:t>:</a:t>
            </a:r>
          </a:p>
          <a:p>
            <a:endParaRPr lang="en-US" altLang="zh-TW" sz="3200"/>
          </a:p>
          <a:p>
            <a:endParaRPr lang="en-US" altLang="zh-TW" sz="3200"/>
          </a:p>
          <a:p>
            <a:endParaRPr lang="en-US" altLang="zh-TW" sz="3200"/>
          </a:p>
          <a:p>
            <a:r>
              <a:rPr lang="en-US" altLang="zh-TW" sz="3200"/>
              <a:t>e.g.		</a:t>
            </a:r>
            <a:r>
              <a:rPr lang="en-US" altLang="zh-TW" sz="3200" u="sng"/>
              <a:t>Ls</a:t>
            </a:r>
            <a:r>
              <a:rPr lang="zh-TW" altLang="en-US" sz="3200"/>
              <a:t>     </a:t>
            </a:r>
            <a:r>
              <a:rPr lang="en-US" altLang="zh-TW" sz="3200" u="sng"/>
              <a:t>-la</a:t>
            </a:r>
            <a:r>
              <a:rPr lang="en-US" altLang="zh-TW" sz="3200"/>
              <a:t>	</a:t>
            </a:r>
            <a:r>
              <a:rPr lang="en-US" altLang="zh-TW" sz="3200" u="sng"/>
              <a:t>/home/user</a:t>
            </a:r>
          </a:p>
          <a:p>
            <a:r>
              <a:rPr lang="en-US" altLang="zh-TW" sz="3200"/>
              <a:t>	</a:t>
            </a:r>
            <a:r>
              <a:rPr lang="zh-TW" altLang="en-US" sz="3200"/>
              <a:t>      </a:t>
            </a:r>
            <a:r>
              <a:rPr lang="zh-TW" altLang="en-US" sz="2400"/>
              <a:t>指令</a:t>
            </a:r>
            <a:r>
              <a:rPr lang="en-US" altLang="zh-TW" sz="2400"/>
              <a:t>	</a:t>
            </a:r>
            <a:r>
              <a:rPr lang="zh-TW" altLang="en-US" sz="2400"/>
              <a:t>選項</a:t>
            </a:r>
            <a:r>
              <a:rPr lang="en-US" altLang="zh-TW" sz="2400"/>
              <a:t>	</a:t>
            </a:r>
            <a:r>
              <a:rPr lang="zh-TW" altLang="en-US" sz="2400"/>
              <a:t>選項值</a:t>
            </a:r>
            <a:r>
              <a:rPr lang="en-US" altLang="zh-TW" sz="2400"/>
              <a:t>/</a:t>
            </a:r>
            <a:r>
              <a:rPr lang="zh-TW" altLang="en-US" sz="2400"/>
              <a:t>參數</a:t>
            </a:r>
            <a:r>
              <a:rPr lang="en-US" altLang="zh-TW" sz="2400"/>
              <a:t>/</a:t>
            </a:r>
            <a:r>
              <a:rPr lang="zh-TW" altLang="en-US" sz="2400"/>
              <a:t>位子</a:t>
            </a:r>
            <a:endParaRPr lang="en-US" altLang="zh-TW" sz="24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72EFF2-83BD-E58F-4802-F6E7D74F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2408963"/>
            <a:ext cx="10823833" cy="6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1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en-US" altLang="zh-TW" sz="2800" b="1"/>
              <a:t>ls:</a:t>
            </a:r>
            <a:r>
              <a:rPr lang="zh-TW" altLang="en-US" sz="2800" b="1"/>
              <a:t> </a:t>
            </a:r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list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，查看檔案及子目錄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	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列出基本資料夾資料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:</a:t>
            </a:r>
          </a:p>
          <a:p>
            <a:r>
              <a:rPr lang="en-US" altLang="zh-TW" sz="2400" b="1">
                <a:solidFill>
                  <a:srgbClr val="212529"/>
                </a:solidFill>
                <a:latin typeface="BlinkMacSystemFont"/>
              </a:rPr>
              <a:t>	ls</a:t>
            </a:r>
          </a:p>
          <a:p>
            <a:endParaRPr lang="en-US" altLang="zh-TW" sz="24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4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列出詳細資料和隱藏資料：</a:t>
            </a:r>
            <a:endParaRPr lang="en-US" altLang="zh-TW" sz="2400" b="0" i="0">
              <a:solidFill>
                <a:srgbClr val="212529"/>
              </a:solidFill>
              <a:effectLst/>
              <a:latin typeface="BlinkMacSystemFont"/>
            </a:endParaRPr>
          </a:p>
          <a:p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	ls -la	(-l: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列出詳細資料，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-a: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列出隱藏資料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)</a:t>
            </a:r>
          </a:p>
          <a:p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	(</a:t>
            </a:r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也可以直接打</a:t>
            </a:r>
            <a:r>
              <a:rPr lang="en-US" altLang="zh-TW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ll</a:t>
            </a:r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，</a:t>
            </a:r>
            <a:r>
              <a:rPr lang="en-US" altLang="zh-TW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ll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-d</a:t>
            </a:r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是查看目錄本身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)</a:t>
            </a:r>
          </a:p>
          <a:p>
            <a:endParaRPr lang="en-US" altLang="zh-TW" sz="2400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4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列出部分檔案：</a:t>
            </a:r>
            <a:endParaRPr lang="en-US" altLang="zh-TW" sz="2400" b="0" i="0">
              <a:solidFill>
                <a:srgbClr val="212529"/>
              </a:solidFill>
              <a:effectLst/>
              <a:latin typeface="BlinkMacSystemFont"/>
            </a:endParaRPr>
          </a:p>
          <a:p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	ls *.txt 		(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列出是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.txt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格式的檔案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)</a:t>
            </a:r>
            <a:endParaRPr lang="zh-TW" altLang="en-US" sz="2400" b="1"/>
          </a:p>
        </p:txBody>
      </p:sp>
    </p:spTree>
    <p:extLst>
      <p:ext uri="{BB962C8B-B14F-4D97-AF65-F5344CB8AC3E}">
        <p14:creationId xmlns:p14="http://schemas.microsoft.com/office/powerpoint/2010/main" val="288622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en-US" altLang="zh-TW" sz="2800" b="1" err="1"/>
              <a:t>pwd</a:t>
            </a:r>
            <a:r>
              <a:rPr lang="en-US" altLang="zh-TW" sz="2800" b="1"/>
              <a:t>: </a:t>
            </a:r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print work directory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，印出目前工作目錄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	</a:t>
            </a:r>
            <a:r>
              <a:rPr lang="zh-TW" altLang="en-US" sz="2800" i="0">
                <a:solidFill>
                  <a:srgbClr val="212529"/>
                </a:solidFill>
                <a:effectLst/>
                <a:latin typeface="BlinkMacSystemFont"/>
              </a:rPr>
              <a:t>直接在當前所在資料夾打</a:t>
            </a:r>
            <a:r>
              <a:rPr lang="en-US" altLang="zh-TW" sz="2800" i="0" err="1">
                <a:solidFill>
                  <a:srgbClr val="212529"/>
                </a:solidFill>
                <a:effectLst/>
                <a:latin typeface="BlinkMacSystemFont"/>
              </a:rPr>
              <a:t>pwd</a:t>
            </a:r>
            <a:r>
              <a:rPr lang="zh-TW" altLang="en-US" sz="2800" i="0">
                <a:solidFill>
                  <a:srgbClr val="212529"/>
                </a:solidFill>
                <a:effectLst/>
                <a:latin typeface="BlinkMacSystemFont"/>
              </a:rPr>
              <a:t>即可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  <a:endParaRPr lang="zh-TW" altLang="en-US" sz="2800" b="1"/>
          </a:p>
        </p:txBody>
      </p:sp>
    </p:spTree>
    <p:extLst>
      <p:ext uri="{BB962C8B-B14F-4D97-AF65-F5344CB8AC3E}">
        <p14:creationId xmlns:p14="http://schemas.microsoft.com/office/powerpoint/2010/main" val="259481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cd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：</a:t>
            </a:r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change directory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，移動進入資料夾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移動到目前資料夾下的其他位置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:</a:t>
            </a:r>
          </a:p>
          <a:p>
            <a:r>
              <a:rPr lang="en-US" altLang="zh-TW" sz="24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cd ./Desktop  (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假設在家目錄要移動到桌面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)</a:t>
            </a:r>
          </a:p>
          <a:p>
            <a:endParaRPr lang="en-US" altLang="zh-TW" sz="2800" b="1"/>
          </a:p>
          <a:p>
            <a:r>
              <a:rPr lang="en-US" altLang="zh-TW" sz="2800" b="1"/>
              <a:t>	</a:t>
            </a:r>
            <a:r>
              <a:rPr lang="zh-TW" altLang="en-US" sz="2400"/>
              <a:t>移動到家目錄</a:t>
            </a:r>
            <a:r>
              <a:rPr lang="en-US" altLang="zh-TW" sz="2400"/>
              <a:t>:		</a:t>
            </a:r>
            <a:r>
              <a:rPr lang="zh-TW" altLang="en-US" sz="2400"/>
              <a:t>移動到根目錄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	cd				cd /</a:t>
            </a:r>
          </a:p>
          <a:p>
            <a:r>
              <a:rPr lang="en-US" altLang="zh-TW" sz="2400"/>
              <a:t>	</a:t>
            </a:r>
          </a:p>
          <a:p>
            <a:r>
              <a:rPr lang="en-US" altLang="zh-TW" sz="2400"/>
              <a:t>	</a:t>
            </a:r>
            <a:r>
              <a:rPr lang="zh-TW" altLang="en-US" sz="2400"/>
              <a:t>移動到上一層目錄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	cd ..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80945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788BA-D320-51DC-4285-6B9EBB2A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根目錄</a:t>
            </a:r>
            <a:r>
              <a:rPr lang="en-US" altLang="zh-TW"/>
              <a:t>/</a:t>
            </a:r>
            <a:r>
              <a:rPr lang="zh-TW" altLang="en-US"/>
              <a:t>使用者家目錄</a:t>
            </a:r>
            <a:r>
              <a:rPr lang="en-US" altLang="zh-TW"/>
              <a:t>/</a:t>
            </a:r>
            <a:r>
              <a:rPr lang="zh-TW" altLang="en-US"/>
              <a:t>管理者家目錄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64B7FF-6D8D-20D7-2000-DE607E46CF4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918325"/>
            <a:ext cx="10903346" cy="4350960"/>
          </a:xfrm>
        </p:spPr>
        <p:txBody>
          <a:bodyPr anchor="t"/>
          <a:lstStyle/>
          <a:p>
            <a:r>
              <a:rPr lang="zh-TW" altLang="en-US" sz="2400" dirty="0"/>
              <a:t>根目錄</a:t>
            </a:r>
            <a:r>
              <a:rPr lang="en-US" altLang="zh-TW" sz="2400" dirty="0"/>
              <a:t>:[ / ]</a:t>
            </a:r>
            <a:r>
              <a:rPr lang="zh-TW" altLang="en-US" sz="2400" dirty="0"/>
              <a:t>可以看成是</a:t>
            </a:r>
            <a:r>
              <a:rPr lang="en-US" altLang="zh-TW" sz="2400" dirty="0"/>
              <a:t>windows</a:t>
            </a:r>
            <a:r>
              <a:rPr lang="zh-TW" altLang="en-US" sz="2400" dirty="0"/>
              <a:t>點磁碟機進去時的畫面  </a:t>
            </a:r>
            <a:r>
              <a:rPr lang="en-US" altLang="zh-TW" sz="2400" dirty="0"/>
              <a:t>	</a:t>
            </a:r>
          </a:p>
          <a:p>
            <a:endParaRPr lang="en-US" altLang="zh-TW" sz="2400" dirty="0"/>
          </a:p>
          <a:p>
            <a:r>
              <a:rPr lang="zh-TW" altLang="en-US" sz="2400" dirty="0"/>
              <a:t>使用者家目錄</a:t>
            </a:r>
            <a:r>
              <a:rPr lang="en-US" altLang="zh-TW" sz="2400" dirty="0"/>
              <a:t>:[/home/user]</a:t>
            </a:r>
            <a:r>
              <a:rPr lang="zh-TW" altLang="en-US" sz="2400" dirty="0"/>
              <a:t>可以看成是</a:t>
            </a:r>
            <a:r>
              <a:rPr lang="en-US" altLang="zh-TW" sz="2400" dirty="0"/>
              <a:t>windows</a:t>
            </a:r>
            <a:r>
              <a:rPr lang="zh-TW" altLang="en-US" sz="2400" dirty="0"/>
              <a:t>裡的</a:t>
            </a:r>
            <a:r>
              <a:rPr lang="en-US" altLang="zh-TW" sz="2400" dirty="0"/>
              <a:t>[</a:t>
            </a:r>
            <a:r>
              <a:rPr lang="zh-TW" altLang="en-US" sz="2400" dirty="0"/>
              <a:t>使用者</a:t>
            </a:r>
            <a:r>
              <a:rPr lang="en-US" altLang="zh-TW" sz="2400" dirty="0"/>
              <a:t>]</a:t>
            </a:r>
            <a:r>
              <a:rPr lang="zh-TW" altLang="en-US" sz="2400" dirty="0"/>
              <a:t>資料夾。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管理者家目錄</a:t>
            </a:r>
            <a:r>
              <a:rPr lang="en-US" altLang="zh-TW" sz="2400" dirty="0"/>
              <a:t>:[/root]</a:t>
            </a:r>
            <a:r>
              <a:rPr lang="zh-TW" altLang="en-US" sz="2400" dirty="0"/>
              <a:t>管理者的起始目錄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WSL</a:t>
            </a:r>
            <a:r>
              <a:rPr lang="zh-TW" altLang="en-US" sz="2400" dirty="0"/>
              <a:t>的目錄查看位址</a:t>
            </a:r>
            <a:r>
              <a:rPr lang="en-US" altLang="zh-TW" sz="2400" dirty="0"/>
              <a:t>(windows</a:t>
            </a:r>
            <a:r>
              <a:rPr lang="zh-TW" altLang="en-US" sz="2400" dirty="0"/>
              <a:t>系統內</a:t>
            </a:r>
            <a:r>
              <a:rPr lang="en-US" altLang="zh-TW" sz="2400" dirty="0"/>
              <a:t>):</a:t>
            </a:r>
            <a:r>
              <a:rPr lang="zh-TW" altLang="en-US" sz="2400" dirty="0"/>
              <a:t> </a:t>
            </a:r>
            <a:r>
              <a:rPr lang="en-US" altLang="zh-TW" sz="2400" dirty="0"/>
              <a:t>\\wsl$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950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76C9-8462-C11A-6D10-56D722A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相對路徑</a:t>
            </a:r>
            <a:r>
              <a:rPr lang="en-US" altLang="zh-TW"/>
              <a:t>/</a:t>
            </a:r>
            <a:r>
              <a:rPr lang="zh-TW" altLang="en-US"/>
              <a:t>絕對路徑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602583-3580-EF63-77F2-A69EC97B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02" y="1690560"/>
            <a:ext cx="9037239" cy="29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76C9-8462-C11A-6D10-56D722A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相對路徑</a:t>
            </a:r>
            <a:r>
              <a:rPr lang="en-US" altLang="zh-TW"/>
              <a:t>/</a:t>
            </a:r>
            <a:r>
              <a:rPr lang="zh-TW" altLang="en-US"/>
              <a:t>絕對路徑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B3D7-33BA-5824-23D5-587538CE3D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5802" y="1799056"/>
            <a:ext cx="10515240" cy="4350960"/>
          </a:xfrm>
        </p:spPr>
        <p:txBody>
          <a:bodyPr anchor="t"/>
          <a:lstStyle/>
          <a:p>
            <a:r>
              <a:rPr lang="zh-TW" altLang="en-US" sz="2400" dirty="0"/>
              <a:t>假設我在桌面的</a:t>
            </a:r>
            <a:r>
              <a:rPr lang="en-US" altLang="zh-TW" sz="2400" dirty="0" err="1"/>
              <a:t>hw</a:t>
            </a:r>
            <a:r>
              <a:rPr lang="zh-TW" altLang="en-US" sz="2400" dirty="0"/>
              <a:t>資料夾裡放了一個名為</a:t>
            </a:r>
            <a:r>
              <a:rPr lang="en-US" altLang="zh-TW" sz="2400" dirty="0"/>
              <a:t>test.txt</a:t>
            </a:r>
            <a:r>
              <a:rPr lang="zh-TW" altLang="en-US" sz="2400" dirty="0"/>
              <a:t>的檔案</a:t>
            </a:r>
            <a:endParaRPr lang="en-US" altLang="zh-TW" sz="2400" dirty="0"/>
          </a:p>
          <a:p>
            <a:r>
              <a:rPr lang="zh-TW" altLang="en-US" sz="2400" b="1" dirty="0"/>
              <a:t>絕對路徑</a:t>
            </a:r>
            <a:r>
              <a:rPr lang="zh-TW" altLang="en-US" sz="2400" dirty="0"/>
              <a:t>就是</a:t>
            </a:r>
            <a:r>
              <a:rPr lang="en-US" altLang="zh-TW" sz="2400" dirty="0"/>
              <a:t>:/home/user/Desktop/</a:t>
            </a:r>
            <a:r>
              <a:rPr lang="en-US" altLang="zh-TW" sz="2400" dirty="0" err="1"/>
              <a:t>hw</a:t>
            </a:r>
            <a:r>
              <a:rPr lang="en-US" altLang="zh-TW" sz="2400" dirty="0"/>
              <a:t>/test.txt</a:t>
            </a:r>
          </a:p>
          <a:p>
            <a:endParaRPr lang="en-US" altLang="zh-TW" sz="2400" dirty="0"/>
          </a:p>
          <a:p>
            <a:r>
              <a:rPr lang="zh-TW" altLang="en-US" sz="2400" dirty="0"/>
              <a:t>如果我現在位置在桌面，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則</a:t>
            </a:r>
            <a:r>
              <a:rPr lang="en-US" altLang="zh-TW" sz="2400" dirty="0"/>
              <a:t>test.txt</a:t>
            </a:r>
            <a:r>
              <a:rPr lang="zh-TW" altLang="en-US" sz="2400" dirty="0"/>
              <a:t>的</a:t>
            </a:r>
            <a:r>
              <a:rPr lang="zh-TW" altLang="en-US" sz="2400" b="1" dirty="0"/>
              <a:t>相對路徑</a:t>
            </a:r>
            <a:r>
              <a:rPr lang="zh-TW" altLang="en-US" sz="2400" dirty="0"/>
              <a:t>就是</a:t>
            </a:r>
            <a:r>
              <a:rPr lang="en-US" altLang="zh-TW" sz="2400" dirty="0"/>
              <a:t>: ./</a:t>
            </a:r>
            <a:r>
              <a:rPr lang="en-US" altLang="zh-TW" sz="2400" dirty="0" err="1"/>
              <a:t>hw</a:t>
            </a:r>
            <a:r>
              <a:rPr lang="en-US" altLang="zh-TW" sz="2400" dirty="0"/>
              <a:t>/test.txt</a:t>
            </a:r>
          </a:p>
          <a:p>
            <a:r>
              <a:rPr lang="zh-TW" altLang="en-US" sz="2400" dirty="0"/>
              <a:t>點</a:t>
            </a:r>
            <a:r>
              <a:rPr lang="en-US" altLang="zh-TW" sz="2400" dirty="0"/>
              <a:t>[</a:t>
            </a:r>
            <a:r>
              <a:rPr lang="zh-TW" altLang="en-US" sz="2400" dirty="0"/>
              <a:t> </a:t>
            </a:r>
            <a:r>
              <a:rPr lang="en-US" altLang="zh-TW" sz="2400" dirty="0"/>
              <a:t>.</a:t>
            </a:r>
            <a:r>
              <a:rPr lang="zh-TW" altLang="en-US" sz="2400" dirty="0"/>
              <a:t> </a:t>
            </a:r>
            <a:r>
              <a:rPr lang="en-US" altLang="zh-TW" sz="2400" dirty="0"/>
              <a:t>]</a:t>
            </a:r>
            <a:r>
              <a:rPr lang="zh-TW" altLang="en-US" sz="2400" dirty="0"/>
              <a:t>可以代表現在的位置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如果自己就在目標檔案的資料夾，則可以直接使用檔名</a:t>
            </a:r>
            <a:r>
              <a:rPr lang="en-US" altLang="zh-TW" sz="2400" dirty="0"/>
              <a:t>test.txt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630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7F6FE-0D28-47C2-91D2-82E47F2B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A20F9C-7D2C-4CBD-B4EB-29FD959C84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8937" y="1690560"/>
            <a:ext cx="10604383" cy="3988524"/>
          </a:xfrm>
        </p:spPr>
        <p:txBody>
          <a:bodyPr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/>
              <a:t>Linux </a:t>
            </a:r>
            <a:r>
              <a:rPr lang="zh-TW" altLang="en-US" sz="2400"/>
              <a:t>是一個非常重要的作業系統，也是目前開發者最常使用的作業系統，相同等級的作業系統則像是 </a:t>
            </a:r>
            <a:r>
              <a:rPr lang="en-US" altLang="zh-TW" sz="2400"/>
              <a:t>Window, </a:t>
            </a:r>
            <a:r>
              <a:rPr lang="en-US" altLang="zh-TW" sz="2400" err="1"/>
              <a:t>MacOs</a:t>
            </a:r>
            <a:r>
              <a:rPr lang="en-US" altLang="zh-TW" sz="2400"/>
              <a:t> </a:t>
            </a:r>
            <a:r>
              <a:rPr lang="zh-TW" altLang="en-US" sz="2400"/>
              <a:t>等等</a:t>
            </a:r>
            <a:r>
              <a:rPr lang="en-US" altLang="zh-TW" sz="2400"/>
              <a:t>...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/>
              <a:t>Linux </a:t>
            </a:r>
            <a:r>
              <a:rPr lang="zh-TW" altLang="en-US" sz="2400"/>
              <a:t>是一種 </a:t>
            </a:r>
            <a:r>
              <a:rPr lang="en-US" altLang="zh-TW" sz="2400"/>
              <a:t>Unix </a:t>
            </a:r>
            <a:r>
              <a:rPr lang="zh-TW" altLang="en-US" sz="2400"/>
              <a:t>生態系的作業系統，</a:t>
            </a:r>
            <a:r>
              <a:rPr lang="en-US" altLang="zh-TW" sz="2400"/>
              <a:t>MacOS </a:t>
            </a:r>
            <a:r>
              <a:rPr lang="zh-TW" altLang="en-US" sz="2400"/>
              <a:t>也是屬於同樣生態系。</a:t>
            </a:r>
            <a:endParaRPr lang="en-US" altLang="zh-TW" sz="2400"/>
          </a:p>
          <a:p>
            <a:endParaRPr lang="zh-TW" altLang="en-US" sz="2400"/>
          </a:p>
        </p:txBody>
      </p:sp>
      <p:pic>
        <p:nvPicPr>
          <p:cNvPr id="4" name="Picture 2" descr="Linux Command 命令列指令與基本操作入門教學">
            <a:extLst>
              <a:ext uri="{FF2B5EF4-FFF2-40B4-BE49-F238E27FC236}">
                <a16:creationId xmlns:a16="http://schemas.microsoft.com/office/drawing/2014/main" id="{EB2DBCB6-D7DF-1FFA-1AC6-6BD7FBF9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50" y="3487746"/>
            <a:ext cx="3969215" cy="219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0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76C9-8462-C11A-6D10-56D722A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B3D7-33BA-5824-23D5-587538CE3D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5802" y="1799056"/>
            <a:ext cx="10515240" cy="4350960"/>
          </a:xfrm>
        </p:spPr>
        <p:txBody>
          <a:bodyPr anchor="t"/>
          <a:lstStyle/>
          <a:p>
            <a:r>
              <a:rPr lang="en-US" altLang="zh-TW" sz="2800" b="1"/>
              <a:t>history: </a:t>
            </a:r>
            <a:r>
              <a:rPr lang="zh-TW" altLang="en-US" sz="2800" b="1">
                <a:solidFill>
                  <a:srgbClr val="212529"/>
                </a:solidFill>
                <a:latin typeface="BlinkMacSystemFont"/>
              </a:rPr>
              <a:t>列出已使用過的指令</a:t>
            </a:r>
            <a:endParaRPr lang="en-US" altLang="zh-TW" sz="2800" b="1">
              <a:solidFill>
                <a:srgbClr val="212529"/>
              </a:solidFill>
              <a:latin typeface="BlinkMacSystemFont"/>
            </a:endParaRPr>
          </a:p>
          <a:p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pPr>
              <a:lnSpc>
                <a:spcPct val="100000"/>
              </a:lnSpc>
            </a:pPr>
            <a:r>
              <a:rPr lang="zh-TW" altLang="en-US" sz="2800" i="0">
                <a:solidFill>
                  <a:srgbClr val="212529"/>
                </a:solidFill>
                <a:effectLst/>
                <a:latin typeface="BlinkMacSystemFont"/>
              </a:rPr>
              <a:t>  </a:t>
            </a:r>
            <a:r>
              <a:rPr lang="zh-TW" altLang="en-US" sz="2400" i="0">
                <a:solidFill>
                  <a:srgbClr val="212529"/>
                </a:solidFill>
                <a:effectLst/>
                <a:latin typeface="BlinkMacSystemFont"/>
              </a:rPr>
              <a:t>根據開頭編號，可以使用 </a:t>
            </a:r>
            <a:r>
              <a:rPr lang="en-US" altLang="zh-TW" sz="2400" i="0">
                <a:solidFill>
                  <a:srgbClr val="212529"/>
                </a:solidFill>
                <a:effectLst/>
                <a:latin typeface="BlinkMacSystemFont"/>
              </a:rPr>
              <a:t>![</a:t>
            </a:r>
            <a:r>
              <a:rPr lang="zh-TW" altLang="en-US" sz="2400" i="0">
                <a:solidFill>
                  <a:srgbClr val="212529"/>
                </a:solidFill>
                <a:effectLst/>
                <a:latin typeface="BlinkMacSystemFont"/>
              </a:rPr>
              <a:t>編號</a:t>
            </a:r>
            <a:r>
              <a:rPr lang="en-US" altLang="zh-TW" sz="2400" i="0">
                <a:solidFill>
                  <a:srgbClr val="212529"/>
                </a:solidFill>
                <a:effectLst/>
                <a:latin typeface="BlinkMacSystemFont"/>
              </a:rPr>
              <a:t>]</a:t>
            </a:r>
            <a:r>
              <a:rPr lang="zh-TW" altLang="en-US" sz="2400" i="0">
                <a:solidFill>
                  <a:srgbClr val="212529"/>
                </a:solidFill>
                <a:effectLst/>
                <a:latin typeface="BlinkMacSystemFont"/>
              </a:rPr>
              <a:t> 來重複執行該指令</a:t>
            </a:r>
            <a:endParaRPr lang="en-US" altLang="zh-TW" sz="2400" i="0">
              <a:solidFill>
                <a:srgbClr val="212529"/>
              </a:solidFill>
              <a:effectLst/>
              <a:latin typeface="BlinkMacSystemFont"/>
            </a:endParaRPr>
          </a:p>
          <a:p>
            <a:pPr>
              <a:lnSpc>
                <a:spcPct val="100000"/>
              </a:lnSpc>
            </a:pPr>
            <a:r>
              <a:rPr lang="zh-TW" altLang="en-US" sz="2400" i="0">
                <a:solidFill>
                  <a:srgbClr val="212529"/>
                </a:solidFill>
                <a:effectLst/>
                <a:latin typeface="BlinkMacSystemFont"/>
              </a:rPr>
              <a:t>但是請留意當下檔案位置</a:t>
            </a:r>
            <a:r>
              <a:rPr lang="en-US" altLang="zh-TW" sz="2400" i="0">
                <a:solidFill>
                  <a:srgbClr val="212529"/>
                </a:solidFill>
                <a:effectLst/>
                <a:latin typeface="BlinkMacSystemFont"/>
              </a:rPr>
              <a:t>!</a:t>
            </a:r>
          </a:p>
          <a:p>
            <a:endParaRPr lang="en-US" altLang="zh-TW" sz="2800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W: 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查看所有線上用戶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pPr>
              <a:lnSpc>
                <a:spcPct val="100000"/>
              </a:lnSpc>
            </a:pPr>
            <a:r>
              <a:rPr lang="zh-TW" altLang="en-US" sz="2400" i="0">
                <a:solidFill>
                  <a:srgbClr val="212529"/>
                </a:solidFill>
                <a:effectLst/>
                <a:latin typeface="BlinkMacSystemFont"/>
              </a:rPr>
              <a:t>  如果與多人共用同一個系統</a:t>
            </a:r>
            <a:r>
              <a:rPr lang="en-US" altLang="zh-TW" sz="2400" i="0">
                <a:solidFill>
                  <a:srgbClr val="212529"/>
                </a:solidFill>
                <a:effectLst/>
                <a:latin typeface="BlinkMacSystemFont"/>
              </a:rPr>
              <a:t>or</a:t>
            </a:r>
            <a:r>
              <a:rPr lang="zh-TW" altLang="en-US" sz="2400" i="0">
                <a:solidFill>
                  <a:srgbClr val="212529"/>
                </a:solidFill>
                <a:effectLst/>
                <a:latin typeface="BlinkMacSystemFont"/>
              </a:rPr>
              <a:t>伺服器，再關閉前最好先檢查一遍</a:t>
            </a:r>
            <a:endParaRPr lang="en-US" altLang="zh-TW" sz="2400" i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i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87162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76C9-8462-C11A-6D10-56D722A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 使用者與管理員指令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B3D7-33BA-5824-23D5-587538CE3D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5802" y="1799056"/>
            <a:ext cx="10515240" cy="435096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endParaRPr lang="en-US" altLang="zh-TW" sz="2800" i="0" dirty="0">
              <a:solidFill>
                <a:srgbClr val="212529"/>
              </a:solidFill>
              <a:effectLst/>
              <a:latin typeface="BlinkMacSystemFon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在</a:t>
            </a:r>
            <a:r>
              <a:rPr lang="en-US" altLang="zh-TW" sz="2400" dirty="0"/>
              <a:t>Linux</a:t>
            </a:r>
            <a:r>
              <a:rPr lang="zh-TW" altLang="en-US" sz="2400" dirty="0"/>
              <a:t>系統中切換使用身份會對檔案與人員的權限產生很大的影響，在更改重要檔案或不屬於自己權限的檔案時會需要用到。</a:t>
            </a:r>
            <a:endParaRPr lang="en-US" altLang="zh-TW" sz="2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在</a:t>
            </a:r>
            <a:r>
              <a:rPr lang="en-US" altLang="zh-TW" sz="2400" dirty="0"/>
              <a:t>ubuntu</a:t>
            </a:r>
            <a:r>
              <a:rPr lang="zh-TW" altLang="en-US" sz="2400" dirty="0"/>
              <a:t>裡系統希望使用者盡量不要使用到管理者身份，因此可以使用</a:t>
            </a:r>
            <a:r>
              <a:rPr lang="en-US" altLang="zh-TW" sz="2400" dirty="0"/>
              <a:t>:</a:t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2400" b="1" dirty="0" err="1"/>
              <a:t>sudo</a:t>
            </a:r>
            <a:r>
              <a:rPr lang="en-US" altLang="zh-TW" sz="2400" b="1" dirty="0"/>
              <a:t> [</a:t>
            </a:r>
            <a:r>
              <a:rPr lang="zh-TW" altLang="en-US" sz="2400" b="1" dirty="0"/>
              <a:t>指令內容</a:t>
            </a:r>
            <a:r>
              <a:rPr lang="en-US" altLang="zh-TW" sz="2400" b="1" dirty="0"/>
              <a:t>]</a:t>
            </a:r>
            <a:r>
              <a:rPr lang="zh-TW" altLang="en-US" sz="2400" b="1" dirty="0"/>
              <a:t>  </a:t>
            </a:r>
            <a:r>
              <a:rPr lang="zh-TW" altLang="en-US" sz="2400" dirty="0"/>
              <a:t>來</a:t>
            </a:r>
            <a:r>
              <a:rPr lang="zh-TW" altLang="en-US" sz="2400" u="sng" dirty="0"/>
              <a:t>借用</a:t>
            </a:r>
            <a:r>
              <a:rPr lang="zh-TW" altLang="en-US" sz="2400" dirty="0"/>
              <a:t>權限。</a:t>
            </a:r>
            <a:endParaRPr lang="en-US" altLang="zh-TW" sz="2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而我們依然可以用 </a:t>
            </a:r>
            <a:r>
              <a:rPr lang="en-US" altLang="zh-TW" sz="2400" b="1" dirty="0" err="1"/>
              <a:t>sudo</a:t>
            </a:r>
            <a:r>
              <a:rPr lang="en-US" altLang="zh-TW" sz="2400" b="1" dirty="0"/>
              <a:t> -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 </a:t>
            </a:r>
            <a:r>
              <a:rPr lang="zh-TW" altLang="en-US" sz="2400" dirty="0"/>
              <a:t>來得到完整的管理員身份</a:t>
            </a:r>
            <a:endParaRPr lang="en-US" altLang="zh-TW" sz="2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1.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試著進入管理員身份</a:t>
            </a:r>
            <a:b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2.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用指令觀察預設的目錄在哪裡</a:t>
            </a:r>
            <a:b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3.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在管理員身份時打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history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看看有什麼差別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9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en-US" altLang="zh-TW" sz="2800" b="1" dirty="0" err="1"/>
              <a:t>mkdir</a:t>
            </a:r>
            <a:r>
              <a:rPr lang="en-US" altLang="zh-TW" sz="2800" b="1" dirty="0"/>
              <a:t>: </a:t>
            </a:r>
            <a:r>
              <a:rPr lang="en-US" altLang="zh-TW" sz="2800" b="1" i="0" dirty="0">
                <a:solidFill>
                  <a:srgbClr val="212529"/>
                </a:solidFill>
                <a:effectLst/>
                <a:latin typeface="BlinkMacSystemFont"/>
              </a:rPr>
              <a:t>make directory</a:t>
            </a:r>
            <a:r>
              <a:rPr lang="zh-TW" altLang="en-US" sz="2800" b="1" i="0" dirty="0">
                <a:solidFill>
                  <a:srgbClr val="212529"/>
                </a:solidFill>
                <a:effectLst/>
                <a:latin typeface="BlinkMacSystemFont"/>
              </a:rPr>
              <a:t>，創建新資料夾</a:t>
            </a:r>
            <a:endParaRPr lang="en-US" altLang="zh-TW" sz="2800" b="1" i="0" dirty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b="1" dirty="0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 dirty="0">
                <a:solidFill>
                  <a:srgbClr val="212529"/>
                </a:solidFill>
                <a:latin typeface="BlinkMacSystemFont"/>
              </a:rPr>
              <a:t>	</a:t>
            </a:r>
            <a:r>
              <a:rPr lang="en-US" altLang="zh-TW" sz="2400" dirty="0" err="1">
                <a:solidFill>
                  <a:srgbClr val="212529"/>
                </a:solidFill>
                <a:latin typeface="BlinkMacSystemFont"/>
              </a:rPr>
              <a:t>mkdir</a:t>
            </a:r>
            <a:r>
              <a:rPr lang="en-US" altLang="zh-TW" sz="2400" dirty="0">
                <a:solidFill>
                  <a:srgbClr val="212529"/>
                </a:solidFill>
                <a:latin typeface="BlinkMacSystemFont"/>
              </a:rPr>
              <a:t> (filename)	</a:t>
            </a:r>
            <a:r>
              <a:rPr lang="zh-TW" altLang="en-US" sz="2400" dirty="0">
                <a:solidFill>
                  <a:srgbClr val="212529"/>
                </a:solidFill>
                <a:latin typeface="BlinkMacSystemFont"/>
              </a:rPr>
              <a:t>將會創建在當前資料夾下</a:t>
            </a:r>
            <a:endParaRPr lang="en-US" altLang="zh-TW" sz="2400" dirty="0">
              <a:solidFill>
                <a:srgbClr val="212529"/>
              </a:solidFill>
              <a:latin typeface="BlinkMacSystemFont"/>
            </a:endParaRPr>
          </a:p>
          <a:p>
            <a:endParaRPr lang="en-US" altLang="zh-TW" sz="2400" b="1" dirty="0">
              <a:solidFill>
                <a:srgbClr val="212529"/>
              </a:solidFill>
              <a:latin typeface="BlinkMacSystemFont"/>
            </a:endParaRPr>
          </a:p>
          <a:p>
            <a:endParaRPr lang="en-US" altLang="zh-TW" sz="2400" b="1" dirty="0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 i="0" dirty="0">
                <a:solidFill>
                  <a:srgbClr val="212529"/>
                </a:solidFill>
                <a:effectLst/>
                <a:latin typeface="BlinkMacSystemFont"/>
              </a:rPr>
              <a:t>cp</a:t>
            </a:r>
            <a:r>
              <a:rPr lang="zh-TW" altLang="en-US" sz="2800" b="1" i="0" dirty="0">
                <a:solidFill>
                  <a:srgbClr val="212529"/>
                </a:solidFill>
                <a:effectLst/>
                <a:latin typeface="BlinkMacSystemFont"/>
              </a:rPr>
              <a:t>：</a:t>
            </a:r>
            <a:r>
              <a:rPr lang="en-US" altLang="zh-TW" sz="2800" b="1" i="0" dirty="0">
                <a:solidFill>
                  <a:srgbClr val="212529"/>
                </a:solidFill>
                <a:effectLst/>
                <a:latin typeface="BlinkMacSystemFont"/>
              </a:rPr>
              <a:t>copy</a:t>
            </a:r>
            <a:r>
              <a:rPr lang="zh-TW" altLang="en-US" sz="2800" b="1" i="0" dirty="0">
                <a:solidFill>
                  <a:srgbClr val="212529"/>
                </a:solidFill>
                <a:effectLst/>
                <a:latin typeface="BlinkMacSystemFont"/>
              </a:rPr>
              <a:t>，複製檔案</a:t>
            </a:r>
            <a:endParaRPr lang="en-US" altLang="zh-TW" sz="2800" b="1" i="0" dirty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b="1" dirty="0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 dirty="0">
                <a:solidFill>
                  <a:srgbClr val="212529"/>
                </a:solidFill>
                <a:latin typeface="BlinkMacSystemFont"/>
              </a:rPr>
              <a:t>	</a:t>
            </a:r>
            <a:r>
              <a:rPr lang="en-US" altLang="zh-TW" sz="2400" dirty="0">
                <a:solidFill>
                  <a:srgbClr val="212529"/>
                </a:solidFill>
                <a:latin typeface="BlinkMacSystemFont"/>
              </a:rPr>
              <a:t>cp (filename) (</a:t>
            </a:r>
            <a:r>
              <a:rPr lang="zh-TW" altLang="en-US" sz="2400" dirty="0">
                <a:solidFill>
                  <a:srgbClr val="212529"/>
                </a:solidFill>
                <a:latin typeface="BlinkMacSystemFont"/>
              </a:rPr>
              <a:t>要複製到的位置</a:t>
            </a:r>
            <a:r>
              <a:rPr lang="en-US" altLang="zh-TW" sz="2400" dirty="0">
                <a:solidFill>
                  <a:srgbClr val="212529"/>
                </a:solidFill>
                <a:latin typeface="BlinkMacSystemFont"/>
              </a:rPr>
              <a:t>)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956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mv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：</a:t>
            </a:r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move (rename) files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，移動檔案或是</a:t>
            </a:r>
            <a:r>
              <a:rPr lang="zh-TW" altLang="en-US" sz="2800" b="1" i="0">
                <a:solidFill>
                  <a:srgbClr val="FF0000"/>
                </a:solidFill>
                <a:effectLst/>
                <a:latin typeface="BlinkMacSystemFont"/>
              </a:rPr>
              <a:t>重新命名檔案</a:t>
            </a:r>
            <a:endParaRPr lang="en-US" altLang="zh-TW" sz="2800" b="1" i="0">
              <a:solidFill>
                <a:srgbClr val="FF0000"/>
              </a:solidFill>
              <a:effectLst/>
              <a:latin typeface="BlinkMacSystemFont"/>
            </a:endParaRPr>
          </a:p>
          <a:p>
            <a:endParaRPr lang="en-US" altLang="zh-TW" sz="28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移動檔案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:</a:t>
            </a:r>
          </a:p>
          <a:p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	mv (filename) (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要移動的位置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)</a:t>
            </a:r>
          </a:p>
          <a:p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	</a:t>
            </a:r>
          </a:p>
          <a:p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	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重新命名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:</a:t>
            </a:r>
          </a:p>
          <a:p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	mv (filename) (new filename)</a:t>
            </a:r>
          </a:p>
          <a:p>
            <a:endParaRPr lang="en-US" altLang="zh-TW" sz="2400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/>
              <a:t>rm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：</a:t>
            </a:r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remove file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，刪除檔案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rm (filename)</a:t>
            </a:r>
            <a:endParaRPr lang="zh-TW" altLang="en-US" sz="2800" b="1"/>
          </a:p>
        </p:txBody>
      </p:sp>
    </p:spTree>
    <p:extLst>
      <p:ext uri="{BB962C8B-B14F-4D97-AF65-F5344CB8AC3E}">
        <p14:creationId xmlns:p14="http://schemas.microsoft.com/office/powerpoint/2010/main" val="224059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模擬備份資料</a:t>
            </a:r>
            <a:b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1.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移動到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/dev/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shm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2.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建立一個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backup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的資料夾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3.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複製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到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backup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資料夾裡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查看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cp --help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有沒有其他選項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(-r -a)</a:t>
            </a: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4.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若出現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error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查看為何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b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5.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再複製一次並在指令後加上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2&gt;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/dev/null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把錯誤訊息丟到垃圾桶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6.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查看有沒有成功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0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模擬備份資料</a:t>
            </a:r>
            <a:b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1.cd /dev/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shm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2.mkdir backup</a:t>
            </a: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3.cd backup</a:t>
            </a: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cp 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 . (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錯誤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cp -r 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.</a:t>
            </a: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	4.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權限問題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	5. cp -r 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. 2&gt; /dev/null</a:t>
            </a: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	6.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利用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ls -l  OR 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ll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-d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1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查詢與刪除資料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1.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查看有沒有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/dev/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shm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/backup/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/passwd*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 資料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2.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若有，則刪除資料，並確認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3. /dev/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shm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/backup/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/X11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是目錄，試著刪除，並確認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866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查詢與刪除資料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1.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ll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 /dev/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shm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/backup/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/passwd*</a:t>
            </a: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2. rm /dev/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shm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/backup/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/passwd*</a:t>
            </a: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ll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 /dev/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shm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/backup/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/passwd*</a:t>
            </a:r>
          </a:p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3.</a:t>
            </a:r>
            <a:r>
              <a:rPr lang="pt-BR" altLang="zh-TW" sz="2400" b="1" dirty="0">
                <a:solidFill>
                  <a:schemeClr val="accent6">
                    <a:lumMod val="75000"/>
                  </a:schemeClr>
                </a:solidFill>
              </a:rPr>
              <a:t> rm -r /dev/shm/backup/etc/X11</a:t>
            </a:r>
          </a:p>
          <a:p>
            <a:r>
              <a:rPr lang="pt-BR" altLang="zh-TW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ll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 -d /dev/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shm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/backup/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/X11</a:t>
            </a:r>
          </a:p>
        </p:txBody>
      </p:sp>
    </p:spTree>
    <p:extLst>
      <p:ext uri="{BB962C8B-B14F-4D97-AF65-F5344CB8AC3E}">
        <p14:creationId xmlns:p14="http://schemas.microsoft.com/office/powerpoint/2010/main" val="331787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touch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：更新已存在文件的 </a:t>
            </a:r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timestamp 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時間戳記或是新增空白檔案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新增空白檔案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:</a:t>
            </a:r>
          </a:p>
          <a:p>
            <a:r>
              <a:rPr lang="en-US" altLang="zh-TW" sz="24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touch (filename)</a:t>
            </a:r>
          </a:p>
          <a:p>
            <a:endParaRPr lang="en-US" altLang="zh-TW" sz="2800" b="1"/>
          </a:p>
          <a:p>
            <a:r>
              <a:rPr lang="en-US" altLang="zh-TW" sz="2800" b="1"/>
              <a:t>	</a:t>
            </a:r>
            <a:r>
              <a:rPr lang="zh-TW" altLang="en-US" sz="2400"/>
              <a:t>更改時間戳記</a:t>
            </a:r>
            <a:r>
              <a:rPr lang="en-US" altLang="zh-TW" sz="2400"/>
              <a:t>:</a:t>
            </a:r>
          </a:p>
          <a:p>
            <a:r>
              <a:rPr lang="en-US" altLang="zh-TW" sz="2400" b="1"/>
              <a:t>	</a:t>
            </a:r>
            <a:r>
              <a:rPr lang="en-US" altLang="zh-TW" sz="2400"/>
              <a:t>touch -t </a:t>
            </a:r>
            <a:r>
              <a:rPr lang="en-US" altLang="zh-TW" sz="2400" err="1"/>
              <a:t>MMDDhhmm</a:t>
            </a:r>
            <a:r>
              <a:rPr lang="en-US" altLang="zh-TW" sz="2400"/>
              <a:t> (filename)</a:t>
            </a:r>
          </a:p>
          <a:p>
            <a:r>
              <a:rPr lang="en-US" altLang="zh-TW" sz="2400" b="1"/>
              <a:t>	</a:t>
            </a:r>
            <a:r>
              <a:rPr lang="en-US" altLang="zh-TW" sz="2400"/>
              <a:t>(</a:t>
            </a:r>
            <a:r>
              <a:rPr lang="zh-TW" altLang="en-US" sz="2400"/>
              <a:t>只會更改</a:t>
            </a:r>
            <a:r>
              <a:rPr lang="en-US" altLang="zh-TW" sz="2400"/>
              <a:t>access time</a:t>
            </a:r>
            <a:r>
              <a:rPr lang="zh-TW" altLang="en-US" sz="2400"/>
              <a:t>和</a:t>
            </a:r>
            <a:r>
              <a:rPr lang="en-US" altLang="zh-TW" sz="2400"/>
              <a:t>modify time</a:t>
            </a:r>
            <a:r>
              <a:rPr lang="zh-TW" altLang="en-US" sz="2400"/>
              <a:t>，</a:t>
            </a:r>
            <a:r>
              <a:rPr lang="en-US" altLang="zh-TW" sz="2400"/>
              <a:t>change time</a:t>
            </a:r>
            <a:r>
              <a:rPr lang="zh-TW" altLang="en-US" sz="2400"/>
              <a:t>不變</a:t>
            </a:r>
            <a:r>
              <a:rPr lang="en-US" altLang="zh-TW" sz="2400"/>
              <a:t>)</a:t>
            </a:r>
            <a:endParaRPr lang="zh-TW" altLang="en-US" sz="2800" b="1"/>
          </a:p>
        </p:txBody>
      </p:sp>
    </p:spTree>
    <p:extLst>
      <p:ext uri="{BB962C8B-B14F-4D97-AF65-F5344CB8AC3E}">
        <p14:creationId xmlns:p14="http://schemas.microsoft.com/office/powerpoint/2010/main" val="2966902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/>
              <a:t>批量生成空白檔案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dirty="0"/>
              <a:t>touch (filename){1,2,3….}</a:t>
            </a:r>
          </a:p>
          <a:p>
            <a:pPr>
              <a:lnSpc>
                <a:spcPct val="100000"/>
              </a:lnSpc>
            </a:pPr>
            <a:endParaRPr lang="en-US" altLang="zh-TW" sz="2800" b="1" dirty="0"/>
          </a:p>
          <a:p>
            <a:pPr>
              <a:lnSpc>
                <a:spcPct val="100000"/>
              </a:lnSpc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我需要在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/dev/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shm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/testing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目錄下建立名為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mytest_XX_YY_ZZ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的檔案，其中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XX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為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jan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feb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, mar,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apr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四個資料，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YY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為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one, two, three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三個資料，而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ZZ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為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a1, b1, c1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三個資料，如何使用一個指令就建立出上述的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36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個檔案？</a:t>
            </a:r>
          </a:p>
        </p:txBody>
      </p:sp>
    </p:spTree>
    <p:extLst>
      <p:ext uri="{BB962C8B-B14F-4D97-AF65-F5344CB8AC3E}">
        <p14:creationId xmlns:p14="http://schemas.microsoft.com/office/powerpoint/2010/main" val="9462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42601-EA99-CAF7-A6DD-632FE8A2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33C4E1-DB73-DA08-6344-4461F68E164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903937"/>
            <a:ext cx="10515240" cy="4351320"/>
          </a:xfrm>
        </p:spPr>
        <p:txBody>
          <a:bodyPr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/>
              <a:t>Linux</a:t>
            </a:r>
            <a:r>
              <a:rPr lang="zh-TW" altLang="en-US" sz="2400"/>
              <a:t>具有</a:t>
            </a:r>
            <a:r>
              <a:rPr lang="en-US" altLang="zh-TW" sz="2400"/>
              <a:t>[</a:t>
            </a:r>
            <a:r>
              <a:rPr lang="zh-TW" altLang="en-US" sz="2400"/>
              <a:t>自由軟體</a:t>
            </a:r>
            <a:r>
              <a:rPr lang="en-US" altLang="zh-TW" sz="2400"/>
              <a:t>]</a:t>
            </a:r>
            <a:r>
              <a:rPr lang="zh-TW" altLang="en-US" sz="2400"/>
              <a:t>與</a:t>
            </a:r>
            <a:r>
              <a:rPr lang="en-US" altLang="zh-TW" sz="2400"/>
              <a:t>[</a:t>
            </a:r>
            <a:r>
              <a:rPr lang="zh-TW" altLang="en-US" sz="2400"/>
              <a:t>開放原始碼</a:t>
            </a:r>
            <a:r>
              <a:rPr lang="en-US" altLang="zh-TW" sz="2400"/>
              <a:t>]</a:t>
            </a:r>
            <a:r>
              <a:rPr lang="zh-TW" altLang="en-US" sz="2400"/>
              <a:t>的特性，所以設定彈性很大，很適合開發者做各項調整嘗試許多專門給開發者使用的軟體工具，也是在 </a:t>
            </a:r>
            <a:r>
              <a:rPr lang="en-US" altLang="zh-TW" sz="2400"/>
              <a:t>Linux </a:t>
            </a:r>
            <a:r>
              <a:rPr lang="zh-TW" altLang="en-US" sz="2400"/>
              <a:t>有較高的適應性。許多大型網站的主機，都是使用 </a:t>
            </a:r>
            <a:r>
              <a:rPr lang="en-US" altLang="zh-TW" sz="2400"/>
              <a:t>Linux </a:t>
            </a:r>
            <a:r>
              <a:rPr lang="zh-TW" altLang="en-US" sz="2400"/>
              <a:t>作業系統去管理。</a:t>
            </a:r>
            <a:endParaRPr lang="en-US" altLang="zh-TW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/>
              <a:t>Linux</a:t>
            </a:r>
            <a:r>
              <a:rPr lang="zh-TW" altLang="en-US" sz="2400"/>
              <a:t>是一個</a:t>
            </a:r>
            <a:r>
              <a:rPr lang="en-US" altLang="zh-TW" sz="2400"/>
              <a:t>”</a:t>
            </a:r>
            <a:r>
              <a:rPr lang="zh-TW" altLang="en-US" sz="2400"/>
              <a:t>無</a:t>
            </a:r>
            <a:r>
              <a:rPr lang="en-US" altLang="zh-TW" sz="2400"/>
              <a:t>GUI“</a:t>
            </a:r>
            <a:r>
              <a:rPr lang="zh-TW" altLang="en-US" sz="2400"/>
              <a:t>的作業系統，幾乎都用終端機</a:t>
            </a:r>
            <a:r>
              <a:rPr lang="en-US" altLang="zh-TW" sz="2400"/>
              <a:t>(terminal)</a:t>
            </a:r>
            <a:r>
              <a:rPr lang="zh-TW" altLang="en-US" sz="2400"/>
              <a:t>來控制管理。</a:t>
            </a:r>
            <a:endParaRPr lang="en-US" altLang="zh-TW" sz="2400"/>
          </a:p>
          <a:p>
            <a:endParaRPr lang="zh-TW" altLang="en-US"/>
          </a:p>
        </p:txBody>
      </p:sp>
      <p:pic>
        <p:nvPicPr>
          <p:cNvPr id="4" name="Picture 2" descr="Linux Command 命令列指令與基本操作入門教學">
            <a:extLst>
              <a:ext uri="{FF2B5EF4-FFF2-40B4-BE49-F238E27FC236}">
                <a16:creationId xmlns:a16="http://schemas.microsoft.com/office/drawing/2014/main" id="{65F13B98-86BC-D9BF-B9CC-4EEEF84C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22" y="4280839"/>
            <a:ext cx="3350907" cy="18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85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	1. touch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mytest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_{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jan,feb,mar,apr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}_{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one,two,three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}_{a1,b1,c1}</a:t>
            </a:r>
          </a:p>
          <a:p>
            <a:pPr>
              <a:lnSpc>
                <a:spcPct val="100000"/>
              </a:lnSpc>
            </a:pPr>
            <a:endParaRPr lang="en-US" altLang="zh-TW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同樣的格式也可以用在其他指令，且如果有更大量的需求可以使用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{01..10}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的語法。</a:t>
            </a:r>
          </a:p>
        </p:txBody>
      </p:sp>
    </p:spTree>
    <p:extLst>
      <p:ext uri="{BB962C8B-B14F-4D97-AF65-F5344CB8AC3E}">
        <p14:creationId xmlns:p14="http://schemas.microsoft.com/office/powerpoint/2010/main" val="296815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cat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：將文件印出在終端機上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cat (filename)		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會直接在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terminal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印出內容</a:t>
            </a:r>
            <a:endParaRPr lang="en-US" altLang="zh-TW" sz="2400">
              <a:solidFill>
                <a:srgbClr val="212529"/>
              </a:solidFill>
              <a:latin typeface="BlinkMacSystemFont"/>
            </a:endParaRPr>
          </a:p>
          <a:p>
            <a:endParaRPr lang="en-US" altLang="zh-TW" sz="2400" b="1">
              <a:solidFill>
                <a:srgbClr val="212529"/>
              </a:solidFill>
              <a:latin typeface="BlinkMacSystemFont"/>
            </a:endParaRPr>
          </a:p>
          <a:p>
            <a:endParaRPr lang="en-US" altLang="zh-TW" sz="24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tail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：顯示檔案最後</a:t>
            </a:r>
            <a:r>
              <a:rPr lang="zh-TW" altLang="en-US" sz="2800" b="1">
                <a:solidFill>
                  <a:srgbClr val="212529"/>
                </a:solidFill>
                <a:latin typeface="BlinkMacSystemFont"/>
              </a:rPr>
              <a:t>預設</a:t>
            </a:r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10</a:t>
            </a:r>
            <a:r>
              <a:rPr lang="zh-TW" altLang="en-US" sz="2800" b="1">
                <a:solidFill>
                  <a:srgbClr val="212529"/>
                </a:solidFill>
                <a:latin typeface="BlinkMacSystemFont"/>
              </a:rPr>
              <a:t>行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內容  </a:t>
            </a:r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(head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則為相反</a:t>
            </a:r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)</a:t>
            </a:r>
          </a:p>
          <a:p>
            <a:endParaRPr lang="en-US" altLang="zh-TW" sz="28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tail (filename)</a:t>
            </a:r>
          </a:p>
          <a:p>
            <a:endParaRPr lang="en-US" altLang="zh-TW" sz="24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4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持續顯示更新內容，常用於 </a:t>
            </a:r>
            <a: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  <a:t>web server 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看 </a:t>
            </a:r>
            <a: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  <a:t>log debug 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使用：</a:t>
            </a:r>
            <a:endParaRPr lang="en-US" altLang="zh-TW" sz="2400" b="0" i="0">
              <a:solidFill>
                <a:srgbClr val="212529"/>
              </a:solidFill>
              <a:effectLst/>
              <a:latin typeface="BlinkMacSystemFont"/>
            </a:endParaRPr>
          </a:p>
          <a:p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	tail -f (filename)		</a:t>
            </a:r>
            <a:endParaRPr lang="zh-TW" altLang="en-US" sz="2400" b="1"/>
          </a:p>
        </p:txBody>
      </p:sp>
    </p:spTree>
    <p:extLst>
      <p:ext uri="{BB962C8B-B14F-4D97-AF65-F5344CB8AC3E}">
        <p14:creationId xmlns:p14="http://schemas.microsoft.com/office/powerpoint/2010/main" val="319913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練習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: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1.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列出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/etc/profile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檔案的內容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2.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承上，第二次列出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/etc/profile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時加上行號輸出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(-n)</a:t>
            </a:r>
            <a:endParaRPr lang="zh-TW" altLang="en-US" sz="2400" b="1">
              <a:solidFill>
                <a:schemeClr val="accent6">
                  <a:lumMod val="75000"/>
                </a:schemeClr>
              </a:solidFill>
              <a:latin typeface="BlinkMacSystemFont"/>
            </a:endParaRP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3.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僅須列出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/etc/profile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的最前面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10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行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4.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僅須列出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/etc/passwd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最後面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10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行的內容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5.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僅須列出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/etc/services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最後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5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行的內容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(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提示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: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-n (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行數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))</a:t>
            </a:r>
            <a:endParaRPr lang="zh-TW" altLang="en-US" sz="2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27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E7B6-2362-0D09-0298-DE326D9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AFC1A-74F1-9B97-3720-91A32CA3D1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38812"/>
            <a:ext cx="10515240" cy="4350960"/>
          </a:xfrm>
        </p:spPr>
        <p:txBody>
          <a:bodyPr anchor="t"/>
          <a:lstStyle/>
          <a:p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練習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: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1. cat /etc/profile</a:t>
            </a:r>
            <a:endParaRPr lang="zh-TW" altLang="en-US" sz="2400" b="1">
              <a:solidFill>
                <a:schemeClr val="accent6">
                  <a:lumMod val="75000"/>
                </a:schemeClr>
              </a:solidFill>
              <a:latin typeface="BlinkMacSystemFont"/>
            </a:endParaRP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2. cat -n /etc/profile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3. head /etc/profile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4. tail /etc/passwd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	5.</a:t>
            </a:r>
            <a:r>
              <a:rPr lang="fr-FR" altLang="zh-TW" sz="2400" b="1">
                <a:solidFill>
                  <a:schemeClr val="accent6">
                    <a:lumMod val="75000"/>
                  </a:schemeClr>
                </a:solidFill>
                <a:latin typeface="BlinkMacSystemFont"/>
              </a:rPr>
              <a:t> tail -n 5 /etc/services</a:t>
            </a:r>
            <a:endParaRPr lang="zh-TW" altLang="en-US" sz="2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92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C4434-9917-6158-B72A-1A66327A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1CB803-0D3E-D7DC-CC66-DAFAC6CA4B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785803"/>
            <a:ext cx="10515240" cy="4351320"/>
          </a:xfrm>
        </p:spPr>
        <p:txBody>
          <a:bodyPr anchor="t"/>
          <a:lstStyle/>
          <a:p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more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、</a:t>
            </a:r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less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：將檔案一頁頁印在終端機上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more (filename)</a:t>
            </a:r>
            <a:r>
              <a:rPr lang="zh-TW" altLang="en-US" sz="2400">
                <a:solidFill>
                  <a:srgbClr val="212529"/>
                </a:solidFill>
                <a:latin typeface="BlinkMacSystemFont"/>
              </a:rPr>
              <a:t>、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less(filename)	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998437-1D00-57EB-7638-92E110BE9706}"/>
              </a:ext>
            </a:extLst>
          </p:cNvPr>
          <p:cNvSpPr txBox="1"/>
          <p:nvPr/>
        </p:nvSpPr>
        <p:spPr>
          <a:xfrm>
            <a:off x="7525957" y="1027800"/>
            <a:ext cx="38273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b="1" i="0">
                <a:solidFill>
                  <a:srgbClr val="000000"/>
                </a:solidFill>
                <a:effectLst/>
                <a:latin typeface="Noto Sans TC"/>
              </a:rPr>
              <a:t>more </a:t>
            </a:r>
            <a:r>
              <a:rPr lang="zh-TW" altLang="en-US" sz="2000" b="1" i="0">
                <a:solidFill>
                  <a:srgbClr val="000000"/>
                </a:solidFill>
                <a:effectLst/>
                <a:latin typeface="Noto Sans TC"/>
              </a:rPr>
              <a:t>軟體內常用指令：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/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關鍵字：可以查詢關鍵字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空白鍵：可以向下</a:t>
            </a: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/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向後翻頁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q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：結束離開不再查詢文件</a:t>
            </a:r>
          </a:p>
          <a:p>
            <a:pPr algn="l"/>
            <a:r>
              <a:rPr lang="en-US" altLang="zh-TW" sz="2000" b="1" i="0">
                <a:solidFill>
                  <a:srgbClr val="000000"/>
                </a:solidFill>
                <a:effectLst/>
                <a:latin typeface="Noto Sans TC"/>
              </a:rPr>
              <a:t>less </a:t>
            </a:r>
            <a:r>
              <a:rPr lang="zh-TW" altLang="en-US" sz="2000" b="1" i="0">
                <a:solidFill>
                  <a:srgbClr val="000000"/>
                </a:solidFill>
                <a:effectLst/>
                <a:latin typeface="Noto Sans TC"/>
              </a:rPr>
              <a:t>軟體內常用指令：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/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關鍵字：可以查詢關鍵字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空白鍵：可以向下</a:t>
            </a: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/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向後翻頁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[pageup]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：可以向前</a:t>
            </a: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/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向上翻頁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[pagedown]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：可以向下</a:t>
            </a: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/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向後翻頁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g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：直接來到第一行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G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：直接來到最後一行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>
                <a:solidFill>
                  <a:srgbClr val="000000"/>
                </a:solidFill>
                <a:effectLst/>
                <a:latin typeface="Noto Sans TC"/>
              </a:rPr>
              <a:t>q</a:t>
            </a:r>
            <a:r>
              <a:rPr lang="zh-TW" altLang="en-US" sz="2000" b="0" i="0">
                <a:solidFill>
                  <a:srgbClr val="000000"/>
                </a:solidFill>
                <a:effectLst/>
                <a:latin typeface="Noto Sans TC"/>
              </a:rPr>
              <a:t>：結束離開不再查詢文件</a:t>
            </a:r>
          </a:p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916154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C4434-9917-6158-B72A-1A66327A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1CB803-0D3E-D7DC-CC66-DAFAC6CA4B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785803"/>
            <a:ext cx="10515240" cy="4351320"/>
          </a:xfrm>
        </p:spPr>
        <p:txBody>
          <a:bodyPr anchor="t"/>
          <a:lstStyle/>
          <a:p>
            <a:endParaRPr lang="en-US" altLang="zh-TW" sz="2400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 i="0">
                <a:solidFill>
                  <a:srgbClr val="212529"/>
                </a:solidFill>
                <a:effectLst/>
                <a:latin typeface="BlinkMacSystemFont"/>
              </a:rPr>
              <a:t>file</a:t>
            </a:r>
            <a:r>
              <a:rPr lang="zh-TW" altLang="en-US" sz="2800" b="1" i="0">
                <a:solidFill>
                  <a:srgbClr val="212529"/>
                </a:solidFill>
                <a:effectLst/>
                <a:latin typeface="BlinkMacSystemFont"/>
              </a:rPr>
              <a:t>：檢查檔案類型</a:t>
            </a:r>
            <a:endParaRPr lang="en-US" altLang="zh-TW" sz="2800" b="1" i="0">
              <a:solidFill>
                <a:srgbClr val="212529"/>
              </a:solidFill>
              <a:effectLst/>
              <a:latin typeface="BlinkMacSystemFont"/>
            </a:endParaRPr>
          </a:p>
          <a:p>
            <a:endParaRPr lang="en-US" altLang="zh-TW" sz="2800" b="1">
              <a:solidFill>
                <a:srgbClr val="212529"/>
              </a:solidFill>
              <a:latin typeface="BlinkMacSystemFont"/>
            </a:endParaRPr>
          </a:p>
          <a:p>
            <a:r>
              <a:rPr lang="en-US" altLang="zh-TW" sz="2800" b="1">
                <a:solidFill>
                  <a:srgbClr val="212529"/>
                </a:solidFill>
                <a:latin typeface="BlinkMacSystemFont"/>
              </a:rPr>
              <a:t>	</a:t>
            </a:r>
            <a:r>
              <a:rPr lang="en-US" altLang="zh-TW" sz="2400">
                <a:solidFill>
                  <a:srgbClr val="212529"/>
                </a:solidFill>
                <a:latin typeface="BlinkMacSystemFont"/>
              </a:rPr>
              <a:t>file (filename)</a:t>
            </a:r>
          </a:p>
          <a:p>
            <a:endParaRPr lang="en-US" altLang="zh-TW" sz="2400" b="1">
              <a:solidFill>
                <a:srgbClr val="212529"/>
              </a:solidFill>
              <a:latin typeface="BlinkMacSystemFont"/>
            </a:endParaRPr>
          </a:p>
          <a:p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觀察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/var/mail , /var/spool/mail , /dev/null , /dev/sr0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的檔案類型為何？</a:t>
            </a:r>
          </a:p>
        </p:txBody>
      </p:sp>
    </p:spTree>
    <p:extLst>
      <p:ext uri="{BB962C8B-B14F-4D97-AF65-F5344CB8AC3E}">
        <p14:creationId xmlns:p14="http://schemas.microsoft.com/office/powerpoint/2010/main" val="294042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C4434-9917-6158-B72A-1A66327A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1CB803-0D3E-D7DC-CC66-DAFAC6CA4B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785803"/>
            <a:ext cx="10515240" cy="4351320"/>
          </a:xfrm>
        </p:spPr>
        <p:txBody>
          <a:bodyPr anchor="t"/>
          <a:lstStyle/>
          <a:p>
            <a:r>
              <a:rPr lang="zh-TW" altLang="en-US" sz="2800" b="1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800" b="1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altLang="zh-TW" sz="2800" b="1"/>
              <a:t>	</a:t>
            </a:r>
            <a:r>
              <a:rPr lang="nn-NO" altLang="zh-TW" sz="2800" b="1">
                <a:solidFill>
                  <a:schemeClr val="accent6">
                    <a:lumMod val="75000"/>
                  </a:schemeClr>
                </a:solidFill>
              </a:rPr>
              <a:t>file /var/mail /var/spool/mail /dev/null /dev/sr0</a:t>
            </a:r>
          </a:p>
          <a:p>
            <a:endParaRPr lang="nn-NO" altLang="zh-TW" sz="2800" b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/var/mail:       symbolic link to spool/mail  &lt;==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連結檔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/var/spool/mail: directory                    &lt;==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目錄檔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/dev/null:       character special (1/3)      &lt;==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週邊界面檔</a:t>
            </a:r>
          </a:p>
          <a:p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/dev/vda:        block special (252/0)        &lt;==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區塊裝置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一般是儲存媒體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sz="2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50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468B6-32DD-7074-B341-C086E6B4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466913-081F-FA3D-ABEA-5820A81FDFB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671590"/>
            <a:ext cx="10515240" cy="4350960"/>
          </a:xfrm>
        </p:spPr>
        <p:txBody>
          <a:bodyPr/>
          <a:lstStyle/>
          <a:p>
            <a:r>
              <a:rPr lang="en-US" altLang="zh-TW" sz="2800" b="1"/>
              <a:t>find:</a:t>
            </a:r>
            <a:r>
              <a:rPr lang="zh-TW" altLang="en-US" sz="2800" b="1"/>
              <a:t>搜尋，支援多種選項</a:t>
            </a:r>
            <a:r>
              <a:rPr lang="en-US" altLang="zh-TW" sz="2800" b="1"/>
              <a:t>(</a:t>
            </a:r>
            <a:r>
              <a:rPr lang="zh-TW" altLang="en-US" sz="2800" b="1"/>
              <a:t>權限、檔案類型、群組</a:t>
            </a:r>
            <a:r>
              <a:rPr lang="en-US" altLang="zh-TW" sz="2800" b="1"/>
              <a:t>….)</a:t>
            </a:r>
            <a:br>
              <a:rPr lang="en-US" altLang="zh-TW" b="1"/>
            </a:br>
            <a:r>
              <a:rPr lang="en-US" altLang="zh-TW" b="1"/>
              <a:t>	</a:t>
            </a:r>
            <a:r>
              <a:rPr lang="zh-TW" altLang="en-US" sz="2400"/>
              <a:t>檔名搜尋</a:t>
            </a:r>
            <a:r>
              <a:rPr lang="en-US" altLang="zh-TW" sz="2400"/>
              <a:t>:</a:t>
            </a:r>
            <a:br>
              <a:rPr lang="en-US" altLang="zh-TW" sz="2400"/>
            </a:br>
            <a:r>
              <a:rPr lang="en-US" altLang="zh-TW" sz="2400"/>
              <a:t>	find (</a:t>
            </a:r>
            <a:r>
              <a:rPr lang="zh-TW" altLang="en-US" sz="2400"/>
              <a:t>位置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-name (</a:t>
            </a:r>
            <a:r>
              <a:rPr lang="zh-TW" altLang="en-US" sz="2400"/>
              <a:t>檔名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	</a:t>
            </a:r>
            <a:r>
              <a:rPr lang="zh-TW" altLang="en-US" sz="2400"/>
              <a:t>忽視大小寫限制</a:t>
            </a:r>
            <a:r>
              <a:rPr lang="en-US" altLang="zh-TW" sz="2400"/>
              <a:t>:</a:t>
            </a:r>
            <a:br>
              <a:rPr lang="en-US" altLang="zh-TW" sz="2400"/>
            </a:br>
            <a:r>
              <a:rPr lang="en-US" altLang="zh-TW" sz="2400"/>
              <a:t>	find (</a:t>
            </a:r>
            <a:r>
              <a:rPr lang="zh-TW" altLang="en-US" sz="2400"/>
              <a:t>位置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-</a:t>
            </a:r>
            <a:r>
              <a:rPr lang="en-US" altLang="zh-TW" sz="2400" err="1"/>
              <a:t>iname</a:t>
            </a:r>
            <a:r>
              <a:rPr lang="en-US" altLang="zh-TW" sz="2400"/>
              <a:t> (</a:t>
            </a:r>
            <a:r>
              <a:rPr lang="zh-TW" altLang="en-US" sz="2400"/>
              <a:t>檔名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	</a:t>
            </a:r>
            <a:r>
              <a:rPr lang="zh-TW" altLang="en-US" sz="2400"/>
              <a:t>指定類型的搜尋</a:t>
            </a:r>
            <a:r>
              <a:rPr lang="en-US" altLang="zh-TW" sz="2400"/>
              <a:t>:</a:t>
            </a:r>
            <a:br>
              <a:rPr lang="en-US" altLang="zh-TW" sz="2400"/>
            </a:br>
            <a:r>
              <a:rPr lang="en-US" altLang="zh-TW" sz="2400"/>
              <a:t>	d:</a:t>
            </a:r>
            <a:r>
              <a:rPr lang="zh-TW" altLang="en-US" sz="2400"/>
              <a:t>目錄</a:t>
            </a:r>
            <a:br>
              <a:rPr lang="en-US" altLang="zh-TW" sz="2400"/>
            </a:br>
            <a:r>
              <a:rPr lang="en-US" altLang="zh-TW" sz="2400"/>
              <a:t>	p:</a:t>
            </a:r>
            <a:r>
              <a:rPr lang="zh-TW" altLang="en-US" sz="2400"/>
              <a:t>具名的</a:t>
            </a:r>
            <a:r>
              <a:rPr lang="en-US" altLang="zh-TW" sz="2400"/>
              <a:t>PIPE	find (</a:t>
            </a:r>
            <a:r>
              <a:rPr lang="zh-TW" altLang="en-US" sz="2400"/>
              <a:t>位置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-type (d/p/f/l) -name (</a:t>
            </a:r>
            <a:r>
              <a:rPr lang="zh-TW" altLang="en-US" sz="2400"/>
              <a:t>檔名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	f:</a:t>
            </a:r>
            <a:r>
              <a:rPr lang="zh-TW" altLang="en-US" sz="2400"/>
              <a:t>一般的檔案</a:t>
            </a:r>
            <a:br>
              <a:rPr lang="en-US" altLang="zh-TW" sz="2400"/>
            </a:br>
            <a:r>
              <a:rPr lang="en-US" altLang="zh-TW" sz="2400"/>
              <a:t>	l:</a:t>
            </a:r>
            <a:r>
              <a:rPr lang="zh-TW" altLang="en-US" sz="2400"/>
              <a:t>連結檔</a:t>
            </a:r>
            <a:endParaRPr lang="en-US" altLang="zh-TW" b="1"/>
          </a:p>
          <a:p>
            <a:pPr lvl="1"/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382043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8C27C-2682-B90F-8900-1B3E690B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基本指令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EFACF2-6478-7FD7-7D14-478303C148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28021" y="1799056"/>
            <a:ext cx="10515240" cy="4350960"/>
          </a:xfrm>
        </p:spPr>
        <p:txBody>
          <a:bodyPr anchor="t"/>
          <a:lstStyle/>
          <a:p>
            <a:r>
              <a:rPr lang="en-US" altLang="zh-TW" sz="2800" b="1"/>
              <a:t>grep:</a:t>
            </a:r>
            <a:r>
              <a:rPr lang="zh-TW" altLang="en-US" sz="2800" b="1"/>
              <a:t>搜尋關鍵字</a:t>
            </a:r>
            <a:br>
              <a:rPr lang="en-US" altLang="zh-TW" sz="2800"/>
            </a:br>
            <a:r>
              <a:rPr lang="en-US" altLang="zh-TW" sz="2800"/>
              <a:t>	</a:t>
            </a:r>
            <a:r>
              <a:rPr lang="en-US" altLang="zh-TW" sz="2400"/>
              <a:t>grep (</a:t>
            </a:r>
            <a:r>
              <a:rPr lang="zh-TW" altLang="en-US" sz="2400"/>
              <a:t>關鍵字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(</a:t>
            </a:r>
            <a:r>
              <a:rPr lang="zh-TW" altLang="en-US" sz="2400"/>
              <a:t>檔名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	</a:t>
            </a:r>
          </a:p>
          <a:p>
            <a:r>
              <a:rPr lang="en-US" altLang="zh-TW" sz="2400"/>
              <a:t>	</a:t>
            </a:r>
            <a:r>
              <a:rPr lang="zh-TW" altLang="en-US" sz="2400"/>
              <a:t>列出關鍵字的</a:t>
            </a:r>
            <a:r>
              <a:rPr lang="en-US" altLang="zh-TW" sz="2400"/>
              <a:t>(</a:t>
            </a:r>
            <a:r>
              <a:rPr lang="zh-TW" altLang="en-US" sz="2400"/>
              <a:t>上</a:t>
            </a:r>
            <a:r>
              <a:rPr lang="en-US" altLang="zh-TW" sz="2400"/>
              <a:t>n</a:t>
            </a:r>
            <a:r>
              <a:rPr lang="zh-TW" altLang="en-US" sz="2400"/>
              <a:t>行</a:t>
            </a:r>
            <a:r>
              <a:rPr lang="en-US" altLang="zh-TW" sz="2400"/>
              <a:t>/</a:t>
            </a:r>
            <a:r>
              <a:rPr lang="zh-TW" altLang="en-US" sz="2400"/>
              <a:t>下</a:t>
            </a:r>
            <a:r>
              <a:rPr lang="en-US" altLang="zh-TW" sz="2400"/>
              <a:t>n</a:t>
            </a:r>
            <a:r>
              <a:rPr lang="zh-TW" altLang="en-US" sz="2400"/>
              <a:t>行</a:t>
            </a:r>
            <a:r>
              <a:rPr lang="en-US" altLang="zh-TW" sz="2400"/>
              <a:t>/</a:t>
            </a:r>
            <a:r>
              <a:rPr lang="zh-TW" altLang="en-US" sz="2400"/>
              <a:t>上下</a:t>
            </a:r>
            <a:r>
              <a:rPr lang="en-US" altLang="zh-TW" sz="2400"/>
              <a:t>n</a:t>
            </a:r>
            <a:r>
              <a:rPr lang="zh-TW" altLang="en-US" sz="2400"/>
              <a:t>行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(-A n/-B n/-C n):</a:t>
            </a:r>
          </a:p>
          <a:p>
            <a:r>
              <a:rPr lang="en-US" altLang="zh-TW" sz="2400"/>
              <a:t>	grep (-A/B/C) n (</a:t>
            </a:r>
            <a:r>
              <a:rPr lang="zh-TW" altLang="en-US" sz="2400"/>
              <a:t>關鍵字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(</a:t>
            </a:r>
            <a:r>
              <a:rPr lang="zh-TW" altLang="en-US" sz="2400"/>
              <a:t>檔名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	</a:t>
            </a:r>
            <a:r>
              <a:rPr lang="zh-TW" altLang="en-US" sz="2400"/>
              <a:t>不分大小寫</a:t>
            </a:r>
            <a:r>
              <a:rPr lang="en-US" altLang="zh-TW" sz="2400"/>
              <a:t>:-</a:t>
            </a:r>
            <a:r>
              <a:rPr lang="en-US" altLang="zh-TW" sz="2400" err="1"/>
              <a:t>i</a:t>
            </a:r>
            <a:r>
              <a:rPr lang="en-US" altLang="zh-TW" sz="2400"/>
              <a:t>		</a:t>
            </a:r>
            <a:r>
              <a:rPr lang="zh-TW" altLang="en-US" sz="2400"/>
              <a:t>標示行號</a:t>
            </a:r>
            <a:r>
              <a:rPr lang="en-US" altLang="zh-TW" sz="2400"/>
              <a:t>:-n		</a:t>
            </a:r>
            <a:r>
              <a:rPr lang="zh-TW" altLang="en-US" sz="2400"/>
              <a:t>反向匹配</a:t>
            </a:r>
            <a:r>
              <a:rPr lang="en-US" altLang="zh-TW" sz="2400"/>
              <a:t>: -v	</a:t>
            </a:r>
          </a:p>
          <a:p>
            <a:endParaRPr lang="en-US" altLang="zh-TW" sz="2400"/>
          </a:p>
          <a:p>
            <a:r>
              <a:rPr lang="en-US" altLang="zh-TW" sz="2400"/>
              <a:t>	</a:t>
            </a:r>
            <a:r>
              <a:rPr lang="zh-TW" altLang="en-US" sz="2400"/>
              <a:t>遞迴搜尋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	grep -r (</a:t>
            </a:r>
            <a:r>
              <a:rPr lang="zh-TW" altLang="en-US" sz="2400"/>
              <a:t>關鍵字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(“</a:t>
            </a:r>
            <a:r>
              <a:rPr lang="zh-TW" altLang="en-US" sz="2400"/>
              <a:t>目錄</a:t>
            </a:r>
            <a:r>
              <a:rPr lang="en-US" altLang="zh-TW" sz="2400"/>
              <a:t>”)</a:t>
            </a:r>
          </a:p>
          <a:p>
            <a:endParaRPr lang="en-US" altLang="zh-TW" sz="2400"/>
          </a:p>
          <a:p>
            <a:r>
              <a:rPr lang="en-US" altLang="zh-TW" sz="2400"/>
              <a:t>	grep</a:t>
            </a:r>
            <a:r>
              <a:rPr lang="zh-TW" altLang="en-US" sz="2400"/>
              <a:t>也可以做為</a:t>
            </a:r>
            <a:r>
              <a:rPr lang="en-US" altLang="zh-TW" sz="2400"/>
              <a:t>”</a:t>
            </a:r>
            <a:r>
              <a:rPr lang="zh-TW" altLang="en-US" sz="2400"/>
              <a:t>管線指令</a:t>
            </a:r>
            <a:r>
              <a:rPr lang="en-US" altLang="zh-TW" sz="2400"/>
              <a:t>”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267396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F39FE-03DE-327F-6D0A-687565D6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47D32-DA56-DF2F-2DD2-AEBA8217C89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50994" y="1825560"/>
            <a:ext cx="10515240" cy="435132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zh-TW" altLang="en-US" sz="2400"/>
              <a:t>還有許多不同的指令可以使用，並且一個指令擁有很多種不同選項，如果要查詢相關使用方法，可利用下面兩種指令</a:t>
            </a:r>
            <a:r>
              <a:rPr lang="en-US" altLang="zh-TW" sz="2400"/>
              <a:t>:</a:t>
            </a:r>
          </a:p>
          <a:p>
            <a:pPr>
              <a:lnSpc>
                <a:spcPct val="100000"/>
              </a:lnSpc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1.(</a:t>
            </a:r>
            <a:r>
              <a:rPr lang="zh-TW" altLang="en-US" sz="2400"/>
              <a:t>指令</a:t>
            </a:r>
            <a:r>
              <a:rPr lang="en-US" altLang="zh-TW" sz="2400"/>
              <a:t>) --help</a:t>
            </a:r>
          </a:p>
          <a:p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2.man (</a:t>
            </a:r>
            <a:r>
              <a:rPr lang="zh-TW" altLang="en-US" sz="2400"/>
              <a:t>指令</a:t>
            </a:r>
            <a:r>
              <a:rPr lang="en-US" altLang="zh-TW" sz="2400"/>
              <a:t>)</a:t>
            </a:r>
          </a:p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1201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E8098-63D8-42C9-A650-E67450ED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簡介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55CC7-7D5E-4848-BEE6-1A206E5E4FF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2103480"/>
            <a:ext cx="10515240" cy="132552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/>
              <a:t>Linux </a:t>
            </a:r>
            <a:r>
              <a:rPr lang="zh-TW" altLang="en-US" sz="2400"/>
              <a:t>的生態性因為開放緣故，因此有許多不同的組織、公司，針對 </a:t>
            </a:r>
            <a:r>
              <a:rPr lang="en-US" altLang="zh-TW" sz="2400"/>
              <a:t>Linux </a:t>
            </a:r>
            <a:r>
              <a:rPr lang="zh-TW" altLang="en-US" sz="2400"/>
              <a:t>做出不同的客製化發行版，而較知名。</a:t>
            </a:r>
            <a:endParaRPr lang="en-US" altLang="zh-TW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/>
              <a:t>目前許多商用 </a:t>
            </a:r>
            <a:r>
              <a:rPr lang="en-US" altLang="zh-TW" sz="2400"/>
              <a:t>web </a:t>
            </a:r>
            <a:r>
              <a:rPr lang="zh-TW" altLang="en-US" sz="2400"/>
              <a:t>伺服器選用的發行版有以下三個</a:t>
            </a:r>
            <a:r>
              <a:rPr lang="en-US" altLang="zh-TW" sz="2400"/>
              <a:t>:</a:t>
            </a:r>
            <a:br>
              <a:rPr lang="zh-TW" altLang="en-US" sz="2400"/>
            </a:br>
            <a:r>
              <a:rPr lang="en-US" altLang="zh-TW" sz="2400"/>
              <a:t>Ubuntu</a:t>
            </a:r>
            <a:r>
              <a:rPr lang="zh-TW" altLang="en-US" sz="2400"/>
              <a:t>、</a:t>
            </a:r>
            <a:r>
              <a:rPr lang="en-US" altLang="zh-TW" sz="2400" err="1"/>
              <a:t>CentOs</a:t>
            </a:r>
            <a:r>
              <a:rPr lang="zh-TW" altLang="en-US" sz="2400"/>
              <a:t>、</a:t>
            </a:r>
            <a:r>
              <a:rPr lang="en-US" altLang="zh-TW" sz="2400"/>
              <a:t>Debian</a:t>
            </a:r>
            <a:r>
              <a:rPr lang="zh-TW" altLang="en-US" sz="2400"/>
              <a:t>，</a:t>
            </a:r>
          </a:p>
        </p:txBody>
      </p:sp>
      <p:pic>
        <p:nvPicPr>
          <p:cNvPr id="2050" name="Picture 2" descr="Linux Command 命令列指令與基本操作入門教學">
            <a:extLst>
              <a:ext uri="{FF2B5EF4-FFF2-40B4-BE49-F238E27FC236}">
                <a16:creationId xmlns:a16="http://schemas.microsoft.com/office/drawing/2014/main" id="{71CB2464-8469-A6FB-8CD7-FF6FC870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3961626"/>
            <a:ext cx="4071068" cy="22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09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76C9-8462-C11A-6D10-56D722A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管線指令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B3D7-33BA-5824-23D5-587538CE3D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5802" y="1799056"/>
            <a:ext cx="10515240" cy="4350960"/>
          </a:xfrm>
        </p:spPr>
        <p:txBody>
          <a:bodyPr anchor="t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先輸入指令看看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 “scale=10; 4*a(1)” | </a:t>
            </a:r>
            <a:r>
              <a:rPr lang="en-US" altLang="zh-TW" sz="240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sz="2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有時我們會遇到下列狀況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	(1)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指令輸出的資料量常常很大，一個螢幕裝不下，連使用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[shift]+[</a:t>
            </a:r>
            <a:r>
              <a:rPr lang="en-US" altLang="zh-TW" sz="20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pageup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都沒有辦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法全部看完。</a:t>
            </a:r>
            <a:b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	(2)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man </a:t>
            </a:r>
            <a:r>
              <a:rPr lang="en-US" altLang="zh-TW" sz="20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時，找那個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pi=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的項目中，範例提到在文字界面下，可以透過某些方式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不要進入 </a:t>
            </a:r>
            <a:r>
              <a:rPr lang="en-US" altLang="zh-TW" sz="20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去算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pi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尤其是第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個項目，裡面就談到那個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|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的符號，這個符號我們稱作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管線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(pipe) 』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！ 它的目的是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將前一個指令輸出的資料，交由後面的指令來處理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的意思。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第一部份先執行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『echo "scale=10; 4*a(1)"』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，就可以發現從螢幕上輸出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『 scale=10; 4*a(1) 』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的字樣，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這個指令很單純的將後續的資料當成文字訊息輸出到螢幕上。 這些資料之後被帶入到 </a:t>
            </a:r>
            <a:r>
              <a:rPr lang="en-US" altLang="zh-TW" sz="20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指令中，亦即直接在 </a:t>
            </a:r>
            <a:r>
              <a:rPr lang="en-US" altLang="zh-TW" sz="20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的環境中進行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scale=10; 4*a(1)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的運算之意。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40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09328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76C9-8462-C11A-6D10-56D722A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管線指令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B3D7-33BA-5824-23D5-587538CE3D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6354" y="1509689"/>
            <a:ext cx="10515240" cy="435096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TW" altLang="en-US" sz="2400" b="1" u="sng">
                <a:solidFill>
                  <a:schemeClr val="accent6">
                    <a:lumMod val="75000"/>
                  </a:schemeClr>
                </a:solidFill>
              </a:rPr>
              <a:t>實驗 </a:t>
            </a:r>
            <a:r>
              <a:rPr lang="en-US" altLang="zh-TW" sz="2400" b="1" u="sng">
                <a:solidFill>
                  <a:schemeClr val="accent6">
                    <a:lumMod val="75000"/>
                  </a:schemeClr>
                </a:solidFill>
              </a:rPr>
              <a:t>more </a:t>
            </a:r>
            <a:r>
              <a:rPr lang="zh-TW" altLang="en-US" sz="2400" b="1" u="sng">
                <a:solidFill>
                  <a:schemeClr val="accent6">
                    <a:lumMod val="75000"/>
                  </a:schemeClr>
                </a:solidFill>
              </a:rPr>
              <a:t>與 </a:t>
            </a:r>
            <a:r>
              <a:rPr lang="en-US" altLang="zh-TW" sz="2400" b="1" u="sng">
                <a:solidFill>
                  <a:schemeClr val="accent6">
                    <a:lumMod val="75000"/>
                  </a:schemeClr>
                </a:solidFill>
              </a:rPr>
              <a:t>less </a:t>
            </a:r>
            <a:r>
              <a:rPr lang="zh-TW" altLang="en-US" sz="2400" b="1" u="sng">
                <a:solidFill>
                  <a:schemeClr val="accent6">
                    <a:lumMod val="75000"/>
                  </a:schemeClr>
                </a:solidFill>
              </a:rPr>
              <a:t>搭配管線命令的方法</a:t>
            </a:r>
            <a:r>
              <a:rPr lang="en-US" altLang="zh-TW" sz="2400" b="1" u="sng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1.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分別透過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more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與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less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將  </a:t>
            </a:r>
            <a:r>
              <a:rPr lang="en-US" altLang="zh-TW" sz="2400" b="1" u="sng" err="1">
                <a:solidFill>
                  <a:schemeClr val="accent6">
                    <a:lumMod val="75000"/>
                  </a:schemeClr>
                </a:solidFill>
              </a:rPr>
              <a:t>ll</a:t>
            </a:r>
            <a:r>
              <a:rPr lang="en-US" altLang="zh-TW" sz="2400" b="1" u="sng">
                <a:solidFill>
                  <a:schemeClr val="accent6">
                    <a:lumMod val="75000"/>
                  </a:schemeClr>
                </a:solidFill>
              </a:rPr>
              <a:t> /</a:t>
            </a:r>
            <a:r>
              <a:rPr lang="en-US" altLang="zh-TW" sz="2400" b="1" u="sng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 的結果一頁一頁翻動；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2.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承上，嘗試找到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passwd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相關字樣的檔名結果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3.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使用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find /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的指令，但是將結果交給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less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來查詢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4.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承上，若使用的身份為 普通使用者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時，能否找到錯誤訊息呢？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5.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透過管線的功能，計算出一年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365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天共有幾秒鐘？</a:t>
            </a:r>
            <a:endParaRPr lang="en-US" altLang="zh-TW" sz="2400" b="1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提示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 比照</a:t>
            </a:r>
            <a:r>
              <a:rPr lang="en-US" altLang="zh-TW" sz="2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 “scale=10; 4*a(1)” | bc </a:t>
            </a:r>
            <a:r>
              <a:rPr lang="zh-TW" altLang="en-US" sz="2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b="1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963686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76C9-8462-C11A-6D10-56D722A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管線指令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B3D7-33BA-5824-23D5-587538CE3D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6354" y="1509689"/>
            <a:ext cx="10515240" cy="435096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1. 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</a:rPr>
              <a:t>ll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/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| more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</a:rPr>
              <a:t>ll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/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| less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2. 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</a:rPr>
              <a:t>ll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/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| less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/keyword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3. find /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 | less</a:t>
            </a: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4.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</a:rPr>
              <a:t>權限問題</a:t>
            </a:r>
            <a:endParaRPr lang="en-US" altLang="zh-TW" sz="2400" b="1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</a:rPr>
              <a:t>	5. echo "365*24*60*60" | 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</a:rPr>
              <a:t>bc</a:t>
            </a:r>
            <a:endParaRPr lang="en-US" altLang="zh-TW" sz="2400" b="1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306299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76C9-8462-C11A-6D10-56D722A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管線指令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B3D7-33BA-5824-23D5-587538CE3D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6354" y="1509689"/>
            <a:ext cx="10515240" cy="4350960"/>
          </a:xfrm>
        </p:spPr>
        <p:txBody>
          <a:bodyPr anchor="t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除了使用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| less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的功能加上斜線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(/)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找到關鍵字的方法之外，我們也可以透過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grep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來取得關鍵字。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以上頭的例題來看，如果要使用 </a:t>
            </a:r>
            <a:r>
              <a:rPr lang="en-US" altLang="zh-TW" sz="24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/</a:t>
            </a:r>
            <a:r>
              <a:rPr lang="en-US" altLang="zh-TW" sz="24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passwd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的關鍵字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那一行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的話，可以簡單的這樣做：</a:t>
            </a:r>
            <a:b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</a:t>
            </a:r>
            <a:r>
              <a:rPr lang="en-US" altLang="zh-TW" sz="2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/</a:t>
            </a:r>
            <a:r>
              <a:rPr lang="en-US" altLang="zh-TW" sz="240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2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| grep 'passwd’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先安裝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apt install net-tools</a:t>
            </a:r>
            <a:b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1.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ifconfig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指令來觀察系統的所有介面卡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b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2.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使用管線命令搭配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grep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取得關鍵字，來取出有 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 </a:t>
            </a: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的那行訊息即可。</a:t>
            </a:r>
            <a:endParaRPr lang="en-US" altLang="zh-TW" sz="2400" b="1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TW" sz="1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538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76C9-8462-C11A-6D10-56D722A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管線指令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B3D7-33BA-5824-23D5-587538CE3D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6354" y="1509689"/>
            <a:ext cx="10515240" cy="4350960"/>
          </a:xfrm>
        </p:spPr>
        <p:txBody>
          <a:bodyPr anchor="t"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1.ifconfig</a:t>
            </a:r>
            <a:b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2.ifconfig | grep “</a:t>
            </a:r>
            <a:r>
              <a:rPr lang="en-US" altLang="zh-TW" sz="2400" b="1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inet</a:t>
            </a:r>
            <a:r>
              <a:rPr lang="en-US" altLang="zh-TW" sz="24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989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781F3-20AF-08DA-B1D4-EA043924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</a:t>
            </a:r>
            <a:r>
              <a:rPr lang="en-US" altLang="zh-TW"/>
              <a:t>:</a:t>
            </a:r>
            <a:r>
              <a:rPr lang="zh-TW" altLang="en-US"/>
              <a:t>快捷鍵、其他指令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D41FB8-0DFC-09D2-DC4A-A0A4D4D53A1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690560"/>
            <a:ext cx="10515240" cy="1325520"/>
          </a:xfrm>
        </p:spPr>
        <p:txBody>
          <a:bodyPr anchor="t"/>
          <a:lstStyle/>
          <a:p>
            <a:r>
              <a:rPr lang="en-US" altLang="zh-TW" sz="2400"/>
              <a:t>[tab]:</a:t>
            </a:r>
            <a:r>
              <a:rPr lang="zh-TW" altLang="en-US" sz="2400"/>
              <a:t>命令補齊、檔案補全</a:t>
            </a:r>
            <a:endParaRPr lang="en-US" altLang="zh-TW" sz="2400"/>
          </a:p>
          <a:p>
            <a:r>
              <a:rPr lang="en-US" altLang="zh-TW" sz="2400"/>
              <a:t>[tab][tab]:</a:t>
            </a:r>
            <a:r>
              <a:rPr lang="zh-TW" altLang="en-US" sz="2400"/>
              <a:t>列出所有可能的選項</a:t>
            </a:r>
            <a:endParaRPr lang="en-US" altLang="zh-TW" sz="2400"/>
          </a:p>
          <a:p>
            <a:r>
              <a:rPr lang="en-US" altLang="zh-TW" sz="2400"/>
              <a:t>[</a:t>
            </a:r>
            <a:r>
              <a:rPr lang="en-US" altLang="zh-TW" sz="2400" err="1"/>
              <a:t>ctrl+c</a:t>
            </a:r>
            <a:r>
              <a:rPr lang="en-US" altLang="zh-TW" sz="2400"/>
              <a:t>]:</a:t>
            </a:r>
            <a:r>
              <a:rPr lang="zh-TW" altLang="en-US" sz="2400"/>
              <a:t>中斷目前程式</a:t>
            </a:r>
            <a:endParaRPr lang="en-US" altLang="zh-TW" sz="2400"/>
          </a:p>
          <a:p>
            <a:r>
              <a:rPr lang="en-US" altLang="zh-TW" sz="2400"/>
              <a:t>[</a:t>
            </a:r>
            <a:r>
              <a:rPr lang="en-US" altLang="zh-TW" sz="2400" err="1"/>
              <a:t>ctrl+d</a:t>
            </a:r>
            <a:r>
              <a:rPr lang="en-US" altLang="zh-TW" sz="2400"/>
              <a:t>]:</a:t>
            </a:r>
            <a:r>
              <a:rPr lang="zh-TW" altLang="en-US" sz="2400"/>
              <a:t>相當於輸出</a:t>
            </a:r>
            <a:r>
              <a:rPr lang="en-US" altLang="zh-TW" sz="2400"/>
              <a:t>End Of File</a:t>
            </a:r>
            <a:r>
              <a:rPr lang="zh-TW" altLang="en-US" sz="2400"/>
              <a:t>，即</a:t>
            </a:r>
            <a:r>
              <a:rPr lang="en-US" altLang="zh-TW" sz="2400"/>
              <a:t>EOF</a:t>
            </a:r>
            <a:r>
              <a:rPr lang="zh-TW" altLang="en-US" sz="2400"/>
              <a:t>，也可以取代</a:t>
            </a:r>
            <a:r>
              <a:rPr lang="en-US" altLang="zh-TW" sz="2400"/>
              <a:t>exit</a:t>
            </a:r>
          </a:p>
          <a:p>
            <a:r>
              <a:rPr lang="en-US" altLang="zh-TW" sz="2400">
                <a:solidFill>
                  <a:srgbClr val="FF0000"/>
                </a:solidFill>
              </a:rPr>
              <a:t>[</a:t>
            </a:r>
            <a:r>
              <a:rPr lang="en-US" altLang="zh-TW" sz="2400" err="1">
                <a:solidFill>
                  <a:srgbClr val="FF0000"/>
                </a:solidFill>
              </a:rPr>
              <a:t>ctrl+shift+c</a:t>
            </a:r>
            <a:r>
              <a:rPr lang="en-US" altLang="zh-TW" sz="2400">
                <a:solidFill>
                  <a:srgbClr val="FF0000"/>
                </a:solidFill>
              </a:rPr>
              <a:t>]:</a:t>
            </a:r>
            <a:r>
              <a:rPr lang="zh-TW" altLang="en-US" sz="2400">
                <a:solidFill>
                  <a:srgbClr val="FF0000"/>
                </a:solidFill>
              </a:rPr>
              <a:t>複製文字</a:t>
            </a:r>
            <a:endParaRPr lang="en-US" altLang="zh-TW" sz="2400">
              <a:solidFill>
                <a:srgbClr val="FF0000"/>
              </a:solidFill>
            </a:endParaRPr>
          </a:p>
          <a:p>
            <a:r>
              <a:rPr lang="en-US" altLang="zh-TW" sz="2400">
                <a:solidFill>
                  <a:srgbClr val="FF0000"/>
                </a:solidFill>
              </a:rPr>
              <a:t>[</a:t>
            </a:r>
            <a:r>
              <a:rPr lang="en-US" altLang="zh-TW" sz="2400" err="1">
                <a:solidFill>
                  <a:srgbClr val="FF0000"/>
                </a:solidFill>
              </a:rPr>
              <a:t>ctrl+shift+v</a:t>
            </a:r>
            <a:r>
              <a:rPr lang="en-US" altLang="zh-TW" sz="2400">
                <a:solidFill>
                  <a:srgbClr val="FF0000"/>
                </a:solidFill>
              </a:rPr>
              <a:t>]:</a:t>
            </a:r>
            <a:r>
              <a:rPr lang="zh-TW" altLang="en-US" sz="2400">
                <a:solidFill>
                  <a:srgbClr val="FF0000"/>
                </a:solidFill>
              </a:rPr>
              <a:t>貼上文字</a:t>
            </a:r>
            <a:endParaRPr lang="en-US" altLang="zh-TW" sz="2400">
              <a:solidFill>
                <a:srgbClr val="FF0000"/>
              </a:solidFill>
            </a:endParaRPr>
          </a:p>
          <a:p>
            <a:endParaRPr lang="en-US" altLang="zh-TW" sz="2400"/>
          </a:p>
          <a:p>
            <a:r>
              <a:rPr lang="zh-TW" altLang="en-US" sz="2400"/>
              <a:t>其他指令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clear:</a:t>
            </a:r>
            <a:r>
              <a:rPr lang="zh-TW" altLang="en-US" sz="2400"/>
              <a:t>清理終端機顯示</a:t>
            </a:r>
            <a:endParaRPr lang="en-US" altLang="zh-TW" sz="2400"/>
          </a:p>
          <a:p>
            <a:r>
              <a:rPr lang="en-US" altLang="zh-TW" sz="2400"/>
              <a:t>exit:</a:t>
            </a:r>
            <a:r>
              <a:rPr lang="zh-TW" altLang="en-US" sz="2400"/>
              <a:t>關閉終端機</a:t>
            </a:r>
            <a:endParaRPr lang="en-US" altLang="zh-TW" sz="2400"/>
          </a:p>
          <a:p>
            <a:r>
              <a:rPr lang="en-US" altLang="zh-TW" sz="2400"/>
              <a:t>power off :</a:t>
            </a:r>
            <a:r>
              <a:rPr lang="zh-TW" altLang="en-US" sz="2400">
                <a:solidFill>
                  <a:srgbClr val="FF0000"/>
                </a:solidFill>
              </a:rPr>
              <a:t>關機</a:t>
            </a:r>
            <a:endParaRPr lang="en-US" altLang="zh-TW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4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AE050-8347-4563-A76B-1DFE04D9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簡介</a:t>
            </a:r>
            <a:r>
              <a:rPr lang="en-US" altLang="zh-TW"/>
              <a:t>-Ubuntu</a:t>
            </a:r>
            <a:endParaRPr lang="zh-TW" altLang="en-US"/>
          </a:p>
        </p:txBody>
      </p:sp>
      <p:sp>
        <p:nvSpPr>
          <p:cNvPr id="4" name="AutoShape 2" descr="https://assets.ubuntu.com/v1/c5cb0f8e-picto-ubuntu.svg">
            <a:extLst>
              <a:ext uri="{FF2B5EF4-FFF2-40B4-BE49-F238E27FC236}">
                <a16:creationId xmlns:a16="http://schemas.microsoft.com/office/drawing/2014/main" id="{D09103BE-B20B-46E3-8B85-4CEEFD02CC36}"/>
              </a:ext>
            </a:extLst>
          </p:cNvPr>
          <p:cNvSpPr>
            <a:spLocks noGrp="1" noChangeAspect="1" noChangeArrowheads="1"/>
          </p:cNvSpPr>
          <p:nvPr>
            <p:ph type="body"/>
          </p:nvPr>
        </p:nvSpPr>
        <p:spPr bwMode="auto">
          <a:xfrm>
            <a:off x="733577" y="1900378"/>
            <a:ext cx="10515240" cy="13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b="1"/>
              <a:t>Ubuntu:</a:t>
            </a:r>
          </a:p>
          <a:p>
            <a:r>
              <a:rPr lang="en-US" altLang="zh-TW" sz="2400"/>
              <a:t>	</a:t>
            </a:r>
            <a:r>
              <a:rPr lang="en-US" altLang="zh-TW" sz="2400">
                <a:latin typeface="+mn-ea"/>
                <a:ea typeface="+mn-ea"/>
              </a:rPr>
              <a:t>Ubuntu </a:t>
            </a:r>
            <a:r>
              <a:rPr lang="zh-TW" altLang="en-US" sz="2400">
                <a:latin typeface="+mn-ea"/>
                <a:ea typeface="+mn-ea"/>
              </a:rPr>
              <a:t>是個非常適合新手入門 </a:t>
            </a:r>
            <a:r>
              <a:rPr lang="en-US" altLang="zh-TW" sz="2400">
                <a:latin typeface="+mn-ea"/>
                <a:ea typeface="+mn-ea"/>
              </a:rPr>
              <a:t>Linux OS </a:t>
            </a:r>
            <a:r>
              <a:rPr lang="zh-TW" altLang="en-US" sz="2400">
                <a:latin typeface="+mn-ea"/>
                <a:ea typeface="+mn-ea"/>
              </a:rPr>
              <a:t>的發行版，</a:t>
            </a:r>
            <a:br>
              <a:rPr lang="zh-TW" altLang="en-US" sz="2400">
                <a:latin typeface="+mn-ea"/>
                <a:ea typeface="+mn-ea"/>
              </a:rPr>
            </a:br>
            <a:r>
              <a:rPr lang="en-US" altLang="zh-TW" sz="2400">
                <a:latin typeface="+mn-ea"/>
                <a:ea typeface="+mn-ea"/>
              </a:rPr>
              <a:t>	</a:t>
            </a:r>
            <a:r>
              <a:rPr lang="zh-TW" altLang="en-US" sz="2400">
                <a:latin typeface="+mn-ea"/>
                <a:ea typeface="+mn-ea"/>
              </a:rPr>
              <a:t>它操作指令簡易、更新快速、並且免費被使用，</a:t>
            </a:r>
            <a:br>
              <a:rPr lang="zh-TW" altLang="en-US" sz="2400">
                <a:latin typeface="+mn-ea"/>
                <a:ea typeface="+mn-ea"/>
              </a:rPr>
            </a:br>
            <a:r>
              <a:rPr lang="en-US" altLang="zh-TW" sz="2400">
                <a:latin typeface="+mn-ea"/>
                <a:ea typeface="+mn-ea"/>
              </a:rPr>
              <a:t>	</a:t>
            </a:r>
            <a:r>
              <a:rPr lang="zh-TW" altLang="en-US" sz="2400">
                <a:latin typeface="+mn-ea"/>
                <a:ea typeface="+mn-ea"/>
              </a:rPr>
              <a:t>並且有提供 “ </a:t>
            </a:r>
            <a:r>
              <a:rPr lang="en-US" altLang="zh-TW" sz="2400">
                <a:latin typeface="+mn-ea"/>
                <a:ea typeface="+mn-ea"/>
              </a:rPr>
              <a:t>apt-get ” </a:t>
            </a:r>
            <a:r>
              <a:rPr lang="zh-TW" altLang="en-US" sz="2400">
                <a:latin typeface="+mn-ea"/>
                <a:ea typeface="+mn-ea"/>
              </a:rPr>
              <a:t>這個方便的套件管理軟體，</a:t>
            </a:r>
            <a:br>
              <a:rPr lang="zh-TW" altLang="en-US" sz="2400">
                <a:latin typeface="+mn-ea"/>
                <a:ea typeface="+mn-ea"/>
              </a:rPr>
            </a:br>
            <a:r>
              <a:rPr lang="en-US" altLang="zh-TW" sz="2400">
                <a:latin typeface="+mn-ea"/>
                <a:ea typeface="+mn-ea"/>
              </a:rPr>
              <a:t>	</a:t>
            </a:r>
            <a:r>
              <a:rPr lang="zh-TW" altLang="en-US" sz="2400">
                <a:latin typeface="+mn-ea"/>
                <a:ea typeface="+mn-ea"/>
              </a:rPr>
              <a:t>讓開發者能輕鬆設定不同語言的開發方式。</a:t>
            </a:r>
            <a:br>
              <a:rPr lang="zh-TW" altLang="en-US" sz="2400">
                <a:latin typeface="+mn-ea"/>
                <a:ea typeface="+mn-ea"/>
              </a:rPr>
            </a:br>
            <a:r>
              <a:rPr lang="en-US" altLang="zh-TW" sz="2400">
                <a:latin typeface="+mn-ea"/>
                <a:ea typeface="+mn-ea"/>
              </a:rPr>
              <a:t>	</a:t>
            </a:r>
            <a:r>
              <a:rPr lang="zh-TW" altLang="en-US" sz="2400">
                <a:latin typeface="+mn-ea"/>
                <a:ea typeface="+mn-ea"/>
              </a:rPr>
              <a:t>另外 </a:t>
            </a:r>
            <a:r>
              <a:rPr lang="en-US" altLang="zh-TW" sz="2400">
                <a:latin typeface="+mn-ea"/>
                <a:ea typeface="+mn-ea"/>
              </a:rPr>
              <a:t>Ubuntu </a:t>
            </a:r>
            <a:r>
              <a:rPr lang="zh-TW" altLang="en-US" sz="2400">
                <a:latin typeface="+mn-ea"/>
                <a:ea typeface="+mn-ea"/>
              </a:rPr>
              <a:t>的教學資源非常龐大，</a:t>
            </a:r>
            <a:br>
              <a:rPr lang="zh-TW" altLang="en-US" sz="2400">
                <a:latin typeface="+mn-ea"/>
                <a:ea typeface="+mn-ea"/>
              </a:rPr>
            </a:br>
            <a:r>
              <a:rPr lang="en-US" altLang="zh-TW" sz="2400">
                <a:latin typeface="+mn-ea"/>
                <a:ea typeface="+mn-ea"/>
              </a:rPr>
              <a:t>	</a:t>
            </a:r>
            <a:r>
              <a:rPr lang="zh-TW" altLang="en-US" sz="2400">
                <a:latin typeface="+mn-ea"/>
                <a:ea typeface="+mn-ea"/>
              </a:rPr>
              <a:t>遇到問題，網路上都有許多的資源提供解方。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3B6431-7D1F-444B-92A1-FC6E7B81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70" y="3225898"/>
            <a:ext cx="2523934" cy="25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A55C5-4F3D-4F42-B510-889ECA10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簡介</a:t>
            </a:r>
            <a:r>
              <a:rPr lang="en-US" altLang="zh-TW"/>
              <a:t>-CentOS/Debian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BDBABF-B20F-45F2-A2EE-D4E1AAB75C0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2501296"/>
            <a:ext cx="10515240" cy="1325520"/>
          </a:xfrm>
        </p:spPr>
        <p:txBody>
          <a:bodyPr/>
          <a:lstStyle/>
          <a:p>
            <a:r>
              <a:rPr lang="en-US" altLang="zh-TW" sz="2800" b="1"/>
              <a:t>CentOS:</a:t>
            </a:r>
            <a:br>
              <a:rPr lang="en-US" altLang="zh-TW"/>
            </a:br>
            <a:r>
              <a:rPr lang="en-US" altLang="zh-TW" sz="2400"/>
              <a:t> 	</a:t>
            </a:r>
            <a:r>
              <a:rPr lang="en-US" altLang="zh-TW" sz="2400" err="1"/>
              <a:t>CentOs</a:t>
            </a:r>
            <a:r>
              <a:rPr lang="en-US" altLang="zh-TW" sz="2400"/>
              <a:t> </a:t>
            </a:r>
            <a:r>
              <a:rPr lang="zh-TW" altLang="en-US" sz="2400"/>
              <a:t>相較 </a:t>
            </a:r>
            <a:r>
              <a:rPr lang="en-US" altLang="zh-TW" sz="2400"/>
              <a:t>Ubuntu </a:t>
            </a:r>
            <a:r>
              <a:rPr lang="zh-TW" altLang="en-US" sz="2400"/>
              <a:t>，是個非常穩定的 </a:t>
            </a:r>
            <a:r>
              <a:rPr lang="en-US" altLang="zh-TW" sz="2400"/>
              <a:t>Linux </a:t>
            </a:r>
            <a:r>
              <a:rPr lang="zh-TW" altLang="en-US" sz="2400"/>
              <a:t>發行版，</a:t>
            </a:r>
            <a:br>
              <a:rPr lang="zh-TW" altLang="en-US" sz="2400"/>
            </a:br>
            <a:r>
              <a:rPr lang="en-US" altLang="zh-TW" sz="2400"/>
              <a:t>	</a:t>
            </a:r>
            <a:r>
              <a:rPr lang="zh-TW" altLang="en-US" sz="2400"/>
              <a:t>它是從 </a:t>
            </a:r>
            <a:r>
              <a:rPr lang="en-US" altLang="zh-TW" sz="2400"/>
              <a:t>Red Hat Enterprise Linux (RHEL) </a:t>
            </a:r>
            <a:r>
              <a:rPr lang="zh-TW" altLang="en-US" sz="2400"/>
              <a:t>延伸出的發行版，</a:t>
            </a:r>
            <a:br>
              <a:rPr lang="zh-TW" altLang="en-US" sz="2400"/>
            </a:br>
            <a:r>
              <a:rPr lang="en-US" altLang="zh-TW" sz="2400"/>
              <a:t>	</a:t>
            </a:r>
            <a:r>
              <a:rPr lang="zh-TW" altLang="en-US" sz="2400"/>
              <a:t>而 </a:t>
            </a:r>
            <a:r>
              <a:rPr lang="en-US" altLang="zh-TW" sz="2400"/>
              <a:t>RHEL </a:t>
            </a:r>
            <a:r>
              <a:rPr lang="zh-TW" altLang="en-US" sz="2400"/>
              <a:t>本身就是付費的企業用 </a:t>
            </a:r>
            <a:r>
              <a:rPr lang="en-US" altLang="zh-TW" sz="2400"/>
              <a:t>Linux</a:t>
            </a:r>
            <a:r>
              <a:rPr lang="zh-TW" altLang="en-US" sz="2400"/>
              <a:t>，</a:t>
            </a:r>
            <a:br>
              <a:rPr lang="en-US" altLang="zh-TW" sz="2400"/>
            </a:br>
            <a:r>
              <a:rPr lang="en-US" altLang="zh-TW" sz="2400"/>
              <a:t>	</a:t>
            </a:r>
            <a:r>
              <a:rPr lang="zh-TW" altLang="en-US" sz="2400"/>
              <a:t>因此他的更新速度較慢，因為他要確保系統本身的穩定度。</a:t>
            </a:r>
            <a:br>
              <a:rPr lang="en-US" altLang="zh-TW" sz="2400"/>
            </a:br>
            <a:r>
              <a:rPr lang="en-US" altLang="zh-TW" sz="2400"/>
              <a:t>	</a:t>
            </a:r>
            <a:r>
              <a:rPr lang="zh-TW" altLang="en-US" sz="2400"/>
              <a:t>許多網站在流量成長，需要升級伺服器的時候，</a:t>
            </a:r>
            <a:br>
              <a:rPr lang="zh-TW" altLang="en-US" sz="2400"/>
            </a:br>
            <a:r>
              <a:rPr lang="en-US" altLang="zh-TW" sz="2400"/>
              <a:t>	</a:t>
            </a:r>
            <a:r>
              <a:rPr lang="zh-TW" altLang="en-US" sz="2400"/>
              <a:t>會換選用 </a:t>
            </a:r>
            <a:r>
              <a:rPr lang="en-US" altLang="zh-TW" sz="2400" err="1"/>
              <a:t>CentOs</a:t>
            </a:r>
            <a:r>
              <a:rPr lang="en-US" altLang="zh-TW" sz="2400"/>
              <a:t> </a:t>
            </a:r>
            <a:r>
              <a:rPr lang="zh-TW" altLang="en-US" sz="2400"/>
              <a:t>來作為他們機器的作業系統</a:t>
            </a:r>
            <a:endParaRPr lang="en-US" altLang="zh-TW" sz="2400"/>
          </a:p>
          <a:p>
            <a:endParaRPr lang="zh-TW" altLang="en-US" sz="2400"/>
          </a:p>
        </p:txBody>
      </p:sp>
      <p:pic>
        <p:nvPicPr>
          <p:cNvPr id="2050" name="Picture 2" descr="https://secure.gravatar.com/avatar/11177a887aefcbb1ef9dbeadd8579074.jpg?s=512&amp;r=g&amp;d=mm">
            <a:extLst>
              <a:ext uri="{FF2B5EF4-FFF2-40B4-BE49-F238E27FC236}">
                <a16:creationId xmlns:a16="http://schemas.microsoft.com/office/drawing/2014/main" id="{922C6B48-5F83-4262-91D0-09B851AF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02" y="3164056"/>
            <a:ext cx="3012464" cy="30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3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C37C2-A51A-B20E-5032-869CD22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簡介</a:t>
            </a:r>
            <a:r>
              <a:rPr lang="en-US" altLang="zh-TW"/>
              <a:t>-CentOS/Debian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FDDC2A-99A0-F472-3BD0-79199DD0EF5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629600"/>
            <a:ext cx="10515240" cy="435096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TW" sz="2800" b="1"/>
              <a:t>Debian:</a:t>
            </a:r>
          </a:p>
          <a:p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	Debian 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其實是非常早誕生的 </a:t>
            </a: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Linux 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發行版，像 </a:t>
            </a: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Ubuntu 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也是基於 </a:t>
            </a: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	Debian 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延伸設計出的發行版</a:t>
            </a:r>
            <a:endParaRPr lang="en-US" altLang="zh-TW" sz="2400" b="1" i="0">
              <a:solidFill>
                <a:srgbClr val="303233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最近 </a:t>
            </a: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Google 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也把旗下一些服務伺服器的作業系統，換成了 </a:t>
            </a: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Debian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</a:t>
            </a:r>
            <a:b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</a:b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並且在目前為止，世界前一千萬的網站，已經有 </a:t>
            </a: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31.9% 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使用 </a:t>
            </a: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Debian 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</a:t>
            </a:r>
            <a:b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</a:b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	Debian 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上也有非常多的套件工具可以使用，因此使用的趨勢日漸成長。</a:t>
            </a:r>
          </a:p>
          <a:p>
            <a:pPr algn="l"/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不過 </a:t>
            </a:r>
            <a:r>
              <a:rPr lang="en-US" altLang="zh-TW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Debian </a:t>
            </a:r>
            <a:r>
              <a:rPr lang="zh-TW" altLang="en-US" sz="2400" b="0" i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最讓人詬病的，就是他較為複雜的操作方式。</a:t>
            </a:r>
          </a:p>
          <a:p>
            <a:pPr marL="0" indent="0">
              <a:buNone/>
            </a:pPr>
            <a:endParaRPr lang="zh-TW" altLang="en-US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17D2D9-9AF3-9756-A183-D852BBF30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50" y="4336590"/>
            <a:ext cx="3146107" cy="178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6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C37C2-A51A-B20E-5032-869CD22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檔案系統架構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2C869-E646-2FD9-B27C-21B058F1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44" y="1454438"/>
            <a:ext cx="8727311" cy="462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6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C37C2-A51A-B20E-5032-869CD22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檔案系統架構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FDDC2A-99A0-F472-3BD0-79199DD0EF5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600" y="1995360"/>
            <a:ext cx="10972800" cy="43509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/>
              <a:t>所有的</a:t>
            </a:r>
            <a: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  <a:t>Linux 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發佈版本應該都要遵守檔案系統的標準</a:t>
            </a:r>
            <a:endParaRPr lang="en-US" altLang="zh-TW" sz="2400" b="0" i="0">
              <a:solidFill>
                <a:srgbClr val="212529"/>
              </a:solidFill>
              <a:effectLst/>
              <a:latin typeface="BlinkMacSystemFont"/>
            </a:endParaRPr>
          </a:p>
          <a:p>
            <a:pPr marL="0" indent="0">
              <a:buNone/>
            </a:pP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（</a:t>
            </a:r>
            <a:r>
              <a:rPr lang="en-US" altLang="zh-TW" sz="2400" b="0" i="0">
                <a:solidFill>
                  <a:srgbClr val="212529"/>
                </a:solidFill>
                <a:effectLst/>
                <a:latin typeface="BlinkMacSystemFont"/>
              </a:rPr>
              <a:t>Filesystem Hierarchy Standard, FHS</a:t>
            </a:r>
            <a:r>
              <a:rPr lang="zh-TW" altLang="en-US" sz="2400" b="0" i="0">
                <a:solidFill>
                  <a:srgbClr val="212529"/>
                </a:solidFill>
                <a:effectLst/>
                <a:latin typeface="BlinkMacSystemFont"/>
              </a:rPr>
              <a:t>），大致上檔案系統架構如下：</a:t>
            </a:r>
            <a:endParaRPr lang="en-US" altLang="zh-TW" sz="2400" b="0" i="0">
              <a:solidFill>
                <a:srgbClr val="212529"/>
              </a:solidFill>
              <a:effectLst/>
              <a:latin typeface="BlinkMacSystemFont"/>
            </a:endParaRPr>
          </a:p>
          <a:p>
            <a:pPr marL="0" indent="0">
              <a:buNone/>
            </a:pPr>
            <a:endParaRPr lang="en-US" altLang="zh-TW" sz="2400" b="1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/>
              <a:t>/bin, /</a:t>
            </a:r>
            <a:r>
              <a:rPr lang="en-US" altLang="zh-TW" sz="2400" b="1" err="1"/>
              <a:t>sbin</a:t>
            </a:r>
            <a:br>
              <a:rPr lang="en-US" altLang="zh-TW" sz="2400" b="1"/>
            </a:br>
            <a:r>
              <a:rPr lang="en-US" altLang="zh-TW" sz="2400"/>
              <a:t>/bin</a:t>
            </a:r>
            <a:r>
              <a:rPr lang="zh-TW" altLang="en-US" sz="2400"/>
              <a:t>主要放置一般使用者可以操作的指令，</a:t>
            </a:r>
            <a:r>
              <a:rPr lang="en-US" altLang="zh-TW" sz="2400"/>
              <a:t>/</a:t>
            </a:r>
            <a:r>
              <a:rPr lang="en-US" altLang="zh-TW" sz="2400" err="1"/>
              <a:t>sbin</a:t>
            </a:r>
            <a:r>
              <a:rPr lang="zh-TW" altLang="en-US" sz="2400"/>
              <a:t>放置系統管理員可以操作的指令。</a:t>
            </a:r>
            <a:r>
              <a:rPr lang="en-US" altLang="zh-TW" sz="2400"/>
              <a:t>(</a:t>
            </a:r>
            <a:r>
              <a:rPr lang="zh-TW" altLang="en-US" sz="2400"/>
              <a:t>連結到</a:t>
            </a:r>
            <a:r>
              <a:rPr lang="en-US" altLang="zh-TW" sz="2400"/>
              <a:t>/</a:t>
            </a:r>
            <a:r>
              <a:rPr lang="en-US" altLang="zh-TW" sz="2400" err="1"/>
              <a:t>usr</a:t>
            </a:r>
            <a:r>
              <a:rPr lang="en-US" altLang="zh-TW" sz="2400"/>
              <a:t>/bin</a:t>
            </a:r>
            <a:r>
              <a:rPr lang="zh-TW" altLang="en-US" sz="2400"/>
              <a:t>，</a:t>
            </a:r>
            <a:r>
              <a:rPr lang="en-US" altLang="zh-TW" sz="2400"/>
              <a:t>/</a:t>
            </a:r>
            <a:r>
              <a:rPr lang="en-US" altLang="zh-TW" sz="2400" err="1"/>
              <a:t>usr</a:t>
            </a:r>
            <a:r>
              <a:rPr lang="en-US" altLang="zh-TW" sz="2400"/>
              <a:t>/</a:t>
            </a:r>
            <a:r>
              <a:rPr lang="en-US" altLang="zh-TW" sz="2400" err="1"/>
              <a:t>sbin</a:t>
            </a:r>
            <a:r>
              <a:rPr lang="en-US" altLang="zh-TW" sz="240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/>
              <a:t>/boot</a:t>
            </a:r>
            <a:br>
              <a:rPr lang="en-US" altLang="zh-TW" sz="2400" b="1"/>
            </a:br>
            <a:r>
              <a:rPr lang="zh-TW" altLang="en-US" sz="2400"/>
              <a:t>放置開機相關檔案</a:t>
            </a:r>
            <a:endParaRPr lang="en-US" altLang="zh-TW" sz="2400"/>
          </a:p>
          <a:p>
            <a:pPr marL="457200" indent="-457200">
              <a:buFont typeface="+mj-lt"/>
              <a:buAutoNum type="arabicPeriod"/>
            </a:pPr>
            <a:endParaRPr lang="en-US" altLang="zh-TW" sz="240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/>
              <a:t>/dev</a:t>
            </a:r>
            <a:br>
              <a:rPr lang="en-US" altLang="zh-TW" sz="2400" b="1"/>
            </a:br>
            <a:r>
              <a:rPr lang="zh-TW" altLang="en-US" sz="2400"/>
              <a:t>放置</a:t>
            </a:r>
            <a:r>
              <a:rPr lang="en-US" altLang="zh-TW" sz="2400"/>
              <a:t>device</a:t>
            </a:r>
            <a:r>
              <a:rPr lang="zh-TW" altLang="en-US" sz="2400"/>
              <a:t>裝置檔案，例如</a:t>
            </a:r>
            <a:r>
              <a:rPr lang="en-US" altLang="zh-TW" sz="2400"/>
              <a:t>:</a:t>
            </a:r>
            <a:r>
              <a:rPr lang="zh-TW" altLang="en-US" sz="2400"/>
              <a:t>滑鼠鍵盤</a:t>
            </a:r>
            <a:endParaRPr lang="en-US" altLang="zh-TW" sz="2400"/>
          </a:p>
          <a:p>
            <a:br>
              <a:rPr lang="en-US" altLang="zh-TW" sz="2400" b="1"/>
            </a:br>
            <a:r>
              <a:rPr lang="en-US" altLang="zh-TW" b="1"/>
              <a:t>	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394071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82638733664CC4EB33B0BA5563F52B5" ma:contentTypeVersion="11" ma:contentTypeDescription="建立新的文件。" ma:contentTypeScope="" ma:versionID="adac29bbca1cd49ce0624a1df39005c0">
  <xsd:schema xmlns:xsd="http://www.w3.org/2001/XMLSchema" xmlns:xs="http://www.w3.org/2001/XMLSchema" xmlns:p="http://schemas.microsoft.com/office/2006/metadata/properties" xmlns:ns2="04785192-adfd-448b-8b4d-5ff3982f4d83" xmlns:ns3="5ea5a5e2-cb7f-435e-b1e6-e1a53cf7ebe2" targetNamespace="http://schemas.microsoft.com/office/2006/metadata/properties" ma:root="true" ma:fieldsID="d42f6643f52c60c4a932cce421b67c8f" ns2:_="" ns3:_="">
    <xsd:import namespace="04785192-adfd-448b-8b4d-5ff3982f4d83"/>
    <xsd:import namespace="5ea5a5e2-cb7f-435e-b1e6-e1a53cf7ebe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85192-adfd-448b-8b4d-5ff3982f4d8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影像標籤" ma:readOnly="false" ma:fieldId="{5cf76f15-5ced-4ddc-b409-7134ff3c332f}" ma:taxonomyMulti="true" ma:sspId="018eaec3-9c7e-43f4-993a-4737dda619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a5a5e2-cb7f-435e-b1e6-e1a53cf7ebe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c4f8f6a-493b-42ee-9572-6484982621c9}" ma:internalName="TaxCatchAll" ma:showField="CatchAllData" ma:web="5ea5a5e2-cb7f-435e-b1e6-e1a53cf7eb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CFDCDD-57F5-4013-858F-6CCDAFDA29A6}"/>
</file>

<file path=customXml/itemProps2.xml><?xml version="1.0" encoding="utf-8"?>
<ds:datastoreItem xmlns:ds="http://schemas.openxmlformats.org/officeDocument/2006/customXml" ds:itemID="{4FC3BFA5-3169-449C-B1D6-0C12CEF68FCE}"/>
</file>

<file path=docProps/app.xml><?xml version="1.0" encoding="utf-8"?>
<Properties xmlns="http://schemas.openxmlformats.org/officeDocument/2006/extended-properties" xmlns:vt="http://schemas.openxmlformats.org/officeDocument/2006/docPropsVTypes">
  <TotalTime>70210</TotalTime>
  <Words>3367</Words>
  <Application>Microsoft Office PowerPoint</Application>
  <PresentationFormat>寬螢幕</PresentationFormat>
  <Paragraphs>312</Paragraphs>
  <Slides>45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9" baseType="lpstr">
      <vt:lpstr>BlinkMacSystemFont</vt:lpstr>
      <vt:lpstr>DejaVu Sans</vt:lpstr>
      <vt:lpstr>Lato</vt:lpstr>
      <vt:lpstr>Noto Sans TC</vt:lpstr>
      <vt:lpstr>StarSymbol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Theme</vt:lpstr>
      <vt:lpstr>Office Theme</vt:lpstr>
      <vt:lpstr>PowerPoint 簡報</vt:lpstr>
      <vt:lpstr>Linux簡介</vt:lpstr>
      <vt:lpstr>Linux簡介</vt:lpstr>
      <vt:lpstr>Linux簡介</vt:lpstr>
      <vt:lpstr>Linux簡介-Ubuntu</vt:lpstr>
      <vt:lpstr>Linux簡介-CentOS/Debian</vt:lpstr>
      <vt:lpstr>Linux簡介-CentOS/Debian</vt:lpstr>
      <vt:lpstr>Linux檔案系統架構</vt:lpstr>
      <vt:lpstr>Linux檔案系統架構</vt:lpstr>
      <vt:lpstr>Linux檔案系統架構</vt:lpstr>
      <vt:lpstr>Linux檔案系統架構</vt:lpstr>
      <vt:lpstr>文字/圖形介面切換</vt:lpstr>
      <vt:lpstr>Linux基本指令</vt:lpstr>
      <vt:lpstr>Linux基本指令</vt:lpstr>
      <vt:lpstr>Linux基本指令</vt:lpstr>
      <vt:lpstr>Linux基本指令</vt:lpstr>
      <vt:lpstr>Linux 根目錄/使用者家目錄/管理者家目錄</vt:lpstr>
      <vt:lpstr>Linux 相對路徑/絕對路徑</vt:lpstr>
      <vt:lpstr>Linux 相對路徑/絕對路徑</vt:lpstr>
      <vt:lpstr>Linux基本指令</vt:lpstr>
      <vt:lpstr>Linux 使用者與管理員指令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Linux基本指令</vt:lpstr>
      <vt:lpstr>補充</vt:lpstr>
      <vt:lpstr>管線指令</vt:lpstr>
      <vt:lpstr>管線指令</vt:lpstr>
      <vt:lpstr>管線指令</vt:lpstr>
      <vt:lpstr>管線指令</vt:lpstr>
      <vt:lpstr>管線指令</vt:lpstr>
      <vt:lpstr>補充:快捷鍵、其他指令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Wilson</dc:creator>
  <cp:lastModifiedBy>Windows 使用者</cp:lastModifiedBy>
  <cp:revision>1494</cp:revision>
  <dcterms:modified xsi:type="dcterms:W3CDTF">2023-08-15T04:01:42Z</dcterms:modified>
</cp:coreProperties>
</file>