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28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36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72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43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772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73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27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02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6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4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19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2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6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9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84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02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DD25-D7DA-4F6C-9740-303AE1265C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DF546B-D023-41FC-9BD4-D8A67303D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15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D3972-0FFE-BD1B-574D-60180D6D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</a:rPr>
              <a:t>top</a:t>
            </a:r>
            <a:r>
              <a:rPr lang="zh-TW" altLang="en-US" sz="4400" dirty="0">
                <a:solidFill>
                  <a:schemeClr val="tx1"/>
                </a:solidFill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C46AFD-51A3-0E51-0E56-023E8745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95536" cy="388077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top</a:t>
            </a:r>
            <a:r>
              <a:rPr lang="zh-TW" altLang="en-US" sz="2400" dirty="0"/>
              <a:t>指令就如</a:t>
            </a:r>
            <a:r>
              <a:rPr lang="en-US" altLang="zh-TW" sz="2400" dirty="0"/>
              <a:t>windows</a:t>
            </a:r>
            <a:r>
              <a:rPr lang="zh-TW" altLang="en-US" sz="2400" dirty="0"/>
              <a:t>的工作管理員，是監控程式最簡單的方法。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E5D558-CC58-35FF-ABC2-BEF85CC6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8" y="2639466"/>
            <a:ext cx="6147531" cy="39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4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0FD63-9CB0-70B1-7466-77577C81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solidFill>
                  <a:schemeClr val="tx1"/>
                </a:solidFill>
              </a:rPr>
              <a:t>top</a:t>
            </a:r>
            <a:r>
              <a:rPr lang="zh-TW" altLang="en-US" sz="3600" dirty="0">
                <a:solidFill>
                  <a:schemeClr val="tx1"/>
                </a:solidFill>
              </a:rPr>
              <a:t>指令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3DD62C-5975-22CB-392D-3B8EBB13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153"/>
            <a:ext cx="8596668" cy="3880773"/>
          </a:xfrm>
        </p:spPr>
        <p:txBody>
          <a:bodyPr/>
          <a:lstStyle/>
          <a:p>
            <a:r>
              <a:rPr lang="zh-TW" altLang="en-US" sz="2400" b="1" dirty="0"/>
              <a:t>以下為顯示項目代表的意義</a:t>
            </a:r>
            <a:r>
              <a:rPr lang="en-US" altLang="zh-TW" sz="2400" b="1" dirty="0"/>
              <a:t>:</a:t>
            </a:r>
          </a:p>
          <a:p>
            <a:r>
              <a:rPr lang="en-US" altLang="zh-TW" sz="2000" dirty="0"/>
              <a:t>PID:</a:t>
            </a:r>
            <a:r>
              <a:rPr lang="zh-TW" altLang="en-US" sz="2000" dirty="0"/>
              <a:t>任務的</a:t>
            </a:r>
            <a:r>
              <a:rPr lang="en-US" altLang="zh-TW" sz="2000" dirty="0"/>
              <a:t>process ID</a:t>
            </a:r>
          </a:p>
          <a:p>
            <a:r>
              <a:rPr lang="en-US" altLang="zh-TW" sz="2000" dirty="0"/>
              <a:t>user:</a:t>
            </a:r>
            <a:r>
              <a:rPr lang="zh-TW" altLang="en-US" sz="2000" dirty="0"/>
              <a:t>該任務的使用者</a:t>
            </a:r>
            <a:endParaRPr lang="en-US" altLang="zh-TW" sz="2000" dirty="0"/>
          </a:p>
          <a:p>
            <a:r>
              <a:rPr lang="en-US" altLang="zh-TW" sz="2000" dirty="0"/>
              <a:t>pr</a:t>
            </a:r>
            <a:r>
              <a:rPr lang="en-US" altLang="zh-TW" sz="2000" dirty="0">
                <a:sym typeface="Wingdings" panose="05000000000000000000" pitchFamily="2" charset="2"/>
              </a:rPr>
              <a:t>: (priority)</a:t>
            </a:r>
            <a:r>
              <a:rPr lang="zh-TW" altLang="en-US" sz="2000" dirty="0">
                <a:sym typeface="Wingdings" panose="05000000000000000000" pitchFamily="2" charset="2"/>
              </a:rPr>
              <a:t>優先度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r>
              <a:rPr lang="en-US" altLang="zh-TW" sz="2000" dirty="0"/>
              <a:t>NI:</a:t>
            </a:r>
            <a:r>
              <a:rPr lang="zh-TW" altLang="en-US" sz="2000" dirty="0"/>
              <a:t> </a:t>
            </a:r>
            <a:r>
              <a:rPr lang="en-US" altLang="zh-TW" sz="2000" dirty="0"/>
              <a:t>(nice value) </a:t>
            </a:r>
            <a:r>
              <a:rPr lang="zh-TW" altLang="en-US" sz="2000" dirty="0"/>
              <a:t>值</a:t>
            </a:r>
            <a:r>
              <a:rPr lang="zh-TW" altLang="en-US" sz="2000" dirty="0">
                <a:solidFill>
                  <a:schemeClr val="accent5"/>
                </a:solidFill>
              </a:rPr>
              <a:t>越小</a:t>
            </a:r>
            <a:r>
              <a:rPr lang="zh-TW" altLang="en-US" sz="2000" dirty="0"/>
              <a:t>優先度越高，反之越低</a:t>
            </a:r>
            <a:endParaRPr lang="en-US" altLang="zh-TW" sz="2000" dirty="0"/>
          </a:p>
          <a:p>
            <a:r>
              <a:rPr lang="en-US" altLang="zh-TW" sz="2000" dirty="0"/>
              <a:t>VIRT:</a:t>
            </a:r>
            <a:r>
              <a:rPr lang="zh-TW" altLang="en-US" sz="2000" dirty="0"/>
              <a:t>用了多少</a:t>
            </a:r>
            <a:r>
              <a:rPr lang="en-US" altLang="zh-TW" sz="2000" dirty="0"/>
              <a:t>KB</a:t>
            </a:r>
            <a:r>
              <a:rPr lang="zh-TW" altLang="en-US" sz="2000" dirty="0"/>
              <a:t>的虛擬記憶體</a:t>
            </a:r>
            <a:endParaRPr lang="en-US" altLang="zh-TW" sz="2000" dirty="0"/>
          </a:p>
          <a:p>
            <a:r>
              <a:rPr lang="en-US" altLang="zh-TW" sz="2000" dirty="0"/>
              <a:t>RES:</a:t>
            </a:r>
            <a:r>
              <a:rPr lang="zh-TW" altLang="en-US" sz="2000" dirty="0"/>
              <a:t>實體記憶體大小</a:t>
            </a:r>
            <a:r>
              <a:rPr lang="en-US" altLang="zh-TW" sz="2000" dirty="0"/>
              <a:t>(KB)</a:t>
            </a:r>
          </a:p>
          <a:p>
            <a:r>
              <a:rPr lang="en-US" altLang="zh-TW" sz="2000" dirty="0"/>
              <a:t>SHR:</a:t>
            </a:r>
            <a:r>
              <a:rPr lang="zh-TW" altLang="en-US" sz="2000" dirty="0"/>
              <a:t>用了多少</a:t>
            </a:r>
            <a:r>
              <a:rPr lang="en-US" altLang="zh-TW" sz="2000" dirty="0"/>
              <a:t>KB</a:t>
            </a:r>
            <a:r>
              <a:rPr lang="zh-TW" altLang="en-US" sz="2000" dirty="0"/>
              <a:t>的共享記憶體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56057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DF452-C935-83DE-0520-B2CCED4D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solidFill>
                  <a:schemeClr val="tx1"/>
                </a:solidFill>
              </a:rPr>
              <a:t>top</a:t>
            </a:r>
            <a:r>
              <a:rPr lang="zh-TW" altLang="en-US" sz="3600" dirty="0">
                <a:solidFill>
                  <a:schemeClr val="tx1"/>
                </a:solidFill>
              </a:rPr>
              <a:t>指令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FBC7E-565D-2388-F103-9D0BED9AC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30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S:</a:t>
            </a:r>
            <a:r>
              <a:rPr lang="zh-TW" altLang="en-US" sz="2000" dirty="0"/>
              <a:t>狀態</a:t>
            </a:r>
            <a:r>
              <a:rPr lang="en-US" altLang="zh-TW" sz="2000" dirty="0"/>
              <a:t>(STATUS)</a:t>
            </a:r>
            <a:br>
              <a:rPr lang="en-US" altLang="zh-TW" sz="2000" dirty="0"/>
            </a:br>
            <a:r>
              <a:rPr lang="en-US" altLang="zh-TW" sz="2000" dirty="0"/>
              <a:t>   R</a:t>
            </a:r>
            <a:r>
              <a:rPr lang="zh-TW" altLang="en-US" sz="2000" dirty="0"/>
              <a:t>代表執行中</a:t>
            </a:r>
            <a:br>
              <a:rPr lang="en-US" altLang="zh-TW" sz="2000" dirty="0"/>
            </a:br>
            <a:r>
              <a:rPr lang="zh-TW" altLang="en-US" sz="2000" dirty="0"/>
              <a:t>    </a:t>
            </a:r>
            <a:r>
              <a:rPr lang="en-US" altLang="zh-TW" sz="2000" dirty="0"/>
              <a:t>I</a:t>
            </a:r>
            <a:r>
              <a:rPr lang="zh-TW" altLang="en-US" sz="2000" dirty="0"/>
              <a:t>代表閒置</a:t>
            </a:r>
            <a:br>
              <a:rPr lang="en-US" altLang="zh-TW" sz="2000" dirty="0"/>
            </a:br>
            <a:r>
              <a:rPr lang="zh-TW" altLang="en-US" sz="2000" dirty="0"/>
              <a:t>   </a:t>
            </a:r>
            <a:r>
              <a:rPr lang="en-US" altLang="zh-TW" sz="2000" dirty="0"/>
              <a:t>D</a:t>
            </a:r>
            <a:r>
              <a:rPr lang="zh-TW" altLang="en-US" sz="2000" dirty="0"/>
              <a:t>代表不可中斷的睡眠</a:t>
            </a:r>
            <a:r>
              <a:rPr lang="en-US" altLang="zh-TW" sz="2000" dirty="0"/>
              <a:t>(</a:t>
            </a:r>
            <a:r>
              <a:rPr lang="zh-TW" altLang="en-US" sz="2000" dirty="0"/>
              <a:t>不能被信號打斷，通常是等</a:t>
            </a:r>
            <a:r>
              <a:rPr lang="en-US" altLang="zh-TW" sz="2000" dirty="0"/>
              <a:t>I/O)</a:t>
            </a:r>
            <a:br>
              <a:rPr lang="en-US" altLang="zh-TW" sz="2000" dirty="0"/>
            </a:br>
            <a:r>
              <a:rPr lang="en-US" altLang="zh-TW" sz="2000" dirty="0"/>
              <a:t>   S</a:t>
            </a:r>
            <a:r>
              <a:rPr lang="zh-TW" altLang="en-US" sz="2000" dirty="0"/>
              <a:t>代表睡眠</a:t>
            </a:r>
            <a:br>
              <a:rPr lang="en-US" altLang="zh-TW" sz="2000" dirty="0"/>
            </a:br>
            <a:r>
              <a:rPr lang="zh-TW" altLang="en-US" sz="2000" dirty="0"/>
              <a:t>   </a:t>
            </a:r>
            <a:r>
              <a:rPr lang="en-US" altLang="zh-TW" sz="2000" dirty="0"/>
              <a:t>T</a:t>
            </a:r>
            <a:r>
              <a:rPr lang="zh-TW" altLang="en-US" sz="2000" dirty="0"/>
              <a:t>代表中斷或停止，可能是被</a:t>
            </a:r>
            <a:r>
              <a:rPr lang="en-US" altLang="zh-TW" sz="2000" dirty="0"/>
              <a:t>SIGSTOP</a:t>
            </a:r>
            <a:r>
              <a:rPr lang="zh-TW" altLang="en-US" sz="2000" dirty="0"/>
              <a:t>或</a:t>
            </a:r>
            <a:r>
              <a:rPr lang="en-US" altLang="zh-TW" sz="2000" dirty="0"/>
              <a:t>debugger</a:t>
            </a:r>
            <a:r>
              <a:rPr lang="zh-TW" altLang="en-US" sz="2000" dirty="0"/>
              <a:t>中斷</a:t>
            </a:r>
            <a:br>
              <a:rPr lang="en-US" altLang="zh-TW" sz="2000" dirty="0"/>
            </a:br>
            <a:r>
              <a:rPr lang="zh-TW" altLang="en-US" sz="2000" dirty="0"/>
              <a:t>   </a:t>
            </a:r>
            <a:r>
              <a:rPr lang="en-US" altLang="zh-TW" sz="2000" dirty="0"/>
              <a:t>Z</a:t>
            </a:r>
            <a:r>
              <a:rPr lang="zh-TW" altLang="en-US" sz="2000" dirty="0"/>
              <a:t>代表殭屍，發生在</a:t>
            </a:r>
            <a:r>
              <a:rPr lang="en-US" altLang="zh-TW" sz="2000" dirty="0"/>
              <a:t>child</a:t>
            </a:r>
            <a:r>
              <a:rPr lang="zh-TW" altLang="en-US" sz="2000" dirty="0"/>
              <a:t>執行完，等待</a:t>
            </a:r>
            <a:r>
              <a:rPr lang="en-US" altLang="zh-TW" sz="2000" dirty="0"/>
              <a:t>parent</a:t>
            </a:r>
            <a:r>
              <a:rPr lang="zh-TW" altLang="en-US" sz="2000" dirty="0"/>
              <a:t>結束或回收</a:t>
            </a:r>
            <a:endParaRPr lang="en-US" altLang="zh-TW" sz="2000" dirty="0"/>
          </a:p>
          <a:p>
            <a:r>
              <a:rPr lang="en-US" altLang="zh-TW" sz="2000" dirty="0"/>
              <a:t>%CPU:</a:t>
            </a:r>
            <a:r>
              <a:rPr lang="zh-TW" altLang="en-US" sz="2000" dirty="0"/>
              <a:t>占用多少</a:t>
            </a:r>
            <a:r>
              <a:rPr lang="en-US" altLang="zh-TW" sz="2000" dirty="0"/>
              <a:t>CPU(</a:t>
            </a:r>
            <a:r>
              <a:rPr lang="zh-TW" altLang="en-US" sz="2000" dirty="0"/>
              <a:t>一個核心</a:t>
            </a:r>
            <a:r>
              <a:rPr lang="en-US" altLang="zh-TW" sz="2000" dirty="0"/>
              <a:t>100%)</a:t>
            </a:r>
          </a:p>
          <a:p>
            <a:r>
              <a:rPr lang="en-US" altLang="zh-TW" sz="2000" dirty="0"/>
              <a:t>%MEM:</a:t>
            </a:r>
            <a:r>
              <a:rPr lang="zh-TW" altLang="en-US" sz="2000" dirty="0"/>
              <a:t>占用多少記憶體</a:t>
            </a:r>
            <a:endParaRPr lang="en-US" altLang="zh-TW" sz="2000" dirty="0"/>
          </a:p>
          <a:p>
            <a:r>
              <a:rPr lang="en-US" altLang="zh-TW" sz="2000" dirty="0"/>
              <a:t>TIME:</a:t>
            </a:r>
            <a:r>
              <a:rPr lang="zh-TW" altLang="en-US" sz="2000" dirty="0"/>
              <a:t>已執行時間</a:t>
            </a:r>
            <a:endParaRPr lang="en-US" altLang="zh-TW" sz="2000" dirty="0"/>
          </a:p>
          <a:p>
            <a:r>
              <a:rPr lang="en-US" altLang="zh-TW" sz="2000" dirty="0"/>
              <a:t>COMMAND:</a:t>
            </a:r>
            <a:r>
              <a:rPr lang="zh-TW" altLang="en-US" sz="2000" dirty="0"/>
              <a:t>任務名稱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015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7B1B-D375-A296-6617-66B609F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solidFill>
                  <a:schemeClr val="tx1"/>
                </a:solidFill>
              </a:rPr>
              <a:t>top</a:t>
            </a:r>
            <a:r>
              <a:rPr lang="zh-TW" altLang="en-US" sz="3600" dirty="0">
                <a:solidFill>
                  <a:schemeClr val="tx1"/>
                </a:solidFill>
              </a:rPr>
              <a:t>指令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C0BFFC-AB7B-4F53-48E9-9060480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728"/>
            <a:ext cx="8596668" cy="3880773"/>
          </a:xfrm>
        </p:spPr>
        <p:txBody>
          <a:bodyPr>
            <a:noAutofit/>
          </a:bodyPr>
          <a:lstStyle/>
          <a:p>
            <a:r>
              <a:rPr lang="zh-TW" altLang="en-US" sz="2000" dirty="0"/>
              <a:t>使用方法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top		</a:t>
            </a:r>
            <a:r>
              <a:rPr lang="zh-TW" altLang="en-US" sz="2000" dirty="0"/>
              <a:t>按</a:t>
            </a:r>
            <a:r>
              <a:rPr lang="en-US" altLang="zh-TW" sz="2000" dirty="0"/>
              <a:t>q</a:t>
            </a:r>
            <a:r>
              <a:rPr lang="zh-TW" altLang="en-US" sz="2000" dirty="0"/>
              <a:t>離開</a:t>
            </a:r>
            <a:endParaRPr lang="en-US" altLang="zh-TW" sz="2000" dirty="0"/>
          </a:p>
          <a:p>
            <a:r>
              <a:rPr lang="zh-TW" altLang="en-US" sz="2000" dirty="0"/>
              <a:t>可以利用數據排序</a:t>
            </a:r>
            <a:r>
              <a:rPr lang="en-US" altLang="zh-TW" sz="2000" dirty="0"/>
              <a:t>:</a:t>
            </a:r>
            <a:br>
              <a:rPr lang="en-US" altLang="zh-TW" sz="2000" dirty="0"/>
            </a:br>
            <a:r>
              <a:rPr lang="en-US" altLang="zh-TW" sz="2000" dirty="0"/>
              <a:t>M:</a:t>
            </a:r>
            <a:r>
              <a:rPr lang="zh-TW" altLang="en-US" sz="2000" dirty="0"/>
              <a:t>依占用記憶體比例</a:t>
            </a:r>
            <a:br>
              <a:rPr lang="en-US" altLang="zh-TW" sz="2000" dirty="0"/>
            </a:br>
            <a:r>
              <a:rPr lang="en-US" altLang="zh-TW" sz="2000" dirty="0"/>
              <a:t>N:PID</a:t>
            </a:r>
            <a:br>
              <a:rPr lang="en-US" altLang="zh-TW" sz="2000" dirty="0"/>
            </a:br>
            <a:r>
              <a:rPr lang="en-US" altLang="zh-TW" sz="2000" dirty="0"/>
              <a:t>P:CPU</a:t>
            </a:r>
            <a:r>
              <a:rPr lang="zh-TW" altLang="en-US" sz="2000" dirty="0"/>
              <a:t>使用率</a:t>
            </a:r>
            <a:endParaRPr lang="en-US" altLang="zh-TW" sz="2000" dirty="0"/>
          </a:p>
          <a:p>
            <a:r>
              <a:rPr lang="zh-TW" altLang="en-US" sz="2000" dirty="0"/>
              <a:t>上方面板快捷鍵</a:t>
            </a:r>
            <a:r>
              <a:rPr lang="en-US" altLang="zh-TW" sz="2000" dirty="0"/>
              <a:t>:</a:t>
            </a:r>
            <a:br>
              <a:rPr lang="en-US" altLang="zh-TW" sz="2000" dirty="0"/>
            </a:br>
            <a:r>
              <a:rPr lang="en-US" altLang="zh-TW" sz="2000" dirty="0"/>
              <a:t>l:</a:t>
            </a:r>
            <a:r>
              <a:rPr lang="zh-TW" altLang="en-US" sz="2000" dirty="0"/>
              <a:t>顯示運行時間</a:t>
            </a:r>
            <a:br>
              <a:rPr lang="en-US" altLang="zh-TW" sz="2000" dirty="0"/>
            </a:br>
            <a:r>
              <a:rPr lang="en-US" altLang="zh-TW" sz="2000" dirty="0"/>
              <a:t>m:</a:t>
            </a:r>
            <a:r>
              <a:rPr lang="zh-TW" altLang="en-US" sz="2000" dirty="0"/>
              <a:t>顯示記憶體</a:t>
            </a:r>
            <a:endParaRPr lang="en-US" altLang="zh-TW" sz="2000" dirty="0"/>
          </a:p>
          <a:p>
            <a:r>
              <a:rPr lang="zh-TW" altLang="en-US" sz="2000" dirty="0"/>
              <a:t>任務面板相關</a:t>
            </a:r>
            <a:r>
              <a:rPr lang="en-US" altLang="zh-TW" sz="2000" dirty="0"/>
              <a:t>:</a:t>
            </a:r>
            <a:br>
              <a:rPr lang="en-US" altLang="zh-TW" sz="2000" dirty="0"/>
            </a:br>
            <a:r>
              <a:rPr lang="en-US" altLang="zh-TW" sz="2000" dirty="0"/>
              <a:t>b:</a:t>
            </a:r>
            <a:r>
              <a:rPr lang="zh-TW" altLang="en-US" sz="2000" dirty="0"/>
              <a:t>開啟高亮，</a:t>
            </a:r>
            <a:r>
              <a:rPr lang="en-US" altLang="zh-TW" sz="2000" dirty="0"/>
              <a:t>x</a:t>
            </a:r>
            <a:r>
              <a:rPr lang="zh-TW" altLang="en-US" sz="2000" dirty="0"/>
              <a:t>為欄高亮，</a:t>
            </a:r>
            <a:r>
              <a:rPr lang="en-US" altLang="zh-TW" sz="2000" dirty="0"/>
              <a:t>y</a:t>
            </a:r>
            <a:r>
              <a:rPr lang="zh-TW" altLang="en-US" sz="2000" dirty="0"/>
              <a:t>為行高亮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詳細可查 </a:t>
            </a:r>
            <a:r>
              <a:rPr lang="en-US" altLang="zh-TW" sz="2000" dirty="0"/>
              <a:t>MAN TOP</a:t>
            </a:r>
          </a:p>
        </p:txBody>
      </p:sp>
    </p:spTree>
    <p:extLst>
      <p:ext uri="{BB962C8B-B14F-4D97-AF65-F5344CB8AC3E}">
        <p14:creationId xmlns:p14="http://schemas.microsoft.com/office/powerpoint/2010/main" val="223028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7B1B-D375-A296-6617-66B609F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df</a:t>
            </a:r>
            <a:r>
              <a:rPr lang="zh-TW" altLang="en-US" sz="3600" dirty="0">
                <a:solidFill>
                  <a:schemeClr val="tx1"/>
                </a:solidFill>
              </a:rPr>
              <a:t>指令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C0BFFC-AB7B-4F53-48E9-9060480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zh-TW" altLang="en-US" sz="2000" b="0" i="0" dirty="0">
                <a:solidFill>
                  <a:srgbClr val="000000"/>
                </a:solidFill>
                <a:effectLst/>
                <a:latin typeface="Noto Sans TC"/>
              </a:rPr>
              <a:t>若要了解磁碟與目錄樹的搭配，可以使用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Noto Sans TC"/>
              </a:rPr>
              <a:t>df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Noto Sans TC"/>
              </a:rPr>
              <a:t> (display filesystem)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Noto Sans TC"/>
              </a:rPr>
              <a:t>的軟體來查閱：</a:t>
            </a:r>
            <a:endParaRPr lang="en-US" altLang="zh-TW" sz="2000" b="0" i="0" dirty="0">
              <a:solidFill>
                <a:srgbClr val="000000"/>
              </a:solidFill>
              <a:effectLst/>
              <a:latin typeface="Noto Sans TC"/>
            </a:endParaRPr>
          </a:p>
          <a:p>
            <a:r>
              <a:rPr lang="zh-TW" altLang="en-US" sz="2000" b="0" i="0" dirty="0">
                <a:solidFill>
                  <a:srgbClr val="000000"/>
                </a:solidFill>
                <a:effectLst/>
                <a:latin typeface="Noto Sans TC"/>
              </a:rPr>
              <a:t>表中最左側為檔案系統，最右側則是掛載點。掛載點有點類似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Noto Sans TC"/>
              </a:rPr>
              <a:t>windows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Noto Sans TC"/>
              </a:rPr>
              <a:t>系統的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Noto Sans TC"/>
              </a:rPr>
              <a:t>C:, D:, E: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Noto Sans TC"/>
              </a:rPr>
              <a:t>等磁碟槽的意思。 在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Noto Sans TC"/>
              </a:rPr>
              <a:t>Linux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Noto Sans TC"/>
              </a:rPr>
              <a:t>底下所有的檔案都是從目錄樹分出來，因此檔案系統也需要跟目錄結合在一起。以上表來說，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Noto Sans TC"/>
              </a:rPr>
              <a:t>『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Noto Sans TC"/>
              </a:rPr>
              <a:t>當你進入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Noto Sans TC"/>
              </a:rPr>
              <a:t>/boot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Noto Sans TC"/>
              </a:rPr>
              <a:t>這個目錄時， 就可以看到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Noto Sans TC"/>
              </a:rPr>
              <a:t>/dev/vda2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Noto Sans TC"/>
              </a:rPr>
              <a:t>這個裝置的內容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Noto Sans TC"/>
              </a:rPr>
              <a:t>』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Noto Sans TC"/>
              </a:rPr>
              <a:t>之意。</a:t>
            </a:r>
            <a:endParaRPr lang="en-US" altLang="zh-TW" sz="2000" b="0" i="0" dirty="0">
              <a:solidFill>
                <a:srgbClr val="000000"/>
              </a:solidFill>
              <a:effectLst/>
              <a:latin typeface="Noto Sans TC"/>
            </a:endParaRPr>
          </a:p>
          <a:p>
            <a:r>
              <a:rPr lang="zh-TW" altLang="en-US" sz="2000" b="0" i="0" dirty="0">
                <a:solidFill>
                  <a:srgbClr val="000000"/>
                </a:solidFill>
                <a:effectLst/>
                <a:latin typeface="Noto Sans TC"/>
              </a:rPr>
              <a:t>此外，系統也已經將記憶體模擬成檔案系統，提供使用者將暫存資料放置於高速的記憶體內。只是這些資料在關機後就會消失。 這些目錄包括很重要的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Noto Sans TC"/>
              </a:rPr>
              <a:t>/dev/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Noto Sans TC"/>
              </a:rPr>
              <a:t>shm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Noto Sans TC"/>
              </a:rPr>
              <a:t>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Noto Sans TC"/>
              </a:rPr>
              <a:t>。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4B126C-EA08-409F-B91C-387ACAA0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65" y="4623422"/>
            <a:ext cx="7755837" cy="20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2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7B1B-D375-A296-6617-66B609F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solidFill>
                  <a:schemeClr val="tx1"/>
                </a:solidFill>
              </a:rPr>
              <a:t>ping</a:t>
            </a:r>
            <a:r>
              <a:rPr lang="zh-TW" altLang="en-US" sz="3600">
                <a:solidFill>
                  <a:schemeClr val="tx1"/>
                </a:solidFill>
              </a:rPr>
              <a:t>指令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C0BFFC-AB7B-4F53-48E9-9060480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zh-TW" altLang="en-US" sz="2000"/>
              <a:t>就是跟</a:t>
            </a:r>
            <a:r>
              <a:rPr lang="en-US" altLang="zh-TW" sz="2000"/>
              <a:t>windows</a:t>
            </a:r>
            <a:r>
              <a:rPr lang="zh-TW" altLang="en-US" sz="2000"/>
              <a:t>一樣的</a:t>
            </a:r>
            <a:r>
              <a:rPr lang="en-US" altLang="zh-TW" sz="2000"/>
              <a:t>ping ip</a:t>
            </a:r>
            <a:r>
              <a:rPr lang="zh-TW" altLang="en-US" sz="2000"/>
              <a:t>功能，只是</a:t>
            </a:r>
            <a:r>
              <a:rPr lang="en-US" altLang="zh-TW" sz="2000"/>
              <a:t>Linux</a:t>
            </a:r>
            <a:r>
              <a:rPr lang="zh-TW" altLang="en-US" sz="2000"/>
              <a:t>的</a:t>
            </a:r>
            <a:r>
              <a:rPr lang="en-US" altLang="zh-TW" sz="2000"/>
              <a:t>ping</a:t>
            </a:r>
            <a:r>
              <a:rPr lang="zh-TW" altLang="en-US" sz="2000"/>
              <a:t>不會停，直到使用</a:t>
            </a:r>
            <a:r>
              <a:rPr lang="en-US" altLang="zh-TW" sz="2000"/>
              <a:t>ctrl+c</a:t>
            </a:r>
            <a:r>
              <a:rPr lang="zh-TW" altLang="en-US" sz="2000"/>
              <a:t>中斷它，也可以使用幾個不同選項來限制它的功能</a:t>
            </a:r>
            <a:r>
              <a:rPr lang="en-US" altLang="zh-TW" sz="2000"/>
              <a:t>:</a:t>
            </a:r>
          </a:p>
          <a:p>
            <a:r>
              <a:rPr lang="en-US" altLang="zh-TW" sz="2000"/>
              <a:t>ping [ip]</a:t>
            </a:r>
          </a:p>
          <a:p>
            <a:r>
              <a:rPr lang="en-US" altLang="zh-TW" sz="2000"/>
              <a:t>ping –i  </a:t>
            </a:r>
            <a:r>
              <a:rPr lang="zh-TW" altLang="en-US" sz="2000"/>
              <a:t>秒數 </a:t>
            </a:r>
            <a:r>
              <a:rPr lang="en-US" altLang="zh-TW" sz="2000"/>
              <a:t>[ip] </a:t>
            </a:r>
            <a:r>
              <a:rPr lang="zh-TW" altLang="en-US" sz="2000"/>
              <a:t> </a:t>
            </a:r>
            <a:r>
              <a:rPr lang="en-US" altLang="zh-TW" sz="2000"/>
              <a:t>:</a:t>
            </a:r>
            <a:r>
              <a:rPr lang="zh-TW" altLang="en-US" sz="2000"/>
              <a:t>幾秒一次</a:t>
            </a:r>
            <a:endParaRPr lang="en-US" altLang="zh-TW" sz="2000"/>
          </a:p>
          <a:p>
            <a:r>
              <a:rPr lang="en-US" altLang="zh-TW" sz="2000"/>
              <a:t>ping –c </a:t>
            </a:r>
            <a:r>
              <a:rPr lang="zh-TW" altLang="en-US" sz="2000"/>
              <a:t>次數 </a:t>
            </a:r>
            <a:r>
              <a:rPr lang="en-US" altLang="zh-TW" sz="2000"/>
              <a:t>[ip]	</a:t>
            </a:r>
            <a:r>
              <a:rPr lang="zh-TW" altLang="en-US" sz="2000"/>
              <a:t> </a:t>
            </a:r>
            <a:r>
              <a:rPr lang="en-US" altLang="zh-TW" sz="2000"/>
              <a:t>:</a:t>
            </a:r>
            <a:r>
              <a:rPr lang="zh-TW" altLang="en-US" sz="2000"/>
              <a:t>幾次</a:t>
            </a:r>
            <a:endParaRPr lang="en-US" altLang="zh-TW" sz="2000"/>
          </a:p>
          <a:p>
            <a:endParaRPr lang="en-US" altLang="zh-TW" sz="2000"/>
          </a:p>
          <a:p>
            <a:r>
              <a:rPr lang="zh-TW" altLang="en-US" sz="2000"/>
              <a:t>補充</a:t>
            </a:r>
            <a:r>
              <a:rPr lang="en-US" altLang="zh-TW" sz="2000"/>
              <a:t>:</a:t>
            </a:r>
            <a:r>
              <a:rPr lang="zh-TW" altLang="en-US" sz="2000"/>
              <a:t>有些指令操作是可以搭配</a:t>
            </a:r>
            <a:r>
              <a:rPr lang="en-US" altLang="zh-TW" sz="2000"/>
              <a:t>[&gt;]</a:t>
            </a:r>
            <a:r>
              <a:rPr lang="zh-TW" altLang="en-US" sz="2000"/>
              <a:t>符號做文件紀錄的</a:t>
            </a:r>
            <a:r>
              <a:rPr lang="en-US" altLang="zh-TW" sz="2000"/>
              <a:t>!</a:t>
            </a:r>
            <a:endParaRPr lang="en-US" altLang="zh-TW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2B852A-6011-D889-EEB9-A3339D1887B0}"/>
              </a:ext>
            </a:extLst>
          </p:cNvPr>
          <p:cNvSpPr txBox="1"/>
          <p:nvPr/>
        </p:nvSpPr>
        <p:spPr>
          <a:xfrm>
            <a:off x="5424667" y="2277699"/>
            <a:ext cx="4726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2E3742"/>
                </a:solidFill>
                <a:latin typeface="Inter"/>
              </a:rPr>
              <a:t>例</a:t>
            </a:r>
            <a:r>
              <a:rPr lang="en-US" altLang="zh-TW">
                <a:solidFill>
                  <a:srgbClr val="2E3742"/>
                </a:solidFill>
                <a:latin typeface="Inter"/>
              </a:rPr>
              <a:t>:</a:t>
            </a:r>
            <a:r>
              <a:rPr lang="zh-TW" altLang="en-US">
                <a:solidFill>
                  <a:srgbClr val="2E3742"/>
                </a:solidFill>
                <a:latin typeface="Inter"/>
              </a:rPr>
              <a:t> </a:t>
            </a:r>
            <a:r>
              <a:rPr lang="en-US" altLang="zh-TW" b="0" i="0">
                <a:solidFill>
                  <a:srgbClr val="2E3742"/>
                </a:solidFill>
                <a:effectLst/>
                <a:latin typeface="Inter"/>
              </a:rPr>
              <a:t>ping www.google.com</a:t>
            </a:r>
            <a:r>
              <a:rPr lang="zh-TW" altLang="en-US" b="0" i="0">
                <a:solidFill>
                  <a:srgbClr val="2E3742"/>
                </a:solidFill>
                <a:effectLst/>
                <a:latin typeface="Inter"/>
              </a:rPr>
              <a:t> </a:t>
            </a:r>
            <a:r>
              <a:rPr lang="en-US" altLang="zh-TW" b="0" i="0">
                <a:solidFill>
                  <a:srgbClr val="2E3742"/>
                </a:solidFill>
                <a:effectLst/>
                <a:latin typeface="Inter"/>
              </a:rPr>
              <a:t>or 8.8.8.8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31275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82638733664CC4EB33B0BA5563F52B5" ma:contentTypeVersion="11" ma:contentTypeDescription="建立新的文件。" ma:contentTypeScope="" ma:versionID="adac29bbca1cd49ce0624a1df39005c0">
  <xsd:schema xmlns:xsd="http://www.w3.org/2001/XMLSchema" xmlns:xs="http://www.w3.org/2001/XMLSchema" xmlns:p="http://schemas.microsoft.com/office/2006/metadata/properties" xmlns:ns2="04785192-adfd-448b-8b4d-5ff3982f4d83" xmlns:ns3="5ea5a5e2-cb7f-435e-b1e6-e1a53cf7ebe2" targetNamespace="http://schemas.microsoft.com/office/2006/metadata/properties" ma:root="true" ma:fieldsID="d42f6643f52c60c4a932cce421b67c8f" ns2:_="" ns3:_="">
    <xsd:import namespace="04785192-adfd-448b-8b4d-5ff3982f4d83"/>
    <xsd:import namespace="5ea5a5e2-cb7f-435e-b1e6-e1a53cf7ebe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85192-adfd-448b-8b4d-5ff3982f4d8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影像標籤" ma:readOnly="false" ma:fieldId="{5cf76f15-5ced-4ddc-b409-7134ff3c332f}" ma:taxonomyMulti="true" ma:sspId="018eaec3-9c7e-43f4-993a-4737dda6192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a5a5e2-cb7f-435e-b1e6-e1a53cf7ebe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cc4f8f6a-493b-42ee-9572-6484982621c9}" ma:internalName="TaxCatchAll" ma:showField="CatchAllData" ma:web="5ea5a5e2-cb7f-435e-b1e6-e1a53cf7eb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F2CFC2-BA29-4E18-A22B-0E4798AF8356}"/>
</file>

<file path=customXml/itemProps2.xml><?xml version="1.0" encoding="utf-8"?>
<ds:datastoreItem xmlns:ds="http://schemas.openxmlformats.org/officeDocument/2006/customXml" ds:itemID="{C6A27478-E851-4045-8D4E-7F837B3CF579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519</Words>
  <Application>Microsoft Office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Inter</vt:lpstr>
      <vt:lpstr>Noto Sans TC</vt:lpstr>
      <vt:lpstr>Arial</vt:lpstr>
      <vt:lpstr>Trebuchet MS</vt:lpstr>
      <vt:lpstr>Wingdings 3</vt:lpstr>
      <vt:lpstr>多面向</vt:lpstr>
      <vt:lpstr>top指令</vt:lpstr>
      <vt:lpstr>top指令</vt:lpstr>
      <vt:lpstr>top指令</vt:lpstr>
      <vt:lpstr>top指令</vt:lpstr>
      <vt:lpstr>df指令</vt:lpstr>
      <vt:lpstr>ping指令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top指令</dc:title>
  <dc:creator>士文 蕭</dc:creator>
  <cp:lastModifiedBy>士文 蕭</cp:lastModifiedBy>
  <cp:revision>7</cp:revision>
  <dcterms:created xsi:type="dcterms:W3CDTF">2022-10-12T11:58:03Z</dcterms:created>
  <dcterms:modified xsi:type="dcterms:W3CDTF">2023-08-14T14:01:22Z</dcterms:modified>
</cp:coreProperties>
</file>