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998-09B7-52A6-5D4E-B75841C4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be solved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B94E-F4FF-46F9-BEE3-C67FDD18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18" y="1933677"/>
            <a:ext cx="11029615" cy="4653936"/>
          </a:xfrm>
        </p:spPr>
        <p:txBody>
          <a:bodyPr>
            <a:noAutofit/>
          </a:bodyPr>
          <a:lstStyle/>
          <a:p>
            <a:r>
              <a:rPr lang="en-US" sz="1600" b="1" dirty="0"/>
              <a:t>停車導航問題</a:t>
            </a:r>
          </a:p>
          <a:p>
            <a:pPr lvl="1"/>
            <a:r>
              <a:rPr lang="en-US" sz="1500" dirty="0"/>
              <a:t>到達目的地之前，如果沒有第二個人在車上，就需要停在路邊，改變導航目的地到停車場</a:t>
            </a:r>
            <a:endParaRPr lang="en-US" sz="1700" dirty="0"/>
          </a:p>
          <a:p>
            <a:pPr lvl="1"/>
            <a:r>
              <a:rPr lang="en-US" sz="1500" dirty="0"/>
              <a:t>找到的停車場有時是私人的，還要額外去找另外的停車處</a:t>
            </a:r>
            <a:endParaRPr lang="en-US" altLang="zh-TW" sz="1500" dirty="0"/>
          </a:p>
          <a:p>
            <a:r>
              <a:rPr lang="zh-TW" altLang="en-US" sz="1600" b="1" dirty="0"/>
              <a:t>找尋停車格</a:t>
            </a:r>
            <a:endParaRPr lang="en-US" altLang="zh-TW" sz="1500" b="1" dirty="0"/>
          </a:p>
          <a:p>
            <a:pPr lvl="1"/>
            <a:r>
              <a:rPr lang="zh-TW" altLang="en-US" sz="1500" dirty="0"/>
              <a:t>找到停車塲後還要一直繞來繞去找停車位，沒有效率，希望可以導到空位</a:t>
            </a:r>
            <a:endParaRPr lang="en-US" altLang="zh-TW" sz="1500" dirty="0"/>
          </a:p>
          <a:p>
            <a:pPr lvl="1"/>
            <a:r>
              <a:rPr lang="zh-TW" altLang="en-US" sz="1500" dirty="0"/>
              <a:t>有時候找到停車場了，但沒有位子可以停，就又要找下一個</a:t>
            </a:r>
            <a:endParaRPr lang="en-US" sz="1500" dirty="0"/>
          </a:p>
          <a:p>
            <a:r>
              <a:rPr lang="en-US" sz="1600" b="1" dirty="0"/>
              <a:t>GPS</a:t>
            </a:r>
            <a:r>
              <a:rPr lang="zh-TW" altLang="en-US" sz="1600" b="1" dirty="0"/>
              <a:t>定位不太準確</a:t>
            </a:r>
            <a:endParaRPr lang="en-US" altLang="zh-TW" sz="1500" b="1" dirty="0"/>
          </a:p>
          <a:p>
            <a:pPr lvl="1"/>
            <a:r>
              <a:rPr lang="zh-TW" altLang="en-US" sz="1500" dirty="0"/>
              <a:t>儘管有導航但還是看不懂地圖的路徑，有的時候導航的延遲導致錯過路口 </a:t>
            </a:r>
            <a:endParaRPr lang="en-US" altLang="zh-TW" sz="1500" dirty="0"/>
          </a:p>
          <a:p>
            <a:pPr lvl="1"/>
            <a:r>
              <a:rPr lang="zh-TW" altLang="en-US" sz="1500" dirty="0"/>
              <a:t>導航定位不準，有時候人在台北卻定位在台中，使駕駛人騎到一半不知下一步該往何處</a:t>
            </a:r>
            <a:endParaRPr lang="en-US" altLang="zh-TW" sz="1600" b="1" dirty="0"/>
          </a:p>
          <a:p>
            <a:pPr lvl="1"/>
            <a:r>
              <a:rPr lang="zh-TW" altLang="en-US" sz="1500" dirty="0"/>
              <a:t>照著導航不一定是最佳路徑有時反而繞遠路</a:t>
            </a:r>
            <a:endParaRPr lang="en-US" altLang="zh-TW" sz="1500" dirty="0"/>
          </a:p>
          <a:p>
            <a:pPr lvl="1"/>
            <a:r>
              <a:rPr lang="zh-TW" altLang="en-US" sz="1500" dirty="0"/>
              <a:t>臨時不能通過的道路但導航指示可以走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0781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6062-AF07-1AA2-92DE-6DDD726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/ potential problems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7197-64D8-64AA-3D29-A72BA749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6072"/>
            <a:ext cx="11029615" cy="4438158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/>
              <a:t>停車導航 – 延伸問題</a:t>
            </a:r>
            <a:endParaRPr lang="zh-TW" altLang="en-US" sz="1700" b="1" dirty="0"/>
          </a:p>
          <a:p>
            <a:pPr lvl="1"/>
            <a:r>
              <a:rPr lang="en-US" dirty="0"/>
              <a:t>當今流行的停車方式常常造成交通的不變</a:t>
            </a:r>
            <a:endParaRPr lang="zh-TW" altLang="en-US" dirty="0"/>
          </a:p>
          <a:p>
            <a:pPr lvl="1"/>
            <a:r>
              <a:rPr lang="en-US" dirty="0"/>
              <a:t>停車場排隊車輛阻礙道路交通</a:t>
            </a:r>
            <a:endParaRPr lang="zh-TW" altLang="en-US" dirty="0"/>
          </a:p>
          <a:p>
            <a:r>
              <a:rPr lang="en-US" sz="1700" b="1" dirty="0"/>
              <a:t>找尋停車格 – 延伸問題</a:t>
            </a:r>
            <a:endParaRPr lang="zh-TW" altLang="en-US" sz="1700" b="1" dirty="0"/>
          </a:p>
          <a:p>
            <a:pPr lvl="1"/>
            <a:r>
              <a:rPr lang="en-US" dirty="0"/>
              <a:t>造成停車場內道路不通暢</a:t>
            </a:r>
            <a:endParaRPr lang="zh-TW" altLang="en-US" dirty="0"/>
          </a:p>
          <a:p>
            <a:pPr lvl="1"/>
            <a:r>
              <a:rPr lang="en-US" dirty="0"/>
              <a:t>容易造成擦撞</a:t>
            </a:r>
          </a:p>
          <a:p>
            <a:r>
              <a:rPr lang="en-US" sz="1700" b="1" dirty="0"/>
              <a:t>環境問題 – 潛在問題</a:t>
            </a:r>
            <a:endParaRPr lang="zh-TW" altLang="en-US" sz="1700" b="1" dirty="0"/>
          </a:p>
          <a:p>
            <a:pPr lvl="1"/>
            <a:r>
              <a:rPr lang="en-US" dirty="0"/>
              <a:t>多餘的等待，多餘的繞路都容易造成額外的氣體排放</a:t>
            </a:r>
            <a:endParaRPr lang="zh-TW" altLang="en-US" dirty="0"/>
          </a:p>
          <a:p>
            <a:pPr lvl="1"/>
            <a:r>
              <a:rPr lang="en-US" dirty="0"/>
              <a:t>整個國家，甚至整個世界的非電動車輛一整天排放出來的氣體，以以下例子加以說明</a:t>
            </a:r>
            <a:endParaRPr lang="zh-TW" altLang="en-US" dirty="0"/>
          </a:p>
          <a:p>
            <a:pPr lvl="2"/>
            <a:r>
              <a:rPr lang="en-TW" sz="1600" dirty="0"/>
              <a:t>一輛車以每日</a:t>
            </a:r>
            <a:r>
              <a:rPr lang="en-US" sz="1600" dirty="0"/>
              <a:t>上下班</a:t>
            </a:r>
            <a:r>
              <a:rPr lang="zh-TW" altLang="en-US" sz="1600" dirty="0"/>
              <a:t> </a:t>
            </a:r>
            <a:r>
              <a:rPr lang="en-US" altLang="zh-TW" sz="1600" dirty="0"/>
              <a:t>30 km</a:t>
            </a:r>
            <a:r>
              <a:rPr lang="zh-TW" altLang="en-US" sz="1600" dirty="0"/>
              <a:t> 計算，每日耗油則以 </a:t>
            </a:r>
            <a:r>
              <a:rPr lang="en-US" altLang="zh-TW" sz="1600" dirty="0"/>
              <a:t>12km / L</a:t>
            </a:r>
            <a:r>
              <a:rPr lang="zh-TW" altLang="en-US" sz="1600" dirty="0"/>
              <a:t> 計算，平均</a:t>
            </a:r>
            <a:r>
              <a:rPr lang="en-US" altLang="zh-TW" sz="1600" dirty="0"/>
              <a:t> 1 km </a:t>
            </a:r>
            <a:r>
              <a:rPr lang="zh-TW" altLang="en-US" sz="1600" dirty="0"/>
              <a:t>排放 </a:t>
            </a:r>
            <a:r>
              <a:rPr lang="en-US" altLang="zh-TW" sz="1600" dirty="0"/>
              <a:t>0.2 kg</a:t>
            </a:r>
            <a:r>
              <a:rPr lang="zh-TW" altLang="en-US" sz="1600" dirty="0"/>
              <a:t> 的 </a:t>
            </a:r>
            <a:r>
              <a:rPr lang="en-US" altLang="zh-TW" sz="1600" dirty="0"/>
              <a:t>CO2 </a:t>
            </a:r>
            <a:r>
              <a:rPr lang="zh-TW" altLang="en-US" sz="1600" dirty="0"/>
              <a:t>排放量</a:t>
            </a:r>
            <a:r>
              <a:rPr lang="en-US" altLang="zh-TW" sz="1600" dirty="0"/>
              <a:t>(emissions)</a:t>
            </a:r>
          </a:p>
          <a:p>
            <a:pPr lvl="2"/>
            <a:r>
              <a:rPr lang="zh-TW" altLang="en-US" sz="1600" dirty="0"/>
              <a:t>則每天所排放溫室氣體約</a:t>
            </a:r>
            <a:r>
              <a:rPr lang="en-US" altLang="zh-TW" sz="1600" dirty="0">
                <a:solidFill>
                  <a:srgbClr val="FF0000"/>
                </a:solidFill>
              </a:rPr>
              <a:t>5.9 kg CO</a:t>
            </a:r>
            <a:r>
              <a:rPr lang="en-US" altLang="zh-TW" sz="1100" dirty="0">
                <a:solidFill>
                  <a:srgbClr val="FF0000"/>
                </a:solidFill>
              </a:rPr>
              <a:t>2</a:t>
            </a:r>
            <a:r>
              <a:rPr lang="en-US" altLang="zh-TW" sz="1600" dirty="0">
                <a:solidFill>
                  <a:srgbClr val="FF0000"/>
                </a:solidFill>
              </a:rPr>
              <a:t> emissions</a:t>
            </a:r>
            <a:r>
              <a:rPr lang="en-US" altLang="zh-TW" sz="1600" dirty="0"/>
              <a:t> </a:t>
            </a:r>
            <a:endParaRPr lang="zh-TW" altLang="en-US" sz="1600" dirty="0"/>
          </a:p>
          <a:p>
            <a:pPr lvl="2"/>
            <a:r>
              <a:rPr lang="zh-TW" altLang="en-US" sz="1600" dirty="0"/>
              <a:t>根據市場分析機構 </a:t>
            </a:r>
            <a:r>
              <a:rPr lang="en-US" altLang="zh-TW" sz="1600" dirty="0"/>
              <a:t>Hedges&amp;Company</a:t>
            </a:r>
            <a:r>
              <a:rPr lang="zh-TW" altLang="en-US" sz="1600" dirty="0"/>
              <a:t> 的估算，全世界現在共有 </a:t>
            </a:r>
            <a:r>
              <a:rPr lang="en-US" altLang="zh-TW" sz="1600" dirty="0"/>
              <a:t>14.46</a:t>
            </a:r>
            <a:r>
              <a:rPr lang="zh-TW" altLang="en-US" sz="1600" dirty="0"/>
              <a:t>億輛，假設扣除電動車 </a:t>
            </a:r>
            <a:r>
              <a:rPr lang="en-US" altLang="zh-TW" sz="1600" dirty="0"/>
              <a:t>1</a:t>
            </a:r>
            <a:r>
              <a:rPr lang="zh-TW" altLang="en-US" sz="1600" dirty="0"/>
              <a:t>億輛，仍然有</a:t>
            </a:r>
            <a:r>
              <a:rPr lang="en-US" altLang="zh-TW" sz="1600" dirty="0">
                <a:solidFill>
                  <a:srgbClr val="FF0000"/>
                </a:solidFill>
              </a:rPr>
              <a:t>13</a:t>
            </a:r>
            <a:r>
              <a:rPr lang="zh-TW" altLang="en-US" sz="1600" dirty="0">
                <a:solidFill>
                  <a:srgbClr val="FF0000"/>
                </a:solidFill>
              </a:rPr>
              <a:t>億輛</a:t>
            </a:r>
            <a:r>
              <a:rPr lang="zh-TW" altLang="en-US" sz="1600" dirty="0"/>
              <a:t>汽油車於地球上行駛</a:t>
            </a:r>
            <a:endParaRPr lang="en-US" altLang="zh-TW" sz="1600" dirty="0"/>
          </a:p>
          <a:p>
            <a:pPr lvl="2"/>
            <a:r>
              <a:rPr lang="en-TW" sz="1600" dirty="0"/>
              <a:t>如此，每日光是汽車於地球上排放的溫室氣體就達到了</a:t>
            </a:r>
            <a:r>
              <a:rPr lang="zh-TW" altLang="en-US" sz="1600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767</a:t>
            </a:r>
            <a:r>
              <a:rPr lang="zh-TW" altLang="en-US" sz="2200" b="1" dirty="0">
                <a:solidFill>
                  <a:srgbClr val="FF0000"/>
                </a:solidFill>
              </a:rPr>
              <a:t>萬公噸</a:t>
            </a:r>
            <a:endParaRPr lang="en-TW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69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</vt:lpstr>
      <vt:lpstr>Tech design</vt:lpstr>
      <vt:lpstr>Problems to be solved</vt:lpstr>
      <vt:lpstr>Extension / potential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黃翊桀</dc:creator>
  <cp:lastModifiedBy>黃翊桀</cp:lastModifiedBy>
  <cp:revision>2</cp:revision>
  <dcterms:created xsi:type="dcterms:W3CDTF">2024-04-19T06:47:42Z</dcterms:created>
  <dcterms:modified xsi:type="dcterms:W3CDTF">2024-04-19T07:33:01Z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