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de9d69a71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de9d69a71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e9d69a7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e9d69a7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de9d69a71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de9d69a7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e9d69a7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e9d69a7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e9d69a71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de9d69a71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de9d69a7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de9d69a7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de9d69a71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de9d69a71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de9d69a7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de9d69a7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e9d69a71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e9d69a71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de9d69a7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de9d69a7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de9d69a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de9d69a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de9d69a71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de9d69a7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de9d69a71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de9d69a7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de9d69a7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de9d69a7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de9d69a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de9d69a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de9d69a7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de9d69a7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de9d69a7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de9d69a7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de9d69a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de9d69a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de9d69a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de9d69a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de9d69a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de9d69a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e9d69a7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e9d69a7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e9d69a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de9d69a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e9d69a7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e9d69a7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e9d69a7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e9d69a7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e9d69a7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de9d69a7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datasets/uom190346a/sleep-health-and-lifestyle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60"/>
              <a:t>The Effect of Stress Level and Physical Activity on Sleep Duration </a:t>
            </a:r>
            <a:endParaRPr sz="42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9495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Jessica Morris, Nicholai Shaw, Cassie Nichols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378"/>
              <a:buFont typeface="Arial"/>
              <a:buNone/>
            </a:pPr>
            <a:r>
              <a:rPr lang="en" sz="2282"/>
              <a:t>Relationship Between Very Active Exercise &amp; Hours Asleep</a:t>
            </a:r>
            <a:endParaRPr sz="22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052"/>
              <a:buFont typeface="Arial"/>
              <a:buNone/>
            </a:pPr>
            <a:r>
              <a:rPr b="0" i="1" lang="en" sz="1393">
                <a:solidFill>
                  <a:srgbClr val="222222"/>
                </a:solidFill>
              </a:rPr>
              <a:t>(Jupyter Notebook script)</a:t>
            </a:r>
            <a:endParaRPr b="0" i="1" sz="1393">
              <a:solidFill>
                <a:srgbClr val="222222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894" l="9235" r="1358" t="1354"/>
          <a:stretch/>
        </p:blipFill>
        <p:spPr>
          <a:xfrm>
            <a:off x="620463" y="1466475"/>
            <a:ext cx="7903073" cy="22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555600"/>
            <a:ext cx="3186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Relationship Between Very Active Exercise &amp; Hours Asleep</a:t>
            </a:r>
            <a:endParaRPr sz="2060"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100" y="159762"/>
            <a:ext cx="4779475" cy="48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389600"/>
            <a:ext cx="30945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 sz="1100">
                <a:solidFill>
                  <a:srgbClr val="222222"/>
                </a:solidFill>
              </a:rPr>
              <a:t>No significant association between vigorous activity and hours asleep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 sz="1100">
                <a:solidFill>
                  <a:srgbClr val="222222"/>
                </a:solidFill>
              </a:rPr>
              <a:t>Rvalue = -0.090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 sz="1100">
                <a:solidFill>
                  <a:srgbClr val="222222"/>
                </a:solidFill>
              </a:rPr>
              <a:t>Pvalue = 0.066</a:t>
            </a:r>
            <a:endParaRPr sz="1100">
              <a:solidFill>
                <a:srgbClr val="222222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9672"/>
            <a:ext cx="3350875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378"/>
              <a:buFont typeface="Arial"/>
              <a:buNone/>
            </a:pPr>
            <a:r>
              <a:rPr lang="en" sz="2282"/>
              <a:t>Relationship Between Sedentary Activity &amp; Hours Asleep</a:t>
            </a:r>
            <a:endParaRPr sz="22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052"/>
              <a:buFont typeface="Arial"/>
              <a:buNone/>
            </a:pPr>
            <a:r>
              <a:rPr b="0" i="1" lang="en" sz="1393">
                <a:solidFill>
                  <a:srgbClr val="222222"/>
                </a:solidFill>
              </a:rPr>
              <a:t>(</a:t>
            </a:r>
            <a:r>
              <a:rPr b="0" i="1" lang="en" sz="1393">
                <a:solidFill>
                  <a:srgbClr val="222222"/>
                </a:solidFill>
              </a:rPr>
              <a:t>Jupyter Notebook</a:t>
            </a:r>
            <a:r>
              <a:rPr b="0" i="1" lang="en" sz="1393">
                <a:solidFill>
                  <a:srgbClr val="222222"/>
                </a:solidFill>
              </a:rPr>
              <a:t> script)</a:t>
            </a:r>
            <a:endParaRPr b="0" i="1" sz="1393">
              <a:solidFill>
                <a:srgbClr val="222222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3567" l="9966" r="0" t="0"/>
          <a:stretch/>
        </p:blipFill>
        <p:spPr>
          <a:xfrm>
            <a:off x="592712" y="1454275"/>
            <a:ext cx="7958576" cy="2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555600"/>
            <a:ext cx="3255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Relationship Between Sedentary Activity &amp; Hours Asleep</a:t>
            </a:r>
            <a:endParaRPr sz="2060"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100" y="159762"/>
            <a:ext cx="4779475" cy="48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389600"/>
            <a:ext cx="3201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222222"/>
                </a:solidFill>
              </a:rPr>
              <a:t>A significant negative association between hours of sedentary activity and hours asleep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222222"/>
                </a:solidFill>
              </a:rPr>
              <a:t>Rvalue = -0.599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222222"/>
                </a:solidFill>
              </a:rPr>
              <a:t>Pvalue = 1.220e-41</a:t>
            </a:r>
            <a:endParaRPr sz="1100">
              <a:solidFill>
                <a:srgbClr val="222222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560475"/>
            <a:ext cx="3201600" cy="13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378"/>
              <a:buFont typeface="Arial"/>
              <a:buNone/>
            </a:pPr>
            <a:r>
              <a:rPr lang="en" sz="2282"/>
              <a:t>Relationship Between Fairly Active Exercise &amp; Hours Asleep</a:t>
            </a:r>
            <a:endParaRPr sz="22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052"/>
              <a:buFont typeface="Arial"/>
              <a:buNone/>
            </a:pPr>
            <a:r>
              <a:rPr b="0" i="1" lang="en" sz="1393">
                <a:solidFill>
                  <a:srgbClr val="222222"/>
                </a:solidFill>
              </a:rPr>
              <a:t>(</a:t>
            </a:r>
            <a:r>
              <a:rPr b="0" i="1" lang="en" sz="1393">
                <a:solidFill>
                  <a:srgbClr val="222222"/>
                </a:solidFill>
              </a:rPr>
              <a:t>Jupyter Notebook</a:t>
            </a:r>
            <a:r>
              <a:rPr b="0" i="1" lang="en" sz="1393">
                <a:solidFill>
                  <a:srgbClr val="222222"/>
                </a:solidFill>
              </a:rPr>
              <a:t> script)</a:t>
            </a:r>
            <a:endParaRPr b="0" i="1" sz="1393">
              <a:solidFill>
                <a:srgbClr val="222222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3374" l="10780" r="708" t="4169"/>
          <a:stretch/>
        </p:blipFill>
        <p:spPr>
          <a:xfrm>
            <a:off x="660199" y="1340050"/>
            <a:ext cx="7823602" cy="24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Relationship Between Fairly Active Exercise &amp; Hours Asleep</a:t>
            </a:r>
            <a:endParaRPr sz="2060"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465" r="455" t="0"/>
          <a:stretch/>
        </p:blipFill>
        <p:spPr>
          <a:xfrm>
            <a:off x="3727100" y="159762"/>
            <a:ext cx="4779475" cy="48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389600"/>
            <a:ext cx="28080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222222"/>
                </a:solidFill>
              </a:rPr>
              <a:t>A significant association between hours engaged in </a:t>
            </a:r>
            <a:r>
              <a:rPr lang="en" sz="1100">
                <a:solidFill>
                  <a:srgbClr val="222222"/>
                </a:solidFill>
              </a:rPr>
              <a:t>fairly active exercise and hours asleep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222222"/>
                </a:solidFill>
              </a:rPr>
              <a:t>Rvalue = -0.245</a:t>
            </a:r>
            <a:endParaRPr sz="1100">
              <a:solidFill>
                <a:srgbClr val="22222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222222"/>
                </a:solidFill>
              </a:rPr>
              <a:t>Pvalue = 4.877e-07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83100"/>
            <a:ext cx="3370601" cy="11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378"/>
              <a:buFont typeface="Arial"/>
              <a:buNone/>
            </a:pPr>
            <a:r>
              <a:rPr lang="en" sz="2282"/>
              <a:t>Relationship Between Lightly Active Exercise &amp; Hours Asleep</a:t>
            </a:r>
            <a:endParaRPr sz="22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052"/>
              <a:buFont typeface="Arial"/>
              <a:buNone/>
            </a:pPr>
            <a:r>
              <a:rPr b="0" i="1" lang="en" sz="1393">
                <a:solidFill>
                  <a:srgbClr val="222222"/>
                </a:solidFill>
              </a:rPr>
              <a:t>(</a:t>
            </a:r>
            <a:r>
              <a:rPr b="0" i="1" lang="en" sz="1393">
                <a:solidFill>
                  <a:srgbClr val="222222"/>
                </a:solidFill>
              </a:rPr>
              <a:t>Jupyter Notebook</a:t>
            </a:r>
            <a:r>
              <a:rPr b="0" i="1" lang="en" sz="1393">
                <a:solidFill>
                  <a:srgbClr val="222222"/>
                </a:solidFill>
              </a:rPr>
              <a:t> script)</a:t>
            </a:r>
            <a:endParaRPr b="0" i="1" sz="1393">
              <a:solidFill>
                <a:srgbClr val="222222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10047" r="0" t="0"/>
          <a:stretch/>
        </p:blipFill>
        <p:spPr>
          <a:xfrm>
            <a:off x="596325" y="1324375"/>
            <a:ext cx="7951350" cy="2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Relationship Between Lightly Active Exercise &amp; Hours Asleep</a:t>
            </a:r>
            <a:endParaRPr sz="2060"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100" y="159762"/>
            <a:ext cx="4779475" cy="48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389600"/>
            <a:ext cx="28080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No association between lightly active exercise and hours asleep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Rvalue = 0.033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Pvalue = 0.505</a:t>
            </a:r>
            <a:endParaRPr sz="11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37500"/>
            <a:ext cx="3278699" cy="1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1508538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#2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2400288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222222"/>
                </a:solidFill>
              </a:rPr>
              <a:t>How does stress level impact duration of sleep?</a:t>
            </a:r>
            <a:endParaRPr sz="21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378"/>
              <a:buFont typeface="Arial"/>
              <a:buNone/>
            </a:pPr>
            <a:r>
              <a:rPr lang="en" sz="2282"/>
              <a:t>Relationship Between Stress Level &amp; Hours Asleep</a:t>
            </a:r>
            <a:endParaRPr sz="22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052"/>
              <a:buFont typeface="Arial"/>
              <a:buNone/>
            </a:pPr>
            <a:r>
              <a:rPr b="0" i="1" lang="en" sz="1393">
                <a:solidFill>
                  <a:srgbClr val="222222"/>
                </a:solidFill>
              </a:rPr>
              <a:t>(</a:t>
            </a:r>
            <a:r>
              <a:rPr b="0" i="1" lang="en" sz="1393">
                <a:solidFill>
                  <a:srgbClr val="222222"/>
                </a:solidFill>
              </a:rPr>
              <a:t>Jupyter Notebook</a:t>
            </a:r>
            <a:r>
              <a:rPr b="0" i="1" lang="en" sz="1393">
                <a:solidFill>
                  <a:srgbClr val="222222"/>
                </a:solidFill>
              </a:rPr>
              <a:t> script)</a:t>
            </a:r>
            <a:endParaRPr b="0" i="1" sz="1393">
              <a:solidFill>
                <a:srgbClr val="222222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4082" l="10292" r="1438" t="1853"/>
          <a:stretch/>
        </p:blipFill>
        <p:spPr>
          <a:xfrm>
            <a:off x="671025" y="1220863"/>
            <a:ext cx="7801949" cy="27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690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sleep analysis revealed that as many as 50% of adults report difficulty initiating and maintaining sleep (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Crowley, 2011)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Just under 20% of American adults report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excessive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daytime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drowsiness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recent samples (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Slater, &amp; Steier, 2012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Sleeping less than seven hours each night is associated with increased risk for diabetes, heart disease, and overall mortality (Liu et al., 2016)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addition, poor sleep habits are associated with mental dysfunction and poor cognitive performance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(Liu et al., 2016)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can Americans increase their sleep habits?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Relationship Between Stress Level &amp; Hours Asleep</a:t>
            </a:r>
            <a:endParaRPr sz="2060"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189" r="179" t="0"/>
          <a:stretch/>
        </p:blipFill>
        <p:spPr>
          <a:xfrm>
            <a:off x="3727100" y="159762"/>
            <a:ext cx="4779475" cy="48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389600"/>
            <a:ext cx="32322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A significant relationship exists between stress level and sleep duration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Rvalue = -0.811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Pvalue = 1.238e-88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378"/>
              <a:buFont typeface="Arial"/>
              <a:buNone/>
            </a:pPr>
            <a:r>
              <a:rPr lang="en" sz="2282"/>
              <a:t>Relationship Between Heart Rate &amp; Hours Asleep</a:t>
            </a:r>
            <a:endParaRPr sz="22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052"/>
              <a:buFont typeface="Arial"/>
              <a:buNone/>
            </a:pPr>
            <a:r>
              <a:rPr b="0" i="1" lang="en" sz="1393">
                <a:solidFill>
                  <a:srgbClr val="222222"/>
                </a:solidFill>
              </a:rPr>
              <a:t>(</a:t>
            </a:r>
            <a:r>
              <a:rPr b="0" i="1" lang="en" sz="1393">
                <a:solidFill>
                  <a:srgbClr val="222222"/>
                </a:solidFill>
              </a:rPr>
              <a:t>Jupyter Notebook</a:t>
            </a:r>
            <a:r>
              <a:rPr b="0" i="1" lang="en" sz="1393">
                <a:solidFill>
                  <a:srgbClr val="222222"/>
                </a:solidFill>
              </a:rPr>
              <a:t> script)</a:t>
            </a:r>
            <a:endParaRPr b="0" i="1" sz="1393">
              <a:solidFill>
                <a:srgbClr val="222222"/>
              </a:solidFill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2387" l="10046" r="1442" t="4346"/>
          <a:stretch/>
        </p:blipFill>
        <p:spPr>
          <a:xfrm>
            <a:off x="660188" y="1300325"/>
            <a:ext cx="7823626" cy="254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Relationship Between Heart Rate &amp; Hours Asleep</a:t>
            </a:r>
            <a:endParaRPr sz="2060"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189" r="179" t="0"/>
          <a:stretch/>
        </p:blipFill>
        <p:spPr>
          <a:xfrm>
            <a:off x="3727100" y="159762"/>
            <a:ext cx="4779475" cy="48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389600"/>
            <a:ext cx="28080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A significant association between heart rate and hours asleep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Rvalue = -0.516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Pvalue = 6.915e-27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378"/>
              <a:buFont typeface="Arial"/>
              <a:buNone/>
            </a:pPr>
            <a:r>
              <a:rPr lang="en" sz="2282"/>
              <a:t>Relationship Between Heart Rate &amp; Stress Level</a:t>
            </a:r>
            <a:endParaRPr sz="22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052"/>
              <a:buFont typeface="Arial"/>
              <a:buNone/>
            </a:pPr>
            <a:r>
              <a:rPr b="0" i="1" lang="en" sz="1393">
                <a:solidFill>
                  <a:srgbClr val="222222"/>
                </a:solidFill>
              </a:rPr>
              <a:t>(Jupyter Notebook script)</a:t>
            </a:r>
            <a:endParaRPr b="0" i="1" sz="1393">
              <a:solidFill>
                <a:srgbClr val="222222"/>
              </a:solidFill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4195" l="10701" r="1440" t="2163"/>
          <a:stretch/>
        </p:blipFill>
        <p:spPr>
          <a:xfrm>
            <a:off x="689088" y="1321988"/>
            <a:ext cx="7765826" cy="24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60"/>
              <a:t>Relationship</a:t>
            </a:r>
            <a:r>
              <a:rPr lang="en" sz="2060"/>
              <a:t> Between Heart Rate &amp; Stress Level</a:t>
            </a:r>
            <a:endParaRPr sz="206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100" y="159762"/>
            <a:ext cx="4779475" cy="48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389600"/>
            <a:ext cx="28080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Significant association between heart rate and stress level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Rvalue = 0.670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Pvalue = 4.492e-50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fail to reject the null hypothesis that vigorous exercise has no effect on sleep duration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reject the null hypothesis that sedentary activity has no effect on sleep duration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reject the null hypothesis that self-reported stress level has no effect on sleep duration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Crowley, K. (2011). Sleep and sleep disorders in older adults.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Neuropsychology review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41-53.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Liu, Y., Wheaton, A. G., Chapman, D. P., Cunningham, T. J., Lu, H., &amp; Croft, J. B. (2016). Prevalence of healthy sleep duration among adults—United States, 2014.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Morbidity and Mortality Weekly Report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(6), 137-141.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Möbius. (2020, December 16). Fitbit Fitness Tracker Data. Kaggle. </a:t>
            </a:r>
            <a:r>
              <a:rPr lang="en" sz="1200" u="sng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https://www.kaggle.com/datasets/arashnic/fitbit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Slater, G., &amp; Steier, J. (2012). Excessive daytime sleepiness in sleep disorders.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thoracic disease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(6), 608.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Tharmalingam, L. (2023, May 26).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Sleep health and lifestyle dataset.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Kaggle.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https://www.kaggle.com/datasets/uom190346a/sleep-health-and-lifestyle-dataset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r>
              <a:rPr lang="en"/>
              <a:t> (Physical Activity Level and Sleep)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Thirty eligible participants’ physical activity and sleep habits (duration) were collected and exported into a public dataset on Kaggle (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Möbius, 2020)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Physical activity levels (sedentary, lightly active, fairly active, and very active) were compared against sleep duration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Kaggle is a platform favored by data scientists used to host and share datasets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r>
              <a:rPr lang="en"/>
              <a:t> (Self-Reported Stress Level and Sleep)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of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374 participants’ sleep habits, stress levels, and heart rate were collected and posted on Kaggle (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Tharmalingam, 2023)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cleaning was required on this dataset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Participant’s reported stress level was analyzed with sleep duration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Participant’s heart rate level was analyzed with sleep duration as a physiological measure of stress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Participant’s heart rate were analyzed and compared to their stress levels to validate if stress and heart rate were correlated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407413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#1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2299163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222222"/>
                </a:solidFill>
              </a:rPr>
              <a:t>What is the relationship between physical activity level and duration of sleep?</a:t>
            </a:r>
            <a:endParaRPr sz="21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8856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Physical activity level can be group into four categories: </a:t>
            </a:r>
            <a:endParaRPr sz="2700">
              <a:solidFill>
                <a:srgbClr val="222222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689875" y="1897900"/>
            <a:ext cx="5373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22222"/>
                </a:solidFill>
              </a:rPr>
              <a:t>These categories are based on heart rate zones during activity.</a:t>
            </a:r>
            <a:endParaRPr sz="1300">
              <a:solidFill>
                <a:srgbClr val="22222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3670" l="2074" r="2787" t="0"/>
          <a:stretch/>
        </p:blipFill>
        <p:spPr>
          <a:xfrm>
            <a:off x="3782700" y="2282800"/>
            <a:ext cx="4616151" cy="24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076375" y="2094975"/>
            <a:ext cx="239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PT Sans Narrow"/>
              <a:buChar char="❏"/>
            </a:pPr>
            <a:r>
              <a:rPr lang="en" sz="1900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Sedentary</a:t>
            </a:r>
            <a:endParaRPr sz="1900"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PT Sans Narrow"/>
              <a:buChar char="❏"/>
            </a:pPr>
            <a:r>
              <a:rPr lang="en" sz="1900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Lightly Active</a:t>
            </a:r>
            <a:endParaRPr sz="1900"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PT Sans Narrow"/>
              <a:buChar char="❏"/>
            </a:pPr>
            <a:r>
              <a:rPr lang="en" sz="1900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Fairly Active</a:t>
            </a:r>
            <a:endParaRPr sz="1900"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PT Sans Narrow"/>
              <a:buChar char="❏"/>
            </a:pPr>
            <a:r>
              <a:rPr lang="en" sz="1900">
                <a:solidFill>
                  <a:srgbClr val="2222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Very Active</a:t>
            </a:r>
            <a:endParaRPr sz="1900">
              <a:solidFill>
                <a:srgbClr val="2222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Process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42603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Merge our sleep_csv and daily activity_csv on ID and date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Changed date format directly in the csv file using Format Cells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025" y="1266325"/>
            <a:ext cx="20764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250" y="2147875"/>
            <a:ext cx="20859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638" y="3292125"/>
            <a:ext cx="29432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6712075" y="3025350"/>
            <a:ext cx="145800" cy="23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Process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25"/>
            <a:ext cx="85206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Renamed column “SleepDay” to “ActivityDate” to merge our “csv_activity” and “csv_sleep” using .rename function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Char char="●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merge 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0" y="2079175"/>
            <a:ext cx="25527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75" y="3246425"/>
            <a:ext cx="2273038" cy="1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1232925" y="1916875"/>
            <a:ext cx="700500" cy="13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232925" y="3128050"/>
            <a:ext cx="846300" cy="190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850" y="2389225"/>
            <a:ext cx="54102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3138750" y="3250850"/>
            <a:ext cx="4062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Process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Converted sleep duration and activity level duration measurements from minutes to hours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2186975"/>
            <a:ext cx="58388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588" y="2663225"/>
            <a:ext cx="58388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588" y="3139475"/>
            <a:ext cx="58388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600" y="3672675"/>
            <a:ext cx="58388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