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A_0.xml" ContentType="application/vnd.ms-powerpoint.comments+xml"/>
  <Override PartName="/ppt/notesSlides/notesSlide10.xml" ContentType="application/vnd.openxmlformats-officedocument.presentationml.notesSlide+xml"/>
  <Override PartName="/ppt/comments/modernComment_108_0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12_58A46474.xml" ContentType="application/vnd.ms-powerpoint.comments+xml"/>
  <Override PartName="/ppt/notesSlides/notesSlide13.xml" ContentType="application/vnd.openxmlformats-officedocument.presentationml.notesSlide+xml"/>
  <Override PartName="/ppt/comments/modernComment_10B_0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14_992B8534.xml" ContentType="application/vnd.ms-powerpoint.comments+xml"/>
  <Override PartName="/ppt/notesSlides/notesSlide17.xml" ContentType="application/vnd.openxmlformats-officedocument.presentationml.notesSlide+xml"/>
  <Override PartName="/ppt/comments/modernComment_115_1220404C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4" r:id="rId13"/>
    <p:sldId id="267" r:id="rId14"/>
    <p:sldId id="268" r:id="rId15"/>
    <p:sldId id="269" r:id="rId16"/>
    <p:sldId id="276" r:id="rId17"/>
    <p:sldId id="277" r:id="rId18"/>
    <p:sldId id="275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8CBC17-CB30-6D4D-5D9C-FA2B76B5D5AF}" name="Asher Shaw" initials="AS" userId="6a95951e930bc1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53E093-18B7-4A0E-8B4C-8D3EC72286D3}" authorId="{418CBC17-CB30-6D4D-5D9C-FA2B76B5D5AF}" created="2024-02-26T23:44:54.487">
    <pc:sldMkLst xmlns:pc="http://schemas.microsoft.com/office/powerpoint/2013/main/command">
      <pc:docMk/>
      <pc:sldMk cId="0" sldId="264"/>
    </pc:sldMkLst>
    <p188:txBody>
      <a:bodyPr/>
      <a:lstStyle/>
      <a:p>
        <a:r>
          <a:rPr lang="en-US"/>
          <a:t>Take a new screenshot with the binned times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04317F-1A04-404F-8BAB-B501505E01A6}" authorId="{418CBC17-CB30-6D4D-5D9C-FA2B76B5D5AF}" created="2024-02-26T23:51:39.220">
    <pc:sldMkLst xmlns:pc="http://schemas.microsoft.com/office/powerpoint/2013/main/command">
      <pc:docMk/>
      <pc:sldMk cId="0" sldId="266"/>
    </pc:sldMkLst>
    <p188:txBody>
      <a:bodyPr/>
      <a:lstStyle/>
      <a:p>
        <a:r>
          <a:rPr lang="en-US"/>
          <a:t>Take a new screenshot due to the names of the pandas dataframes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888FF3-186B-4153-8A7E-9597798FBB69}" authorId="{418CBC17-CB30-6D4D-5D9C-FA2B76B5D5AF}" created="2024-02-26T23:53:26.065">
    <pc:sldMkLst xmlns:pc="http://schemas.microsoft.com/office/powerpoint/2013/main/command">
      <pc:docMk/>
      <pc:sldMk cId="0" sldId="267"/>
    </pc:sldMkLst>
    <p188:txBody>
      <a:bodyPr/>
      <a:lstStyle/>
      <a:p>
        <a:r>
          <a:rPr lang="en-US"/>
          <a:t>New screenshot</a:t>
        </a:r>
      </a:p>
    </p188:txBody>
  </p188:cm>
</p188:cmLst>
</file>

<file path=ppt/comments/modernComment_112_58A464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2E2378-FDB2-4C5B-B733-B8425BF8F4B5}" authorId="{418CBC17-CB30-6D4D-5D9C-FA2B76B5D5AF}" created="2024-02-26T23:49:09.830">
    <pc:sldMkLst xmlns:pc="http://schemas.microsoft.com/office/powerpoint/2013/main/command">
      <pc:docMk/>
      <pc:sldMk cId="1487168628" sldId="274"/>
    </pc:sldMkLst>
    <p188:txBody>
      <a:bodyPr/>
      <a:lstStyle/>
      <a:p>
        <a:r>
          <a:rPr lang="en-US"/>
          <a:t>Take a new screenshot with the cleaned imported data from SQLite</a:t>
        </a:r>
      </a:p>
    </p188:txBody>
  </p188:cm>
</p188:cmLst>
</file>

<file path=ppt/comments/modernComment_114_992B85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100386-C803-4FB7-97FF-F10D6E412E4D}" authorId="{418CBC17-CB30-6D4D-5D9C-FA2B76B5D5AF}" created="2024-02-27T00:05:00.552">
    <pc:sldMkLst xmlns:pc="http://schemas.microsoft.com/office/powerpoint/2013/main/command">
      <pc:docMk/>
      <pc:sldMk cId="2569766196" sldId="276"/>
    </pc:sldMkLst>
    <p188:txBody>
      <a:bodyPr/>
      <a:lstStyle/>
      <a:p>
        <a:r>
          <a:rPr lang="en-US"/>
          <a:t>New screenshot</a:t>
        </a:r>
      </a:p>
    </p188:txBody>
  </p188:cm>
</p188:cmLst>
</file>

<file path=ppt/comments/modernComment_115_122040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79DE6B-9DE2-41C5-B465-43D9958CE0AB}" authorId="{418CBC17-CB30-6D4D-5D9C-FA2B76B5D5AF}" created="2024-02-27T00:05:13.760">
    <pc:sldMkLst xmlns:pc="http://schemas.microsoft.com/office/powerpoint/2013/main/command">
      <pc:docMk/>
      <pc:sldMk cId="304103500" sldId="277"/>
    </pc:sldMkLst>
    <p188:txBody>
      <a:bodyPr/>
      <a:lstStyle/>
      <a:p>
        <a:r>
          <a:rPr lang="en-US"/>
          <a:t>New screenshot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943ba8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943ba83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2246be5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02246be5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89CE702-DA00-FA25-8421-3D35A8F1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>
            <a:extLst>
              <a:ext uri="{FF2B5EF4-FFF2-40B4-BE49-F238E27FC236}">
                <a16:creationId xmlns:a16="http://schemas.microsoft.com/office/drawing/2014/main" id="{F213EA35-2BB6-7C8B-BA5E-E5D80D834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>
            <a:extLst>
              <a:ext uri="{FF2B5EF4-FFF2-40B4-BE49-F238E27FC236}">
                <a16:creationId xmlns:a16="http://schemas.microsoft.com/office/drawing/2014/main" id="{2089D8D1-FE1A-1457-047D-992F7B4634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447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943ba8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943ba83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943ba83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943ba83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2246be5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2246be5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4290DB5-238F-324E-B5CC-8BDB6DF0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>
            <a:extLst>
              <a:ext uri="{FF2B5EF4-FFF2-40B4-BE49-F238E27FC236}">
                <a16:creationId xmlns:a16="http://schemas.microsoft.com/office/drawing/2014/main" id="{C29E1F51-BD4F-4FB7-50BD-C4F1F6C39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>
            <a:extLst>
              <a:ext uri="{FF2B5EF4-FFF2-40B4-BE49-F238E27FC236}">
                <a16:creationId xmlns:a16="http://schemas.microsoft.com/office/drawing/2014/main" id="{8D42EEEC-0E48-9C5A-4374-81751D9D8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4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961211E-27DD-4598-77FE-C6B03481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943ba83d_0_10:notes">
            <a:extLst>
              <a:ext uri="{FF2B5EF4-FFF2-40B4-BE49-F238E27FC236}">
                <a16:creationId xmlns:a16="http://schemas.microsoft.com/office/drawing/2014/main" id="{D601E09C-E3EE-D9A0-AD7B-8A98A78A20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943ba83d_0_10:notes">
            <a:extLst>
              <a:ext uri="{FF2B5EF4-FFF2-40B4-BE49-F238E27FC236}">
                <a16:creationId xmlns:a16="http://schemas.microsoft.com/office/drawing/2014/main" id="{736B291A-BC1A-6455-9492-4012D0518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6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D7CBC091-0C68-8B34-D53A-FA39AA711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943ba83d_0_321:notes">
            <a:extLst>
              <a:ext uri="{FF2B5EF4-FFF2-40B4-BE49-F238E27FC236}">
                <a16:creationId xmlns:a16="http://schemas.microsoft.com/office/drawing/2014/main" id="{7CF76B30-CF2F-9294-CC87-70B990C34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943ba83d_0_321:notes">
            <a:extLst>
              <a:ext uri="{FF2B5EF4-FFF2-40B4-BE49-F238E27FC236}">
                <a16:creationId xmlns:a16="http://schemas.microsoft.com/office/drawing/2014/main" id="{4F2E29CE-6FEE-2F35-4E86-0F3F42DDE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6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2246be5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2246be5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943ba8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943ba8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75de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75de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65666c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f65666c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2246be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2246be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2246be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2246be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943ba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943ba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2246be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2246be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2246be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2246be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943ba8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943ba8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58A4647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992B853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1220404C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rtik2112/fraud-detection?select=fraudTra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0"/>
            <a:ext cx="38160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The Use of Artificial Intelligence to Predict Fraud</a:t>
            </a:r>
            <a:endParaRPr sz="328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Nicholai Shaw, Zachary Kroell, Timothy Coleman, Jessica Morris, Chris Moeglin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372" y="1225225"/>
            <a:ext cx="7003256" cy="35758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SQLite was used to house the clean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SQLalchemy was used to export the data into a SQLite database</a:t>
            </a:r>
            <a:endParaRPr dirty="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251400"/>
            <a:ext cx="7677150" cy="16668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F6B74712-00D3-DD2E-ACD6-97287293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>
            <a:extLst>
              <a:ext uri="{FF2B5EF4-FFF2-40B4-BE49-F238E27FC236}">
                <a16:creationId xmlns:a16="http://schemas.microsoft.com/office/drawing/2014/main" id="{F46AA675-7583-B153-7D9B-53D560DB4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- Model Creation </a:t>
            </a:r>
            <a:endParaRPr dirty="0"/>
          </a:p>
        </p:txBody>
      </p:sp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FE9CE9BE-DB11-C856-3AB2-50AB9A1EC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Used SQLAlchemy to import data from</a:t>
            </a:r>
            <a:br>
              <a:rPr lang="en" sz="1300" dirty="0"/>
            </a:br>
            <a:r>
              <a:rPr lang="en" sz="1300" dirty="0"/>
              <a:t>SQLite database into Pandas</a:t>
            </a:r>
            <a:endParaRPr sz="13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64F1BA8B-B510-52E2-3E0D-50F85D9AD8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359" y="2095642"/>
            <a:ext cx="5343282" cy="182263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871686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- Model Creation 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‘transaction_id’ since it’s not a feature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‘pd.get_dummies’ to transform the </a:t>
            </a:r>
            <a:br>
              <a:rPr lang="en" sz="1300"/>
            </a:br>
            <a:r>
              <a:rPr lang="en" sz="1300"/>
              <a:t>categorical data into numeric</a:t>
            </a:r>
            <a:endParaRPr sz="13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9537"/>
            <a:ext cx="4572001" cy="372803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Compiling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Identified the Labels (fraud status </a:t>
            </a:r>
            <a:br>
              <a:rPr lang="en" sz="1500" dirty="0"/>
            </a:br>
            <a:r>
              <a:rPr lang="en" sz="1500" dirty="0"/>
              <a:t>column) and the features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Scaled the data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Split the data into training and </a:t>
            </a:r>
            <a:br>
              <a:rPr lang="en" sz="1500" dirty="0"/>
            </a:br>
            <a:r>
              <a:rPr lang="en" sz="1500" dirty="0"/>
              <a:t>testing sets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Fit and predicted the logistic regression</a:t>
            </a:r>
            <a:br>
              <a:rPr lang="en" sz="1500" dirty="0"/>
            </a:br>
            <a:r>
              <a:rPr lang="en" sz="1500" dirty="0"/>
              <a:t>to the dataset</a:t>
            </a:r>
            <a:endParaRPr sz="1500" dirty="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99" y="1069825"/>
            <a:ext cx="4715300" cy="647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699" y="1775337"/>
            <a:ext cx="4715300" cy="15928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150" y="3426474"/>
            <a:ext cx="4572000" cy="13447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Performance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Balanced accuracy score of 53.1%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Very low accuracy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Confusion matrix showed very few </a:t>
            </a:r>
            <a:br>
              <a:rPr lang="en" sz="1500"/>
            </a:br>
            <a:r>
              <a:rPr lang="en" sz="1500"/>
              <a:t>true positives and a high amount of</a:t>
            </a:r>
            <a:br>
              <a:rPr lang="en" sz="1500"/>
            </a:br>
            <a:r>
              <a:rPr lang="en" sz="1500"/>
              <a:t>false negatives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Precision was high for both valid</a:t>
            </a:r>
            <a:br>
              <a:rPr lang="en" sz="1500"/>
            </a:br>
            <a:r>
              <a:rPr lang="en" sz="1500"/>
              <a:t>purchases and very low for fraudulent</a:t>
            </a:r>
            <a:br>
              <a:rPr lang="en" sz="1500"/>
            </a:br>
            <a:r>
              <a:rPr lang="en" sz="1500"/>
              <a:t>(100% vs. 6%)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Recall was high for valid purchases and very </a:t>
            </a:r>
            <a:br>
              <a:rPr lang="en" sz="1500"/>
            </a:br>
            <a:r>
              <a:rPr lang="en" sz="1500"/>
              <a:t>low for fraudulent (100% vs. 12%)</a:t>
            </a:r>
            <a:endParaRPr sz="15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73" y="1147225"/>
            <a:ext cx="4197427" cy="39962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1D2D8324-79B2-D165-B84D-5D368017A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>
            <a:extLst>
              <a:ext uri="{FF2B5EF4-FFF2-40B4-BE49-F238E27FC236}">
                <a16:creationId xmlns:a16="http://schemas.microsoft.com/office/drawing/2014/main" id="{37F7BAE5-B995-ED3B-AA31-3336038B4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Creation </a:t>
            </a:r>
            <a:endParaRPr dirty="0"/>
          </a:p>
        </p:txBody>
      </p:sp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A00A5147-5788-C495-8089-AE617F800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Used SQLAlchemy to import data from</a:t>
            </a:r>
            <a:br>
              <a:rPr lang="en" sz="1300" dirty="0"/>
            </a:br>
            <a:r>
              <a:rPr lang="en" sz="1300" dirty="0"/>
              <a:t>SQLite database into Pandas</a:t>
            </a:r>
            <a:endParaRPr sz="13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EA1B8D44-1C48-EC45-7EF4-5F78417A87C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359" y="2095642"/>
            <a:ext cx="5343282" cy="182263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697661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862FCB66-BC1B-9EF6-2F4B-030A3133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B4F12E33-2E70-8948-71E2-3A93C0A3E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Creation </a:t>
            </a:r>
            <a:endParaRPr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43D2C35E-EEDD-64E6-8806-A4CF6A960E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‘transaction_id’ since it’s not a feature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‘pd.get_dummies’ to transform the </a:t>
            </a:r>
            <a:br>
              <a:rPr lang="en" sz="1300"/>
            </a:br>
            <a:r>
              <a:rPr lang="en" sz="1300"/>
              <a:t>categorical data into numeric</a:t>
            </a:r>
            <a:endParaRPr sz="130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DC6B7832-0AA6-2709-FFA1-F6D920C395C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9537"/>
            <a:ext cx="4572001" cy="372803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41035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AFF3E719-1781-CFB7-DCF8-03B83D235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080B3B76-1E6D-2A25-A46C-46148C320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Compiling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61A6802A-FA06-F05A-3684-F12691290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splitting and scaling same as</a:t>
            </a:r>
            <a:br>
              <a:rPr lang="en" sz="1400" dirty="0"/>
            </a:br>
            <a:r>
              <a:rPr lang="en" sz="1400" dirty="0"/>
              <a:t>logistic regression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Identified the Labels (fraud status </a:t>
            </a:r>
            <a:br>
              <a:rPr lang="en-US" sz="1400" dirty="0"/>
            </a:br>
            <a:r>
              <a:rPr lang="en-US" sz="1400" dirty="0"/>
              <a:t>column) and the features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Scaled the data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Split the data into training and </a:t>
            </a:r>
            <a:br>
              <a:rPr lang="en-US" sz="1400" dirty="0"/>
            </a:br>
            <a:r>
              <a:rPr lang="en-US" sz="1400" dirty="0"/>
              <a:t>testing sets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Fit and predicted the random forest</a:t>
            </a:r>
            <a:br>
              <a:rPr lang="en-US" sz="1400" dirty="0"/>
            </a:br>
            <a:r>
              <a:rPr lang="en-US" sz="1400" dirty="0"/>
              <a:t>classifier to the dataset</a:t>
            </a:r>
          </a:p>
        </p:txBody>
      </p:sp>
      <p:pic>
        <p:nvPicPr>
          <p:cNvPr id="166" name="Google Shape;166;p27">
            <a:extLst>
              <a:ext uri="{FF2B5EF4-FFF2-40B4-BE49-F238E27FC236}">
                <a16:creationId xmlns:a16="http://schemas.microsoft.com/office/drawing/2014/main" id="{1B28A76B-FAC5-2D23-5B88-6E39E22C51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5226"/>
          <a:stretch/>
        </p:blipFill>
        <p:spPr>
          <a:xfrm>
            <a:off x="4124025" y="4126494"/>
            <a:ext cx="5019975" cy="10170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7">
            <a:extLst>
              <a:ext uri="{FF2B5EF4-FFF2-40B4-BE49-F238E27FC236}">
                <a16:creationId xmlns:a16="http://schemas.microsoft.com/office/drawing/2014/main" id="{3E773C80-D1AA-EE8B-E674-8C48827FB41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5233"/>
          <a:stretch/>
        </p:blipFill>
        <p:spPr>
          <a:xfrm>
            <a:off x="4124025" y="2233301"/>
            <a:ext cx="5019975" cy="155617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27">
            <a:extLst>
              <a:ext uri="{FF2B5EF4-FFF2-40B4-BE49-F238E27FC236}">
                <a16:creationId xmlns:a16="http://schemas.microsoft.com/office/drawing/2014/main" id="{443D5953-A59B-FFC1-A25F-57E2DE8C55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0796"/>
          <a:stretch/>
        </p:blipFill>
        <p:spPr>
          <a:xfrm>
            <a:off x="4124026" y="1276888"/>
            <a:ext cx="5019974" cy="6193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0911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Performance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443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Balanced accuracy score was significantly</a:t>
            </a:r>
            <a:br>
              <a:rPr lang="en" sz="1500" dirty="0"/>
            </a:br>
            <a:r>
              <a:rPr lang="en" sz="1500" dirty="0"/>
              <a:t>higher than the logistic regression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Medium accuracy of 78.5%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Confusion matrix showed an imbalance</a:t>
            </a:r>
            <a:br>
              <a:rPr lang="en" sz="1500" dirty="0"/>
            </a:br>
            <a:r>
              <a:rPr lang="en" sz="1500" dirty="0"/>
              <a:t>in the groups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Precision was high for both classifications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100% for valid purchases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88% for fraudulent purchases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Recall was high for valid purchases and low</a:t>
            </a:r>
            <a:br>
              <a:rPr lang="en" sz="1500" dirty="0"/>
            </a:br>
            <a:r>
              <a:rPr lang="en" sz="1500" dirty="0"/>
              <a:t>for fraudulent (100% vs. 57%)</a:t>
            </a:r>
            <a:endParaRPr sz="1500" dirty="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49" y="1225225"/>
            <a:ext cx="4025152" cy="391827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 dirty="0"/>
              <a:t>Background</a:t>
            </a:r>
            <a:endParaRPr sz="348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Recent data from the Federal Trade Commission (FTC) show that consumers lost nearly $8.8 billion to fraud in 2022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According to the FTC, the 2.4 million consumers have been affected by scams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Most scams are imposters scams, followed by online shopping scams.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Due to significant financial burden of scams, we used a dataset from Kaggle to create a supervised machine learning model to predict future transactions as scams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E50E0-214F-F42D-22A9-6AAC275B0D9A}"/>
              </a:ext>
            </a:extLst>
          </p:cNvPr>
          <p:cNvSpPr txBox="1"/>
          <p:nvPr/>
        </p:nvSpPr>
        <p:spPr>
          <a:xfrm>
            <a:off x="7051965" y="4657225"/>
            <a:ext cx="227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i="1" dirty="0">
                <a:solidFill>
                  <a:schemeClr val="tx1"/>
                </a:solidFill>
              </a:rPr>
              <a:t>New FTC data</a:t>
            </a:r>
            <a:r>
              <a:rPr lang="en-US" dirty="0">
                <a:solidFill>
                  <a:schemeClr val="tx1"/>
                </a:solidFill>
              </a:rPr>
              <a:t>," 2023)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the ‘not fraud’ and ‘fraud’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fewer features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72839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New FTC data show consumers reported losing nearly $8.8 billion to scams in 2022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 (2023, February 2023). Federal Trade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Comission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 Retrieved November 29, 2023, from https://www.ftc.gov/news-events/news/press-releases/2023/02/new-ftc-data-show-consumers-reported-losing-nearly-88-billion-scams-2022</a:t>
            </a:r>
            <a:endParaRPr lang="en" sz="10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Shenoy, Kartik. (2020). Credit Card Transactions Fraud Detection Dataset. Kaggle. </a:t>
            </a:r>
            <a:r>
              <a:rPr lang="en" sz="1000" u="sng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</a:t>
            </a:r>
            <a:r>
              <a:rPr lang="en" sz="1000" u="sng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kaggle.com/datasets/kartik2112/fraud-detection?select=fraudTrain</a:t>
            </a:r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of 111,144 transactions were collected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consisted of: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and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Number and Transaction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Owner’s First and Last Names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Merchant Name and Category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 Information (lat, lon, street, zip, state, city)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 population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of Birth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Fraud status (If transaction was fraudulent or not)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Raw Dataset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5" y="1225225"/>
            <a:ext cx="3714335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350" y="1225225"/>
            <a:ext cx="3618424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csv files into pandas dataframe</a:t>
            </a:r>
            <a:endParaRPr sz="1600"/>
          </a:p>
          <a:p>
            <a:pPr marL="457200" lvl="0" indent="-3302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Renamed two columns:</a:t>
            </a:r>
            <a:endParaRPr sz="1600"/>
          </a:p>
          <a:p>
            <a:pPr marL="914400" lvl="1" indent="-3048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'Unnamed: 0' : 'transaction_id'</a:t>
            </a:r>
            <a:endParaRPr sz="1600"/>
          </a:p>
          <a:p>
            <a:pPr marL="914400" lvl="1" indent="-3048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'amt' : 'amount'</a:t>
            </a:r>
            <a:endParaRPr sz="1200"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350" y="1147225"/>
            <a:ext cx="4644650" cy="8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50" y="2256275"/>
            <a:ext cx="4644649" cy="63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350" y="3311475"/>
            <a:ext cx="4644650" cy="73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Separated the date and time into different columns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1833625"/>
            <a:ext cx="6808799" cy="15539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the DOB into age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" y="1765950"/>
            <a:ext cx="7639050" cy="2686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columns that were not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Re-ordered them for SQLite preparation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944950"/>
            <a:ext cx="7705725" cy="19145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Transformed ‘time’ column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Converted the ‘time’ into </a:t>
            </a:r>
            <a:r>
              <a:rPr lang="en-US" sz="1300" dirty="0" err="1"/>
              <a:t>date_time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format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Binned the data into groups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12am-6am: early morning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6am-12pm: late morning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12pm-4pm: afternoon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4pm-8pm: evening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8pm-12am: night</a:t>
            </a:r>
          </a:p>
          <a:p>
            <a:pPr marL="431800" indent="-285750">
              <a:buSzPts val="1300"/>
            </a:pPr>
            <a:r>
              <a:rPr lang="en" sz="1300" dirty="0"/>
              <a:t>This is necessary since the model cannot interpret time</a:t>
            </a:r>
            <a:br>
              <a:rPr lang="en" sz="1300" dirty="0"/>
            </a:br>
            <a:r>
              <a:rPr lang="en" sz="1300" dirty="0"/>
              <a:t>correctly since it is not a continuous variable</a:t>
            </a: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036" y="1355953"/>
            <a:ext cx="4003964" cy="330127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728</Words>
  <Application>Microsoft Office PowerPoint</Application>
  <PresentationFormat>On-screen Show (16:9)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Economica</vt:lpstr>
      <vt:lpstr>Open Sans</vt:lpstr>
      <vt:lpstr>Arial</vt:lpstr>
      <vt:lpstr>Luxe</vt:lpstr>
      <vt:lpstr>The Use of Artificial Intelligence to Predict Fraud</vt:lpstr>
      <vt:lpstr>Background</vt:lpstr>
      <vt:lpstr>The Dataset</vt:lpstr>
      <vt:lpstr>The Raw Dataset</vt:lpstr>
      <vt:lpstr>Data Cleaning</vt:lpstr>
      <vt:lpstr>Data Cleaning</vt:lpstr>
      <vt:lpstr>Data Cleaning</vt:lpstr>
      <vt:lpstr>Data Cleaning</vt:lpstr>
      <vt:lpstr>Data Cleaning</vt:lpstr>
      <vt:lpstr>Cleaned Data</vt:lpstr>
      <vt:lpstr>SQLite</vt:lpstr>
      <vt:lpstr>Logistic Regression - Model Creation </vt:lpstr>
      <vt:lpstr>Logistic Regression - Model Creation </vt:lpstr>
      <vt:lpstr>Logistic Regression - Model Compiling</vt:lpstr>
      <vt:lpstr>Logistic Regression - Model Performance</vt:lpstr>
      <vt:lpstr>Random Forest- Model Creation </vt:lpstr>
      <vt:lpstr>Random Forest- Model Creation </vt:lpstr>
      <vt:lpstr>Random Forest- Model Compiling</vt:lpstr>
      <vt:lpstr>Random Forest- Model Performance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Artificial Intelligence to Predict Fraud</dc:title>
  <cp:lastModifiedBy>Asher Shaw</cp:lastModifiedBy>
  <cp:revision>10</cp:revision>
  <dcterms:modified xsi:type="dcterms:W3CDTF">2024-02-27T00:08:14Z</dcterms:modified>
</cp:coreProperties>
</file>