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74" r:id="rId13"/>
    <p:sldId id="267" r:id="rId14"/>
    <p:sldId id="268" r:id="rId15"/>
    <p:sldId id="269" r:id="rId16"/>
    <p:sldId id="276" r:id="rId17"/>
    <p:sldId id="277" r:id="rId18"/>
    <p:sldId id="275" r:id="rId19"/>
    <p:sldId id="271" r:id="rId20"/>
    <p:sldId id="272" r:id="rId21"/>
    <p:sldId id="273" r:id="rId22"/>
  </p:sldIdLst>
  <p:sldSz cx="9144000" cy="5143500" type="screen16x9"/>
  <p:notesSz cx="6858000" cy="9144000"/>
  <p:embeddedFontLst>
    <p:embeddedFont>
      <p:font typeface="Economica" panose="020B0604020202020204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8CBC17-CB30-6D4D-5D9C-FA2B76B5D5AF}" name="Asher Shaw" initials="AS" userId="6a95951e930bc18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44" y="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f943ba83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f943ba83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02246be5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02246be5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289CE702-DA00-FA25-8421-3D35A8F14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02246be5e_0_48:notes">
            <a:extLst>
              <a:ext uri="{FF2B5EF4-FFF2-40B4-BE49-F238E27FC236}">
                <a16:creationId xmlns:a16="http://schemas.microsoft.com/office/drawing/2014/main" id="{F213EA35-2BB6-7C8B-BA5E-E5D80D834C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02246be5e_0_48:notes">
            <a:extLst>
              <a:ext uri="{FF2B5EF4-FFF2-40B4-BE49-F238E27FC236}">
                <a16:creationId xmlns:a16="http://schemas.microsoft.com/office/drawing/2014/main" id="{2089D8D1-FE1A-1457-047D-992F7B4634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447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f943ba83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f943ba83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f943ba83d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f943ba83d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02246be5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02246be5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74290DB5-238F-324E-B5CC-8BDB6DF02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02246be5e_0_48:notes">
            <a:extLst>
              <a:ext uri="{FF2B5EF4-FFF2-40B4-BE49-F238E27FC236}">
                <a16:creationId xmlns:a16="http://schemas.microsoft.com/office/drawing/2014/main" id="{C29E1F51-BD4F-4FB7-50BD-C4F1F6C39B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02246be5e_0_48:notes">
            <a:extLst>
              <a:ext uri="{FF2B5EF4-FFF2-40B4-BE49-F238E27FC236}">
                <a16:creationId xmlns:a16="http://schemas.microsoft.com/office/drawing/2014/main" id="{8D42EEEC-0E48-9C5A-4374-81751D9D89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646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C961211E-27DD-4598-77FE-C6B03481B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f943ba83d_0_10:notes">
            <a:extLst>
              <a:ext uri="{FF2B5EF4-FFF2-40B4-BE49-F238E27FC236}">
                <a16:creationId xmlns:a16="http://schemas.microsoft.com/office/drawing/2014/main" id="{D601E09C-E3EE-D9A0-AD7B-8A98A78A20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f943ba83d_0_10:notes">
            <a:extLst>
              <a:ext uri="{FF2B5EF4-FFF2-40B4-BE49-F238E27FC236}">
                <a16:creationId xmlns:a16="http://schemas.microsoft.com/office/drawing/2014/main" id="{736B291A-BC1A-6455-9492-4012D05183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864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>
          <a:extLst>
            <a:ext uri="{FF2B5EF4-FFF2-40B4-BE49-F238E27FC236}">
              <a16:creationId xmlns:a16="http://schemas.microsoft.com/office/drawing/2014/main" id="{D7CBC091-0C68-8B34-D53A-FA39AA711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f943ba83d_0_321:notes">
            <a:extLst>
              <a:ext uri="{FF2B5EF4-FFF2-40B4-BE49-F238E27FC236}">
                <a16:creationId xmlns:a16="http://schemas.microsoft.com/office/drawing/2014/main" id="{7CF76B30-CF2F-9294-CC87-70B990C348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f943ba83d_0_321:notes">
            <a:extLst>
              <a:ext uri="{FF2B5EF4-FFF2-40B4-BE49-F238E27FC236}">
                <a16:creationId xmlns:a16="http://schemas.microsoft.com/office/drawing/2014/main" id="{4F2E29CE-6FEE-2F35-4E86-0F3F42DDE0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680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02246be5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02246be5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f943ba83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f943ba83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275de80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275de80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f65666c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9f65666c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02246be5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02246be5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02246be5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02246be5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f943ba8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f943ba8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02246be5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02246be5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02246be5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02246be5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f943ba83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f943ba83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02246be5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02246be5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kartik2112/fraud-detection?select=fraudTrai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0"/>
            <a:ext cx="38160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The Use of Artificial Intelligence to Predict Fraud</a:t>
            </a:r>
            <a:endParaRPr sz="328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Nicholai Shaw, Zachary Kroell, Timothy Coleman, Jessica Morris, Chris Moeglin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Data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FD7AD3-314F-D19D-1F4C-E85075A24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929" y="1225226"/>
            <a:ext cx="7210142" cy="3354000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SQLite was used to house the clean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SQLalchemy was used to export the data into a SQLite database</a:t>
            </a:r>
            <a:endParaRPr dirty="0"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2251400"/>
            <a:ext cx="7677150" cy="166687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>
          <a:extLst>
            <a:ext uri="{FF2B5EF4-FFF2-40B4-BE49-F238E27FC236}">
              <a16:creationId xmlns:a16="http://schemas.microsoft.com/office/drawing/2014/main" id="{F6B74712-00D3-DD2E-ACD6-972872932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>
            <a:extLst>
              <a:ext uri="{FF2B5EF4-FFF2-40B4-BE49-F238E27FC236}">
                <a16:creationId xmlns:a16="http://schemas.microsoft.com/office/drawing/2014/main" id="{F46AA675-7583-B153-7D9B-53D560DB49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 - Model Creation </a:t>
            </a:r>
            <a:endParaRPr dirty="0"/>
          </a:p>
        </p:txBody>
      </p:sp>
      <p:sp>
        <p:nvSpPr>
          <p:cNvPr id="134" name="Google Shape;134;p23">
            <a:extLst>
              <a:ext uri="{FF2B5EF4-FFF2-40B4-BE49-F238E27FC236}">
                <a16:creationId xmlns:a16="http://schemas.microsoft.com/office/drawing/2014/main" id="{FE9CE9BE-DB11-C856-3AB2-50AB9A1ECD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/>
              <a:t>Used SQLAlchemy to import data from</a:t>
            </a:r>
            <a:br>
              <a:rPr lang="en" sz="1300" dirty="0"/>
            </a:br>
            <a:r>
              <a:rPr lang="en" sz="1300" dirty="0"/>
              <a:t>SQLite database into a Pandas dataframe</a:t>
            </a:r>
            <a:endParaRPr sz="1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7E82BA-05EE-BC94-7566-F209C557B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475" y="1414462"/>
            <a:ext cx="4760958" cy="3578457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487168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 - Model Creation </a:t>
            </a:r>
            <a:endParaRPr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Dropped ‘transaction_id’ since it’s not a feature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Used ‘pd.get_dummies’ to transform the </a:t>
            </a:r>
            <a:br>
              <a:rPr lang="en" sz="1300"/>
            </a:br>
            <a:r>
              <a:rPr lang="en" sz="1300"/>
              <a:t>categorical data into numeric</a:t>
            </a:r>
            <a:endParaRPr sz="13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7BBD09-8F98-3ED9-C78C-98095FD56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224642"/>
            <a:ext cx="4114800" cy="3790270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- Model Compiling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Identified the Labels (fraud status </a:t>
            </a:r>
            <a:br>
              <a:rPr lang="en" sz="1500" dirty="0"/>
            </a:br>
            <a:r>
              <a:rPr lang="en" sz="1500" dirty="0"/>
              <a:t>column) and the features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Scaled the data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Split the data into training and </a:t>
            </a:r>
            <a:br>
              <a:rPr lang="en" sz="1500" dirty="0"/>
            </a:br>
            <a:r>
              <a:rPr lang="en" sz="1500" dirty="0"/>
              <a:t>testing sets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Fit and predicted the logistic regression</a:t>
            </a:r>
            <a:br>
              <a:rPr lang="en" sz="1500" dirty="0"/>
            </a:br>
            <a:r>
              <a:rPr lang="en" sz="1500" dirty="0"/>
              <a:t>to the dataset</a:t>
            </a:r>
            <a:endParaRPr sz="1500" dirty="0"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699" y="1098981"/>
            <a:ext cx="4715300" cy="6472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699" y="1775337"/>
            <a:ext cx="4715300" cy="159282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8698" y="3397318"/>
            <a:ext cx="4715302" cy="134470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- Model Performance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Balanced accuracy score of 53.1%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Very low accuracy</a:t>
            </a:r>
            <a:br>
              <a:rPr lang="en" sz="1500" dirty="0"/>
            </a:b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Confusion matrix showed very few </a:t>
            </a:r>
            <a:br>
              <a:rPr lang="en" sz="1500" dirty="0"/>
            </a:br>
            <a:r>
              <a:rPr lang="en" sz="1500" dirty="0"/>
              <a:t>true positives and a high amount of</a:t>
            </a:r>
            <a:br>
              <a:rPr lang="en" sz="1500" dirty="0"/>
            </a:br>
            <a:r>
              <a:rPr lang="en" sz="1500" dirty="0"/>
              <a:t>false negatives</a:t>
            </a:r>
            <a:br>
              <a:rPr lang="en" sz="1500" dirty="0"/>
            </a:b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Precision was high for both valid</a:t>
            </a:r>
            <a:br>
              <a:rPr lang="en" sz="1500" dirty="0"/>
            </a:br>
            <a:r>
              <a:rPr lang="en" sz="1500" dirty="0"/>
              <a:t>purchases and moderately low for fraudulent</a:t>
            </a:r>
            <a:br>
              <a:rPr lang="en" sz="1500" dirty="0"/>
            </a:br>
            <a:r>
              <a:rPr lang="en" sz="1500" dirty="0"/>
              <a:t>(100% vs. 67%)</a:t>
            </a:r>
            <a:br>
              <a:rPr lang="en" sz="1500" dirty="0"/>
            </a:b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Recall was high for valid purchases and very </a:t>
            </a:r>
            <a:br>
              <a:rPr lang="en" sz="1500" dirty="0"/>
            </a:br>
            <a:r>
              <a:rPr lang="en" sz="1500" dirty="0"/>
              <a:t>low for fraudulent (100% vs. 6%)</a:t>
            </a:r>
            <a:endParaRPr sz="1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D63BB2-3067-B256-D2D5-1EFB950A3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642" y="1082388"/>
            <a:ext cx="3935358" cy="3953536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>
          <a:extLst>
            <a:ext uri="{FF2B5EF4-FFF2-40B4-BE49-F238E27FC236}">
              <a16:creationId xmlns:a16="http://schemas.microsoft.com/office/drawing/2014/main" id="{1D2D8324-79B2-D165-B84D-5D368017A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>
            <a:extLst>
              <a:ext uri="{FF2B5EF4-FFF2-40B4-BE49-F238E27FC236}">
                <a16:creationId xmlns:a16="http://schemas.microsoft.com/office/drawing/2014/main" id="{37F7BAE5-B995-ED3B-AA31-3336038B4C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Forest- Model Creation </a:t>
            </a:r>
            <a:endParaRPr dirty="0"/>
          </a:p>
        </p:txBody>
      </p:sp>
      <p:sp>
        <p:nvSpPr>
          <p:cNvPr id="134" name="Google Shape;134;p23">
            <a:extLst>
              <a:ext uri="{FF2B5EF4-FFF2-40B4-BE49-F238E27FC236}">
                <a16:creationId xmlns:a16="http://schemas.microsoft.com/office/drawing/2014/main" id="{A00A5147-5788-C495-8089-AE617F8001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/>
              <a:t>Used SQLAlchemy to import data from</a:t>
            </a:r>
            <a:br>
              <a:rPr lang="en" sz="1300" dirty="0"/>
            </a:br>
            <a:r>
              <a:rPr lang="en" sz="1300" dirty="0"/>
              <a:t>SQLite database into a Pandas dataframe</a:t>
            </a:r>
            <a:endParaRPr sz="1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421EA-6DF2-C2A6-82FA-EAD282FE9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766" y="1225225"/>
            <a:ext cx="4672234" cy="3514725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569766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862FCB66-BC1B-9EF6-2F4B-030A31336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B4F12E33-2E70-8948-71E2-3A93C0A3EC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Forest- Model Creation </a:t>
            </a:r>
            <a:endParaRPr dirty="0"/>
          </a:p>
        </p:txBody>
      </p:sp>
      <p:sp>
        <p:nvSpPr>
          <p:cNvPr id="142" name="Google Shape;142;p24">
            <a:extLst>
              <a:ext uri="{FF2B5EF4-FFF2-40B4-BE49-F238E27FC236}">
                <a16:creationId xmlns:a16="http://schemas.microsoft.com/office/drawing/2014/main" id="{43D2C35E-EEDD-64E6-8806-A4CF6A960E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Dropped ‘transaction_id’ since it’s not a feature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Used ‘pd.get_dummies’ to transform the </a:t>
            </a:r>
            <a:br>
              <a:rPr lang="en" sz="1300"/>
            </a:br>
            <a:r>
              <a:rPr lang="en" sz="1300"/>
              <a:t>categorical data into numeric</a:t>
            </a:r>
            <a:endParaRPr sz="13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193258-BF27-F703-FF58-2624D55E5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931" y="1225225"/>
            <a:ext cx="3979069" cy="3801167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04103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>
          <a:extLst>
            <a:ext uri="{FF2B5EF4-FFF2-40B4-BE49-F238E27FC236}">
              <a16:creationId xmlns:a16="http://schemas.microsoft.com/office/drawing/2014/main" id="{AFF3E719-1781-CFB7-DCF8-03B83D235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>
            <a:extLst>
              <a:ext uri="{FF2B5EF4-FFF2-40B4-BE49-F238E27FC236}">
                <a16:creationId xmlns:a16="http://schemas.microsoft.com/office/drawing/2014/main" id="{080B3B76-1E6D-2A25-A46C-46148C3200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Forest- Model Compiling</a:t>
            </a:r>
            <a:endParaRPr dirty="0"/>
          </a:p>
        </p:txBody>
      </p:sp>
      <p:sp>
        <p:nvSpPr>
          <p:cNvPr id="165" name="Google Shape;165;p27">
            <a:extLst>
              <a:ext uri="{FF2B5EF4-FFF2-40B4-BE49-F238E27FC236}">
                <a16:creationId xmlns:a16="http://schemas.microsoft.com/office/drawing/2014/main" id="{61A6802A-FA06-F05A-3684-F126912908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Data splitting and scaling same as</a:t>
            </a:r>
            <a:br>
              <a:rPr lang="en" sz="1400" dirty="0"/>
            </a:br>
            <a:r>
              <a:rPr lang="en" sz="1400" dirty="0"/>
              <a:t>logistic regression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400" dirty="0"/>
              <a:t>Identified the Labels (fraud status </a:t>
            </a:r>
            <a:br>
              <a:rPr lang="en-US" sz="1400" dirty="0"/>
            </a:br>
            <a:r>
              <a:rPr lang="en-US" sz="1400" dirty="0"/>
              <a:t>column) and the features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400" dirty="0"/>
              <a:t>Scaled the data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400" dirty="0"/>
              <a:t>Split the data into training and </a:t>
            </a:r>
            <a:br>
              <a:rPr lang="en-US" sz="1400" dirty="0"/>
            </a:br>
            <a:r>
              <a:rPr lang="en-US" sz="1400" dirty="0"/>
              <a:t>testing sets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400" dirty="0"/>
              <a:t>Fit and predicted the random forest</a:t>
            </a:r>
            <a:br>
              <a:rPr lang="en-US" sz="1400" dirty="0"/>
            </a:br>
            <a:r>
              <a:rPr lang="en-US" sz="1400" dirty="0"/>
              <a:t>classifier to the dataset</a:t>
            </a:r>
          </a:p>
        </p:txBody>
      </p:sp>
      <p:pic>
        <p:nvPicPr>
          <p:cNvPr id="166" name="Google Shape;166;p27">
            <a:extLst>
              <a:ext uri="{FF2B5EF4-FFF2-40B4-BE49-F238E27FC236}">
                <a16:creationId xmlns:a16="http://schemas.microsoft.com/office/drawing/2014/main" id="{1B28A76B-FAC5-2D23-5B88-6E39E22C51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5226"/>
          <a:stretch/>
        </p:blipFill>
        <p:spPr>
          <a:xfrm>
            <a:off x="4124024" y="3828475"/>
            <a:ext cx="5019975" cy="101700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7" name="Google Shape;167;p27">
            <a:extLst>
              <a:ext uri="{FF2B5EF4-FFF2-40B4-BE49-F238E27FC236}">
                <a16:creationId xmlns:a16="http://schemas.microsoft.com/office/drawing/2014/main" id="{3E773C80-D1AA-EE8B-E674-8C48827FB41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35233"/>
          <a:stretch/>
        </p:blipFill>
        <p:spPr>
          <a:xfrm>
            <a:off x="4124025" y="2233301"/>
            <a:ext cx="5019975" cy="155617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8" name="Google Shape;168;p27">
            <a:extLst>
              <a:ext uri="{FF2B5EF4-FFF2-40B4-BE49-F238E27FC236}">
                <a16:creationId xmlns:a16="http://schemas.microsoft.com/office/drawing/2014/main" id="{443D5953-A59B-FFC1-A25F-57E2DE8C55D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40796"/>
          <a:stretch/>
        </p:blipFill>
        <p:spPr>
          <a:xfrm>
            <a:off x="4124025" y="1574913"/>
            <a:ext cx="5019974" cy="61938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009110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Forest- Model Performance</a:t>
            </a:r>
            <a:endParaRPr dirty="0"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443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Balanced accuracy score was significantly</a:t>
            </a:r>
            <a:br>
              <a:rPr lang="en" sz="1500" dirty="0"/>
            </a:br>
            <a:r>
              <a:rPr lang="en" sz="1500" dirty="0"/>
              <a:t>higher than the logistic regression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Medium accuracy of 79.3%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Confusion matrix showed an imbalance</a:t>
            </a:r>
            <a:br>
              <a:rPr lang="en" sz="1500" dirty="0"/>
            </a:br>
            <a:r>
              <a:rPr lang="en" sz="1500" dirty="0"/>
              <a:t>in the groups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Precision was high for both classifications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100% for valid purchases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95% for fraudulent purchases</a:t>
            </a:r>
          </a:p>
          <a:p>
            <a:pPr marL="59055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Recall was high for valid purchases and low</a:t>
            </a:r>
            <a:br>
              <a:rPr lang="en" sz="1500" dirty="0"/>
            </a:br>
            <a:r>
              <a:rPr lang="en" sz="1500" dirty="0"/>
              <a:t>for fraudulent (100% vs. 59%)</a:t>
            </a:r>
            <a:endParaRPr sz="1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43367A-B12C-BD74-5861-5BEFA9549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529" y="1281943"/>
            <a:ext cx="3563471" cy="3733809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 dirty="0"/>
              <a:t>Background</a:t>
            </a:r>
            <a:endParaRPr sz="348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Recent data from the Federal Trade Commission (FTC) show that consumers lost nearly $8.8 billion to fraud in 2022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According to the FTC, the 2.4 million consumers have been affected by scams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Most scams are imposters scams, followed by online shopping scams.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Due to significant financial burden of scams, we used a dataset from Kaggle to create a supervised machine learning model to predict future transactions as scams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BE50E0-214F-F42D-22A9-6AAC275B0D9A}"/>
              </a:ext>
            </a:extLst>
          </p:cNvPr>
          <p:cNvSpPr txBox="1"/>
          <p:nvPr/>
        </p:nvSpPr>
        <p:spPr>
          <a:xfrm>
            <a:off x="7051965" y="4657225"/>
            <a:ext cx="2279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i="1" dirty="0">
                <a:solidFill>
                  <a:schemeClr val="tx1"/>
                </a:solidFill>
              </a:rPr>
              <a:t>New FTC data</a:t>
            </a:r>
            <a:r>
              <a:rPr lang="en-US" dirty="0">
                <a:solidFill>
                  <a:schemeClr val="tx1"/>
                </a:solidFill>
              </a:rPr>
              <a:t>," 2023)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Balance the ‘not fraud’ and ‘fraud’ cases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fewer features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728391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 i="1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New FTC data show consumers reported losing nearly $8.8 billion to scams in 2022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. (2023, February 2023). Federal Trade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Comission</a:t>
            </a:r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. Retrieved November 29, 2023, from https://www.ftc.gov/news-events/news/press-releases/2023/02/new-ftc-data-show-consumers-reported-losing-nearly-88-billion-scams-2022</a:t>
            </a:r>
            <a:endParaRPr lang="en" sz="1000" dirty="0">
              <a:solidFill>
                <a:schemeClr val="tx1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Shenoy, Kartik. (2020). Credit Card Transactions Fraud Detection Dataset. Kaggle. </a:t>
            </a:r>
            <a:r>
              <a:rPr lang="en" sz="1000" u="sng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https://www.kaggle.com/datasets/kartik2112/fraud-detection?select=fraudTrain</a:t>
            </a:r>
            <a:endParaRPr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of 111,144 transactions were collected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consisted of: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Transaction ID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Date and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Credit Card Number and Transaction Number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Credit Card Owner’s First and Last Names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Merchant Name and Category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Geographic Information (lat, lon, street, zip, state, city)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City population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Date of Birth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Fraud status (If transaction was fraudulent or not)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Amount of Transactions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Raw Dataset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25" y="1225225"/>
            <a:ext cx="3714335" cy="3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350" y="1225225"/>
            <a:ext cx="3618424" cy="335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Read csv files into pandas dataframe</a:t>
            </a:r>
            <a:endParaRPr sz="1600"/>
          </a:p>
          <a:p>
            <a:pPr marL="457200" lvl="0" indent="-33020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Renamed two columns:</a:t>
            </a:r>
            <a:endParaRPr sz="1600"/>
          </a:p>
          <a:p>
            <a:pPr marL="914400" lvl="1" indent="-30480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600"/>
              <a:t>'Unnamed: 0' : 'transaction_id'</a:t>
            </a:r>
            <a:endParaRPr sz="1600"/>
          </a:p>
          <a:p>
            <a:pPr marL="914400" lvl="1" indent="-30480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600"/>
              <a:t>'amt' : 'amount'</a:t>
            </a:r>
            <a:endParaRPr sz="1200" b="1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350" y="1147225"/>
            <a:ext cx="4644650" cy="87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350" y="2256275"/>
            <a:ext cx="4644649" cy="630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9350" y="3311475"/>
            <a:ext cx="4644650" cy="736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Separated the date and time into different columns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825" y="1833625"/>
            <a:ext cx="6808799" cy="155392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Converted the DOB into age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50" y="1765950"/>
            <a:ext cx="7639050" cy="26860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Dropped columns that were not features</a:t>
            </a:r>
          </a:p>
          <a:p>
            <a:pPr lvl="1"/>
            <a:r>
              <a:rPr lang="en" dirty="0"/>
              <a:t>Transaction id is not a feature, but it did not get dropped because SQLite needs a primary key to store the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Re-ordered them for SQLite preparation</a:t>
            </a:r>
            <a:endParaRPr dirty="0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37" y="2571750"/>
            <a:ext cx="7705725" cy="191452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602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 dirty="0"/>
              <a:t>Transformed ‘time’ column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 dirty="0"/>
              <a:t>Converted the ‘time’ into </a:t>
            </a:r>
            <a:r>
              <a:rPr lang="en-US" sz="1300" dirty="0" err="1"/>
              <a:t>date_time</a:t>
            </a:r>
            <a:r>
              <a:rPr lang="en-US" sz="1300" dirty="0"/>
              <a:t> </a:t>
            </a:r>
            <a:br>
              <a:rPr lang="en-US" sz="1300" dirty="0"/>
            </a:br>
            <a:r>
              <a:rPr lang="en-US" sz="1300" dirty="0"/>
              <a:t>format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 dirty="0"/>
              <a:t>Binned the data into groups</a:t>
            </a: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sz="1300" dirty="0"/>
              <a:t>12am-6am: early morning</a:t>
            </a: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sz="1300" dirty="0"/>
              <a:t>6am-12pm: late morning</a:t>
            </a: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sz="1300" dirty="0"/>
              <a:t>12pm-4pm: afternoon</a:t>
            </a: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sz="1300" dirty="0"/>
              <a:t>4pm-8pm: evening</a:t>
            </a: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sz="1300" dirty="0"/>
              <a:t>8pm-12am: night</a:t>
            </a:r>
          </a:p>
          <a:p>
            <a:pPr marL="431800" indent="-285750">
              <a:buSzPts val="1300"/>
            </a:pPr>
            <a:r>
              <a:rPr lang="en" sz="1300" dirty="0"/>
              <a:t>This is necessary since the model cannot interpret</a:t>
            </a:r>
            <a:br>
              <a:rPr lang="en" sz="1300" dirty="0"/>
            </a:br>
            <a:r>
              <a:rPr lang="en" sz="1300" dirty="0"/>
              <a:t>time correctly since time of day is not a </a:t>
            </a:r>
            <a:br>
              <a:rPr lang="en" sz="1300" dirty="0"/>
            </a:br>
            <a:r>
              <a:rPr lang="en" sz="1300" dirty="0"/>
              <a:t>continuous variable</a:t>
            </a:r>
          </a:p>
          <a:p>
            <a:pPr marL="889000" lvl="1" indent="-285750">
              <a:buSzPts val="1300"/>
            </a:pPr>
            <a:r>
              <a:rPr lang="en" sz="900" dirty="0"/>
              <a:t>Time of day is a feature to predict fraud, but since it’s not</a:t>
            </a:r>
            <a:br>
              <a:rPr lang="en" sz="900" dirty="0"/>
            </a:br>
            <a:r>
              <a:rPr lang="en" sz="900" dirty="0"/>
              <a:t>coninuous, it needs to be categorical to be read by the</a:t>
            </a:r>
            <a:br>
              <a:rPr lang="en" sz="900" dirty="0"/>
            </a:br>
            <a:r>
              <a:rPr lang="en" sz="900" dirty="0"/>
              <a:t>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AF84BB-26C1-0903-C7F9-59CBA334D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788" y="731575"/>
            <a:ext cx="4444212" cy="18504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780984-380F-0579-4AC9-7E1D9FA0D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082" y="2581993"/>
            <a:ext cx="4257918" cy="21076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787</Words>
  <Application>Microsoft Office PowerPoint</Application>
  <PresentationFormat>On-screen Show (16:9)</PresentationFormat>
  <Paragraphs>94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Open Sans</vt:lpstr>
      <vt:lpstr>Economica</vt:lpstr>
      <vt:lpstr>Luxe</vt:lpstr>
      <vt:lpstr>The Use of Artificial Intelligence to Predict Fraud</vt:lpstr>
      <vt:lpstr>Background</vt:lpstr>
      <vt:lpstr>The Dataset</vt:lpstr>
      <vt:lpstr>The Raw Dataset</vt:lpstr>
      <vt:lpstr>Data Cleaning</vt:lpstr>
      <vt:lpstr>Data Cleaning</vt:lpstr>
      <vt:lpstr>Data Cleaning</vt:lpstr>
      <vt:lpstr>Data Cleaning</vt:lpstr>
      <vt:lpstr>Data Cleaning</vt:lpstr>
      <vt:lpstr>Cleaned Data</vt:lpstr>
      <vt:lpstr>SQLite</vt:lpstr>
      <vt:lpstr>Logistic Regression - Model Creation </vt:lpstr>
      <vt:lpstr>Logistic Regression - Model Creation </vt:lpstr>
      <vt:lpstr>Logistic Regression - Model Compiling</vt:lpstr>
      <vt:lpstr>Logistic Regression - Model Performance</vt:lpstr>
      <vt:lpstr>Random Forest- Model Creation </vt:lpstr>
      <vt:lpstr>Random Forest- Model Creation </vt:lpstr>
      <vt:lpstr>Random Forest- Model Compiling</vt:lpstr>
      <vt:lpstr>Random Forest- Model Performance</vt:lpstr>
      <vt:lpstr>Next Steps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Use of Artificial Intelligence to Predict Fraud</dc:title>
  <cp:lastModifiedBy>Asher Shaw</cp:lastModifiedBy>
  <cp:revision>16</cp:revision>
  <dcterms:modified xsi:type="dcterms:W3CDTF">2024-02-28T01:19:03Z</dcterms:modified>
</cp:coreProperties>
</file>