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02246be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02246be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2246be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2246be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943ba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943ba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943ba83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943ba83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2246be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2246be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943ba83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f943ba83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2246be5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2246be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75de8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275de8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f65666c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f65666c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f943ba8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f943ba8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2246be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2246be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2246be5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2246be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943ba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943ba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02246be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02246be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2246be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2246be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943ba8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943ba8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943ba8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943ba8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datasets/kartik2112/fraud-detection?select=fraudTrain" TargetMode="External"/><Relationship Id="rId4" Type="http://schemas.openxmlformats.org/officeDocument/2006/relationships/hyperlink" Target="https://www.kaggle.com/datasets/kartik2112/fraud-detection?select=fraudTr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0"/>
            <a:ext cx="38160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The Use of Artificial Intelligence to Predict Fraud</a:t>
            </a:r>
            <a:endParaRPr sz="32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Nicholai Shaw, Zachary Kroell, Timothy Coleman, Jessica Morris, Chris Moeglin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was used to house the clean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SQLalchemy was used to export the data into a SQLite database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239700"/>
            <a:ext cx="7677150" cy="1666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(Logistic Regression)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Used SQLAlchemy to import data from</a:t>
            </a:r>
            <a:br>
              <a:rPr lang="en" sz="1300"/>
            </a:br>
            <a:r>
              <a:rPr lang="en" sz="1300"/>
              <a:t>SQLite database into Pandas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Transformed ‘time’ column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Converted the ‘time’ into date_time </a:t>
            </a:r>
            <a:br>
              <a:rPr lang="en" sz="1300"/>
            </a:br>
            <a:r>
              <a:rPr lang="en" sz="1300"/>
              <a:t>format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Binned the data into groups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12am-6am: early morning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6am-12pm: late morning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12pm-4pm: afternoon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4pm-8pm: evening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8pm-12am: night</a:t>
            </a:r>
            <a:endParaRPr sz="13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500" y="2098109"/>
            <a:ext cx="3798501" cy="304539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500" y="1067876"/>
            <a:ext cx="3798500" cy="103022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(Logistic Regression)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Dropped ‘transaction_id’ since it’s not a feature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Used ‘pd.get_dummies’ to transform the </a:t>
            </a:r>
            <a:br>
              <a:rPr lang="en" sz="1300"/>
            </a:br>
            <a:r>
              <a:rPr lang="en" sz="1300"/>
              <a:t>categorical data into numeric</a:t>
            </a:r>
            <a:endParaRPr sz="13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9537"/>
            <a:ext cx="4572001" cy="372803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Model </a:t>
            </a:r>
            <a:r>
              <a:rPr lang="en"/>
              <a:t>Compiling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Identified the Labels (fraud status </a:t>
            </a:r>
            <a:br>
              <a:rPr lang="en" sz="1500"/>
            </a:br>
            <a:r>
              <a:rPr lang="en" sz="1500"/>
              <a:t>column) and the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Scaled the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</a:t>
            </a:r>
            <a:r>
              <a:rPr lang="en" sz="1500"/>
              <a:t> the data into training and </a:t>
            </a:r>
            <a:br>
              <a:rPr lang="en" sz="1500"/>
            </a:br>
            <a:r>
              <a:rPr lang="en" sz="1500"/>
              <a:t>testing sets</a:t>
            </a:r>
            <a:endParaRPr sz="150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699" y="1069825"/>
            <a:ext cx="4715300" cy="64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700" y="1961500"/>
            <a:ext cx="4715300" cy="1592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798800"/>
            <a:ext cx="4572000" cy="134470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Model Performance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Balanced accuracy score of 53.1%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Very low accuracy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Confusion matrix showed very few </a:t>
            </a:r>
            <a:br>
              <a:rPr lang="en" sz="1500"/>
            </a:br>
            <a:r>
              <a:rPr lang="en" sz="1500"/>
              <a:t>true positives and a high amount of</a:t>
            </a:r>
            <a:br>
              <a:rPr lang="en" sz="1500"/>
            </a:br>
            <a:r>
              <a:rPr lang="en" sz="1500"/>
              <a:t>false negatives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Precision was high for both valid</a:t>
            </a:r>
            <a:br>
              <a:rPr lang="en" sz="1500"/>
            </a:br>
            <a:r>
              <a:rPr lang="en" sz="1500"/>
              <a:t>purchases and very low for fraudulent</a:t>
            </a:r>
            <a:br>
              <a:rPr lang="en" sz="1500"/>
            </a:br>
            <a:r>
              <a:rPr lang="en" sz="1500"/>
              <a:t>(100% vs. 6%)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Recall was high for valid purchases and very </a:t>
            </a:r>
            <a:br>
              <a:rPr lang="en" sz="1500"/>
            </a:br>
            <a:r>
              <a:rPr lang="en" sz="1500"/>
              <a:t>low for fraudulent (100% vs. 12%)</a:t>
            </a:r>
            <a:endParaRPr sz="15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73" y="1147225"/>
            <a:ext cx="4197427" cy="3996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(Random Forest)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cleaning same as logistic</a:t>
            </a:r>
            <a:br>
              <a:rPr lang="en" sz="1400"/>
            </a:br>
            <a:r>
              <a:rPr lang="en" sz="1400"/>
              <a:t>r</a:t>
            </a:r>
            <a:r>
              <a:rPr lang="en" sz="1400"/>
              <a:t>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split into test and train sets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scaled for model performance</a:t>
            </a:r>
            <a:endParaRPr sz="1400"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45226"/>
          <a:stretch/>
        </p:blipFill>
        <p:spPr>
          <a:xfrm>
            <a:off x="4124025" y="4126494"/>
            <a:ext cx="5019975" cy="101700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4">
            <a:alphaModFix/>
          </a:blip>
          <a:srcRect b="0" l="0" r="0" t="35233"/>
          <a:stretch/>
        </p:blipFill>
        <p:spPr>
          <a:xfrm>
            <a:off x="4124025" y="2233301"/>
            <a:ext cx="5019975" cy="15561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7"/>
          <p:cNvPicPr preferRelativeResize="0"/>
          <p:nvPr/>
        </p:nvPicPr>
        <p:blipFill rotWithShape="1">
          <a:blip r:embed="rId5">
            <a:alphaModFix/>
          </a:blip>
          <a:srcRect b="0" l="0" r="0" t="40796"/>
          <a:stretch/>
        </p:blipFill>
        <p:spPr>
          <a:xfrm>
            <a:off x="4124026" y="1276888"/>
            <a:ext cx="5019974" cy="61938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(Random Forest)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Balanced accuracy score was </a:t>
            </a:r>
            <a:r>
              <a:rPr lang="en" sz="1500"/>
              <a:t>significantly</a:t>
            </a:r>
            <a:br>
              <a:rPr lang="en" sz="1500"/>
            </a:br>
            <a:r>
              <a:rPr lang="en" sz="1500"/>
              <a:t>higher than the logistic regression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Medium accuracy of 78.5%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Confusion matrix showed an imbalance</a:t>
            </a:r>
            <a:br>
              <a:rPr lang="en" sz="1500"/>
            </a:br>
            <a:r>
              <a:rPr lang="en" sz="1500"/>
              <a:t>in the groups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Precision was high for both classifications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100% for valid purchases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88% for fraudulent purchases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Recall was high for valid purchases and low</a:t>
            </a:r>
            <a:br>
              <a:rPr lang="en" sz="1500"/>
            </a:br>
            <a:r>
              <a:rPr lang="en" sz="1500"/>
              <a:t>for fraudulent (100% vs. 57%)</a:t>
            </a:r>
            <a:endParaRPr sz="15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849" y="1225225"/>
            <a:ext cx="4025152" cy="39182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the ‘not fraud’ and ‘fraud’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fewer features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Shenoy, Kartik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(2020). Credit Card Transactions Fraud Detection Dataset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Kaggle.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kaggle.com/datasets/kartik2112/fraud-detection?select=fraudTrain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Data Story (Credit Card Transactions Fraud Detection Dataset)</a:t>
            </a:r>
            <a:endParaRPr sz="348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dataset takes the transaction data from the duration of January 2019 to December 2020. </a:t>
            </a:r>
            <a:r>
              <a:rPr lang="en"/>
              <a:t>Where</a:t>
            </a:r>
            <a:r>
              <a:rPr lang="en"/>
              <a:t> it covers 1000 </a:t>
            </a:r>
            <a:r>
              <a:rPr lang="en"/>
              <a:t>customers</a:t>
            </a:r>
            <a:r>
              <a:rPr lang="en"/>
              <a:t> who made purchases at 800 different businesses. Our goal was to create a model to display our data and show trends on the transactions that were happening. The models created </a:t>
            </a:r>
            <a:r>
              <a:rPr lang="en"/>
              <a:t>were</a:t>
            </a:r>
            <a:r>
              <a:rPr lang="en"/>
              <a:t> the random forest model and </a:t>
            </a:r>
            <a:r>
              <a:rPr lang="en"/>
              <a:t>logistic</a:t>
            </a:r>
            <a:r>
              <a:rPr lang="en"/>
              <a:t> regression model. We also used </a:t>
            </a:r>
            <a:r>
              <a:rPr lang="en"/>
              <a:t>Tableau and SQLite to manipulate the data to show where the transactions were happening and to also show percentages on the types of transactions made. </a:t>
            </a:r>
            <a:r>
              <a:rPr lang="en"/>
              <a:t> All of the transactions were rooted in the US  and include the majority of the states. 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342300" y="4579225"/>
            <a:ext cx="1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Shenoy, 2020)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r>
              <a:rPr lang="en"/>
              <a:t> of 111,144 transactions were collected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consisted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and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Number and Transaction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Owner’s First and Last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Merchant Name and 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Geographic Information (lat, lon, street, zip, state, city)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City 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of Birth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Fraud status (If transaction was </a:t>
            </a:r>
            <a:r>
              <a:rPr b="1" lang="en"/>
              <a:t>fraudulent</a:t>
            </a:r>
            <a:r>
              <a:rPr b="1" lang="en"/>
              <a:t> or not)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Amount of Transactions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5" y="1225225"/>
            <a:ext cx="3714335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350" y="1225225"/>
            <a:ext cx="3618424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csv files into pandas dataframe</a:t>
            </a:r>
            <a:endParaRPr sz="1600"/>
          </a:p>
          <a:p>
            <a:pPr indent="-3302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Renamed two columns:</a:t>
            </a:r>
            <a:endParaRPr sz="1600"/>
          </a:p>
          <a:p>
            <a:pPr indent="-3048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'Unnamed: 0' : 'transaction_id'</a:t>
            </a:r>
            <a:endParaRPr sz="1600"/>
          </a:p>
          <a:p>
            <a:pPr indent="-3048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'amt' : 'amount'</a:t>
            </a:r>
            <a:endParaRPr b="1" sz="1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350" y="1147225"/>
            <a:ext cx="4644650" cy="8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350" y="2256275"/>
            <a:ext cx="4644649" cy="63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350" y="3311475"/>
            <a:ext cx="4644650" cy="73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Separated the date and time into different columns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25" y="1833625"/>
            <a:ext cx="6808799" cy="15539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the DOB into age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" y="1765950"/>
            <a:ext cx="7639050" cy="26860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columns that were not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Re-ordered them for SQLite preparation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944950"/>
            <a:ext cx="7705725" cy="19145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251725"/>
            <a:ext cx="5619750" cy="3301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