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66" r:id="rId4"/>
    <p:sldId id="267" r:id="rId5"/>
    <p:sldId id="265" r:id="rId6"/>
    <p:sldId id="269" r:id="rId7"/>
    <p:sldId id="279" r:id="rId8"/>
    <p:sldId id="270" r:id="rId9"/>
    <p:sldId id="271" r:id="rId10"/>
    <p:sldId id="272" r:id="rId11"/>
    <p:sldId id="273" r:id="rId12"/>
    <p:sldId id="274" r:id="rId13"/>
    <p:sldId id="275" r:id="rId14"/>
    <p:sldId id="276" r:id="rId15"/>
    <p:sldId id="278" r:id="rId16"/>
    <p:sldId id="395" r:id="rId17"/>
    <p:sldId id="396" r:id="rId18"/>
    <p:sldId id="397" r:id="rId19"/>
    <p:sldId id="398" r:id="rId20"/>
    <p:sldId id="399" r:id="rId21"/>
    <p:sldId id="400" r:id="rId22"/>
    <p:sldId id="401" r:id="rId23"/>
    <p:sldId id="402" r:id="rId24"/>
    <p:sldId id="403" r:id="rId25"/>
    <p:sldId id="404" r:id="rId26"/>
    <p:sldId id="405" r:id="rId27"/>
    <p:sldId id="407" r:id="rId28"/>
    <p:sldId id="408" r:id="rId29"/>
    <p:sldId id="409" r:id="rId30"/>
    <p:sldId id="410" r:id="rId31"/>
    <p:sldId id="4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5"/>
    <p:restoredTop sz="82915" autoAdjust="0"/>
  </p:normalViewPr>
  <p:slideViewPr>
    <p:cSldViewPr snapToGrid="0" snapToObjects="1">
      <p:cViewPr varScale="1">
        <p:scale>
          <a:sx n="91" d="100"/>
          <a:sy n="9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BA48A-8103-4360-B37C-68AAB84574FE}"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5CC4A-E000-456E-A426-CEEBA4D60637}" type="slidenum">
              <a:rPr lang="en-US" smtClean="0"/>
              <a:t>‹#›</a:t>
            </a:fld>
            <a:endParaRPr lang="en-US"/>
          </a:p>
        </p:txBody>
      </p:sp>
    </p:spTree>
    <p:extLst>
      <p:ext uri="{BB962C8B-B14F-4D97-AF65-F5344CB8AC3E}">
        <p14:creationId xmlns:p14="http://schemas.microsoft.com/office/powerpoint/2010/main" val="307103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6</a:t>
            </a:fld>
            <a:endParaRPr lang="en-US"/>
          </a:p>
        </p:txBody>
      </p:sp>
    </p:spTree>
    <p:extLst>
      <p:ext uri="{BB962C8B-B14F-4D97-AF65-F5344CB8AC3E}">
        <p14:creationId xmlns:p14="http://schemas.microsoft.com/office/powerpoint/2010/main" val="147562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15</a:t>
            </a:fld>
            <a:endParaRPr lang="en-US"/>
          </a:p>
        </p:txBody>
      </p:sp>
    </p:spTree>
    <p:extLst>
      <p:ext uri="{BB962C8B-B14F-4D97-AF65-F5344CB8AC3E}">
        <p14:creationId xmlns:p14="http://schemas.microsoft.com/office/powerpoint/2010/main" val="178387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18</a:t>
            </a:fld>
            <a:endParaRPr lang="en-US"/>
          </a:p>
        </p:txBody>
      </p:sp>
    </p:spTree>
    <p:extLst>
      <p:ext uri="{BB962C8B-B14F-4D97-AF65-F5344CB8AC3E}">
        <p14:creationId xmlns:p14="http://schemas.microsoft.com/office/powerpoint/2010/main" val="170715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19</a:t>
            </a:fld>
            <a:endParaRPr lang="en-US"/>
          </a:p>
        </p:txBody>
      </p:sp>
    </p:spTree>
    <p:extLst>
      <p:ext uri="{BB962C8B-B14F-4D97-AF65-F5344CB8AC3E}">
        <p14:creationId xmlns:p14="http://schemas.microsoft.com/office/powerpoint/2010/main" val="6533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20</a:t>
            </a:fld>
            <a:endParaRPr lang="en-US"/>
          </a:p>
        </p:txBody>
      </p:sp>
    </p:spTree>
    <p:extLst>
      <p:ext uri="{BB962C8B-B14F-4D97-AF65-F5344CB8AC3E}">
        <p14:creationId xmlns:p14="http://schemas.microsoft.com/office/powerpoint/2010/main" val="139453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21</a:t>
            </a:fld>
            <a:endParaRPr lang="en-US"/>
          </a:p>
        </p:txBody>
      </p:sp>
    </p:spTree>
    <p:extLst>
      <p:ext uri="{BB962C8B-B14F-4D97-AF65-F5344CB8AC3E}">
        <p14:creationId xmlns:p14="http://schemas.microsoft.com/office/powerpoint/2010/main" val="2994319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22</a:t>
            </a:fld>
            <a:endParaRPr lang="en-US"/>
          </a:p>
        </p:txBody>
      </p:sp>
    </p:spTree>
    <p:extLst>
      <p:ext uri="{BB962C8B-B14F-4D97-AF65-F5344CB8AC3E}">
        <p14:creationId xmlns:p14="http://schemas.microsoft.com/office/powerpoint/2010/main" val="3305844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23</a:t>
            </a:fld>
            <a:endParaRPr lang="en-US"/>
          </a:p>
        </p:txBody>
      </p:sp>
    </p:spTree>
    <p:extLst>
      <p:ext uri="{BB962C8B-B14F-4D97-AF65-F5344CB8AC3E}">
        <p14:creationId xmlns:p14="http://schemas.microsoft.com/office/powerpoint/2010/main" val="136498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24</a:t>
            </a:fld>
            <a:endParaRPr lang="en-US"/>
          </a:p>
        </p:txBody>
      </p:sp>
    </p:spTree>
    <p:extLst>
      <p:ext uri="{BB962C8B-B14F-4D97-AF65-F5344CB8AC3E}">
        <p14:creationId xmlns:p14="http://schemas.microsoft.com/office/powerpoint/2010/main" val="434818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25</a:t>
            </a:fld>
            <a:endParaRPr lang="en-US"/>
          </a:p>
        </p:txBody>
      </p:sp>
    </p:spTree>
    <p:extLst>
      <p:ext uri="{BB962C8B-B14F-4D97-AF65-F5344CB8AC3E}">
        <p14:creationId xmlns:p14="http://schemas.microsoft.com/office/powerpoint/2010/main" val="1376441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26</a:t>
            </a:fld>
            <a:endParaRPr lang="en-US"/>
          </a:p>
        </p:txBody>
      </p:sp>
    </p:spTree>
    <p:extLst>
      <p:ext uri="{BB962C8B-B14F-4D97-AF65-F5344CB8AC3E}">
        <p14:creationId xmlns:p14="http://schemas.microsoft.com/office/powerpoint/2010/main" val="126758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7</a:t>
            </a:fld>
            <a:endParaRPr lang="en-US"/>
          </a:p>
        </p:txBody>
      </p:sp>
    </p:spTree>
    <p:extLst>
      <p:ext uri="{BB962C8B-B14F-4D97-AF65-F5344CB8AC3E}">
        <p14:creationId xmlns:p14="http://schemas.microsoft.com/office/powerpoint/2010/main" val="1546088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27</a:t>
            </a:fld>
            <a:endParaRPr lang="en-US"/>
          </a:p>
        </p:txBody>
      </p:sp>
    </p:spTree>
    <p:extLst>
      <p:ext uri="{BB962C8B-B14F-4D97-AF65-F5344CB8AC3E}">
        <p14:creationId xmlns:p14="http://schemas.microsoft.com/office/powerpoint/2010/main" val="4269878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28</a:t>
            </a:fld>
            <a:endParaRPr lang="en-US"/>
          </a:p>
        </p:txBody>
      </p:sp>
    </p:spTree>
    <p:extLst>
      <p:ext uri="{BB962C8B-B14F-4D97-AF65-F5344CB8AC3E}">
        <p14:creationId xmlns:p14="http://schemas.microsoft.com/office/powerpoint/2010/main" val="874841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29</a:t>
            </a:fld>
            <a:endParaRPr lang="en-US"/>
          </a:p>
        </p:txBody>
      </p:sp>
    </p:spTree>
    <p:extLst>
      <p:ext uri="{BB962C8B-B14F-4D97-AF65-F5344CB8AC3E}">
        <p14:creationId xmlns:p14="http://schemas.microsoft.com/office/powerpoint/2010/main" val="1797728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30</a:t>
            </a:fld>
            <a:endParaRPr lang="en-US"/>
          </a:p>
        </p:txBody>
      </p:sp>
    </p:spTree>
    <p:extLst>
      <p:ext uri="{BB962C8B-B14F-4D97-AF65-F5344CB8AC3E}">
        <p14:creationId xmlns:p14="http://schemas.microsoft.com/office/powerpoint/2010/main" val="422294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31</a:t>
            </a:fld>
            <a:endParaRPr lang="en-US"/>
          </a:p>
        </p:txBody>
      </p:sp>
    </p:spTree>
    <p:extLst>
      <p:ext uri="{BB962C8B-B14F-4D97-AF65-F5344CB8AC3E}">
        <p14:creationId xmlns:p14="http://schemas.microsoft.com/office/powerpoint/2010/main" val="30939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8</a:t>
            </a:fld>
            <a:endParaRPr lang="en-US"/>
          </a:p>
        </p:txBody>
      </p:sp>
    </p:spTree>
    <p:extLst>
      <p:ext uri="{BB962C8B-B14F-4D97-AF65-F5344CB8AC3E}">
        <p14:creationId xmlns:p14="http://schemas.microsoft.com/office/powerpoint/2010/main" val="208331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9</a:t>
            </a:fld>
            <a:endParaRPr lang="en-US"/>
          </a:p>
        </p:txBody>
      </p:sp>
    </p:spTree>
    <p:extLst>
      <p:ext uri="{BB962C8B-B14F-4D97-AF65-F5344CB8AC3E}">
        <p14:creationId xmlns:p14="http://schemas.microsoft.com/office/powerpoint/2010/main" val="3832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10</a:t>
            </a:fld>
            <a:endParaRPr lang="en-US"/>
          </a:p>
        </p:txBody>
      </p:sp>
    </p:spTree>
    <p:extLst>
      <p:ext uri="{BB962C8B-B14F-4D97-AF65-F5344CB8AC3E}">
        <p14:creationId xmlns:p14="http://schemas.microsoft.com/office/powerpoint/2010/main" val="264406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11</a:t>
            </a:fld>
            <a:endParaRPr lang="en-US"/>
          </a:p>
        </p:txBody>
      </p:sp>
    </p:spTree>
    <p:extLst>
      <p:ext uri="{BB962C8B-B14F-4D97-AF65-F5344CB8AC3E}">
        <p14:creationId xmlns:p14="http://schemas.microsoft.com/office/powerpoint/2010/main" val="3212954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12</a:t>
            </a:fld>
            <a:endParaRPr lang="en-US"/>
          </a:p>
        </p:txBody>
      </p:sp>
    </p:spTree>
    <p:extLst>
      <p:ext uri="{BB962C8B-B14F-4D97-AF65-F5344CB8AC3E}">
        <p14:creationId xmlns:p14="http://schemas.microsoft.com/office/powerpoint/2010/main" val="221474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13</a:t>
            </a:fld>
            <a:endParaRPr lang="en-US"/>
          </a:p>
        </p:txBody>
      </p:sp>
    </p:spTree>
    <p:extLst>
      <p:ext uri="{BB962C8B-B14F-4D97-AF65-F5344CB8AC3E}">
        <p14:creationId xmlns:p14="http://schemas.microsoft.com/office/powerpoint/2010/main" val="2169484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CC4A-E000-456E-A426-CEEBA4D60637}" type="slidenum">
              <a:rPr lang="en-US" smtClean="0"/>
              <a:t>14</a:t>
            </a:fld>
            <a:endParaRPr lang="en-US"/>
          </a:p>
        </p:txBody>
      </p:sp>
    </p:spTree>
    <p:extLst>
      <p:ext uri="{BB962C8B-B14F-4D97-AF65-F5344CB8AC3E}">
        <p14:creationId xmlns:p14="http://schemas.microsoft.com/office/powerpoint/2010/main" val="17016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691929"/>
            <a:chOff x="0" y="0"/>
            <a:chExt cx="12192000" cy="6691929"/>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5186" y="5454650"/>
              <a:ext cx="6241629" cy="1237279"/>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dirty="0"/>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469308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fld id="{7D26CA5C-3480-764A-BA0E-09EB070985D9}" type="datetimeFigureOut">
              <a:rPr lang="en-US" smtClean="0"/>
              <a:t>11/12/2020</a:t>
            </a:fld>
            <a:endParaRPr lang="en-US" dirty="0"/>
          </a:p>
        </p:txBody>
      </p:sp>
      <p:sp>
        <p:nvSpPr>
          <p:cNvPr id="6" name="Slide Number Placeholder 5"/>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      </a:t>
            </a:r>
            <a:fld id="{7D26CA5C-3480-764A-BA0E-09EB070985D9}" type="datetimeFigureOut">
              <a:rPr lang="en-US" smtClean="0"/>
              <a:t>11/12/2020</a:t>
            </a:fld>
            <a:endParaRPr lang="en-US" dirty="0"/>
          </a:p>
        </p:txBody>
      </p:sp>
      <p:sp>
        <p:nvSpPr>
          <p:cNvPr id="7" name="Slide Number Placeholder 6"/>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SECTION SLIDE">
    <p:spTree>
      <p:nvGrpSpPr>
        <p:cNvPr id="1" name=""/>
        <p:cNvGrpSpPr/>
        <p:nvPr/>
      </p:nvGrpSpPr>
      <p:grpSpPr>
        <a:xfrm>
          <a:off x="0" y="0"/>
          <a:ext cx="0" cy="0"/>
          <a:chOff x="0" y="0"/>
          <a:chExt cx="0" cy="0"/>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userDrawn="1">
            <p:ph type="ctrTitle" hasCustomPrompt="1"/>
          </p:nvPr>
        </p:nvSpPr>
        <p:spPr>
          <a:xfrm>
            <a:off x="1524000" y="1122363"/>
            <a:ext cx="9144000" cy="2306637"/>
          </a:xfrm>
        </p:spPr>
        <p:txBody>
          <a:bodyPr anchor="ctr"/>
          <a:lstStyle>
            <a:lvl1pPr algn="ctr">
              <a:defRPr sz="6000"/>
            </a:lvl1pPr>
          </a:lstStyle>
          <a:p>
            <a:r>
              <a:rPr lang="en-US" dirty="0"/>
              <a:t>Use This Slide for </a:t>
            </a:r>
            <a:br>
              <a:rPr lang="en-US" dirty="0"/>
            </a:br>
            <a:r>
              <a:rPr lang="en-US" dirty="0"/>
              <a:t>New Section </a:t>
            </a:r>
          </a:p>
        </p:txBody>
      </p:sp>
      <p:sp>
        <p:nvSpPr>
          <p:cNvPr id="11" name="Date Placeholder 6"/>
          <p:cNvSpPr>
            <a:spLocks noGrp="1"/>
          </p:cNvSpPr>
          <p:nvPr>
            <p:ph type="dt" sz="half" idx="10"/>
          </p:nvPr>
        </p:nvSpPr>
        <p:spPr>
          <a:xfrm>
            <a:off x="838200" y="6356350"/>
            <a:ext cx="2743200" cy="365125"/>
          </a:xfrm>
        </p:spPr>
        <p:txBody>
          <a:bodyPr/>
          <a:lstStyle/>
          <a:p>
            <a:r>
              <a:rPr lang="en-US" dirty="0"/>
              <a:t>      </a:t>
            </a:r>
            <a:fld id="{7D26CA5C-3480-764A-BA0E-09EB070985D9}" type="datetimeFigureOut">
              <a:rPr lang="en-US" smtClean="0"/>
              <a:t>11/12/2020</a:t>
            </a:fld>
            <a:endParaRPr lang="en-US" dirty="0"/>
          </a:p>
        </p:txBody>
      </p:sp>
      <p:sp>
        <p:nvSpPr>
          <p:cNvPr id="12" name="Slide Number Placeholder 8"/>
          <p:cNvSpPr>
            <a:spLocks noGrp="1"/>
          </p:cNvSpPr>
          <p:nvPr>
            <p:ph type="sldNum" sz="quarter" idx="12"/>
          </p:nvPr>
        </p:nvSpPr>
        <p:spPr>
          <a:xfrm>
            <a:off x="8610600" y="6356350"/>
            <a:ext cx="2743200" cy="365125"/>
          </a:xfrm>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2007905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Graphic Only</a:t>
            </a:r>
          </a:p>
        </p:txBody>
      </p:sp>
      <p:sp>
        <p:nvSpPr>
          <p:cNvPr id="3" name="Date Placeholder 2"/>
          <p:cNvSpPr>
            <a:spLocks noGrp="1"/>
          </p:cNvSpPr>
          <p:nvPr>
            <p:ph type="dt" sz="half" idx="10"/>
          </p:nvPr>
        </p:nvSpPr>
        <p:spPr/>
        <p:txBody>
          <a:bodyPr/>
          <a:lstStyle/>
          <a:p>
            <a:r>
              <a:rPr lang="en-US" dirty="0"/>
              <a:t>      </a:t>
            </a:r>
            <a:fld id="{7D26CA5C-3480-764A-BA0E-09EB070985D9}" type="datetimeFigureOut">
              <a:rPr lang="en-US" smtClean="0"/>
              <a:t>11/12/2020</a:t>
            </a:fld>
            <a:endParaRPr lang="en-US" dirty="0"/>
          </a:p>
        </p:txBody>
      </p:sp>
      <p:sp>
        <p:nvSpPr>
          <p:cNvPr id="5" name="Slide Number Placeholder 4"/>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dirty="0"/>
              <a:t>Use This for Last Slide Only</a:t>
            </a:r>
            <a:br>
              <a:rPr lang="en-US" dirty="0"/>
            </a:br>
            <a:br>
              <a:rPr lang="en-US" dirty="0"/>
            </a:br>
            <a:r>
              <a:rPr lang="en-US" dirty="0"/>
              <a:t>*Make sure to edit contact info in </a:t>
            </a:r>
            <a:br>
              <a:rPr lang="en-US" dirty="0"/>
            </a:br>
            <a:r>
              <a:rPr lang="en-US" dirty="0"/>
              <a:t>lower right-hand corner</a:t>
            </a:r>
          </a:p>
        </p:txBody>
      </p:sp>
      <p:sp>
        <p:nvSpPr>
          <p:cNvPr id="5" name="Rectangle 4"/>
          <p:cNvSpPr/>
          <p:nvPr userDrawn="1"/>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650" y="5094937"/>
            <a:ext cx="3190797" cy="1508574"/>
          </a:xfrm>
          <a:prstGeom prst="rect">
            <a:avLst/>
          </a:prstGeom>
        </p:spPr>
      </p:pic>
      <p:sp>
        <p:nvSpPr>
          <p:cNvPr id="7" name="TextBox 6"/>
          <p:cNvSpPr txBox="1"/>
          <p:nvPr userDrawn="1"/>
        </p:nvSpPr>
        <p:spPr>
          <a:xfrm>
            <a:off x="7405942" y="5156727"/>
            <a:ext cx="4623871" cy="1200329"/>
          </a:xfrm>
          <a:prstGeom prst="rect">
            <a:avLst/>
          </a:prstGeom>
          <a:noFill/>
        </p:spPr>
        <p:txBody>
          <a:bodyPr wrap="square" rtlCol="0">
            <a:spAutoFit/>
          </a:bodyPr>
          <a:lstStyle/>
          <a:p>
            <a:pPr algn="r"/>
            <a:r>
              <a:rPr lang="en-US" sz="1200" b="1" dirty="0">
                <a:solidFill>
                  <a:schemeClr val="bg1"/>
                </a:solidFill>
              </a:rPr>
              <a:t>Information Systems, Statistics, &amp; Management Science</a:t>
            </a:r>
          </a:p>
          <a:p>
            <a:pPr algn="r"/>
            <a:r>
              <a:rPr lang="en-US" sz="1200" baseline="0" dirty="0">
                <a:solidFill>
                  <a:schemeClr val="bg1"/>
                </a:solidFill>
              </a:rPr>
              <a:t>The University of Alabama</a:t>
            </a:r>
          </a:p>
          <a:p>
            <a:pPr algn="r"/>
            <a:r>
              <a:rPr lang="en-US" sz="1200" baseline="0" dirty="0">
                <a:solidFill>
                  <a:schemeClr val="bg1"/>
                </a:solidFill>
              </a:rPr>
              <a:t>300 Alston Hall</a:t>
            </a:r>
          </a:p>
          <a:p>
            <a:pPr algn="r"/>
            <a:r>
              <a:rPr lang="en-US" sz="1200" baseline="0" dirty="0">
                <a:solidFill>
                  <a:schemeClr val="bg1"/>
                </a:solidFill>
              </a:rPr>
              <a:t>Box 870226</a:t>
            </a:r>
          </a:p>
          <a:p>
            <a:pPr algn="r"/>
            <a:r>
              <a:rPr lang="en-US" sz="1200" baseline="0" dirty="0">
                <a:solidFill>
                  <a:schemeClr val="bg1"/>
                </a:solidFill>
              </a:rPr>
              <a:t>205-348-8904</a:t>
            </a:r>
          </a:p>
          <a:p>
            <a:pPr algn="r"/>
            <a:r>
              <a:rPr lang="en-US" sz="1200" baseline="0" dirty="0" err="1">
                <a:solidFill>
                  <a:schemeClr val="bg1"/>
                </a:solidFill>
              </a:rPr>
              <a:t>www.culverhouse.ua.edu</a:t>
            </a:r>
            <a:endParaRPr lang="en-US" sz="1200" dirty="0">
              <a:solidFill>
                <a:schemeClr val="bg1"/>
              </a:solidFill>
            </a:endParaRPr>
          </a:p>
        </p:txBody>
      </p:sp>
    </p:spTree>
    <p:extLst>
      <p:ext uri="{BB962C8B-B14F-4D97-AF65-F5344CB8AC3E}">
        <p14:creationId xmlns:p14="http://schemas.microsoft.com/office/powerpoint/2010/main" val="89442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solidFill>
                <a:schemeClr val="bg1"/>
              </a:solidFill>
              <a:latin typeface="Times New Roman" panose="02020603050405020304" pitchFamily="18" charset="0"/>
              <a:cs typeface="Times New Roman" panose="02020603050405020304" pitchFamily="18" charset="0"/>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latin typeface="Times New Roman" panose="02020603050405020304" pitchFamily="18" charset="0"/>
                <a:cs typeface="Times New Roman" panose="02020603050405020304" pitchFamily="18" charset="0"/>
              </a:defRPr>
            </a:lvl1pPr>
          </a:lstStyle>
          <a:p>
            <a:r>
              <a:rPr lang="en-US"/>
              <a:t>      </a:t>
            </a:r>
            <a:fld id="{7D26CA5C-3480-764A-BA0E-09EB070985D9}" type="datetimeFigureOut">
              <a:rPr lang="en-US" smtClean="0"/>
              <a:pPr/>
              <a:t>11/12/2020</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latin typeface="Times New Roman" panose="02020603050405020304" pitchFamily="18" charset="0"/>
                <a:cs typeface="Times New Roman" panose="02020603050405020304" pitchFamily="18" charset="0"/>
              </a:defRPr>
            </a:lvl1pPr>
          </a:lstStyle>
          <a:p>
            <a:fld id="{623C9B37-4DCD-A749-BC4A-BD74B376638A}" type="slidenum">
              <a:rPr lang="en-US" smtClean="0"/>
              <a:pPr/>
              <a:t>‹#›</a:t>
            </a:fld>
            <a:endParaRPr lang="en-US"/>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issflow.com/procurement-process/procurement-vs-purchas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m.ncsu.edu/scm-articles/article/role-of-procurement-within-an-organization-procurement-a-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Purchasing Basics</a:t>
            </a:r>
          </a:p>
        </p:txBody>
      </p:sp>
      <p:sp>
        <p:nvSpPr>
          <p:cNvPr id="3" name="Subtitle 2"/>
          <p:cNvSpPr>
            <a:spLocks noGrp="1"/>
          </p:cNvSpPr>
          <p:nvPr>
            <p:ph type="subTitle" idx="1"/>
          </p:nvPr>
        </p:nvSpPr>
        <p:spPr/>
        <p:txBody>
          <a:bodyPr/>
          <a:lstStyle/>
          <a:p>
            <a:r>
              <a:rPr lang="en-US" dirty="0"/>
              <a:t>OM 527 – Purchasing and Sourcing</a:t>
            </a:r>
            <a:br>
              <a:rPr lang="en-US" dirty="0"/>
            </a:br>
            <a:r>
              <a:rPr lang="en-US" dirty="0"/>
              <a:t>Learning Module 1</a:t>
            </a:r>
          </a:p>
          <a:p>
            <a:endParaRPr lang="en-US" dirty="0"/>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323334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269660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79016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57218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274717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Determine Business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196199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Management</a:t>
            </a:r>
            <a:br>
              <a:rPr lang="en-US" dirty="0"/>
            </a:br>
            <a:endParaRPr lang="en-US" dirty="0"/>
          </a:p>
        </p:txBody>
      </p:sp>
      <p:sp>
        <p:nvSpPr>
          <p:cNvPr id="3" name="Content Placeholder 2"/>
          <p:cNvSpPr>
            <a:spLocks noGrp="1"/>
          </p:cNvSpPr>
          <p:nvPr>
            <p:ph idx="1"/>
          </p:nvPr>
        </p:nvSpPr>
        <p:spPr/>
        <p:txBody>
          <a:bodyPr/>
          <a:lstStyle/>
          <a:p>
            <a:r>
              <a:rPr lang="en-GB" dirty="0"/>
              <a:t>Contract management is the process that ensures all parties to a contract fully meet their obligations.</a:t>
            </a:r>
          </a:p>
          <a:p>
            <a:r>
              <a:rPr lang="en-GB" dirty="0"/>
              <a:t>Contracts may cover the purchase of both goods and services.</a:t>
            </a:r>
          </a:p>
          <a:p>
            <a:r>
              <a:rPr lang="en-GB" dirty="0"/>
              <a:t>Service contracts are generally covered by state laws (known as common law or state law), which establishes precedents that can help resolve disputes.</a:t>
            </a:r>
          </a:p>
          <a:p>
            <a:r>
              <a:rPr lang="en-GB" dirty="0"/>
              <a:t>Goods are considered personal property and covered by Article 2 of the Universal Commercial Code (UCC)</a:t>
            </a:r>
          </a:p>
          <a:p>
            <a:pPr lvl="1"/>
            <a:r>
              <a:rPr lang="en-GB" dirty="0"/>
              <a:t>The UCC provides standard laws of commerce and has been adopted by most states and the District of Columbia</a:t>
            </a:r>
          </a:p>
        </p:txBody>
      </p:sp>
    </p:spTree>
    <p:extLst>
      <p:ext uri="{BB962C8B-B14F-4D97-AF65-F5344CB8AC3E}">
        <p14:creationId xmlns:p14="http://schemas.microsoft.com/office/powerpoint/2010/main" val="344096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Management</a:t>
            </a:r>
            <a:br>
              <a:rPr lang="en-US" dirty="0"/>
            </a:br>
            <a:endParaRPr lang="en-US" dirty="0"/>
          </a:p>
        </p:txBody>
      </p:sp>
      <p:sp>
        <p:nvSpPr>
          <p:cNvPr id="3" name="Content Placeholder 2"/>
          <p:cNvSpPr>
            <a:spLocks noGrp="1"/>
          </p:cNvSpPr>
          <p:nvPr>
            <p:ph idx="1"/>
          </p:nvPr>
        </p:nvSpPr>
        <p:spPr/>
        <p:txBody>
          <a:bodyPr/>
          <a:lstStyle/>
          <a:p>
            <a:r>
              <a:rPr lang="en-GB" dirty="0"/>
              <a:t>Contracts can either use written or oral formats.</a:t>
            </a:r>
          </a:p>
          <a:p>
            <a:r>
              <a:rPr lang="en-GB" dirty="0"/>
              <a:t>Although written contracts are normally used in business, it is important to understand that oral contracts can be enforced by courts if they meet a set of conditions.</a:t>
            </a:r>
          </a:p>
          <a:p>
            <a:r>
              <a:rPr lang="en-GB" dirty="0"/>
              <a:t>The </a:t>
            </a:r>
            <a:r>
              <a:rPr lang="en-GB" i="1" dirty="0"/>
              <a:t>Statute of Frauds</a:t>
            </a:r>
            <a:r>
              <a:rPr lang="en-GB" dirty="0"/>
              <a:t> requires the following types of contracts to be validated in written forms</a:t>
            </a:r>
          </a:p>
          <a:p>
            <a:pPr lvl="1"/>
            <a:r>
              <a:rPr lang="en-GB" dirty="0"/>
              <a:t>Contracts for goods sold under the UCC exceeding $500 that are not specifically manufactured for the user</a:t>
            </a:r>
          </a:p>
          <a:p>
            <a:pPr lvl="1"/>
            <a:r>
              <a:rPr lang="en-GB" dirty="0"/>
              <a:t>Contracts that cannot be completed within one year, either by specified terms or by being objectively impossible to complete in such a timeframe</a:t>
            </a:r>
          </a:p>
        </p:txBody>
      </p:sp>
    </p:spTree>
    <p:extLst>
      <p:ext uri="{BB962C8B-B14F-4D97-AF65-F5344CB8AC3E}">
        <p14:creationId xmlns:p14="http://schemas.microsoft.com/office/powerpoint/2010/main" val="135317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Management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To be enforceable by a court, a contract must show</a:t>
            </a:r>
          </a:p>
          <a:p>
            <a:r>
              <a:rPr lang="en-US" b="1" dirty="0"/>
              <a:t>Consideration</a:t>
            </a:r>
            <a:r>
              <a:rPr lang="en-US" dirty="0"/>
              <a:t>. Each party has to promise or provide something of value to the other. Without this exchange, there is no contract. </a:t>
            </a:r>
          </a:p>
          <a:p>
            <a:r>
              <a:rPr lang="en-US" b="1" dirty="0"/>
              <a:t>Mutual agreement.</a:t>
            </a:r>
            <a:r>
              <a:rPr lang="en-US" dirty="0"/>
              <a:t>  The contracting parties must agree on the essential terms and must intend to be bound by their agreement.</a:t>
            </a:r>
          </a:p>
          <a:p>
            <a:r>
              <a:rPr lang="en-US" b="1" dirty="0"/>
              <a:t>Offer and acceptance.</a:t>
            </a:r>
            <a:r>
              <a:rPr lang="en-US" dirty="0"/>
              <a:t> There must be a clear or definite offer to contract ("Do you want to buy this?") and an unqualified acceptance ("Yes!").</a:t>
            </a:r>
          </a:p>
          <a:p>
            <a:r>
              <a:rPr lang="en-US" b="1" dirty="0"/>
              <a:t>Capable parties.</a:t>
            </a:r>
            <a:r>
              <a:rPr lang="en-US" dirty="0"/>
              <a:t> The parties making the contract must understand what they're doing. </a:t>
            </a:r>
            <a:endParaRPr lang="en-US" b="1" dirty="0"/>
          </a:p>
          <a:p>
            <a:r>
              <a:rPr lang="en-US" b="1" dirty="0"/>
              <a:t>Legal purpose.</a:t>
            </a:r>
            <a:r>
              <a:rPr lang="en-US" dirty="0"/>
              <a:t> The purpose of the agreement must not violate the law. For example, you won't be able to enforce a contract for someone to harm your sibling.</a:t>
            </a:r>
          </a:p>
          <a:p>
            <a:r>
              <a:rPr lang="en-US" b="1" dirty="0"/>
              <a:t>Apparent authority</a:t>
            </a:r>
            <a:r>
              <a:rPr lang="en-US" dirty="0"/>
              <a:t>. Principal-agent relationship</a:t>
            </a:r>
          </a:p>
          <a:p>
            <a:r>
              <a:rPr lang="en-US" dirty="0"/>
              <a:t>In addition to these general rules, federal and state laws may impose more requirements on particular types of contracts</a:t>
            </a:r>
          </a:p>
        </p:txBody>
      </p:sp>
    </p:spTree>
    <p:extLst>
      <p:ext uri="{BB962C8B-B14F-4D97-AF65-F5344CB8AC3E}">
        <p14:creationId xmlns:p14="http://schemas.microsoft.com/office/powerpoint/2010/main" val="178934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Management</a:t>
            </a:r>
            <a:br>
              <a:rPr lang="en-US" dirty="0"/>
            </a:br>
            <a:endParaRPr lang="en-US" dirty="0"/>
          </a:p>
        </p:txBody>
      </p:sp>
      <p:sp>
        <p:nvSpPr>
          <p:cNvPr id="3" name="Content Placeholder 2"/>
          <p:cNvSpPr>
            <a:spLocks noGrp="1"/>
          </p:cNvSpPr>
          <p:nvPr>
            <p:ph idx="1"/>
          </p:nvPr>
        </p:nvSpPr>
        <p:spPr/>
        <p:txBody>
          <a:bodyPr>
            <a:normAutofit/>
          </a:bodyPr>
          <a:lstStyle/>
          <a:p>
            <a:r>
              <a:rPr lang="en-GB" dirty="0"/>
              <a:t>Purchase Orders (PO)</a:t>
            </a:r>
          </a:p>
          <a:p>
            <a:pPr lvl="1"/>
            <a:r>
              <a:rPr lang="en-GB" dirty="0"/>
              <a:t>Used for recurring or repetitive purchases</a:t>
            </a:r>
          </a:p>
          <a:p>
            <a:pPr lvl="1"/>
            <a:r>
              <a:rPr lang="en-GB" dirty="0"/>
              <a:t>Easy way to order materials that provides audit trail</a:t>
            </a:r>
          </a:p>
          <a:p>
            <a:pPr lvl="1"/>
            <a:r>
              <a:rPr lang="en-GB" dirty="0"/>
              <a:t>States the specific requirements for the purchase along with standard terms and conditions (the “boilerplate”)</a:t>
            </a:r>
          </a:p>
          <a:p>
            <a:pPr lvl="1"/>
            <a:r>
              <a:rPr lang="en-GB" dirty="0"/>
              <a:t>The standard terms and conditions typically cover remedies, warranties, liabilities, rights of inspection and rejection, and ability to cancel.</a:t>
            </a:r>
          </a:p>
          <a:p>
            <a:pPr lvl="1"/>
            <a:r>
              <a:rPr lang="en-GB" dirty="0"/>
              <a:t>Blanket POs are used when a buyer wishes to establish set pricing and terms but does not wish to immediately place orders for specific quantities or delivery times</a:t>
            </a:r>
          </a:p>
        </p:txBody>
      </p:sp>
    </p:spTree>
    <p:extLst>
      <p:ext uri="{BB962C8B-B14F-4D97-AF65-F5344CB8AC3E}">
        <p14:creationId xmlns:p14="http://schemas.microsoft.com/office/powerpoint/2010/main" val="112376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Objectives</a:t>
            </a:r>
            <a:br>
              <a:rPr lang="en-US" dirty="0"/>
            </a:br>
            <a:endParaRPr lang="en-US" dirty="0"/>
          </a:p>
        </p:txBody>
      </p:sp>
      <p:sp>
        <p:nvSpPr>
          <p:cNvPr id="3" name="Content Placeholder 2"/>
          <p:cNvSpPr>
            <a:spLocks noGrp="1"/>
          </p:cNvSpPr>
          <p:nvPr>
            <p:ph idx="1"/>
          </p:nvPr>
        </p:nvSpPr>
        <p:spPr/>
        <p:txBody>
          <a:bodyPr/>
          <a:lstStyle/>
          <a:p>
            <a:pPr fontAlgn="base"/>
            <a:r>
              <a:rPr lang="en-US" dirty="0"/>
              <a:t>Understand terminology used in purchasing</a:t>
            </a:r>
          </a:p>
          <a:p>
            <a:pPr fontAlgn="base"/>
            <a:r>
              <a:rPr lang="en-US" dirty="0"/>
              <a:t>Understand basics of purchasing and how purchasing fits into the overall strategic mission of a company </a:t>
            </a:r>
          </a:p>
          <a:p>
            <a:pPr fontAlgn="base"/>
            <a:r>
              <a:rPr lang="en-US" dirty="0"/>
              <a:t>Understand common purchasing workflows</a:t>
            </a:r>
          </a:p>
          <a:p>
            <a:pPr fontAlgn="base"/>
            <a:r>
              <a:rPr lang="en-US" dirty="0"/>
              <a:t>Understand common contract types </a:t>
            </a:r>
          </a:p>
        </p:txBody>
      </p:sp>
    </p:spTree>
    <p:extLst>
      <p:ext uri="{BB962C8B-B14F-4D97-AF65-F5344CB8AC3E}">
        <p14:creationId xmlns:p14="http://schemas.microsoft.com/office/powerpoint/2010/main" val="1713258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Management</a:t>
            </a:r>
            <a:br>
              <a:rPr lang="en-US" dirty="0"/>
            </a:br>
            <a:endParaRPr lang="en-US" dirty="0"/>
          </a:p>
        </p:txBody>
      </p:sp>
      <p:sp>
        <p:nvSpPr>
          <p:cNvPr id="3" name="Content Placeholder 2"/>
          <p:cNvSpPr>
            <a:spLocks noGrp="1"/>
          </p:cNvSpPr>
          <p:nvPr>
            <p:ph idx="1"/>
          </p:nvPr>
        </p:nvSpPr>
        <p:spPr/>
        <p:txBody>
          <a:bodyPr>
            <a:normAutofit/>
          </a:bodyPr>
          <a:lstStyle/>
          <a:p>
            <a:r>
              <a:rPr lang="en-GB" dirty="0"/>
              <a:t>Requirements or Indefinite Delivery Contracts</a:t>
            </a:r>
          </a:p>
          <a:p>
            <a:pPr lvl="1"/>
            <a:r>
              <a:rPr lang="en-GB" dirty="0"/>
              <a:t>Used when a buyer wishes to lock in pricing or lead times in exchange for a commitment to purchase a bounded quantity of a product</a:t>
            </a:r>
          </a:p>
          <a:p>
            <a:r>
              <a:rPr lang="en-GB" dirty="0"/>
              <a:t>Definite Quantity Contracts</a:t>
            </a:r>
          </a:p>
          <a:p>
            <a:pPr lvl="1"/>
            <a:r>
              <a:rPr lang="en-GB" dirty="0"/>
              <a:t>Specifies the amount to be purchased during a given time frame, but not specific delivery dates.</a:t>
            </a:r>
          </a:p>
          <a:p>
            <a:pPr lvl="1"/>
            <a:r>
              <a:rPr lang="en-GB" dirty="0"/>
              <a:t>Also known as a </a:t>
            </a:r>
            <a:r>
              <a:rPr lang="en-GB" i="1" dirty="0"/>
              <a:t>take or pay</a:t>
            </a:r>
            <a:r>
              <a:rPr lang="en-GB" dirty="0"/>
              <a:t> contract because the buying firm cannot cancel it and must pay for contracted goods at the end of the contractual period.</a:t>
            </a:r>
          </a:p>
          <a:p>
            <a:r>
              <a:rPr lang="en-GB" dirty="0"/>
              <a:t>Fixed Price Contracts</a:t>
            </a:r>
          </a:p>
          <a:p>
            <a:pPr lvl="1"/>
            <a:r>
              <a:rPr lang="en-GB" dirty="0"/>
              <a:t>Contracts in which prices are agreed to in advance of performance</a:t>
            </a:r>
          </a:p>
        </p:txBody>
      </p:sp>
    </p:spTree>
    <p:extLst>
      <p:ext uri="{BB962C8B-B14F-4D97-AF65-F5344CB8AC3E}">
        <p14:creationId xmlns:p14="http://schemas.microsoft.com/office/powerpoint/2010/main" val="30642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Models – Fixed Price</a:t>
            </a:r>
            <a:br>
              <a:rPr lang="en-US" dirty="0"/>
            </a:br>
            <a:endParaRPr lang="en-US" dirty="0"/>
          </a:p>
        </p:txBody>
      </p:sp>
      <p:sp>
        <p:nvSpPr>
          <p:cNvPr id="3" name="Content Placeholder 2"/>
          <p:cNvSpPr>
            <a:spLocks noGrp="1"/>
          </p:cNvSpPr>
          <p:nvPr>
            <p:ph idx="1"/>
          </p:nvPr>
        </p:nvSpPr>
        <p:spPr/>
        <p:txBody>
          <a:bodyPr>
            <a:normAutofit/>
          </a:bodyPr>
          <a:lstStyle/>
          <a:p>
            <a:r>
              <a:rPr lang="en-GB" dirty="0"/>
              <a:t>Firm Fixed Price</a:t>
            </a:r>
          </a:p>
          <a:p>
            <a:pPr lvl="1"/>
            <a:r>
              <a:rPr lang="en-GB" dirty="0"/>
              <a:t>Price is not subject to adjustment</a:t>
            </a:r>
          </a:p>
          <a:p>
            <a:pPr lvl="1"/>
            <a:r>
              <a:rPr lang="en-GB" dirty="0"/>
              <a:t>Buyer and seller agree to performance at the stated price</a:t>
            </a:r>
          </a:p>
        </p:txBody>
      </p:sp>
      <p:grpSp>
        <p:nvGrpSpPr>
          <p:cNvPr id="23" name="Group 22">
            <a:extLst>
              <a:ext uri="{FF2B5EF4-FFF2-40B4-BE49-F238E27FC236}">
                <a16:creationId xmlns:a16="http://schemas.microsoft.com/office/drawing/2014/main" id="{DA1C780E-05C6-4E87-A4BC-D21024C0716B}"/>
              </a:ext>
            </a:extLst>
          </p:cNvPr>
          <p:cNvGrpSpPr/>
          <p:nvPr/>
        </p:nvGrpSpPr>
        <p:grpSpPr>
          <a:xfrm>
            <a:off x="3224212" y="2916482"/>
            <a:ext cx="5012055" cy="3365183"/>
            <a:chOff x="1443990" y="3251402"/>
            <a:chExt cx="4545330" cy="3030263"/>
          </a:xfrm>
        </p:grpSpPr>
        <p:grpSp>
          <p:nvGrpSpPr>
            <p:cNvPr id="15" name="Group 14">
              <a:extLst>
                <a:ext uri="{FF2B5EF4-FFF2-40B4-BE49-F238E27FC236}">
                  <a16:creationId xmlns:a16="http://schemas.microsoft.com/office/drawing/2014/main" id="{054D4F54-F421-445D-9951-E35606B98FC7}"/>
                </a:ext>
              </a:extLst>
            </p:cNvPr>
            <p:cNvGrpSpPr/>
            <p:nvPr/>
          </p:nvGrpSpPr>
          <p:grpSpPr>
            <a:xfrm>
              <a:off x="1443990" y="3251402"/>
              <a:ext cx="4545330" cy="3030263"/>
              <a:chOff x="1443990" y="3251402"/>
              <a:chExt cx="4545330" cy="3030263"/>
            </a:xfrm>
          </p:grpSpPr>
          <p:grpSp>
            <p:nvGrpSpPr>
              <p:cNvPr id="12" name="Group 11">
                <a:extLst>
                  <a:ext uri="{FF2B5EF4-FFF2-40B4-BE49-F238E27FC236}">
                    <a16:creationId xmlns:a16="http://schemas.microsoft.com/office/drawing/2014/main" id="{F039899D-B0FC-4EEF-A702-D1BE1D113E88}"/>
                  </a:ext>
                </a:extLst>
              </p:cNvPr>
              <p:cNvGrpSpPr/>
              <p:nvPr/>
            </p:nvGrpSpPr>
            <p:grpSpPr>
              <a:xfrm>
                <a:off x="2526030" y="3251402"/>
                <a:ext cx="3463290" cy="2308290"/>
                <a:chOff x="628650" y="3291840"/>
                <a:chExt cx="3463290" cy="2308290"/>
              </a:xfrm>
            </p:grpSpPr>
            <p:cxnSp>
              <p:nvCxnSpPr>
                <p:cNvPr id="6" name="Straight Connector 5">
                  <a:extLst>
                    <a:ext uri="{FF2B5EF4-FFF2-40B4-BE49-F238E27FC236}">
                      <a16:creationId xmlns:a16="http://schemas.microsoft.com/office/drawing/2014/main" id="{076B65E4-7C27-4BC9-A5B8-B103F42973B4}"/>
                    </a:ext>
                  </a:extLst>
                </p:cNvPr>
                <p:cNvCxnSpPr>
                  <a:cxnSpLocks/>
                </p:cNvCxnSpPr>
                <p:nvPr/>
              </p:nvCxnSpPr>
              <p:spPr>
                <a:xfrm>
                  <a:off x="628650" y="5600130"/>
                  <a:ext cx="3463290" cy="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0341CF-12D6-42F1-AAA2-27A493D0CA4A}"/>
                    </a:ext>
                  </a:extLst>
                </p:cNvPr>
                <p:cNvCxnSpPr>
                  <a:cxnSpLocks/>
                </p:cNvCxnSpPr>
                <p:nvPr/>
              </p:nvCxnSpPr>
              <p:spPr>
                <a:xfrm flipV="1">
                  <a:off x="628650" y="3291840"/>
                  <a:ext cx="0" cy="230829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F9E1EDF2-6F76-4296-9CB0-82EB54518B22}"/>
                  </a:ext>
                </a:extLst>
              </p:cNvPr>
              <p:cNvSpPr txBox="1"/>
              <p:nvPr/>
            </p:nvSpPr>
            <p:spPr>
              <a:xfrm>
                <a:off x="1443990" y="3954780"/>
                <a:ext cx="95631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Buyer Cost</a:t>
                </a:r>
              </a:p>
            </p:txBody>
          </p:sp>
          <p:sp>
            <p:nvSpPr>
              <p:cNvPr id="14" name="TextBox 13">
                <a:extLst>
                  <a:ext uri="{FF2B5EF4-FFF2-40B4-BE49-F238E27FC236}">
                    <a16:creationId xmlns:a16="http://schemas.microsoft.com/office/drawing/2014/main" id="{9EB91434-8597-49C2-A995-420D76D368AB}"/>
                  </a:ext>
                </a:extLst>
              </p:cNvPr>
              <p:cNvSpPr txBox="1"/>
              <p:nvPr/>
            </p:nvSpPr>
            <p:spPr>
              <a:xfrm>
                <a:off x="3592830" y="5635334"/>
                <a:ext cx="13296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Effort</a:t>
                </a:r>
              </a:p>
            </p:txBody>
          </p:sp>
        </p:grpSp>
        <p:cxnSp>
          <p:nvCxnSpPr>
            <p:cNvPr id="17" name="Straight Arrow Connector 16">
              <a:extLst>
                <a:ext uri="{FF2B5EF4-FFF2-40B4-BE49-F238E27FC236}">
                  <a16:creationId xmlns:a16="http://schemas.microsoft.com/office/drawing/2014/main" id="{63B82346-F4C8-4E79-AA17-0E646B870AB4}"/>
                </a:ext>
              </a:extLst>
            </p:cNvPr>
            <p:cNvCxnSpPr/>
            <p:nvPr/>
          </p:nvCxnSpPr>
          <p:spPr>
            <a:xfrm>
              <a:off x="2526030" y="4206240"/>
              <a:ext cx="331470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0BEE93-8E0C-4CFB-9A63-EC6296934FD9}"/>
                </a:ext>
              </a:extLst>
            </p:cNvPr>
            <p:cNvCxnSpPr>
              <a:cxnSpLocks/>
            </p:cNvCxnSpPr>
            <p:nvPr/>
          </p:nvCxnSpPr>
          <p:spPr>
            <a:xfrm>
              <a:off x="2526030" y="4206240"/>
              <a:ext cx="3314700" cy="131507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B8884FC-09B6-44D7-97B4-39E4DACF2FEA}"/>
                </a:ext>
              </a:extLst>
            </p:cNvPr>
            <p:cNvSpPr txBox="1"/>
            <p:nvPr/>
          </p:nvSpPr>
          <p:spPr>
            <a:xfrm>
              <a:off x="3408524" y="3559909"/>
              <a:ext cx="1513996" cy="58200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Revenue</a:t>
              </a:r>
            </a:p>
          </p:txBody>
        </p:sp>
        <p:sp>
          <p:nvSpPr>
            <p:cNvPr id="22" name="TextBox 21">
              <a:extLst>
                <a:ext uri="{FF2B5EF4-FFF2-40B4-BE49-F238E27FC236}">
                  <a16:creationId xmlns:a16="http://schemas.microsoft.com/office/drawing/2014/main" id="{F7E14398-990D-4511-B4A7-DBA7D8A94302}"/>
                </a:ext>
              </a:extLst>
            </p:cNvPr>
            <p:cNvSpPr txBox="1"/>
            <p:nvPr/>
          </p:nvSpPr>
          <p:spPr>
            <a:xfrm rot="1267638">
              <a:off x="4362209" y="4540610"/>
              <a:ext cx="13296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Profit</a:t>
              </a:r>
            </a:p>
          </p:txBody>
        </p:sp>
      </p:grpSp>
    </p:spTree>
    <p:extLst>
      <p:ext uri="{BB962C8B-B14F-4D97-AF65-F5344CB8AC3E}">
        <p14:creationId xmlns:p14="http://schemas.microsoft.com/office/powerpoint/2010/main" val="348274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Models – Fixed Price</a:t>
            </a:r>
            <a:br>
              <a:rPr lang="en-US" dirty="0"/>
            </a:br>
            <a:endParaRPr lang="en-US" dirty="0"/>
          </a:p>
        </p:txBody>
      </p:sp>
      <p:sp>
        <p:nvSpPr>
          <p:cNvPr id="3" name="Content Placeholder 2"/>
          <p:cNvSpPr>
            <a:spLocks noGrp="1"/>
          </p:cNvSpPr>
          <p:nvPr>
            <p:ph idx="1"/>
          </p:nvPr>
        </p:nvSpPr>
        <p:spPr/>
        <p:txBody>
          <a:bodyPr>
            <a:normAutofit/>
          </a:bodyPr>
          <a:lstStyle/>
          <a:p>
            <a:r>
              <a:rPr lang="en-GB" dirty="0"/>
              <a:t>Fixed Price with Price Adjustment</a:t>
            </a:r>
          </a:p>
          <a:p>
            <a:pPr lvl="1"/>
            <a:r>
              <a:rPr lang="en-GB" dirty="0"/>
              <a:t>Allows pricing to be adjusted up or down based on established contingencies</a:t>
            </a:r>
          </a:p>
          <a:p>
            <a:pPr lvl="1"/>
            <a:r>
              <a:rPr lang="en-GB" dirty="0"/>
              <a:t>Often used for multiyear contracts or when economic conditions are unstable</a:t>
            </a:r>
          </a:p>
          <a:p>
            <a:pPr lvl="2"/>
            <a:r>
              <a:rPr lang="en-GB" dirty="0"/>
              <a:t>Currency fluctuations affecting </a:t>
            </a:r>
            <a:r>
              <a:rPr lang="en-GB" dirty="0" err="1"/>
              <a:t>labor</a:t>
            </a:r>
            <a:r>
              <a:rPr lang="en-GB" dirty="0"/>
              <a:t> costs</a:t>
            </a:r>
          </a:p>
          <a:p>
            <a:pPr lvl="2"/>
            <a:r>
              <a:rPr lang="en-GB" dirty="0"/>
              <a:t>Volatility in the price of a commodity</a:t>
            </a:r>
          </a:p>
          <a:p>
            <a:r>
              <a:rPr lang="en-GB" dirty="0"/>
              <a:t>Fixed Price with Incentive</a:t>
            </a:r>
          </a:p>
          <a:p>
            <a:pPr lvl="1"/>
            <a:r>
              <a:rPr lang="en-GB" dirty="0"/>
              <a:t>Uses a profit formula to allocate cost savings between buyer and supplier</a:t>
            </a:r>
          </a:p>
          <a:p>
            <a:pPr lvl="1"/>
            <a:r>
              <a:rPr lang="en-GB" dirty="0"/>
              <a:t>A target price is set, and if the supplier comes in lower, they can keep some of the difference</a:t>
            </a:r>
          </a:p>
        </p:txBody>
      </p:sp>
    </p:spTree>
    <p:extLst>
      <p:ext uri="{BB962C8B-B14F-4D97-AF65-F5344CB8AC3E}">
        <p14:creationId xmlns:p14="http://schemas.microsoft.com/office/powerpoint/2010/main" val="1222413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Models – Cost Plus</a:t>
            </a:r>
            <a:br>
              <a:rPr lang="en-US" dirty="0"/>
            </a:br>
            <a:endParaRPr lang="en-US" dirty="0"/>
          </a:p>
        </p:txBody>
      </p:sp>
      <p:sp>
        <p:nvSpPr>
          <p:cNvPr id="3" name="Content Placeholder 2"/>
          <p:cNvSpPr>
            <a:spLocks noGrp="1"/>
          </p:cNvSpPr>
          <p:nvPr>
            <p:ph idx="1"/>
          </p:nvPr>
        </p:nvSpPr>
        <p:spPr/>
        <p:txBody>
          <a:bodyPr>
            <a:normAutofit/>
          </a:bodyPr>
          <a:lstStyle/>
          <a:p>
            <a:r>
              <a:rPr lang="en-GB" dirty="0"/>
              <a:t>Often employed by government organizations and large corporations to induce supplier participation  when </a:t>
            </a:r>
          </a:p>
          <a:p>
            <a:pPr lvl="1"/>
            <a:r>
              <a:rPr lang="en-GB" dirty="0"/>
              <a:t>Intensive R&amp;D efforts are needed</a:t>
            </a:r>
          </a:p>
          <a:p>
            <a:pPr lvl="1"/>
            <a:r>
              <a:rPr lang="en-GB" dirty="0"/>
              <a:t>Capital investment is high</a:t>
            </a:r>
          </a:p>
          <a:p>
            <a:pPr lvl="1"/>
            <a:r>
              <a:rPr lang="en-GB" dirty="0"/>
              <a:t>Financial risk is high</a:t>
            </a:r>
          </a:p>
        </p:txBody>
      </p:sp>
      <p:grpSp>
        <p:nvGrpSpPr>
          <p:cNvPr id="5" name="Group 4">
            <a:extLst>
              <a:ext uri="{FF2B5EF4-FFF2-40B4-BE49-F238E27FC236}">
                <a16:creationId xmlns:a16="http://schemas.microsoft.com/office/drawing/2014/main" id="{0FA48234-8616-4EF2-BD61-6BC7D1C4D0E5}"/>
              </a:ext>
            </a:extLst>
          </p:cNvPr>
          <p:cNvGrpSpPr/>
          <p:nvPr/>
        </p:nvGrpSpPr>
        <p:grpSpPr>
          <a:xfrm>
            <a:off x="3647123" y="3636277"/>
            <a:ext cx="4193858" cy="3022578"/>
            <a:chOff x="1443990" y="3251402"/>
            <a:chExt cx="4545330" cy="3030263"/>
          </a:xfrm>
        </p:grpSpPr>
        <p:grpSp>
          <p:nvGrpSpPr>
            <p:cNvPr id="6" name="Group 5">
              <a:extLst>
                <a:ext uri="{FF2B5EF4-FFF2-40B4-BE49-F238E27FC236}">
                  <a16:creationId xmlns:a16="http://schemas.microsoft.com/office/drawing/2014/main" id="{3D5EABCB-09B0-4108-B322-7D5870FC319A}"/>
                </a:ext>
              </a:extLst>
            </p:cNvPr>
            <p:cNvGrpSpPr/>
            <p:nvPr/>
          </p:nvGrpSpPr>
          <p:grpSpPr>
            <a:xfrm>
              <a:off x="1443990" y="3251402"/>
              <a:ext cx="4545330" cy="3030263"/>
              <a:chOff x="1443990" y="3251402"/>
              <a:chExt cx="4545330" cy="3030263"/>
            </a:xfrm>
          </p:grpSpPr>
          <p:grpSp>
            <p:nvGrpSpPr>
              <p:cNvPr id="11" name="Group 10">
                <a:extLst>
                  <a:ext uri="{FF2B5EF4-FFF2-40B4-BE49-F238E27FC236}">
                    <a16:creationId xmlns:a16="http://schemas.microsoft.com/office/drawing/2014/main" id="{046E2AF2-3208-4E28-8DA6-6EAA25EDA0C2}"/>
                  </a:ext>
                </a:extLst>
              </p:cNvPr>
              <p:cNvGrpSpPr/>
              <p:nvPr/>
            </p:nvGrpSpPr>
            <p:grpSpPr>
              <a:xfrm>
                <a:off x="2526030" y="3251402"/>
                <a:ext cx="3463290" cy="2308290"/>
                <a:chOff x="628650" y="3291840"/>
                <a:chExt cx="3463290" cy="2308290"/>
              </a:xfrm>
            </p:grpSpPr>
            <p:cxnSp>
              <p:nvCxnSpPr>
                <p:cNvPr id="14" name="Straight Connector 13">
                  <a:extLst>
                    <a:ext uri="{FF2B5EF4-FFF2-40B4-BE49-F238E27FC236}">
                      <a16:creationId xmlns:a16="http://schemas.microsoft.com/office/drawing/2014/main" id="{C2D752DC-53C6-4574-BE62-375DE12F3FEE}"/>
                    </a:ext>
                  </a:extLst>
                </p:cNvPr>
                <p:cNvCxnSpPr>
                  <a:cxnSpLocks/>
                </p:cNvCxnSpPr>
                <p:nvPr/>
              </p:nvCxnSpPr>
              <p:spPr>
                <a:xfrm>
                  <a:off x="628650" y="5600130"/>
                  <a:ext cx="3463290" cy="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F5435A-0C54-4178-9B83-4FF6346AF70E}"/>
                    </a:ext>
                  </a:extLst>
                </p:cNvPr>
                <p:cNvCxnSpPr>
                  <a:cxnSpLocks/>
                </p:cNvCxnSpPr>
                <p:nvPr/>
              </p:nvCxnSpPr>
              <p:spPr>
                <a:xfrm flipV="1">
                  <a:off x="628650" y="3291840"/>
                  <a:ext cx="0" cy="2308290"/>
                </a:xfrm>
                <a:prstGeom prst="line">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4DA3535E-C516-4C7C-B0A2-1C03D4FACC7E}"/>
                  </a:ext>
                </a:extLst>
              </p:cNvPr>
              <p:cNvSpPr txBox="1"/>
              <p:nvPr/>
            </p:nvSpPr>
            <p:spPr>
              <a:xfrm>
                <a:off x="1443990" y="3954780"/>
                <a:ext cx="95631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Buyer Cost</a:t>
                </a:r>
              </a:p>
            </p:txBody>
          </p:sp>
          <p:sp>
            <p:nvSpPr>
              <p:cNvPr id="13" name="TextBox 12">
                <a:extLst>
                  <a:ext uri="{FF2B5EF4-FFF2-40B4-BE49-F238E27FC236}">
                    <a16:creationId xmlns:a16="http://schemas.microsoft.com/office/drawing/2014/main" id="{B0DD1FA4-7F42-40F5-B397-3C543A6613CB}"/>
                  </a:ext>
                </a:extLst>
              </p:cNvPr>
              <p:cNvSpPr txBox="1"/>
              <p:nvPr/>
            </p:nvSpPr>
            <p:spPr>
              <a:xfrm>
                <a:off x="3592830" y="5635334"/>
                <a:ext cx="13296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Effort</a:t>
                </a:r>
              </a:p>
            </p:txBody>
          </p:sp>
        </p:grpSp>
        <p:cxnSp>
          <p:nvCxnSpPr>
            <p:cNvPr id="7" name="Straight Arrow Connector 6">
              <a:extLst>
                <a:ext uri="{FF2B5EF4-FFF2-40B4-BE49-F238E27FC236}">
                  <a16:creationId xmlns:a16="http://schemas.microsoft.com/office/drawing/2014/main" id="{BD198217-9855-476D-A1AC-F1FD5CDDD95A}"/>
                </a:ext>
              </a:extLst>
            </p:cNvPr>
            <p:cNvCxnSpPr>
              <a:cxnSpLocks/>
            </p:cNvCxnSpPr>
            <p:nvPr/>
          </p:nvCxnSpPr>
          <p:spPr>
            <a:xfrm flipV="1">
              <a:off x="2526030" y="3741151"/>
              <a:ext cx="3144139" cy="10746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E2FBA86-4C27-46FA-BCE4-D76AED765BDF}"/>
                </a:ext>
              </a:extLst>
            </p:cNvPr>
            <p:cNvCxnSpPr>
              <a:cxnSpLocks/>
            </p:cNvCxnSpPr>
            <p:nvPr/>
          </p:nvCxnSpPr>
          <p:spPr>
            <a:xfrm>
              <a:off x="2526030" y="4815753"/>
              <a:ext cx="3314700"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A55851-1BAE-430C-A4B3-3E1AB9901095}"/>
                </a:ext>
              </a:extLst>
            </p:cNvPr>
            <p:cNvSpPr txBox="1"/>
            <p:nvPr/>
          </p:nvSpPr>
          <p:spPr>
            <a:xfrm rot="20313249">
              <a:off x="2991960" y="3677283"/>
              <a:ext cx="1513996" cy="58200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Revenue</a:t>
              </a:r>
            </a:p>
          </p:txBody>
        </p:sp>
        <p:sp>
          <p:nvSpPr>
            <p:cNvPr id="10" name="TextBox 9">
              <a:extLst>
                <a:ext uri="{FF2B5EF4-FFF2-40B4-BE49-F238E27FC236}">
                  <a16:creationId xmlns:a16="http://schemas.microsoft.com/office/drawing/2014/main" id="{E031328A-1057-4207-BCF9-DD9F441772D5}"/>
                </a:ext>
              </a:extLst>
            </p:cNvPr>
            <p:cNvSpPr txBox="1"/>
            <p:nvPr/>
          </p:nvSpPr>
          <p:spPr>
            <a:xfrm>
              <a:off x="4466209" y="4174571"/>
              <a:ext cx="132969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Supplier Profit</a:t>
              </a:r>
            </a:p>
          </p:txBody>
        </p:sp>
      </p:grpSp>
    </p:spTree>
    <p:extLst>
      <p:ext uri="{BB962C8B-B14F-4D97-AF65-F5344CB8AC3E}">
        <p14:creationId xmlns:p14="http://schemas.microsoft.com/office/powerpoint/2010/main" val="3509312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Models – Cost Plus</a:t>
            </a:r>
            <a:br>
              <a:rPr lang="en-US" dirty="0"/>
            </a:br>
            <a:endParaRPr lang="en-US" dirty="0"/>
          </a:p>
        </p:txBody>
      </p:sp>
      <p:sp>
        <p:nvSpPr>
          <p:cNvPr id="3" name="Content Placeholder 2"/>
          <p:cNvSpPr>
            <a:spLocks noGrp="1"/>
          </p:cNvSpPr>
          <p:nvPr>
            <p:ph idx="1"/>
          </p:nvPr>
        </p:nvSpPr>
        <p:spPr/>
        <p:txBody>
          <a:bodyPr>
            <a:normAutofit/>
          </a:bodyPr>
          <a:lstStyle/>
          <a:p>
            <a:r>
              <a:rPr lang="en-GB" dirty="0"/>
              <a:t>Types</a:t>
            </a:r>
          </a:p>
          <a:p>
            <a:pPr lvl="1"/>
            <a:r>
              <a:rPr lang="en-GB" dirty="0"/>
              <a:t>Cost Plus Fixed Fee</a:t>
            </a:r>
          </a:p>
          <a:p>
            <a:pPr lvl="1"/>
            <a:r>
              <a:rPr lang="en-GB" dirty="0"/>
              <a:t>Cost Plus Incentive Fee</a:t>
            </a:r>
          </a:p>
          <a:p>
            <a:pPr lvl="1"/>
            <a:r>
              <a:rPr lang="en-GB" dirty="0"/>
              <a:t>Cost Plus Award Fee</a:t>
            </a:r>
          </a:p>
          <a:p>
            <a:r>
              <a:rPr lang="en-GB" dirty="0"/>
              <a:t>At one time, the federal government used a cost-plus-percentage-of-cost contracts</a:t>
            </a:r>
          </a:p>
          <a:p>
            <a:r>
              <a:rPr lang="en-GB" dirty="0"/>
              <a:t>Obviously, this contract type provides no incentive to monitor costs</a:t>
            </a:r>
          </a:p>
          <a:p>
            <a:r>
              <a:rPr lang="en-GB" dirty="0"/>
              <a:t>In 2002, the Government Accountability Office introduced legislation banning this contract type </a:t>
            </a:r>
          </a:p>
        </p:txBody>
      </p:sp>
    </p:spTree>
    <p:extLst>
      <p:ext uri="{BB962C8B-B14F-4D97-AF65-F5344CB8AC3E}">
        <p14:creationId xmlns:p14="http://schemas.microsoft.com/office/powerpoint/2010/main" val="253667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Models – Time and Materials</a:t>
            </a:r>
            <a:br>
              <a:rPr lang="en-US" dirty="0"/>
            </a:br>
            <a:endParaRPr lang="en-US" dirty="0"/>
          </a:p>
        </p:txBody>
      </p:sp>
      <p:sp>
        <p:nvSpPr>
          <p:cNvPr id="3" name="Content Placeholder 2"/>
          <p:cNvSpPr>
            <a:spLocks noGrp="1"/>
          </p:cNvSpPr>
          <p:nvPr>
            <p:ph idx="1"/>
          </p:nvPr>
        </p:nvSpPr>
        <p:spPr/>
        <p:txBody>
          <a:bodyPr>
            <a:normAutofit/>
          </a:bodyPr>
          <a:lstStyle/>
          <a:p>
            <a:r>
              <a:rPr lang="en-US" dirty="0"/>
              <a:t>Used when there is no obvious way to determine a fair and reasonable price for a project</a:t>
            </a:r>
          </a:p>
          <a:p>
            <a:pPr lvl="1"/>
            <a:r>
              <a:rPr lang="en-US" dirty="0"/>
              <a:t>Drilling wells</a:t>
            </a:r>
          </a:p>
          <a:p>
            <a:r>
              <a:rPr lang="en-US" dirty="0"/>
              <a:t>Typically, labor rates and material markup are negotiated along with a </a:t>
            </a:r>
            <a:r>
              <a:rPr lang="en-US" i="1" dirty="0"/>
              <a:t>not-to-exceed</a:t>
            </a:r>
            <a:r>
              <a:rPr lang="en-US" dirty="0"/>
              <a:t> amount</a:t>
            </a:r>
          </a:p>
        </p:txBody>
      </p:sp>
    </p:spTree>
    <p:extLst>
      <p:ext uri="{BB962C8B-B14F-4D97-AF65-F5344CB8AC3E}">
        <p14:creationId xmlns:p14="http://schemas.microsoft.com/office/powerpoint/2010/main" val="356850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Letters of Intent</a:t>
            </a:r>
            <a:br>
              <a:rPr lang="en-US" dirty="0"/>
            </a:br>
            <a:endParaRPr lang="en-US" dirty="0"/>
          </a:p>
        </p:txBody>
      </p:sp>
      <p:sp>
        <p:nvSpPr>
          <p:cNvPr id="3" name="Content Placeholder 2"/>
          <p:cNvSpPr>
            <a:spLocks noGrp="1"/>
          </p:cNvSpPr>
          <p:nvPr>
            <p:ph idx="1"/>
          </p:nvPr>
        </p:nvSpPr>
        <p:spPr/>
        <p:txBody>
          <a:bodyPr>
            <a:normAutofit/>
          </a:bodyPr>
          <a:lstStyle/>
          <a:p>
            <a:r>
              <a:rPr lang="en-US" dirty="0"/>
              <a:t>Used when parties are working towards a final contract and wish to proceed with some preliminary efforts under a formal agreement.</a:t>
            </a:r>
          </a:p>
          <a:p>
            <a:r>
              <a:rPr lang="en-US" dirty="0"/>
              <a:t>Depending on how complete a LOI is, it can serve as a legally binding contract</a:t>
            </a:r>
          </a:p>
          <a:p>
            <a:r>
              <a:rPr lang="en-US" dirty="0"/>
              <a:t>Some common terms of a LOI are:</a:t>
            </a:r>
          </a:p>
          <a:p>
            <a:pPr lvl="1"/>
            <a:r>
              <a:rPr lang="en-US" sz="2200" dirty="0"/>
              <a:t>Price and terms</a:t>
            </a:r>
          </a:p>
          <a:p>
            <a:pPr lvl="1"/>
            <a:r>
              <a:rPr lang="en-US" sz="2200" dirty="0"/>
              <a:t>Obligations</a:t>
            </a:r>
          </a:p>
          <a:p>
            <a:pPr lvl="1"/>
            <a:r>
              <a:rPr lang="en-US" sz="2200" dirty="0"/>
              <a:t>Confidentiality</a:t>
            </a:r>
          </a:p>
          <a:p>
            <a:pPr lvl="1"/>
            <a:r>
              <a:rPr lang="en-US" sz="2200" dirty="0"/>
              <a:t>Exclusivity</a:t>
            </a:r>
          </a:p>
          <a:p>
            <a:pPr lvl="1"/>
            <a:r>
              <a:rPr lang="en-US" sz="2200" dirty="0"/>
              <a:t>Time and condition</a:t>
            </a:r>
          </a:p>
        </p:txBody>
      </p:sp>
    </p:spTree>
    <p:extLst>
      <p:ext uri="{BB962C8B-B14F-4D97-AF65-F5344CB8AC3E}">
        <p14:creationId xmlns:p14="http://schemas.microsoft.com/office/powerpoint/2010/main" val="1093402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Conflicts</a:t>
            </a:r>
            <a:br>
              <a:rPr lang="en-US" dirty="0"/>
            </a:br>
            <a:endParaRPr lang="en-US" dirty="0"/>
          </a:p>
        </p:txBody>
      </p:sp>
      <p:sp>
        <p:nvSpPr>
          <p:cNvPr id="3" name="Content Placeholder 2"/>
          <p:cNvSpPr>
            <a:spLocks noGrp="1"/>
          </p:cNvSpPr>
          <p:nvPr>
            <p:ph idx="1"/>
          </p:nvPr>
        </p:nvSpPr>
        <p:spPr/>
        <p:txBody>
          <a:bodyPr>
            <a:normAutofit/>
          </a:bodyPr>
          <a:lstStyle/>
          <a:p>
            <a:r>
              <a:rPr lang="en-US" dirty="0"/>
              <a:t>For low-value, everyday transactions, a buying firm will issue a PO with their boilerplate and the supplier will also issue a form with their boilerplate.</a:t>
            </a:r>
          </a:p>
          <a:p>
            <a:r>
              <a:rPr lang="en-US" dirty="0"/>
              <a:t>The problem is, they oftentimes do not read each others terms.</a:t>
            </a:r>
          </a:p>
          <a:p>
            <a:r>
              <a:rPr lang="en-US" dirty="0"/>
              <a:t>If a conflict arises, which holds?</a:t>
            </a:r>
          </a:p>
          <a:p>
            <a:pPr lvl="1"/>
            <a:r>
              <a:rPr lang="en-US" dirty="0"/>
              <a:t>Generally, conflicting terms are considered self-canceling</a:t>
            </a:r>
          </a:p>
          <a:p>
            <a:pPr lvl="1"/>
            <a:r>
              <a:rPr lang="en-US" dirty="0"/>
              <a:t>Standard terms in the Uniform Commercial Code (UCC) become the default</a:t>
            </a:r>
          </a:p>
        </p:txBody>
      </p:sp>
    </p:spTree>
    <p:extLst>
      <p:ext uri="{BB962C8B-B14F-4D97-AF65-F5344CB8AC3E}">
        <p14:creationId xmlns:p14="http://schemas.microsoft.com/office/powerpoint/2010/main" val="191959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Conflicts</a:t>
            </a:r>
            <a:br>
              <a:rPr lang="en-US" dirty="0"/>
            </a:br>
            <a:endParaRPr lang="en-US" dirty="0"/>
          </a:p>
        </p:txBody>
      </p:sp>
      <p:sp>
        <p:nvSpPr>
          <p:cNvPr id="3" name="Content Placeholder 2"/>
          <p:cNvSpPr>
            <a:spLocks noGrp="1"/>
          </p:cNvSpPr>
          <p:nvPr>
            <p:ph idx="1"/>
          </p:nvPr>
        </p:nvSpPr>
        <p:spPr/>
        <p:txBody>
          <a:bodyPr>
            <a:normAutofit/>
          </a:bodyPr>
          <a:lstStyle/>
          <a:p>
            <a:r>
              <a:rPr lang="en-US" dirty="0"/>
              <a:t>The UCC does not directly apply to services, so the battle of the forms does not arise</a:t>
            </a:r>
          </a:p>
          <a:p>
            <a:r>
              <a:rPr lang="en-US" dirty="0"/>
              <a:t>In this case, the </a:t>
            </a:r>
            <a:r>
              <a:rPr lang="en-US" i="1" dirty="0"/>
              <a:t>mirror image</a:t>
            </a:r>
            <a:r>
              <a:rPr lang="en-US" dirty="0"/>
              <a:t> rule applies</a:t>
            </a:r>
          </a:p>
          <a:p>
            <a:r>
              <a:rPr lang="en-US" dirty="0"/>
              <a:t>This rule requires that offer and acceptance match exactly</a:t>
            </a:r>
          </a:p>
          <a:p>
            <a:r>
              <a:rPr lang="en-US" dirty="0"/>
              <a:t>If not, the acceptance differing implies a counteroffer</a:t>
            </a:r>
          </a:p>
          <a:p>
            <a:r>
              <a:rPr lang="en-US" dirty="0"/>
              <a:t>However, if either firm initiates performance following a counteroffer, it is considered acceptance</a:t>
            </a:r>
          </a:p>
          <a:p>
            <a:r>
              <a:rPr lang="en-US" b="1" dirty="0"/>
              <a:t>Actions speak louder than words!</a:t>
            </a:r>
          </a:p>
          <a:p>
            <a:pPr lvl="1"/>
            <a:r>
              <a:rPr lang="en-US" dirty="0"/>
              <a:t>Any act that indicates the existence of a contract can be viewed as acceptance of the other party’s terms</a:t>
            </a:r>
          </a:p>
        </p:txBody>
      </p:sp>
    </p:spTree>
    <p:extLst>
      <p:ext uri="{BB962C8B-B14F-4D97-AF65-F5344CB8AC3E}">
        <p14:creationId xmlns:p14="http://schemas.microsoft.com/office/powerpoint/2010/main" val="4117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Conflicts</a:t>
            </a:r>
            <a:br>
              <a:rPr lang="en-US" dirty="0"/>
            </a:br>
            <a:endParaRPr lang="en-US" dirty="0"/>
          </a:p>
        </p:txBody>
      </p:sp>
      <p:sp>
        <p:nvSpPr>
          <p:cNvPr id="3" name="Content Placeholder 2"/>
          <p:cNvSpPr>
            <a:spLocks noGrp="1"/>
          </p:cNvSpPr>
          <p:nvPr>
            <p:ph idx="1"/>
          </p:nvPr>
        </p:nvSpPr>
        <p:spPr/>
        <p:txBody>
          <a:bodyPr>
            <a:normAutofit/>
          </a:bodyPr>
          <a:lstStyle/>
          <a:p>
            <a:r>
              <a:rPr lang="en-US" dirty="0"/>
              <a:t>Legal decisions are typically made based on historical precedent</a:t>
            </a:r>
          </a:p>
          <a:p>
            <a:r>
              <a:rPr lang="en-US" dirty="0"/>
              <a:t>As procurement professionals, we will likely need consultation to specify</a:t>
            </a:r>
          </a:p>
          <a:p>
            <a:pPr lvl="1"/>
            <a:r>
              <a:rPr lang="en-US" dirty="0"/>
              <a:t>Intellectual property rights</a:t>
            </a:r>
          </a:p>
          <a:p>
            <a:pPr lvl="1"/>
            <a:r>
              <a:rPr lang="en-US" dirty="0"/>
              <a:t>Legal venue – Who’s laws apply? Very important in global procurement</a:t>
            </a:r>
          </a:p>
          <a:p>
            <a:pPr lvl="1"/>
            <a:r>
              <a:rPr lang="en-US" dirty="0"/>
              <a:t>Dispute resolution – mediation or senior executives?</a:t>
            </a:r>
          </a:p>
          <a:p>
            <a:pPr lvl="1"/>
            <a:r>
              <a:rPr lang="en-US" dirty="0"/>
              <a:t>Liability limitations</a:t>
            </a:r>
          </a:p>
          <a:p>
            <a:pPr lvl="1"/>
            <a:r>
              <a:rPr lang="en-US" dirty="0"/>
              <a:t>Liquidated damages – pre-determined amount paid in the event of default</a:t>
            </a:r>
          </a:p>
          <a:p>
            <a:pPr lvl="1"/>
            <a:r>
              <a:rPr lang="en-US" dirty="0"/>
              <a:t>Handling of regulated materials</a:t>
            </a:r>
          </a:p>
          <a:p>
            <a:pPr lvl="1"/>
            <a:r>
              <a:rPr lang="en-US" dirty="0"/>
              <a:t>Force majeure – relieves either or both parties from performance obligations when acts outside the control of humans occur</a:t>
            </a:r>
          </a:p>
          <a:p>
            <a:pPr lvl="2"/>
            <a:r>
              <a:rPr lang="en-US" b="1" dirty="0"/>
              <a:t>Note that there are no automatic provisions that address this!</a:t>
            </a:r>
          </a:p>
        </p:txBody>
      </p:sp>
    </p:spTree>
    <p:extLst>
      <p:ext uri="{BB962C8B-B14F-4D97-AF65-F5344CB8AC3E}">
        <p14:creationId xmlns:p14="http://schemas.microsoft.com/office/powerpoint/2010/main" val="49951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Purchasing vs. Procurement</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dirty="0"/>
              <a:t>The terms purchasing and procurement are oftentimes used synonymously. However, in practice, their scope is different.</a:t>
            </a:r>
          </a:p>
          <a:p>
            <a:pPr fontAlgn="base"/>
            <a:r>
              <a:rPr lang="en-US" dirty="0"/>
              <a:t>Purchasing refers to the activities associated with acquiring the goods and services that an organization requires. These activities include ordering, expediting, receiving, and fulfilling payment.</a:t>
            </a:r>
          </a:p>
          <a:p>
            <a:pPr fontAlgn="base"/>
            <a:r>
              <a:rPr lang="en-US" dirty="0"/>
              <a:t>Procurement refers to the process of identifying, shortlisting, selecting, and acquiring suitable goods or services from third party vendors via direct purchase or tendering processes while ensuring timely delivery in the right quality and quantity.</a:t>
            </a:r>
          </a:p>
          <a:p>
            <a:pPr fontAlgn="base"/>
            <a:r>
              <a:rPr lang="en-US" dirty="0"/>
              <a:t>See </a:t>
            </a:r>
            <a:r>
              <a:rPr lang="en-US" dirty="0">
                <a:hlinkClick r:id="rId2"/>
              </a:rPr>
              <a:t>https://kissflow.com/procurement-process/procurement-vs-purchasing/</a:t>
            </a:r>
            <a:endParaRPr lang="en-US" dirty="0"/>
          </a:p>
        </p:txBody>
      </p:sp>
    </p:spTree>
    <p:extLst>
      <p:ext uri="{BB962C8B-B14F-4D97-AF65-F5344CB8AC3E}">
        <p14:creationId xmlns:p14="http://schemas.microsoft.com/office/powerpoint/2010/main" val="3615102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a:t>
            </a:r>
            <a:br>
              <a:rPr lang="en-US" dirty="0"/>
            </a:br>
            <a:endParaRPr lang="en-US" dirty="0"/>
          </a:p>
        </p:txBody>
      </p:sp>
      <p:sp>
        <p:nvSpPr>
          <p:cNvPr id="3" name="Content Placeholder 2"/>
          <p:cNvSpPr>
            <a:spLocks noGrp="1"/>
          </p:cNvSpPr>
          <p:nvPr>
            <p:ph idx="1"/>
          </p:nvPr>
        </p:nvSpPr>
        <p:spPr/>
        <p:txBody>
          <a:bodyPr>
            <a:normAutofit/>
          </a:bodyPr>
          <a:lstStyle/>
          <a:p>
            <a:r>
              <a:rPr lang="en-GB" dirty="0"/>
              <a:t>Misaligned objectives between client and supplier. </a:t>
            </a:r>
          </a:p>
          <a:p>
            <a:r>
              <a:rPr lang="en-GB" dirty="0"/>
              <a:t>The buyer lacks sufficient knowledge and expertise. </a:t>
            </a:r>
          </a:p>
          <a:p>
            <a:r>
              <a:rPr lang="en-GB" dirty="0"/>
              <a:t>Active involvement of engineering and other consultants. </a:t>
            </a:r>
          </a:p>
          <a:p>
            <a:r>
              <a:rPr lang="en-GB" dirty="0"/>
              <a:t>Inefficient decision-making. </a:t>
            </a:r>
          </a:p>
          <a:p>
            <a:r>
              <a:rPr lang="en-GB" dirty="0"/>
              <a:t>Frequent scope- and planning changes.</a:t>
            </a:r>
          </a:p>
          <a:p>
            <a:r>
              <a:rPr lang="en-GB" dirty="0"/>
              <a:t>Misunderstanding of what has been agreed to.</a:t>
            </a:r>
          </a:p>
          <a:p>
            <a:r>
              <a:rPr lang="en-GB" dirty="0"/>
              <a:t>Payment problems. </a:t>
            </a:r>
          </a:p>
          <a:p>
            <a:r>
              <a:rPr lang="en-GB" dirty="0"/>
              <a:t>Local political pressure. </a:t>
            </a:r>
          </a:p>
          <a:p>
            <a:pPr lvl="2"/>
            <a:endParaRPr lang="en-US" sz="1400" b="1" dirty="0"/>
          </a:p>
        </p:txBody>
      </p:sp>
    </p:spTree>
    <p:extLst>
      <p:ext uri="{BB962C8B-B14F-4D97-AF65-F5344CB8AC3E}">
        <p14:creationId xmlns:p14="http://schemas.microsoft.com/office/powerpoint/2010/main" val="858427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Auto-renewal</a:t>
            </a:r>
            <a:br>
              <a:rPr lang="en-US" dirty="0"/>
            </a:br>
            <a:endParaRPr lang="en-US" dirty="0"/>
          </a:p>
        </p:txBody>
      </p:sp>
      <p:sp>
        <p:nvSpPr>
          <p:cNvPr id="3" name="Content Placeholder 2"/>
          <p:cNvSpPr>
            <a:spLocks noGrp="1"/>
          </p:cNvSpPr>
          <p:nvPr>
            <p:ph idx="1"/>
          </p:nvPr>
        </p:nvSpPr>
        <p:spPr/>
        <p:txBody>
          <a:bodyPr>
            <a:normAutofit/>
          </a:bodyPr>
          <a:lstStyle/>
          <a:p>
            <a:r>
              <a:rPr lang="en-US" dirty="0"/>
              <a:t>Many contracts include auto-renewal provisions that require upwards of 120 days notice of the intent to terminate. </a:t>
            </a:r>
          </a:p>
          <a:p>
            <a:r>
              <a:rPr lang="en-US" dirty="0"/>
              <a:t>Courts often strictly enforce these provisions even when the services are not used during the renewal period. </a:t>
            </a:r>
          </a:p>
          <a:p>
            <a:r>
              <a:rPr lang="en-US" dirty="0"/>
              <a:t>If you cannot negotiate this provision, make sure the company has adequate internal notices to help avoid this problem.</a:t>
            </a:r>
          </a:p>
        </p:txBody>
      </p:sp>
    </p:spTree>
    <p:extLst>
      <p:ext uri="{BB962C8B-B14F-4D97-AF65-F5344CB8AC3E}">
        <p14:creationId xmlns:p14="http://schemas.microsoft.com/office/powerpoint/2010/main" val="38460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Purchasing vs. Procurement cont.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Expediting - the process of controlling the progress of orders with respect to quality, packing, and conformity with standards and timelines in order to ensure goods arrive at the right time, at the right place, and with the right quality.</a:t>
            </a:r>
          </a:p>
          <a:p>
            <a:pPr fontAlgn="base"/>
            <a:r>
              <a:rPr lang="en-US" dirty="0"/>
              <a:t>Receiving – the process of verifying that delivered goods match what was ordered and that they are undamaged.</a:t>
            </a:r>
          </a:p>
          <a:p>
            <a:pPr fontAlgn="base"/>
            <a:r>
              <a:rPr lang="en-US" dirty="0"/>
              <a:t>Tendering – the process of issuing a public request for proposals (RFP) or  request for quotations (RFQ) with the intent that companies will submit bids or quotes</a:t>
            </a:r>
          </a:p>
          <a:p>
            <a:pPr fontAlgn="base"/>
            <a:r>
              <a:rPr lang="en-US" dirty="0"/>
              <a:t>Request for Information (RFI) – a request for information related to a specific project or need</a:t>
            </a:r>
          </a:p>
          <a:p>
            <a:pPr fontAlgn="base"/>
            <a:r>
              <a:rPr lang="en-US" dirty="0"/>
              <a:t>Request for Quote (RFQ) – a document that outlines the requirements for a specific project</a:t>
            </a:r>
          </a:p>
          <a:p>
            <a:pPr fontAlgn="base"/>
            <a:r>
              <a:rPr lang="en-US" dirty="0"/>
              <a:t>Request for Proposal (RFP) – a document that outlines the scope for a specific project</a:t>
            </a:r>
          </a:p>
        </p:txBody>
      </p:sp>
    </p:spTree>
    <p:extLst>
      <p:ext uri="{BB962C8B-B14F-4D97-AF65-F5344CB8AC3E}">
        <p14:creationId xmlns:p14="http://schemas.microsoft.com/office/powerpoint/2010/main" val="16507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Procurement’s Role in a Business</a:t>
            </a:r>
            <a:br>
              <a:rPr lang="en-US" dirty="0"/>
            </a:br>
            <a:endParaRPr lang="en-US" dirty="0"/>
          </a:p>
        </p:txBody>
      </p:sp>
      <p:sp>
        <p:nvSpPr>
          <p:cNvPr id="3" name="Content Placeholder 2"/>
          <p:cNvSpPr>
            <a:spLocks noGrp="1"/>
          </p:cNvSpPr>
          <p:nvPr>
            <p:ph idx="1"/>
          </p:nvPr>
        </p:nvSpPr>
        <p:spPr/>
        <p:txBody>
          <a:bodyPr/>
          <a:lstStyle/>
          <a:p>
            <a:pPr fontAlgn="base"/>
            <a:r>
              <a:rPr lang="en-US" dirty="0">
                <a:hlinkClick r:id="rId2"/>
              </a:rPr>
              <a:t>https://scm.ncsu.edu/scm-articles/article/role-of-procurement-within-an-organization-procurement-a-tutorial</a:t>
            </a:r>
            <a:endParaRPr lang="en-US" dirty="0"/>
          </a:p>
          <a:p>
            <a:pPr marL="514350" indent="-514350" fontAlgn="base">
              <a:buFont typeface="+mj-lt"/>
              <a:buAutoNum type="arabicPeriod"/>
            </a:pPr>
            <a:r>
              <a:rPr lang="en-US" dirty="0"/>
              <a:t>Support Operational Requirements</a:t>
            </a:r>
          </a:p>
          <a:p>
            <a:pPr marL="514350" indent="-514350" fontAlgn="base">
              <a:buFont typeface="+mj-lt"/>
              <a:buAutoNum type="arabicPeriod"/>
            </a:pPr>
            <a:r>
              <a:rPr lang="en-US" dirty="0"/>
              <a:t>Manage the Procurement Process and the Supply Base Efficiently and Effectively</a:t>
            </a:r>
          </a:p>
          <a:p>
            <a:pPr marL="514350" indent="-514350" fontAlgn="base">
              <a:buFont typeface="+mj-lt"/>
              <a:buAutoNum type="arabicPeriod"/>
            </a:pPr>
            <a:r>
              <a:rPr lang="en-US" dirty="0"/>
              <a:t>Develop Strong Relationships with Other Functional Groups</a:t>
            </a:r>
          </a:p>
          <a:p>
            <a:pPr marL="514350" indent="-514350" fontAlgn="base">
              <a:buFont typeface="+mj-lt"/>
              <a:buAutoNum type="arabicPeriod"/>
            </a:pPr>
            <a:r>
              <a:rPr lang="en-US" dirty="0"/>
              <a:t>Support Organizational Goals and Objectives</a:t>
            </a:r>
          </a:p>
          <a:p>
            <a:pPr marL="514350" indent="-514350" fontAlgn="base">
              <a:buFont typeface="+mj-lt"/>
              <a:buAutoNum type="arabicPeriod"/>
            </a:pPr>
            <a:endParaRPr lang="en-US" dirty="0"/>
          </a:p>
        </p:txBody>
      </p:sp>
    </p:spTree>
    <p:extLst>
      <p:ext uri="{BB962C8B-B14F-4D97-AF65-F5344CB8AC3E}">
        <p14:creationId xmlns:p14="http://schemas.microsoft.com/office/powerpoint/2010/main" val="236408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Determine Business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376700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298103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Determine Business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73293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Procurement Workflow</a:t>
            </a:r>
            <a:br>
              <a:rPr lang="en-US" dirty="0"/>
            </a:br>
            <a:endParaRPr lang="en-US" dirty="0"/>
          </a:p>
        </p:txBody>
      </p:sp>
      <p:sp>
        <p:nvSpPr>
          <p:cNvPr id="6" name="Flowchart: Decision 5">
            <a:extLst>
              <a:ext uri="{FF2B5EF4-FFF2-40B4-BE49-F238E27FC236}">
                <a16:creationId xmlns:a16="http://schemas.microsoft.com/office/drawing/2014/main" id="{DB1F8C41-4859-4DD3-98B5-29540B4A15E3}"/>
              </a:ext>
            </a:extLst>
          </p:cNvPr>
          <p:cNvSpPr/>
          <p:nvPr/>
        </p:nvSpPr>
        <p:spPr>
          <a:xfrm>
            <a:off x="1489710" y="2929890"/>
            <a:ext cx="2194560" cy="201168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Is Product or Service Well-specified?</a:t>
            </a:r>
          </a:p>
        </p:txBody>
      </p:sp>
      <p:sp>
        <p:nvSpPr>
          <p:cNvPr id="7" name="Rectangle 6">
            <a:extLst>
              <a:ext uri="{FF2B5EF4-FFF2-40B4-BE49-F238E27FC236}">
                <a16:creationId xmlns:a16="http://schemas.microsoft.com/office/drawing/2014/main" id="{DA79ABCE-F73A-4127-BB42-426DB51EE84E}"/>
              </a:ext>
            </a:extLst>
          </p:cNvPr>
          <p:cNvSpPr/>
          <p:nvPr/>
        </p:nvSpPr>
        <p:spPr>
          <a:xfrm>
            <a:off x="1901190"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Times New Roman" panose="02020603050405020304" pitchFamily="18" charset="0"/>
                <a:cs typeface="Times New Roman" panose="02020603050405020304" pitchFamily="18" charset="0"/>
              </a:rPr>
              <a:t>Request for Information (RFI)</a:t>
            </a:r>
          </a:p>
        </p:txBody>
      </p:sp>
      <p:sp>
        <p:nvSpPr>
          <p:cNvPr id="8" name="Rectangle 7">
            <a:extLst>
              <a:ext uri="{FF2B5EF4-FFF2-40B4-BE49-F238E27FC236}">
                <a16:creationId xmlns:a16="http://schemas.microsoft.com/office/drawing/2014/main" id="{2DADFC61-4829-47D3-AE08-B2DFBC5CF667}"/>
              </a:ext>
            </a:extLst>
          </p:cNvPr>
          <p:cNvSpPr/>
          <p:nvPr/>
        </p:nvSpPr>
        <p:spPr>
          <a:xfrm>
            <a:off x="4145280" y="338709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Proposal (RFP)</a:t>
            </a:r>
          </a:p>
        </p:txBody>
      </p:sp>
      <p:sp>
        <p:nvSpPr>
          <p:cNvPr id="9" name="Rectangle 8">
            <a:extLst>
              <a:ext uri="{FF2B5EF4-FFF2-40B4-BE49-F238E27FC236}">
                <a16:creationId xmlns:a16="http://schemas.microsoft.com/office/drawing/2014/main" id="{F2E89D91-D7EF-4E42-9108-06E4BE55A29C}"/>
              </a:ext>
            </a:extLst>
          </p:cNvPr>
          <p:cNvSpPr/>
          <p:nvPr/>
        </p:nvSpPr>
        <p:spPr>
          <a:xfrm>
            <a:off x="4145280" y="508635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Request for Quotation (RFQ)</a:t>
            </a:r>
          </a:p>
        </p:txBody>
      </p:sp>
      <p:sp>
        <p:nvSpPr>
          <p:cNvPr id="10" name="Rectangle 9">
            <a:extLst>
              <a:ext uri="{FF2B5EF4-FFF2-40B4-BE49-F238E27FC236}">
                <a16:creationId xmlns:a16="http://schemas.microsoft.com/office/drawing/2014/main" id="{5506A59C-B2A4-4266-8DEF-519741AF20A3}"/>
              </a:ext>
            </a:extLst>
          </p:cNvPr>
          <p:cNvSpPr/>
          <p:nvPr/>
        </p:nvSpPr>
        <p:spPr>
          <a:xfrm>
            <a:off x="5842635" y="3390900"/>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Bids</a:t>
            </a:r>
          </a:p>
        </p:txBody>
      </p:sp>
      <p:sp>
        <p:nvSpPr>
          <p:cNvPr id="11" name="Rectangle 10">
            <a:extLst>
              <a:ext uri="{FF2B5EF4-FFF2-40B4-BE49-F238E27FC236}">
                <a16:creationId xmlns:a16="http://schemas.microsoft.com/office/drawing/2014/main" id="{0BCD2F4D-F6D3-46EA-B33B-CE19838A2951}"/>
              </a:ext>
            </a:extLst>
          </p:cNvPr>
          <p:cNvSpPr/>
          <p:nvPr/>
        </p:nvSpPr>
        <p:spPr>
          <a:xfrm>
            <a:off x="7623812" y="146262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Negotiate</a:t>
            </a:r>
          </a:p>
        </p:txBody>
      </p:sp>
      <p:sp>
        <p:nvSpPr>
          <p:cNvPr id="12" name="Rectangle 11">
            <a:extLst>
              <a:ext uri="{FF2B5EF4-FFF2-40B4-BE49-F238E27FC236}">
                <a16:creationId xmlns:a16="http://schemas.microsoft.com/office/drawing/2014/main" id="{F3FAD6F8-16DF-4246-BD16-C8B62F654BD5}"/>
              </a:ext>
            </a:extLst>
          </p:cNvPr>
          <p:cNvSpPr/>
          <p:nvPr/>
        </p:nvSpPr>
        <p:spPr>
          <a:xfrm>
            <a:off x="9367360" y="147024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Receive Bid Revisions</a:t>
            </a:r>
          </a:p>
        </p:txBody>
      </p:sp>
      <p:sp>
        <p:nvSpPr>
          <p:cNvPr id="13" name="Rectangle 12">
            <a:extLst>
              <a:ext uri="{FF2B5EF4-FFF2-40B4-BE49-F238E27FC236}">
                <a16:creationId xmlns:a16="http://schemas.microsoft.com/office/drawing/2014/main" id="{920544AF-64CD-46E7-A1FA-5595D4E0423F}"/>
              </a:ext>
            </a:extLst>
          </p:cNvPr>
          <p:cNvSpPr/>
          <p:nvPr/>
        </p:nvSpPr>
        <p:spPr>
          <a:xfrm>
            <a:off x="7419976"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Manage, Measure, and Document!</a:t>
            </a:r>
          </a:p>
        </p:txBody>
      </p:sp>
      <p:sp>
        <p:nvSpPr>
          <p:cNvPr id="14" name="Rectangle 13">
            <a:extLst>
              <a:ext uri="{FF2B5EF4-FFF2-40B4-BE49-F238E27FC236}">
                <a16:creationId xmlns:a16="http://schemas.microsoft.com/office/drawing/2014/main" id="{E31B7555-5F8C-4C23-9E05-328CFE9FAD8E}"/>
              </a:ext>
            </a:extLst>
          </p:cNvPr>
          <p:cNvSpPr/>
          <p:nvPr/>
        </p:nvSpPr>
        <p:spPr>
          <a:xfrm>
            <a:off x="584454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Short-list Suppliers</a:t>
            </a:r>
          </a:p>
        </p:txBody>
      </p:sp>
      <p:sp>
        <p:nvSpPr>
          <p:cNvPr id="15" name="Rectangle 14">
            <a:extLst>
              <a:ext uri="{FF2B5EF4-FFF2-40B4-BE49-F238E27FC236}">
                <a16:creationId xmlns:a16="http://schemas.microsoft.com/office/drawing/2014/main" id="{4EA3405F-BBB8-4E66-B004-CD5EEF4F2808}"/>
              </a:ext>
            </a:extLst>
          </p:cNvPr>
          <p:cNvSpPr/>
          <p:nvPr/>
        </p:nvSpPr>
        <p:spPr>
          <a:xfrm>
            <a:off x="9367360" y="501586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Award</a:t>
            </a:r>
          </a:p>
        </p:txBody>
      </p:sp>
      <p:sp>
        <p:nvSpPr>
          <p:cNvPr id="16" name="Rectangle 15">
            <a:extLst>
              <a:ext uri="{FF2B5EF4-FFF2-40B4-BE49-F238E27FC236}">
                <a16:creationId xmlns:a16="http://schemas.microsoft.com/office/drawing/2014/main" id="{6F7B2667-70BF-4EB6-8029-92EB16F5AEDB}"/>
              </a:ext>
            </a:extLst>
          </p:cNvPr>
          <p:cNvSpPr/>
          <p:nvPr/>
        </p:nvSpPr>
        <p:spPr>
          <a:xfrm>
            <a:off x="232410" y="1466435"/>
            <a:ext cx="1371600" cy="1097280"/>
          </a:xfrm>
          <a:prstGeom prst="rect">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Determine Business </a:t>
            </a:r>
            <a:br>
              <a:rPr lang="en-US" dirty="0">
                <a:solidFill>
                  <a:schemeClr val="bg1">
                    <a:lumMod val="75000"/>
                  </a:schemeClr>
                </a:solidFill>
                <a:latin typeface="Times New Roman" panose="02020603050405020304" pitchFamily="18" charset="0"/>
                <a:cs typeface="Times New Roman" panose="02020603050405020304" pitchFamily="18" charset="0"/>
              </a:rPr>
            </a:br>
            <a:r>
              <a:rPr lang="en-US" dirty="0">
                <a:solidFill>
                  <a:schemeClr val="bg1">
                    <a:lumMod val="75000"/>
                  </a:schemeClr>
                </a:solidFill>
                <a:latin typeface="Times New Roman" panose="02020603050405020304" pitchFamily="18" charset="0"/>
                <a:cs typeface="Times New Roman" panose="02020603050405020304" pitchFamily="18" charset="0"/>
              </a:rPr>
              <a:t>Need</a:t>
            </a:r>
          </a:p>
        </p:txBody>
      </p:sp>
      <p:cxnSp>
        <p:nvCxnSpPr>
          <p:cNvPr id="18" name="Straight Arrow Connector 17">
            <a:extLst>
              <a:ext uri="{FF2B5EF4-FFF2-40B4-BE49-F238E27FC236}">
                <a16:creationId xmlns:a16="http://schemas.microsoft.com/office/drawing/2014/main" id="{127BFA89-4E4E-4AE4-989F-1924B39F840C}"/>
              </a:ext>
            </a:extLst>
          </p:cNvPr>
          <p:cNvCxnSpPr>
            <a:cxnSpLocks/>
            <a:stCxn id="16" idx="3"/>
            <a:endCxn id="7" idx="1"/>
          </p:cNvCxnSpPr>
          <p:nvPr/>
        </p:nvCxnSpPr>
        <p:spPr>
          <a:xfrm flipV="1">
            <a:off x="1604010" y="2011265"/>
            <a:ext cx="297180"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B68816-6652-49CA-9977-6DD9C3777912}"/>
              </a:ext>
            </a:extLst>
          </p:cNvPr>
          <p:cNvCxnSpPr>
            <a:cxnSpLocks/>
            <a:stCxn id="7" idx="2"/>
            <a:endCxn id="6" idx="0"/>
          </p:cNvCxnSpPr>
          <p:nvPr/>
        </p:nvCxnSpPr>
        <p:spPr>
          <a:xfrm>
            <a:off x="2586990" y="2559905"/>
            <a:ext cx="0" cy="3699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6465D2-058A-4E81-BFF7-3AF16E9EFDC7}"/>
              </a:ext>
            </a:extLst>
          </p:cNvPr>
          <p:cNvCxnSpPr>
            <a:cxnSpLocks/>
            <a:stCxn id="6" idx="3"/>
            <a:endCxn id="8" idx="1"/>
          </p:cNvCxnSpPr>
          <p:nvPr/>
        </p:nvCxnSpPr>
        <p:spPr>
          <a:xfrm>
            <a:off x="3684270" y="3935730"/>
            <a:ext cx="461010"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25A6AD-B665-4C69-A663-A5799F4B59C9}"/>
              </a:ext>
            </a:extLst>
          </p:cNvPr>
          <p:cNvCxnSpPr>
            <a:cxnSpLocks/>
            <a:stCxn id="8" idx="3"/>
            <a:endCxn id="10" idx="1"/>
          </p:cNvCxnSpPr>
          <p:nvPr/>
        </p:nvCxnSpPr>
        <p:spPr>
          <a:xfrm>
            <a:off x="5516880" y="3935730"/>
            <a:ext cx="325755"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1E55E8-D15F-475E-AA5C-E8F1C9AFA92D}"/>
              </a:ext>
            </a:extLst>
          </p:cNvPr>
          <p:cNvCxnSpPr>
            <a:cxnSpLocks/>
            <a:stCxn id="10" idx="0"/>
            <a:endCxn id="14" idx="2"/>
          </p:cNvCxnSpPr>
          <p:nvPr/>
        </p:nvCxnSpPr>
        <p:spPr>
          <a:xfrm flipV="1">
            <a:off x="6528435" y="2563715"/>
            <a:ext cx="1905" cy="827185"/>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D61395-41C6-4CC4-BD1B-04E5B955E9ED}"/>
              </a:ext>
            </a:extLst>
          </p:cNvPr>
          <p:cNvCxnSpPr>
            <a:cxnSpLocks/>
            <a:stCxn id="14" idx="3"/>
            <a:endCxn id="11" idx="1"/>
          </p:cNvCxnSpPr>
          <p:nvPr/>
        </p:nvCxnSpPr>
        <p:spPr>
          <a:xfrm flipV="1">
            <a:off x="7216140" y="2011265"/>
            <a:ext cx="407672" cy="381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3B0547-DC7E-4318-848E-EA598F5BDE85}"/>
              </a:ext>
            </a:extLst>
          </p:cNvPr>
          <p:cNvCxnSpPr>
            <a:cxnSpLocks/>
            <a:stCxn id="11" idx="3"/>
            <a:endCxn id="12" idx="1"/>
          </p:cNvCxnSpPr>
          <p:nvPr/>
        </p:nvCxnSpPr>
        <p:spPr>
          <a:xfrm>
            <a:off x="8995412" y="2011265"/>
            <a:ext cx="371948" cy="762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4B98FB50-6865-49B1-8445-AB4BD4913D1D}"/>
              </a:ext>
            </a:extLst>
          </p:cNvPr>
          <p:cNvSpPr/>
          <p:nvPr/>
        </p:nvSpPr>
        <p:spPr>
          <a:xfrm>
            <a:off x="8795385" y="3202305"/>
            <a:ext cx="2515550" cy="1474470"/>
          </a:xfrm>
          <a:prstGeom prst="flowChartDecision">
            <a:avLst/>
          </a:prstGeom>
          <a:solidFill>
            <a:schemeClr val="bg1">
              <a:lumMod val="85000"/>
            </a:schemeClr>
          </a:solidFill>
          <a:ln>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lumMod val="75000"/>
                  </a:schemeClr>
                </a:solidFill>
                <a:latin typeface="Times New Roman" panose="02020603050405020304" pitchFamily="18" charset="0"/>
                <a:cs typeface="Times New Roman" panose="02020603050405020304" pitchFamily="18" charset="0"/>
              </a:rPr>
              <a:t>Bids Satisfactory?</a:t>
            </a:r>
          </a:p>
        </p:txBody>
      </p:sp>
      <p:cxnSp>
        <p:nvCxnSpPr>
          <p:cNvPr id="40" name="Connector: Elbow 39">
            <a:extLst>
              <a:ext uri="{FF2B5EF4-FFF2-40B4-BE49-F238E27FC236}">
                <a16:creationId xmlns:a16="http://schemas.microsoft.com/office/drawing/2014/main" id="{D510EA8F-FB1B-4C7B-8FF3-BA50EE906D25}"/>
              </a:ext>
            </a:extLst>
          </p:cNvPr>
          <p:cNvCxnSpPr>
            <a:cxnSpLocks/>
            <a:stCxn id="6" idx="2"/>
            <a:endCxn id="9" idx="1"/>
          </p:cNvCxnSpPr>
          <p:nvPr/>
        </p:nvCxnSpPr>
        <p:spPr>
          <a:xfrm rot="16200000" flipH="1">
            <a:off x="3019425" y="4509135"/>
            <a:ext cx="693420" cy="155829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FDB4895-20BF-4B2F-A7C6-8D831182275C}"/>
              </a:ext>
            </a:extLst>
          </p:cNvPr>
          <p:cNvCxnSpPr>
            <a:cxnSpLocks/>
            <a:stCxn id="9" idx="3"/>
            <a:endCxn id="10" idx="2"/>
          </p:cNvCxnSpPr>
          <p:nvPr/>
        </p:nvCxnSpPr>
        <p:spPr>
          <a:xfrm flipV="1">
            <a:off x="5516880" y="4488180"/>
            <a:ext cx="1011555" cy="114681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6472E-F37E-4612-B02C-F38E1DAF5CCD}"/>
              </a:ext>
            </a:extLst>
          </p:cNvPr>
          <p:cNvCxnSpPr>
            <a:cxnSpLocks/>
            <a:stCxn id="12" idx="2"/>
            <a:endCxn id="38" idx="0"/>
          </p:cNvCxnSpPr>
          <p:nvPr/>
        </p:nvCxnSpPr>
        <p:spPr>
          <a:xfrm>
            <a:off x="10053160" y="2567525"/>
            <a:ext cx="0" cy="63478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1F6DB2-2108-4B13-8829-DC9852118449}"/>
              </a:ext>
            </a:extLst>
          </p:cNvPr>
          <p:cNvCxnSpPr>
            <a:cxnSpLocks/>
            <a:stCxn id="38" idx="2"/>
            <a:endCxn id="15" idx="0"/>
          </p:cNvCxnSpPr>
          <p:nvPr/>
        </p:nvCxnSpPr>
        <p:spPr>
          <a:xfrm>
            <a:off x="10053160" y="4676775"/>
            <a:ext cx="0" cy="33909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3AE73BC-1BF4-40E3-8D6D-10F4A0A0561A}"/>
              </a:ext>
            </a:extLst>
          </p:cNvPr>
          <p:cNvCxnSpPr>
            <a:cxnSpLocks/>
            <a:stCxn id="15" idx="1"/>
            <a:endCxn id="13" idx="3"/>
          </p:cNvCxnSpPr>
          <p:nvPr/>
        </p:nvCxnSpPr>
        <p:spPr>
          <a:xfrm flipH="1">
            <a:off x="8791576" y="5564505"/>
            <a:ext cx="575784" cy="0"/>
          </a:xfrm>
          <a:prstGeom prst="straightConnector1">
            <a:avLst/>
          </a:prstGeom>
          <a:ln>
            <a:solidFill>
              <a:schemeClr val="tx1">
                <a:alpha val="99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BC4475F0-B8A8-45EC-B80B-99C4C3711382}"/>
              </a:ext>
            </a:extLst>
          </p:cNvPr>
          <p:cNvCxnSpPr>
            <a:cxnSpLocks/>
            <a:stCxn id="38" idx="1"/>
            <a:endCxn id="11" idx="2"/>
          </p:cNvCxnSpPr>
          <p:nvPr/>
        </p:nvCxnSpPr>
        <p:spPr>
          <a:xfrm rot="10800000">
            <a:off x="8309613" y="2559906"/>
            <a:ext cx="485773" cy="137963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93B5367-4199-46A1-8711-94A523E3D845}"/>
              </a:ext>
            </a:extLst>
          </p:cNvPr>
          <p:cNvCxnSpPr>
            <a:cxnSpLocks/>
            <a:stCxn id="13" idx="2"/>
            <a:endCxn id="16" idx="2"/>
          </p:cNvCxnSpPr>
          <p:nvPr/>
        </p:nvCxnSpPr>
        <p:spPr>
          <a:xfrm rot="5400000" flipH="1">
            <a:off x="2737278" y="744647"/>
            <a:ext cx="3549430" cy="7187566"/>
          </a:xfrm>
          <a:prstGeom prst="bentConnector3">
            <a:avLst>
              <a:gd name="adj1" fmla="val -6440"/>
            </a:avLst>
          </a:prstGeom>
          <a:ln>
            <a:solidFill>
              <a:schemeClr val="tx1"/>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76054D-E392-4189-BB36-3D6221855A47}"/>
              </a:ext>
            </a:extLst>
          </p:cNvPr>
          <p:cNvSpPr txBox="1"/>
          <p:nvPr/>
        </p:nvSpPr>
        <p:spPr>
          <a:xfrm>
            <a:off x="3208020" y="5276434"/>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1" name="TextBox 60">
            <a:extLst>
              <a:ext uri="{FF2B5EF4-FFF2-40B4-BE49-F238E27FC236}">
                <a16:creationId xmlns:a16="http://schemas.microsoft.com/office/drawing/2014/main" id="{8C18C631-C7A2-4ECC-9783-82894B2D3291}"/>
              </a:ext>
            </a:extLst>
          </p:cNvPr>
          <p:cNvSpPr txBox="1"/>
          <p:nvPr/>
        </p:nvSpPr>
        <p:spPr>
          <a:xfrm>
            <a:off x="3683796" y="3614143"/>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
        <p:nvSpPr>
          <p:cNvPr id="62" name="TextBox 61">
            <a:extLst>
              <a:ext uri="{FF2B5EF4-FFF2-40B4-BE49-F238E27FC236}">
                <a16:creationId xmlns:a16="http://schemas.microsoft.com/office/drawing/2014/main" id="{9F1362A1-5826-4710-B1F6-28F0AF13C2E7}"/>
              </a:ext>
            </a:extLst>
          </p:cNvPr>
          <p:cNvSpPr txBox="1"/>
          <p:nvPr/>
        </p:nvSpPr>
        <p:spPr>
          <a:xfrm>
            <a:off x="10161270" y="4664570"/>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Yes</a:t>
            </a:r>
          </a:p>
        </p:txBody>
      </p:sp>
      <p:sp>
        <p:nvSpPr>
          <p:cNvPr id="63" name="TextBox 62">
            <a:extLst>
              <a:ext uri="{FF2B5EF4-FFF2-40B4-BE49-F238E27FC236}">
                <a16:creationId xmlns:a16="http://schemas.microsoft.com/office/drawing/2014/main" id="{E69E3E42-3E55-4797-896F-681FBB618535}"/>
              </a:ext>
            </a:extLst>
          </p:cNvPr>
          <p:cNvSpPr txBox="1"/>
          <p:nvPr/>
        </p:nvSpPr>
        <p:spPr>
          <a:xfrm>
            <a:off x="8431531" y="3618698"/>
            <a:ext cx="491490" cy="276999"/>
          </a:xfrm>
          <a:prstGeom prst="rect">
            <a:avLst/>
          </a:prstGeom>
          <a:noFill/>
        </p:spPr>
        <p:txBody>
          <a:bodyPr wrap="square" lIns="0" tIns="0" rIns="0" bIns="0" rtlCol="0">
            <a:spAutoFit/>
          </a:bodyPr>
          <a:lstStyle/>
          <a:p>
            <a:r>
              <a:rPr lang="en-US" dirty="0">
                <a:solidFill>
                  <a:schemeClr val="bg1">
                    <a:lumMod val="75000"/>
                  </a:schemeClr>
                </a:solidFill>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406749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2146</Words>
  <Application>Microsoft Office PowerPoint</Application>
  <PresentationFormat>Widescreen</PresentationFormat>
  <Paragraphs>340</Paragraphs>
  <Slides>31</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Purchasing Basics</vt:lpstr>
      <vt:lpstr>Learning Objectives </vt:lpstr>
      <vt:lpstr>Purchasing vs. Procurement </vt:lpstr>
      <vt:lpstr>Purchasing vs. Procurement cont. </vt:lpstr>
      <vt:lpstr>Procurement’s Role in a Business </vt:lpstr>
      <vt:lpstr>An Example Procurement Workflow </vt:lpstr>
      <vt:lpstr>An Example Procurement Workflow </vt:lpstr>
      <vt:lpstr>An Example Procurement Workflow </vt:lpstr>
      <vt:lpstr>An Example Procurement Workflow </vt:lpstr>
      <vt:lpstr>An Example Procurement Workflow </vt:lpstr>
      <vt:lpstr>An Example Procurement Workflow </vt:lpstr>
      <vt:lpstr>An Example Procurement Workflow </vt:lpstr>
      <vt:lpstr>An Example Procurement Workflow </vt:lpstr>
      <vt:lpstr>An Example Procurement Workflow </vt:lpstr>
      <vt:lpstr>An Example Procurement Workflow </vt:lpstr>
      <vt:lpstr>Contract Management </vt:lpstr>
      <vt:lpstr>Contract Management </vt:lpstr>
      <vt:lpstr>Contract Management </vt:lpstr>
      <vt:lpstr>Contract Management </vt:lpstr>
      <vt:lpstr>Contract Management </vt:lpstr>
      <vt:lpstr>Price Models – Fixed Price </vt:lpstr>
      <vt:lpstr>Price Models – Fixed Price </vt:lpstr>
      <vt:lpstr>Price Models – Cost Plus </vt:lpstr>
      <vt:lpstr>Price Models – Cost Plus </vt:lpstr>
      <vt:lpstr>Price Models – Time and Materials </vt:lpstr>
      <vt:lpstr>Letters of Intent </vt:lpstr>
      <vt:lpstr>Conflicts </vt:lpstr>
      <vt:lpstr>Conflicts </vt:lpstr>
      <vt:lpstr>Conflicts </vt:lpstr>
      <vt:lpstr>Challenges </vt:lpstr>
      <vt:lpstr>Auto-renewal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Freeman, Nickolas</cp:lastModifiedBy>
  <cp:revision>24</cp:revision>
  <dcterms:created xsi:type="dcterms:W3CDTF">2018-05-11T20:59:43Z</dcterms:created>
  <dcterms:modified xsi:type="dcterms:W3CDTF">2020-11-12T22:30:44Z</dcterms:modified>
</cp:coreProperties>
</file>