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sldIdLst>
    <p:sldId id="273" r:id="rId2"/>
    <p:sldId id="257" r:id="rId3"/>
    <p:sldId id="262" r:id="rId4"/>
    <p:sldId id="263" r:id="rId5"/>
    <p:sldId id="301" r:id="rId6"/>
    <p:sldId id="280" r:id="rId7"/>
    <p:sldId id="267" r:id="rId8"/>
    <p:sldId id="282" r:id="rId9"/>
    <p:sldId id="283" r:id="rId10"/>
    <p:sldId id="288" r:id="rId11"/>
    <p:sldId id="311" r:id="rId12"/>
    <p:sldId id="292" r:id="rId13"/>
    <p:sldId id="284" r:id="rId14"/>
    <p:sldId id="287" r:id="rId15"/>
    <p:sldId id="294" r:id="rId16"/>
    <p:sldId id="295" r:id="rId17"/>
    <p:sldId id="309" r:id="rId18"/>
    <p:sldId id="296" r:id="rId19"/>
    <p:sldId id="298" r:id="rId20"/>
    <p:sldId id="297" r:id="rId21"/>
    <p:sldId id="299" r:id="rId22"/>
    <p:sldId id="308" r:id="rId23"/>
    <p:sldId id="303" r:id="rId24"/>
    <p:sldId id="272" r:id="rId25"/>
    <p:sldId id="310" r:id="rId26"/>
    <p:sldId id="307" r:id="rId27"/>
    <p:sldId id="304" r:id="rId28"/>
    <p:sldId id="305" r:id="rId29"/>
    <p:sldId id="30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84"/>
    <p:restoredTop sz="94859"/>
  </p:normalViewPr>
  <p:slideViewPr>
    <p:cSldViewPr snapToGrid="0">
      <p:cViewPr varScale="1">
        <p:scale>
          <a:sx n="135" d="100"/>
          <a:sy n="135" d="100"/>
        </p:scale>
        <p:origin x="2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F35DEB-7A63-C14E-88F8-36A8F10D4FCC}" type="doc">
      <dgm:prSet loTypeId="urn:microsoft.com/office/officeart/2005/8/layout/hChevron3" loCatId="" qsTypeId="urn:microsoft.com/office/officeart/2005/8/quickstyle/simple1" qsCatId="simple" csTypeId="urn:microsoft.com/office/officeart/2005/8/colors/accent3_5" csCatId="accent3" phldr="1"/>
      <dgm:spPr/>
    </dgm:pt>
    <dgm:pt modelId="{E336DF21-6E8F-734D-88DC-1BAF03D9B437}">
      <dgm:prSet phldrT="[Text]" custT="1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GB" sz="1600" b="1" dirty="0"/>
            <a:t>Problem Statement</a:t>
          </a:r>
        </a:p>
      </dgm:t>
    </dgm:pt>
    <dgm:pt modelId="{6CA456D5-2942-C841-85FA-5125DD9EFE60}" type="parTrans" cxnId="{158F28A6-D6E0-134F-84B7-E2EB8A349D99}">
      <dgm:prSet/>
      <dgm:spPr/>
      <dgm:t>
        <a:bodyPr/>
        <a:lstStyle/>
        <a:p>
          <a:endParaRPr lang="en-GB" sz="1600" b="1"/>
        </a:p>
      </dgm:t>
    </dgm:pt>
    <dgm:pt modelId="{D427F312-3029-5E48-8B1A-17D0DFBEDA9A}" type="sibTrans" cxnId="{158F28A6-D6E0-134F-84B7-E2EB8A349D99}">
      <dgm:prSet/>
      <dgm:spPr/>
      <dgm:t>
        <a:bodyPr/>
        <a:lstStyle/>
        <a:p>
          <a:endParaRPr lang="en-GB" sz="1600" b="1"/>
        </a:p>
      </dgm:t>
    </dgm:pt>
    <dgm:pt modelId="{CA807751-6619-5E4D-881F-C9F0E7EEB4BA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GB" sz="1600" b="1" dirty="0"/>
            <a:t>Data Cleaning &amp; Exploratory Data Analysis</a:t>
          </a:r>
        </a:p>
      </dgm:t>
    </dgm:pt>
    <dgm:pt modelId="{600C4615-7C61-9549-A53C-0A727D7CB0C5}" type="parTrans" cxnId="{CDE9D2F5-571A-1A4E-9A3C-A7C39463F93E}">
      <dgm:prSet/>
      <dgm:spPr/>
      <dgm:t>
        <a:bodyPr/>
        <a:lstStyle/>
        <a:p>
          <a:endParaRPr lang="en-GB" sz="1600" b="1"/>
        </a:p>
      </dgm:t>
    </dgm:pt>
    <dgm:pt modelId="{90C4BC96-984E-364F-B575-B4A4F3FFBA1C}" type="sibTrans" cxnId="{CDE9D2F5-571A-1A4E-9A3C-A7C39463F93E}">
      <dgm:prSet/>
      <dgm:spPr/>
      <dgm:t>
        <a:bodyPr/>
        <a:lstStyle/>
        <a:p>
          <a:endParaRPr lang="en-GB" sz="1600" b="1"/>
        </a:p>
      </dgm:t>
    </dgm:pt>
    <dgm:pt modelId="{AE3DB9F6-FC73-0244-B6EE-FD5EA4B9C1F4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GB" sz="1600" b="1" dirty="0"/>
            <a:t>Pre-processing and Modelling</a:t>
          </a:r>
        </a:p>
      </dgm:t>
    </dgm:pt>
    <dgm:pt modelId="{59D469DC-640D-DA48-AD61-81EBC62A639C}" type="parTrans" cxnId="{1AFB3CD2-1445-A949-BDC3-0A0943CB078F}">
      <dgm:prSet/>
      <dgm:spPr/>
      <dgm:t>
        <a:bodyPr/>
        <a:lstStyle/>
        <a:p>
          <a:endParaRPr lang="en-GB" sz="1600" b="1"/>
        </a:p>
      </dgm:t>
    </dgm:pt>
    <dgm:pt modelId="{0875C564-6F41-344E-A265-2745107063B1}" type="sibTrans" cxnId="{1AFB3CD2-1445-A949-BDC3-0A0943CB078F}">
      <dgm:prSet/>
      <dgm:spPr/>
      <dgm:t>
        <a:bodyPr/>
        <a:lstStyle/>
        <a:p>
          <a:endParaRPr lang="en-GB" sz="1600" b="1"/>
        </a:p>
      </dgm:t>
    </dgm:pt>
    <dgm:pt modelId="{CA5E9D80-354A-C843-B4F5-12E664744A82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GB" sz="1600" b="1" dirty="0"/>
            <a:t>Conclusion &amp; Recommendation</a:t>
          </a:r>
        </a:p>
      </dgm:t>
    </dgm:pt>
    <dgm:pt modelId="{37A09377-E3CF-A740-B63C-F2D8780AE2B3}" type="parTrans" cxnId="{D42F9695-6A83-B849-8883-457F25CB0560}">
      <dgm:prSet/>
      <dgm:spPr/>
      <dgm:t>
        <a:bodyPr/>
        <a:lstStyle/>
        <a:p>
          <a:endParaRPr lang="en-GB" sz="1600" b="1"/>
        </a:p>
      </dgm:t>
    </dgm:pt>
    <dgm:pt modelId="{6CFBB4B9-F747-6348-B80D-375EDDA36C09}" type="sibTrans" cxnId="{D42F9695-6A83-B849-8883-457F25CB0560}">
      <dgm:prSet/>
      <dgm:spPr/>
      <dgm:t>
        <a:bodyPr/>
        <a:lstStyle/>
        <a:p>
          <a:endParaRPr lang="en-GB" sz="1600" b="1"/>
        </a:p>
      </dgm:t>
    </dgm:pt>
    <dgm:pt modelId="{5243FB68-6DE1-FB43-8E02-5445FCD1B351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GB" sz="1600" b="1" dirty="0"/>
            <a:t>Data Collection</a:t>
          </a:r>
        </a:p>
      </dgm:t>
    </dgm:pt>
    <dgm:pt modelId="{F77546FA-28FF-7F4D-942C-83D04D011007}" type="parTrans" cxnId="{369F6ED1-29E2-D546-9B9F-8C9C0F619A6C}">
      <dgm:prSet/>
      <dgm:spPr/>
      <dgm:t>
        <a:bodyPr/>
        <a:lstStyle/>
        <a:p>
          <a:endParaRPr lang="en-GB" sz="1600" b="1"/>
        </a:p>
      </dgm:t>
    </dgm:pt>
    <dgm:pt modelId="{EA19336B-1643-2848-A363-96AF1838CCD7}" type="sibTrans" cxnId="{369F6ED1-29E2-D546-9B9F-8C9C0F619A6C}">
      <dgm:prSet/>
      <dgm:spPr/>
      <dgm:t>
        <a:bodyPr/>
        <a:lstStyle/>
        <a:p>
          <a:endParaRPr lang="en-GB" sz="1600" b="1"/>
        </a:p>
      </dgm:t>
    </dgm:pt>
    <dgm:pt modelId="{56645004-26D8-7C43-8E62-2D2273D1958E}" type="pres">
      <dgm:prSet presAssocID="{7BF35DEB-7A63-C14E-88F8-36A8F10D4FCC}" presName="Name0" presStyleCnt="0">
        <dgm:presLayoutVars>
          <dgm:dir/>
          <dgm:resizeHandles val="exact"/>
        </dgm:presLayoutVars>
      </dgm:prSet>
      <dgm:spPr/>
    </dgm:pt>
    <dgm:pt modelId="{FB8067A5-72D0-384F-A987-5A5D17498EB4}" type="pres">
      <dgm:prSet presAssocID="{E336DF21-6E8F-734D-88DC-1BAF03D9B437}" presName="parTxOnly" presStyleLbl="node1" presStyleIdx="0" presStyleCnt="5">
        <dgm:presLayoutVars>
          <dgm:bulletEnabled val="1"/>
        </dgm:presLayoutVars>
      </dgm:prSet>
      <dgm:spPr/>
    </dgm:pt>
    <dgm:pt modelId="{3191A093-11F5-0F48-BCEE-76CBC094980D}" type="pres">
      <dgm:prSet presAssocID="{D427F312-3029-5E48-8B1A-17D0DFBEDA9A}" presName="parSpace" presStyleCnt="0"/>
      <dgm:spPr/>
    </dgm:pt>
    <dgm:pt modelId="{CC7973E1-157F-F041-8FCC-4714DE5AD22C}" type="pres">
      <dgm:prSet presAssocID="{5243FB68-6DE1-FB43-8E02-5445FCD1B351}" presName="parTxOnly" presStyleLbl="node1" presStyleIdx="1" presStyleCnt="5">
        <dgm:presLayoutVars>
          <dgm:bulletEnabled val="1"/>
        </dgm:presLayoutVars>
      </dgm:prSet>
      <dgm:spPr/>
    </dgm:pt>
    <dgm:pt modelId="{C3129847-6005-D04B-9337-55BF8BDF0114}" type="pres">
      <dgm:prSet presAssocID="{EA19336B-1643-2848-A363-96AF1838CCD7}" presName="parSpace" presStyleCnt="0"/>
      <dgm:spPr/>
    </dgm:pt>
    <dgm:pt modelId="{F9F192D4-D200-104C-8689-50F6D5F2003E}" type="pres">
      <dgm:prSet presAssocID="{CA807751-6619-5E4D-881F-C9F0E7EEB4BA}" presName="parTxOnly" presStyleLbl="node1" presStyleIdx="2" presStyleCnt="5">
        <dgm:presLayoutVars>
          <dgm:bulletEnabled val="1"/>
        </dgm:presLayoutVars>
      </dgm:prSet>
      <dgm:spPr/>
    </dgm:pt>
    <dgm:pt modelId="{A19C1B1A-AE3C-BB40-B576-67C7B0E611C7}" type="pres">
      <dgm:prSet presAssocID="{90C4BC96-984E-364F-B575-B4A4F3FFBA1C}" presName="parSpace" presStyleCnt="0"/>
      <dgm:spPr/>
    </dgm:pt>
    <dgm:pt modelId="{35D8907A-9FB7-BE4D-9775-3000B21EA99B}" type="pres">
      <dgm:prSet presAssocID="{AE3DB9F6-FC73-0244-B6EE-FD5EA4B9C1F4}" presName="parTxOnly" presStyleLbl="node1" presStyleIdx="3" presStyleCnt="5">
        <dgm:presLayoutVars>
          <dgm:bulletEnabled val="1"/>
        </dgm:presLayoutVars>
      </dgm:prSet>
      <dgm:spPr/>
    </dgm:pt>
    <dgm:pt modelId="{E10D7356-7521-1543-A9B0-90E1662D4AAD}" type="pres">
      <dgm:prSet presAssocID="{0875C564-6F41-344E-A265-2745107063B1}" presName="parSpace" presStyleCnt="0"/>
      <dgm:spPr/>
    </dgm:pt>
    <dgm:pt modelId="{03D3908D-4681-1143-882F-110970860A05}" type="pres">
      <dgm:prSet presAssocID="{CA5E9D80-354A-C843-B4F5-12E664744A82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13B4524-6AF4-5E4C-B5FB-ACE9A29C4055}" type="presOf" srcId="{5243FB68-6DE1-FB43-8E02-5445FCD1B351}" destId="{CC7973E1-157F-F041-8FCC-4714DE5AD22C}" srcOrd="0" destOrd="0" presId="urn:microsoft.com/office/officeart/2005/8/layout/hChevron3"/>
    <dgm:cxn modelId="{C559888E-00BE-A740-AABA-A86A1204D976}" type="presOf" srcId="{CA5E9D80-354A-C843-B4F5-12E664744A82}" destId="{03D3908D-4681-1143-882F-110970860A05}" srcOrd="0" destOrd="0" presId="urn:microsoft.com/office/officeart/2005/8/layout/hChevron3"/>
    <dgm:cxn modelId="{D42F9695-6A83-B849-8883-457F25CB0560}" srcId="{7BF35DEB-7A63-C14E-88F8-36A8F10D4FCC}" destId="{CA5E9D80-354A-C843-B4F5-12E664744A82}" srcOrd="4" destOrd="0" parTransId="{37A09377-E3CF-A740-B63C-F2D8780AE2B3}" sibTransId="{6CFBB4B9-F747-6348-B80D-375EDDA36C09}"/>
    <dgm:cxn modelId="{32E8FFA2-FFBE-A44B-954E-23966B2DD8C2}" type="presOf" srcId="{E336DF21-6E8F-734D-88DC-1BAF03D9B437}" destId="{FB8067A5-72D0-384F-A987-5A5D17498EB4}" srcOrd="0" destOrd="0" presId="urn:microsoft.com/office/officeart/2005/8/layout/hChevron3"/>
    <dgm:cxn modelId="{158F28A6-D6E0-134F-84B7-E2EB8A349D99}" srcId="{7BF35DEB-7A63-C14E-88F8-36A8F10D4FCC}" destId="{E336DF21-6E8F-734D-88DC-1BAF03D9B437}" srcOrd="0" destOrd="0" parTransId="{6CA456D5-2942-C841-85FA-5125DD9EFE60}" sibTransId="{D427F312-3029-5E48-8B1A-17D0DFBEDA9A}"/>
    <dgm:cxn modelId="{7A9620AE-8E19-AA45-9373-A0952F932C15}" type="presOf" srcId="{CA807751-6619-5E4D-881F-C9F0E7EEB4BA}" destId="{F9F192D4-D200-104C-8689-50F6D5F2003E}" srcOrd="0" destOrd="0" presId="urn:microsoft.com/office/officeart/2005/8/layout/hChevron3"/>
    <dgm:cxn modelId="{369F6ED1-29E2-D546-9B9F-8C9C0F619A6C}" srcId="{7BF35DEB-7A63-C14E-88F8-36A8F10D4FCC}" destId="{5243FB68-6DE1-FB43-8E02-5445FCD1B351}" srcOrd="1" destOrd="0" parTransId="{F77546FA-28FF-7F4D-942C-83D04D011007}" sibTransId="{EA19336B-1643-2848-A363-96AF1838CCD7}"/>
    <dgm:cxn modelId="{1AFB3CD2-1445-A949-BDC3-0A0943CB078F}" srcId="{7BF35DEB-7A63-C14E-88F8-36A8F10D4FCC}" destId="{AE3DB9F6-FC73-0244-B6EE-FD5EA4B9C1F4}" srcOrd="3" destOrd="0" parTransId="{59D469DC-640D-DA48-AD61-81EBC62A639C}" sibTransId="{0875C564-6F41-344E-A265-2745107063B1}"/>
    <dgm:cxn modelId="{3A47E3DC-D5AD-864D-84FF-4D3417FBE3C6}" type="presOf" srcId="{7BF35DEB-7A63-C14E-88F8-36A8F10D4FCC}" destId="{56645004-26D8-7C43-8E62-2D2273D1958E}" srcOrd="0" destOrd="0" presId="urn:microsoft.com/office/officeart/2005/8/layout/hChevron3"/>
    <dgm:cxn modelId="{1236C5DF-FB95-2146-91C2-4CBC52E36D02}" type="presOf" srcId="{AE3DB9F6-FC73-0244-B6EE-FD5EA4B9C1F4}" destId="{35D8907A-9FB7-BE4D-9775-3000B21EA99B}" srcOrd="0" destOrd="0" presId="urn:microsoft.com/office/officeart/2005/8/layout/hChevron3"/>
    <dgm:cxn modelId="{CDE9D2F5-571A-1A4E-9A3C-A7C39463F93E}" srcId="{7BF35DEB-7A63-C14E-88F8-36A8F10D4FCC}" destId="{CA807751-6619-5E4D-881F-C9F0E7EEB4BA}" srcOrd="2" destOrd="0" parTransId="{600C4615-7C61-9549-A53C-0A727D7CB0C5}" sibTransId="{90C4BC96-984E-364F-B575-B4A4F3FFBA1C}"/>
    <dgm:cxn modelId="{97701B11-2321-EA40-9091-16AFF0DA5469}" type="presParOf" srcId="{56645004-26D8-7C43-8E62-2D2273D1958E}" destId="{FB8067A5-72D0-384F-A987-5A5D17498EB4}" srcOrd="0" destOrd="0" presId="urn:microsoft.com/office/officeart/2005/8/layout/hChevron3"/>
    <dgm:cxn modelId="{07203155-ED77-A24B-B61B-1C6C878BC24C}" type="presParOf" srcId="{56645004-26D8-7C43-8E62-2D2273D1958E}" destId="{3191A093-11F5-0F48-BCEE-76CBC094980D}" srcOrd="1" destOrd="0" presId="urn:microsoft.com/office/officeart/2005/8/layout/hChevron3"/>
    <dgm:cxn modelId="{81D29B5E-F13C-CD49-BC04-EEDD726595D8}" type="presParOf" srcId="{56645004-26D8-7C43-8E62-2D2273D1958E}" destId="{CC7973E1-157F-F041-8FCC-4714DE5AD22C}" srcOrd="2" destOrd="0" presId="urn:microsoft.com/office/officeart/2005/8/layout/hChevron3"/>
    <dgm:cxn modelId="{86C8B031-8AED-CF40-BFB5-5B515EDB59FF}" type="presParOf" srcId="{56645004-26D8-7C43-8E62-2D2273D1958E}" destId="{C3129847-6005-D04B-9337-55BF8BDF0114}" srcOrd="3" destOrd="0" presId="urn:microsoft.com/office/officeart/2005/8/layout/hChevron3"/>
    <dgm:cxn modelId="{AE27A467-7CE1-964D-AD09-B731EC6FEEFA}" type="presParOf" srcId="{56645004-26D8-7C43-8E62-2D2273D1958E}" destId="{F9F192D4-D200-104C-8689-50F6D5F2003E}" srcOrd="4" destOrd="0" presId="urn:microsoft.com/office/officeart/2005/8/layout/hChevron3"/>
    <dgm:cxn modelId="{E8B2CA32-0600-564E-A6BA-5EBEB7D4F731}" type="presParOf" srcId="{56645004-26D8-7C43-8E62-2D2273D1958E}" destId="{A19C1B1A-AE3C-BB40-B576-67C7B0E611C7}" srcOrd="5" destOrd="0" presId="urn:microsoft.com/office/officeart/2005/8/layout/hChevron3"/>
    <dgm:cxn modelId="{03FB76AE-108D-CF47-85A4-7306D7B43A29}" type="presParOf" srcId="{56645004-26D8-7C43-8E62-2D2273D1958E}" destId="{35D8907A-9FB7-BE4D-9775-3000B21EA99B}" srcOrd="6" destOrd="0" presId="urn:microsoft.com/office/officeart/2005/8/layout/hChevron3"/>
    <dgm:cxn modelId="{C00FD147-1229-8F43-B6BB-10C6BBF5F77B}" type="presParOf" srcId="{56645004-26D8-7C43-8E62-2D2273D1958E}" destId="{E10D7356-7521-1543-A9B0-90E1662D4AAD}" srcOrd="7" destOrd="0" presId="urn:microsoft.com/office/officeart/2005/8/layout/hChevron3"/>
    <dgm:cxn modelId="{07DE5C0D-F8C0-2849-85B3-3E2471F91950}" type="presParOf" srcId="{56645004-26D8-7C43-8E62-2D2273D1958E}" destId="{03D3908D-4681-1143-882F-110970860A05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F35DEB-7A63-C14E-88F8-36A8F10D4FCC}" type="doc">
      <dgm:prSet loTypeId="urn:microsoft.com/office/officeart/2005/8/layout/hChevron3" loCatId="" qsTypeId="urn:microsoft.com/office/officeart/2005/8/quickstyle/simple1" qsCatId="simple" csTypeId="urn:microsoft.com/office/officeart/2005/8/colors/accent3_5" csCatId="accent3" phldr="1"/>
      <dgm:spPr/>
    </dgm:pt>
    <dgm:pt modelId="{E336DF21-6E8F-734D-88DC-1BAF03D9B437}">
      <dgm:prSet phldrT="[Text]" custT="1"/>
      <dgm:spPr>
        <a:solidFill>
          <a:schemeClr val="bg1">
            <a:lumMod val="50000"/>
            <a:alpha val="90000"/>
          </a:schemeClr>
        </a:solidFill>
      </dgm:spPr>
      <dgm:t>
        <a:bodyPr/>
        <a:lstStyle/>
        <a:p>
          <a:r>
            <a:rPr lang="en-GB" sz="1600" b="1" dirty="0"/>
            <a:t>Problem Statement</a:t>
          </a:r>
        </a:p>
      </dgm:t>
    </dgm:pt>
    <dgm:pt modelId="{6CA456D5-2942-C841-85FA-5125DD9EFE60}" type="parTrans" cxnId="{158F28A6-D6E0-134F-84B7-E2EB8A349D99}">
      <dgm:prSet/>
      <dgm:spPr/>
      <dgm:t>
        <a:bodyPr/>
        <a:lstStyle/>
        <a:p>
          <a:endParaRPr lang="en-GB" sz="1600" b="1"/>
        </a:p>
      </dgm:t>
    </dgm:pt>
    <dgm:pt modelId="{D427F312-3029-5E48-8B1A-17D0DFBEDA9A}" type="sibTrans" cxnId="{158F28A6-D6E0-134F-84B7-E2EB8A349D99}">
      <dgm:prSet/>
      <dgm:spPr/>
      <dgm:t>
        <a:bodyPr/>
        <a:lstStyle/>
        <a:p>
          <a:endParaRPr lang="en-GB" sz="1600" b="1"/>
        </a:p>
      </dgm:t>
    </dgm:pt>
    <dgm:pt modelId="{CA807751-6619-5E4D-881F-C9F0E7EEB4BA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GB" sz="1600" b="1" dirty="0"/>
            <a:t>Data Cleaning &amp; Exploratory Data Analysis</a:t>
          </a:r>
        </a:p>
      </dgm:t>
    </dgm:pt>
    <dgm:pt modelId="{600C4615-7C61-9549-A53C-0A727D7CB0C5}" type="parTrans" cxnId="{CDE9D2F5-571A-1A4E-9A3C-A7C39463F93E}">
      <dgm:prSet/>
      <dgm:spPr/>
      <dgm:t>
        <a:bodyPr/>
        <a:lstStyle/>
        <a:p>
          <a:endParaRPr lang="en-GB" sz="1600" b="1"/>
        </a:p>
      </dgm:t>
    </dgm:pt>
    <dgm:pt modelId="{90C4BC96-984E-364F-B575-B4A4F3FFBA1C}" type="sibTrans" cxnId="{CDE9D2F5-571A-1A4E-9A3C-A7C39463F93E}">
      <dgm:prSet/>
      <dgm:spPr/>
      <dgm:t>
        <a:bodyPr/>
        <a:lstStyle/>
        <a:p>
          <a:endParaRPr lang="en-GB" sz="1600" b="1"/>
        </a:p>
      </dgm:t>
    </dgm:pt>
    <dgm:pt modelId="{AE3DB9F6-FC73-0244-B6EE-FD5EA4B9C1F4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GB" sz="1600" b="1" dirty="0"/>
            <a:t>Pre-processing and Modelling</a:t>
          </a:r>
        </a:p>
      </dgm:t>
    </dgm:pt>
    <dgm:pt modelId="{59D469DC-640D-DA48-AD61-81EBC62A639C}" type="parTrans" cxnId="{1AFB3CD2-1445-A949-BDC3-0A0943CB078F}">
      <dgm:prSet/>
      <dgm:spPr/>
      <dgm:t>
        <a:bodyPr/>
        <a:lstStyle/>
        <a:p>
          <a:endParaRPr lang="en-GB" sz="1600" b="1"/>
        </a:p>
      </dgm:t>
    </dgm:pt>
    <dgm:pt modelId="{0875C564-6F41-344E-A265-2745107063B1}" type="sibTrans" cxnId="{1AFB3CD2-1445-A949-BDC3-0A0943CB078F}">
      <dgm:prSet/>
      <dgm:spPr/>
      <dgm:t>
        <a:bodyPr/>
        <a:lstStyle/>
        <a:p>
          <a:endParaRPr lang="en-GB" sz="1600" b="1"/>
        </a:p>
      </dgm:t>
    </dgm:pt>
    <dgm:pt modelId="{CA5E9D80-354A-C843-B4F5-12E664744A82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GB" sz="1600" b="1" dirty="0"/>
            <a:t>Conclusion &amp; Recommendation</a:t>
          </a:r>
        </a:p>
      </dgm:t>
    </dgm:pt>
    <dgm:pt modelId="{37A09377-E3CF-A740-B63C-F2D8780AE2B3}" type="parTrans" cxnId="{D42F9695-6A83-B849-8883-457F25CB0560}">
      <dgm:prSet/>
      <dgm:spPr/>
      <dgm:t>
        <a:bodyPr/>
        <a:lstStyle/>
        <a:p>
          <a:endParaRPr lang="en-GB" sz="1600" b="1"/>
        </a:p>
      </dgm:t>
    </dgm:pt>
    <dgm:pt modelId="{6CFBB4B9-F747-6348-B80D-375EDDA36C09}" type="sibTrans" cxnId="{D42F9695-6A83-B849-8883-457F25CB0560}">
      <dgm:prSet/>
      <dgm:spPr/>
      <dgm:t>
        <a:bodyPr/>
        <a:lstStyle/>
        <a:p>
          <a:endParaRPr lang="en-GB" sz="1600" b="1"/>
        </a:p>
      </dgm:t>
    </dgm:pt>
    <dgm:pt modelId="{5243FB68-6DE1-FB43-8E02-5445FCD1B351}">
      <dgm:prSet custT="1"/>
      <dgm:spPr>
        <a:solidFill>
          <a:srgbClr val="FFC000"/>
        </a:solidFill>
      </dgm:spPr>
      <dgm:t>
        <a:bodyPr/>
        <a:lstStyle/>
        <a:p>
          <a:r>
            <a:rPr lang="en-GB" sz="1600" b="1" dirty="0"/>
            <a:t>Data Collection</a:t>
          </a:r>
        </a:p>
      </dgm:t>
    </dgm:pt>
    <dgm:pt modelId="{F77546FA-28FF-7F4D-942C-83D04D011007}" type="parTrans" cxnId="{369F6ED1-29E2-D546-9B9F-8C9C0F619A6C}">
      <dgm:prSet/>
      <dgm:spPr/>
      <dgm:t>
        <a:bodyPr/>
        <a:lstStyle/>
        <a:p>
          <a:endParaRPr lang="en-GB" sz="1600" b="1"/>
        </a:p>
      </dgm:t>
    </dgm:pt>
    <dgm:pt modelId="{EA19336B-1643-2848-A363-96AF1838CCD7}" type="sibTrans" cxnId="{369F6ED1-29E2-D546-9B9F-8C9C0F619A6C}">
      <dgm:prSet/>
      <dgm:spPr/>
      <dgm:t>
        <a:bodyPr/>
        <a:lstStyle/>
        <a:p>
          <a:endParaRPr lang="en-GB" sz="1600" b="1"/>
        </a:p>
      </dgm:t>
    </dgm:pt>
    <dgm:pt modelId="{56645004-26D8-7C43-8E62-2D2273D1958E}" type="pres">
      <dgm:prSet presAssocID="{7BF35DEB-7A63-C14E-88F8-36A8F10D4FCC}" presName="Name0" presStyleCnt="0">
        <dgm:presLayoutVars>
          <dgm:dir/>
          <dgm:resizeHandles val="exact"/>
        </dgm:presLayoutVars>
      </dgm:prSet>
      <dgm:spPr/>
    </dgm:pt>
    <dgm:pt modelId="{FB8067A5-72D0-384F-A987-5A5D17498EB4}" type="pres">
      <dgm:prSet presAssocID="{E336DF21-6E8F-734D-88DC-1BAF03D9B437}" presName="parTxOnly" presStyleLbl="node1" presStyleIdx="0" presStyleCnt="5">
        <dgm:presLayoutVars>
          <dgm:bulletEnabled val="1"/>
        </dgm:presLayoutVars>
      </dgm:prSet>
      <dgm:spPr/>
    </dgm:pt>
    <dgm:pt modelId="{3191A093-11F5-0F48-BCEE-76CBC094980D}" type="pres">
      <dgm:prSet presAssocID="{D427F312-3029-5E48-8B1A-17D0DFBEDA9A}" presName="parSpace" presStyleCnt="0"/>
      <dgm:spPr/>
    </dgm:pt>
    <dgm:pt modelId="{CC7973E1-157F-F041-8FCC-4714DE5AD22C}" type="pres">
      <dgm:prSet presAssocID="{5243FB68-6DE1-FB43-8E02-5445FCD1B351}" presName="parTxOnly" presStyleLbl="node1" presStyleIdx="1" presStyleCnt="5">
        <dgm:presLayoutVars>
          <dgm:bulletEnabled val="1"/>
        </dgm:presLayoutVars>
      </dgm:prSet>
      <dgm:spPr/>
    </dgm:pt>
    <dgm:pt modelId="{C3129847-6005-D04B-9337-55BF8BDF0114}" type="pres">
      <dgm:prSet presAssocID="{EA19336B-1643-2848-A363-96AF1838CCD7}" presName="parSpace" presStyleCnt="0"/>
      <dgm:spPr/>
    </dgm:pt>
    <dgm:pt modelId="{F9F192D4-D200-104C-8689-50F6D5F2003E}" type="pres">
      <dgm:prSet presAssocID="{CA807751-6619-5E4D-881F-C9F0E7EEB4BA}" presName="parTxOnly" presStyleLbl="node1" presStyleIdx="2" presStyleCnt="5">
        <dgm:presLayoutVars>
          <dgm:bulletEnabled val="1"/>
        </dgm:presLayoutVars>
      </dgm:prSet>
      <dgm:spPr/>
    </dgm:pt>
    <dgm:pt modelId="{A19C1B1A-AE3C-BB40-B576-67C7B0E611C7}" type="pres">
      <dgm:prSet presAssocID="{90C4BC96-984E-364F-B575-B4A4F3FFBA1C}" presName="parSpace" presStyleCnt="0"/>
      <dgm:spPr/>
    </dgm:pt>
    <dgm:pt modelId="{35D8907A-9FB7-BE4D-9775-3000B21EA99B}" type="pres">
      <dgm:prSet presAssocID="{AE3DB9F6-FC73-0244-B6EE-FD5EA4B9C1F4}" presName="parTxOnly" presStyleLbl="node1" presStyleIdx="3" presStyleCnt="5">
        <dgm:presLayoutVars>
          <dgm:bulletEnabled val="1"/>
        </dgm:presLayoutVars>
      </dgm:prSet>
      <dgm:spPr/>
    </dgm:pt>
    <dgm:pt modelId="{E10D7356-7521-1543-A9B0-90E1662D4AAD}" type="pres">
      <dgm:prSet presAssocID="{0875C564-6F41-344E-A265-2745107063B1}" presName="parSpace" presStyleCnt="0"/>
      <dgm:spPr/>
    </dgm:pt>
    <dgm:pt modelId="{03D3908D-4681-1143-882F-110970860A05}" type="pres">
      <dgm:prSet presAssocID="{CA5E9D80-354A-C843-B4F5-12E664744A82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13B4524-6AF4-5E4C-B5FB-ACE9A29C4055}" type="presOf" srcId="{5243FB68-6DE1-FB43-8E02-5445FCD1B351}" destId="{CC7973E1-157F-F041-8FCC-4714DE5AD22C}" srcOrd="0" destOrd="0" presId="urn:microsoft.com/office/officeart/2005/8/layout/hChevron3"/>
    <dgm:cxn modelId="{C559888E-00BE-A740-AABA-A86A1204D976}" type="presOf" srcId="{CA5E9D80-354A-C843-B4F5-12E664744A82}" destId="{03D3908D-4681-1143-882F-110970860A05}" srcOrd="0" destOrd="0" presId="urn:microsoft.com/office/officeart/2005/8/layout/hChevron3"/>
    <dgm:cxn modelId="{D42F9695-6A83-B849-8883-457F25CB0560}" srcId="{7BF35DEB-7A63-C14E-88F8-36A8F10D4FCC}" destId="{CA5E9D80-354A-C843-B4F5-12E664744A82}" srcOrd="4" destOrd="0" parTransId="{37A09377-E3CF-A740-B63C-F2D8780AE2B3}" sibTransId="{6CFBB4B9-F747-6348-B80D-375EDDA36C09}"/>
    <dgm:cxn modelId="{32E8FFA2-FFBE-A44B-954E-23966B2DD8C2}" type="presOf" srcId="{E336DF21-6E8F-734D-88DC-1BAF03D9B437}" destId="{FB8067A5-72D0-384F-A987-5A5D17498EB4}" srcOrd="0" destOrd="0" presId="urn:microsoft.com/office/officeart/2005/8/layout/hChevron3"/>
    <dgm:cxn modelId="{158F28A6-D6E0-134F-84B7-E2EB8A349D99}" srcId="{7BF35DEB-7A63-C14E-88F8-36A8F10D4FCC}" destId="{E336DF21-6E8F-734D-88DC-1BAF03D9B437}" srcOrd="0" destOrd="0" parTransId="{6CA456D5-2942-C841-85FA-5125DD9EFE60}" sibTransId="{D427F312-3029-5E48-8B1A-17D0DFBEDA9A}"/>
    <dgm:cxn modelId="{7A9620AE-8E19-AA45-9373-A0952F932C15}" type="presOf" srcId="{CA807751-6619-5E4D-881F-C9F0E7EEB4BA}" destId="{F9F192D4-D200-104C-8689-50F6D5F2003E}" srcOrd="0" destOrd="0" presId="urn:microsoft.com/office/officeart/2005/8/layout/hChevron3"/>
    <dgm:cxn modelId="{369F6ED1-29E2-D546-9B9F-8C9C0F619A6C}" srcId="{7BF35DEB-7A63-C14E-88F8-36A8F10D4FCC}" destId="{5243FB68-6DE1-FB43-8E02-5445FCD1B351}" srcOrd="1" destOrd="0" parTransId="{F77546FA-28FF-7F4D-942C-83D04D011007}" sibTransId="{EA19336B-1643-2848-A363-96AF1838CCD7}"/>
    <dgm:cxn modelId="{1AFB3CD2-1445-A949-BDC3-0A0943CB078F}" srcId="{7BF35DEB-7A63-C14E-88F8-36A8F10D4FCC}" destId="{AE3DB9F6-FC73-0244-B6EE-FD5EA4B9C1F4}" srcOrd="3" destOrd="0" parTransId="{59D469DC-640D-DA48-AD61-81EBC62A639C}" sibTransId="{0875C564-6F41-344E-A265-2745107063B1}"/>
    <dgm:cxn modelId="{3A47E3DC-D5AD-864D-84FF-4D3417FBE3C6}" type="presOf" srcId="{7BF35DEB-7A63-C14E-88F8-36A8F10D4FCC}" destId="{56645004-26D8-7C43-8E62-2D2273D1958E}" srcOrd="0" destOrd="0" presId="urn:microsoft.com/office/officeart/2005/8/layout/hChevron3"/>
    <dgm:cxn modelId="{1236C5DF-FB95-2146-91C2-4CBC52E36D02}" type="presOf" srcId="{AE3DB9F6-FC73-0244-B6EE-FD5EA4B9C1F4}" destId="{35D8907A-9FB7-BE4D-9775-3000B21EA99B}" srcOrd="0" destOrd="0" presId="urn:microsoft.com/office/officeart/2005/8/layout/hChevron3"/>
    <dgm:cxn modelId="{CDE9D2F5-571A-1A4E-9A3C-A7C39463F93E}" srcId="{7BF35DEB-7A63-C14E-88F8-36A8F10D4FCC}" destId="{CA807751-6619-5E4D-881F-C9F0E7EEB4BA}" srcOrd="2" destOrd="0" parTransId="{600C4615-7C61-9549-A53C-0A727D7CB0C5}" sibTransId="{90C4BC96-984E-364F-B575-B4A4F3FFBA1C}"/>
    <dgm:cxn modelId="{97701B11-2321-EA40-9091-16AFF0DA5469}" type="presParOf" srcId="{56645004-26D8-7C43-8E62-2D2273D1958E}" destId="{FB8067A5-72D0-384F-A987-5A5D17498EB4}" srcOrd="0" destOrd="0" presId="urn:microsoft.com/office/officeart/2005/8/layout/hChevron3"/>
    <dgm:cxn modelId="{07203155-ED77-A24B-B61B-1C6C878BC24C}" type="presParOf" srcId="{56645004-26D8-7C43-8E62-2D2273D1958E}" destId="{3191A093-11F5-0F48-BCEE-76CBC094980D}" srcOrd="1" destOrd="0" presId="urn:microsoft.com/office/officeart/2005/8/layout/hChevron3"/>
    <dgm:cxn modelId="{81D29B5E-F13C-CD49-BC04-EEDD726595D8}" type="presParOf" srcId="{56645004-26D8-7C43-8E62-2D2273D1958E}" destId="{CC7973E1-157F-F041-8FCC-4714DE5AD22C}" srcOrd="2" destOrd="0" presId="urn:microsoft.com/office/officeart/2005/8/layout/hChevron3"/>
    <dgm:cxn modelId="{86C8B031-8AED-CF40-BFB5-5B515EDB59FF}" type="presParOf" srcId="{56645004-26D8-7C43-8E62-2D2273D1958E}" destId="{C3129847-6005-D04B-9337-55BF8BDF0114}" srcOrd="3" destOrd="0" presId="urn:microsoft.com/office/officeart/2005/8/layout/hChevron3"/>
    <dgm:cxn modelId="{AE27A467-7CE1-964D-AD09-B731EC6FEEFA}" type="presParOf" srcId="{56645004-26D8-7C43-8E62-2D2273D1958E}" destId="{F9F192D4-D200-104C-8689-50F6D5F2003E}" srcOrd="4" destOrd="0" presId="urn:microsoft.com/office/officeart/2005/8/layout/hChevron3"/>
    <dgm:cxn modelId="{E8B2CA32-0600-564E-A6BA-5EBEB7D4F731}" type="presParOf" srcId="{56645004-26D8-7C43-8E62-2D2273D1958E}" destId="{A19C1B1A-AE3C-BB40-B576-67C7B0E611C7}" srcOrd="5" destOrd="0" presId="urn:microsoft.com/office/officeart/2005/8/layout/hChevron3"/>
    <dgm:cxn modelId="{03FB76AE-108D-CF47-85A4-7306D7B43A29}" type="presParOf" srcId="{56645004-26D8-7C43-8E62-2D2273D1958E}" destId="{35D8907A-9FB7-BE4D-9775-3000B21EA99B}" srcOrd="6" destOrd="0" presId="urn:microsoft.com/office/officeart/2005/8/layout/hChevron3"/>
    <dgm:cxn modelId="{C00FD147-1229-8F43-B6BB-10C6BBF5F77B}" type="presParOf" srcId="{56645004-26D8-7C43-8E62-2D2273D1958E}" destId="{E10D7356-7521-1543-A9B0-90E1662D4AAD}" srcOrd="7" destOrd="0" presId="urn:microsoft.com/office/officeart/2005/8/layout/hChevron3"/>
    <dgm:cxn modelId="{07DE5C0D-F8C0-2849-85B3-3E2471F91950}" type="presParOf" srcId="{56645004-26D8-7C43-8E62-2D2273D1958E}" destId="{03D3908D-4681-1143-882F-110970860A05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F35DEB-7A63-C14E-88F8-36A8F10D4FCC}" type="doc">
      <dgm:prSet loTypeId="urn:microsoft.com/office/officeart/2005/8/layout/hChevron3" loCatId="" qsTypeId="urn:microsoft.com/office/officeart/2005/8/quickstyle/simple1" qsCatId="simple" csTypeId="urn:microsoft.com/office/officeart/2005/8/colors/accent3_5" csCatId="accent3" phldr="1"/>
      <dgm:spPr/>
    </dgm:pt>
    <dgm:pt modelId="{E336DF21-6E8F-734D-88DC-1BAF03D9B437}">
      <dgm:prSet phldrT="[Text]" custT="1"/>
      <dgm:spPr>
        <a:solidFill>
          <a:schemeClr val="bg1">
            <a:lumMod val="50000"/>
            <a:alpha val="90000"/>
          </a:schemeClr>
        </a:solidFill>
      </dgm:spPr>
      <dgm:t>
        <a:bodyPr/>
        <a:lstStyle/>
        <a:p>
          <a:r>
            <a:rPr lang="en-GB" sz="1600" b="1" dirty="0"/>
            <a:t>Problem Statement</a:t>
          </a:r>
        </a:p>
      </dgm:t>
    </dgm:pt>
    <dgm:pt modelId="{6CA456D5-2942-C841-85FA-5125DD9EFE60}" type="parTrans" cxnId="{158F28A6-D6E0-134F-84B7-E2EB8A349D99}">
      <dgm:prSet/>
      <dgm:spPr/>
      <dgm:t>
        <a:bodyPr/>
        <a:lstStyle/>
        <a:p>
          <a:endParaRPr lang="en-GB" sz="1600" b="1"/>
        </a:p>
      </dgm:t>
    </dgm:pt>
    <dgm:pt modelId="{D427F312-3029-5E48-8B1A-17D0DFBEDA9A}" type="sibTrans" cxnId="{158F28A6-D6E0-134F-84B7-E2EB8A349D99}">
      <dgm:prSet/>
      <dgm:spPr/>
      <dgm:t>
        <a:bodyPr/>
        <a:lstStyle/>
        <a:p>
          <a:endParaRPr lang="en-GB" sz="1600" b="1"/>
        </a:p>
      </dgm:t>
    </dgm:pt>
    <dgm:pt modelId="{CA807751-6619-5E4D-881F-C9F0E7EEB4BA}">
      <dgm:prSet phldrT="[Text]" custT="1"/>
      <dgm:spPr>
        <a:solidFill>
          <a:srgbClr val="FFC000"/>
        </a:solidFill>
      </dgm:spPr>
      <dgm:t>
        <a:bodyPr/>
        <a:lstStyle/>
        <a:p>
          <a:r>
            <a:rPr lang="en-GB" sz="1600" b="1" dirty="0"/>
            <a:t>Data Cleaning &amp; Exploratory Data Analysis</a:t>
          </a:r>
        </a:p>
      </dgm:t>
    </dgm:pt>
    <dgm:pt modelId="{600C4615-7C61-9549-A53C-0A727D7CB0C5}" type="parTrans" cxnId="{CDE9D2F5-571A-1A4E-9A3C-A7C39463F93E}">
      <dgm:prSet/>
      <dgm:spPr/>
      <dgm:t>
        <a:bodyPr/>
        <a:lstStyle/>
        <a:p>
          <a:endParaRPr lang="en-GB" sz="1600" b="1"/>
        </a:p>
      </dgm:t>
    </dgm:pt>
    <dgm:pt modelId="{90C4BC96-984E-364F-B575-B4A4F3FFBA1C}" type="sibTrans" cxnId="{CDE9D2F5-571A-1A4E-9A3C-A7C39463F93E}">
      <dgm:prSet/>
      <dgm:spPr/>
      <dgm:t>
        <a:bodyPr/>
        <a:lstStyle/>
        <a:p>
          <a:endParaRPr lang="en-GB" sz="1600" b="1"/>
        </a:p>
      </dgm:t>
    </dgm:pt>
    <dgm:pt modelId="{AE3DB9F6-FC73-0244-B6EE-FD5EA4B9C1F4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GB" sz="1600" b="1" dirty="0"/>
            <a:t>Pre-processing and Modelling</a:t>
          </a:r>
        </a:p>
      </dgm:t>
    </dgm:pt>
    <dgm:pt modelId="{59D469DC-640D-DA48-AD61-81EBC62A639C}" type="parTrans" cxnId="{1AFB3CD2-1445-A949-BDC3-0A0943CB078F}">
      <dgm:prSet/>
      <dgm:spPr/>
      <dgm:t>
        <a:bodyPr/>
        <a:lstStyle/>
        <a:p>
          <a:endParaRPr lang="en-GB" sz="1600" b="1"/>
        </a:p>
      </dgm:t>
    </dgm:pt>
    <dgm:pt modelId="{0875C564-6F41-344E-A265-2745107063B1}" type="sibTrans" cxnId="{1AFB3CD2-1445-A949-BDC3-0A0943CB078F}">
      <dgm:prSet/>
      <dgm:spPr/>
      <dgm:t>
        <a:bodyPr/>
        <a:lstStyle/>
        <a:p>
          <a:endParaRPr lang="en-GB" sz="1600" b="1"/>
        </a:p>
      </dgm:t>
    </dgm:pt>
    <dgm:pt modelId="{CA5E9D80-354A-C843-B4F5-12E664744A82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GB" sz="1600" b="1" dirty="0"/>
            <a:t>Conclusion &amp; Recommendation</a:t>
          </a:r>
        </a:p>
      </dgm:t>
    </dgm:pt>
    <dgm:pt modelId="{37A09377-E3CF-A740-B63C-F2D8780AE2B3}" type="parTrans" cxnId="{D42F9695-6A83-B849-8883-457F25CB0560}">
      <dgm:prSet/>
      <dgm:spPr/>
      <dgm:t>
        <a:bodyPr/>
        <a:lstStyle/>
        <a:p>
          <a:endParaRPr lang="en-GB" sz="1600" b="1"/>
        </a:p>
      </dgm:t>
    </dgm:pt>
    <dgm:pt modelId="{6CFBB4B9-F747-6348-B80D-375EDDA36C09}" type="sibTrans" cxnId="{D42F9695-6A83-B849-8883-457F25CB0560}">
      <dgm:prSet/>
      <dgm:spPr/>
      <dgm:t>
        <a:bodyPr/>
        <a:lstStyle/>
        <a:p>
          <a:endParaRPr lang="en-GB" sz="1600" b="1"/>
        </a:p>
      </dgm:t>
    </dgm:pt>
    <dgm:pt modelId="{5243FB68-6DE1-FB43-8E02-5445FCD1B351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GB" sz="1600" b="1" dirty="0"/>
            <a:t>Data Collection</a:t>
          </a:r>
        </a:p>
      </dgm:t>
    </dgm:pt>
    <dgm:pt modelId="{F77546FA-28FF-7F4D-942C-83D04D011007}" type="parTrans" cxnId="{369F6ED1-29E2-D546-9B9F-8C9C0F619A6C}">
      <dgm:prSet/>
      <dgm:spPr/>
      <dgm:t>
        <a:bodyPr/>
        <a:lstStyle/>
        <a:p>
          <a:endParaRPr lang="en-GB" sz="1600" b="1"/>
        </a:p>
      </dgm:t>
    </dgm:pt>
    <dgm:pt modelId="{EA19336B-1643-2848-A363-96AF1838CCD7}" type="sibTrans" cxnId="{369F6ED1-29E2-D546-9B9F-8C9C0F619A6C}">
      <dgm:prSet/>
      <dgm:spPr/>
      <dgm:t>
        <a:bodyPr/>
        <a:lstStyle/>
        <a:p>
          <a:endParaRPr lang="en-GB" sz="1600" b="1"/>
        </a:p>
      </dgm:t>
    </dgm:pt>
    <dgm:pt modelId="{56645004-26D8-7C43-8E62-2D2273D1958E}" type="pres">
      <dgm:prSet presAssocID="{7BF35DEB-7A63-C14E-88F8-36A8F10D4FCC}" presName="Name0" presStyleCnt="0">
        <dgm:presLayoutVars>
          <dgm:dir/>
          <dgm:resizeHandles val="exact"/>
        </dgm:presLayoutVars>
      </dgm:prSet>
      <dgm:spPr/>
    </dgm:pt>
    <dgm:pt modelId="{FB8067A5-72D0-384F-A987-5A5D17498EB4}" type="pres">
      <dgm:prSet presAssocID="{E336DF21-6E8F-734D-88DC-1BAF03D9B437}" presName="parTxOnly" presStyleLbl="node1" presStyleIdx="0" presStyleCnt="5">
        <dgm:presLayoutVars>
          <dgm:bulletEnabled val="1"/>
        </dgm:presLayoutVars>
      </dgm:prSet>
      <dgm:spPr/>
    </dgm:pt>
    <dgm:pt modelId="{3191A093-11F5-0F48-BCEE-76CBC094980D}" type="pres">
      <dgm:prSet presAssocID="{D427F312-3029-5E48-8B1A-17D0DFBEDA9A}" presName="parSpace" presStyleCnt="0"/>
      <dgm:spPr/>
    </dgm:pt>
    <dgm:pt modelId="{CC7973E1-157F-F041-8FCC-4714DE5AD22C}" type="pres">
      <dgm:prSet presAssocID="{5243FB68-6DE1-FB43-8E02-5445FCD1B351}" presName="parTxOnly" presStyleLbl="node1" presStyleIdx="1" presStyleCnt="5">
        <dgm:presLayoutVars>
          <dgm:bulletEnabled val="1"/>
        </dgm:presLayoutVars>
      </dgm:prSet>
      <dgm:spPr/>
    </dgm:pt>
    <dgm:pt modelId="{C3129847-6005-D04B-9337-55BF8BDF0114}" type="pres">
      <dgm:prSet presAssocID="{EA19336B-1643-2848-A363-96AF1838CCD7}" presName="parSpace" presStyleCnt="0"/>
      <dgm:spPr/>
    </dgm:pt>
    <dgm:pt modelId="{F9F192D4-D200-104C-8689-50F6D5F2003E}" type="pres">
      <dgm:prSet presAssocID="{CA807751-6619-5E4D-881F-C9F0E7EEB4BA}" presName="parTxOnly" presStyleLbl="node1" presStyleIdx="2" presStyleCnt="5">
        <dgm:presLayoutVars>
          <dgm:bulletEnabled val="1"/>
        </dgm:presLayoutVars>
      </dgm:prSet>
      <dgm:spPr/>
    </dgm:pt>
    <dgm:pt modelId="{A19C1B1A-AE3C-BB40-B576-67C7B0E611C7}" type="pres">
      <dgm:prSet presAssocID="{90C4BC96-984E-364F-B575-B4A4F3FFBA1C}" presName="parSpace" presStyleCnt="0"/>
      <dgm:spPr/>
    </dgm:pt>
    <dgm:pt modelId="{35D8907A-9FB7-BE4D-9775-3000B21EA99B}" type="pres">
      <dgm:prSet presAssocID="{AE3DB9F6-FC73-0244-B6EE-FD5EA4B9C1F4}" presName="parTxOnly" presStyleLbl="node1" presStyleIdx="3" presStyleCnt="5">
        <dgm:presLayoutVars>
          <dgm:bulletEnabled val="1"/>
        </dgm:presLayoutVars>
      </dgm:prSet>
      <dgm:spPr/>
    </dgm:pt>
    <dgm:pt modelId="{E10D7356-7521-1543-A9B0-90E1662D4AAD}" type="pres">
      <dgm:prSet presAssocID="{0875C564-6F41-344E-A265-2745107063B1}" presName="parSpace" presStyleCnt="0"/>
      <dgm:spPr/>
    </dgm:pt>
    <dgm:pt modelId="{03D3908D-4681-1143-882F-110970860A05}" type="pres">
      <dgm:prSet presAssocID="{CA5E9D80-354A-C843-B4F5-12E664744A82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13B4524-6AF4-5E4C-B5FB-ACE9A29C4055}" type="presOf" srcId="{5243FB68-6DE1-FB43-8E02-5445FCD1B351}" destId="{CC7973E1-157F-F041-8FCC-4714DE5AD22C}" srcOrd="0" destOrd="0" presId="urn:microsoft.com/office/officeart/2005/8/layout/hChevron3"/>
    <dgm:cxn modelId="{C559888E-00BE-A740-AABA-A86A1204D976}" type="presOf" srcId="{CA5E9D80-354A-C843-B4F5-12E664744A82}" destId="{03D3908D-4681-1143-882F-110970860A05}" srcOrd="0" destOrd="0" presId="urn:microsoft.com/office/officeart/2005/8/layout/hChevron3"/>
    <dgm:cxn modelId="{D42F9695-6A83-B849-8883-457F25CB0560}" srcId="{7BF35DEB-7A63-C14E-88F8-36A8F10D4FCC}" destId="{CA5E9D80-354A-C843-B4F5-12E664744A82}" srcOrd="4" destOrd="0" parTransId="{37A09377-E3CF-A740-B63C-F2D8780AE2B3}" sibTransId="{6CFBB4B9-F747-6348-B80D-375EDDA36C09}"/>
    <dgm:cxn modelId="{32E8FFA2-FFBE-A44B-954E-23966B2DD8C2}" type="presOf" srcId="{E336DF21-6E8F-734D-88DC-1BAF03D9B437}" destId="{FB8067A5-72D0-384F-A987-5A5D17498EB4}" srcOrd="0" destOrd="0" presId="urn:microsoft.com/office/officeart/2005/8/layout/hChevron3"/>
    <dgm:cxn modelId="{158F28A6-D6E0-134F-84B7-E2EB8A349D99}" srcId="{7BF35DEB-7A63-C14E-88F8-36A8F10D4FCC}" destId="{E336DF21-6E8F-734D-88DC-1BAF03D9B437}" srcOrd="0" destOrd="0" parTransId="{6CA456D5-2942-C841-85FA-5125DD9EFE60}" sibTransId="{D427F312-3029-5E48-8B1A-17D0DFBEDA9A}"/>
    <dgm:cxn modelId="{7A9620AE-8E19-AA45-9373-A0952F932C15}" type="presOf" srcId="{CA807751-6619-5E4D-881F-C9F0E7EEB4BA}" destId="{F9F192D4-D200-104C-8689-50F6D5F2003E}" srcOrd="0" destOrd="0" presId="urn:microsoft.com/office/officeart/2005/8/layout/hChevron3"/>
    <dgm:cxn modelId="{369F6ED1-29E2-D546-9B9F-8C9C0F619A6C}" srcId="{7BF35DEB-7A63-C14E-88F8-36A8F10D4FCC}" destId="{5243FB68-6DE1-FB43-8E02-5445FCD1B351}" srcOrd="1" destOrd="0" parTransId="{F77546FA-28FF-7F4D-942C-83D04D011007}" sibTransId="{EA19336B-1643-2848-A363-96AF1838CCD7}"/>
    <dgm:cxn modelId="{1AFB3CD2-1445-A949-BDC3-0A0943CB078F}" srcId="{7BF35DEB-7A63-C14E-88F8-36A8F10D4FCC}" destId="{AE3DB9F6-FC73-0244-B6EE-FD5EA4B9C1F4}" srcOrd="3" destOrd="0" parTransId="{59D469DC-640D-DA48-AD61-81EBC62A639C}" sibTransId="{0875C564-6F41-344E-A265-2745107063B1}"/>
    <dgm:cxn modelId="{3A47E3DC-D5AD-864D-84FF-4D3417FBE3C6}" type="presOf" srcId="{7BF35DEB-7A63-C14E-88F8-36A8F10D4FCC}" destId="{56645004-26D8-7C43-8E62-2D2273D1958E}" srcOrd="0" destOrd="0" presId="urn:microsoft.com/office/officeart/2005/8/layout/hChevron3"/>
    <dgm:cxn modelId="{1236C5DF-FB95-2146-91C2-4CBC52E36D02}" type="presOf" srcId="{AE3DB9F6-FC73-0244-B6EE-FD5EA4B9C1F4}" destId="{35D8907A-9FB7-BE4D-9775-3000B21EA99B}" srcOrd="0" destOrd="0" presId="urn:microsoft.com/office/officeart/2005/8/layout/hChevron3"/>
    <dgm:cxn modelId="{CDE9D2F5-571A-1A4E-9A3C-A7C39463F93E}" srcId="{7BF35DEB-7A63-C14E-88F8-36A8F10D4FCC}" destId="{CA807751-6619-5E4D-881F-C9F0E7EEB4BA}" srcOrd="2" destOrd="0" parTransId="{600C4615-7C61-9549-A53C-0A727D7CB0C5}" sibTransId="{90C4BC96-984E-364F-B575-B4A4F3FFBA1C}"/>
    <dgm:cxn modelId="{97701B11-2321-EA40-9091-16AFF0DA5469}" type="presParOf" srcId="{56645004-26D8-7C43-8E62-2D2273D1958E}" destId="{FB8067A5-72D0-384F-A987-5A5D17498EB4}" srcOrd="0" destOrd="0" presId="urn:microsoft.com/office/officeart/2005/8/layout/hChevron3"/>
    <dgm:cxn modelId="{07203155-ED77-A24B-B61B-1C6C878BC24C}" type="presParOf" srcId="{56645004-26D8-7C43-8E62-2D2273D1958E}" destId="{3191A093-11F5-0F48-BCEE-76CBC094980D}" srcOrd="1" destOrd="0" presId="urn:microsoft.com/office/officeart/2005/8/layout/hChevron3"/>
    <dgm:cxn modelId="{81D29B5E-F13C-CD49-BC04-EEDD726595D8}" type="presParOf" srcId="{56645004-26D8-7C43-8E62-2D2273D1958E}" destId="{CC7973E1-157F-F041-8FCC-4714DE5AD22C}" srcOrd="2" destOrd="0" presId="urn:microsoft.com/office/officeart/2005/8/layout/hChevron3"/>
    <dgm:cxn modelId="{86C8B031-8AED-CF40-BFB5-5B515EDB59FF}" type="presParOf" srcId="{56645004-26D8-7C43-8E62-2D2273D1958E}" destId="{C3129847-6005-D04B-9337-55BF8BDF0114}" srcOrd="3" destOrd="0" presId="urn:microsoft.com/office/officeart/2005/8/layout/hChevron3"/>
    <dgm:cxn modelId="{AE27A467-7CE1-964D-AD09-B731EC6FEEFA}" type="presParOf" srcId="{56645004-26D8-7C43-8E62-2D2273D1958E}" destId="{F9F192D4-D200-104C-8689-50F6D5F2003E}" srcOrd="4" destOrd="0" presId="urn:microsoft.com/office/officeart/2005/8/layout/hChevron3"/>
    <dgm:cxn modelId="{E8B2CA32-0600-564E-A6BA-5EBEB7D4F731}" type="presParOf" srcId="{56645004-26D8-7C43-8E62-2D2273D1958E}" destId="{A19C1B1A-AE3C-BB40-B576-67C7B0E611C7}" srcOrd="5" destOrd="0" presId="urn:microsoft.com/office/officeart/2005/8/layout/hChevron3"/>
    <dgm:cxn modelId="{03FB76AE-108D-CF47-85A4-7306D7B43A29}" type="presParOf" srcId="{56645004-26D8-7C43-8E62-2D2273D1958E}" destId="{35D8907A-9FB7-BE4D-9775-3000B21EA99B}" srcOrd="6" destOrd="0" presId="urn:microsoft.com/office/officeart/2005/8/layout/hChevron3"/>
    <dgm:cxn modelId="{C00FD147-1229-8F43-B6BB-10C6BBF5F77B}" type="presParOf" srcId="{56645004-26D8-7C43-8E62-2D2273D1958E}" destId="{E10D7356-7521-1543-A9B0-90E1662D4AAD}" srcOrd="7" destOrd="0" presId="urn:microsoft.com/office/officeart/2005/8/layout/hChevron3"/>
    <dgm:cxn modelId="{07DE5C0D-F8C0-2849-85B3-3E2471F91950}" type="presParOf" srcId="{56645004-26D8-7C43-8E62-2D2273D1958E}" destId="{03D3908D-4681-1143-882F-110970860A05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F35DEB-7A63-C14E-88F8-36A8F10D4FCC}" type="doc">
      <dgm:prSet loTypeId="urn:microsoft.com/office/officeart/2005/8/layout/hChevron3" loCatId="" qsTypeId="urn:microsoft.com/office/officeart/2005/8/quickstyle/simple1" qsCatId="simple" csTypeId="urn:microsoft.com/office/officeart/2005/8/colors/accent3_5" csCatId="accent3" phldr="1"/>
      <dgm:spPr/>
    </dgm:pt>
    <dgm:pt modelId="{E336DF21-6E8F-734D-88DC-1BAF03D9B437}">
      <dgm:prSet phldrT="[Text]" custT="1"/>
      <dgm:spPr>
        <a:solidFill>
          <a:schemeClr val="bg1">
            <a:lumMod val="50000"/>
            <a:alpha val="90000"/>
          </a:schemeClr>
        </a:solidFill>
      </dgm:spPr>
      <dgm:t>
        <a:bodyPr/>
        <a:lstStyle/>
        <a:p>
          <a:r>
            <a:rPr lang="en-GB" sz="1600" b="1" dirty="0"/>
            <a:t>Problem Statement</a:t>
          </a:r>
        </a:p>
      </dgm:t>
    </dgm:pt>
    <dgm:pt modelId="{6CA456D5-2942-C841-85FA-5125DD9EFE60}" type="parTrans" cxnId="{158F28A6-D6E0-134F-84B7-E2EB8A349D99}">
      <dgm:prSet/>
      <dgm:spPr/>
      <dgm:t>
        <a:bodyPr/>
        <a:lstStyle/>
        <a:p>
          <a:endParaRPr lang="en-GB" sz="1600" b="1"/>
        </a:p>
      </dgm:t>
    </dgm:pt>
    <dgm:pt modelId="{D427F312-3029-5E48-8B1A-17D0DFBEDA9A}" type="sibTrans" cxnId="{158F28A6-D6E0-134F-84B7-E2EB8A349D99}">
      <dgm:prSet/>
      <dgm:spPr/>
      <dgm:t>
        <a:bodyPr/>
        <a:lstStyle/>
        <a:p>
          <a:endParaRPr lang="en-GB" sz="1600" b="1"/>
        </a:p>
      </dgm:t>
    </dgm:pt>
    <dgm:pt modelId="{CA807751-6619-5E4D-881F-C9F0E7EEB4BA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GB" sz="1600" b="1" dirty="0"/>
            <a:t>Data Cleaning &amp; Exploratory Data Analysis</a:t>
          </a:r>
        </a:p>
      </dgm:t>
    </dgm:pt>
    <dgm:pt modelId="{600C4615-7C61-9549-A53C-0A727D7CB0C5}" type="parTrans" cxnId="{CDE9D2F5-571A-1A4E-9A3C-A7C39463F93E}">
      <dgm:prSet/>
      <dgm:spPr/>
      <dgm:t>
        <a:bodyPr/>
        <a:lstStyle/>
        <a:p>
          <a:endParaRPr lang="en-GB" sz="1600" b="1"/>
        </a:p>
      </dgm:t>
    </dgm:pt>
    <dgm:pt modelId="{90C4BC96-984E-364F-B575-B4A4F3FFBA1C}" type="sibTrans" cxnId="{CDE9D2F5-571A-1A4E-9A3C-A7C39463F93E}">
      <dgm:prSet/>
      <dgm:spPr/>
      <dgm:t>
        <a:bodyPr/>
        <a:lstStyle/>
        <a:p>
          <a:endParaRPr lang="en-GB" sz="1600" b="1"/>
        </a:p>
      </dgm:t>
    </dgm:pt>
    <dgm:pt modelId="{AE3DB9F6-FC73-0244-B6EE-FD5EA4B9C1F4}">
      <dgm:prSet phldrT="[Text]" custT="1"/>
      <dgm:spPr>
        <a:solidFill>
          <a:srgbClr val="FFC000"/>
        </a:solidFill>
      </dgm:spPr>
      <dgm:t>
        <a:bodyPr/>
        <a:lstStyle/>
        <a:p>
          <a:r>
            <a:rPr lang="en-GB" sz="1600" b="1" dirty="0"/>
            <a:t>Pre-processing and Modelling</a:t>
          </a:r>
        </a:p>
      </dgm:t>
    </dgm:pt>
    <dgm:pt modelId="{59D469DC-640D-DA48-AD61-81EBC62A639C}" type="parTrans" cxnId="{1AFB3CD2-1445-A949-BDC3-0A0943CB078F}">
      <dgm:prSet/>
      <dgm:spPr/>
      <dgm:t>
        <a:bodyPr/>
        <a:lstStyle/>
        <a:p>
          <a:endParaRPr lang="en-GB" sz="1600" b="1"/>
        </a:p>
      </dgm:t>
    </dgm:pt>
    <dgm:pt modelId="{0875C564-6F41-344E-A265-2745107063B1}" type="sibTrans" cxnId="{1AFB3CD2-1445-A949-BDC3-0A0943CB078F}">
      <dgm:prSet/>
      <dgm:spPr/>
      <dgm:t>
        <a:bodyPr/>
        <a:lstStyle/>
        <a:p>
          <a:endParaRPr lang="en-GB" sz="1600" b="1"/>
        </a:p>
      </dgm:t>
    </dgm:pt>
    <dgm:pt modelId="{CA5E9D80-354A-C843-B4F5-12E664744A82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GB" sz="1600" b="1" dirty="0"/>
            <a:t>Conclusion &amp; Recommendation</a:t>
          </a:r>
        </a:p>
      </dgm:t>
    </dgm:pt>
    <dgm:pt modelId="{37A09377-E3CF-A740-B63C-F2D8780AE2B3}" type="parTrans" cxnId="{D42F9695-6A83-B849-8883-457F25CB0560}">
      <dgm:prSet/>
      <dgm:spPr/>
      <dgm:t>
        <a:bodyPr/>
        <a:lstStyle/>
        <a:p>
          <a:endParaRPr lang="en-GB" sz="1600" b="1"/>
        </a:p>
      </dgm:t>
    </dgm:pt>
    <dgm:pt modelId="{6CFBB4B9-F747-6348-B80D-375EDDA36C09}" type="sibTrans" cxnId="{D42F9695-6A83-B849-8883-457F25CB0560}">
      <dgm:prSet/>
      <dgm:spPr/>
      <dgm:t>
        <a:bodyPr/>
        <a:lstStyle/>
        <a:p>
          <a:endParaRPr lang="en-GB" sz="1600" b="1"/>
        </a:p>
      </dgm:t>
    </dgm:pt>
    <dgm:pt modelId="{5243FB68-6DE1-FB43-8E02-5445FCD1B351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GB" sz="1600" b="1" dirty="0"/>
            <a:t>Data Collection</a:t>
          </a:r>
        </a:p>
      </dgm:t>
    </dgm:pt>
    <dgm:pt modelId="{F77546FA-28FF-7F4D-942C-83D04D011007}" type="parTrans" cxnId="{369F6ED1-29E2-D546-9B9F-8C9C0F619A6C}">
      <dgm:prSet/>
      <dgm:spPr/>
      <dgm:t>
        <a:bodyPr/>
        <a:lstStyle/>
        <a:p>
          <a:endParaRPr lang="en-GB" sz="1600" b="1"/>
        </a:p>
      </dgm:t>
    </dgm:pt>
    <dgm:pt modelId="{EA19336B-1643-2848-A363-96AF1838CCD7}" type="sibTrans" cxnId="{369F6ED1-29E2-D546-9B9F-8C9C0F619A6C}">
      <dgm:prSet/>
      <dgm:spPr/>
      <dgm:t>
        <a:bodyPr/>
        <a:lstStyle/>
        <a:p>
          <a:endParaRPr lang="en-GB" sz="1600" b="1"/>
        </a:p>
      </dgm:t>
    </dgm:pt>
    <dgm:pt modelId="{56645004-26D8-7C43-8E62-2D2273D1958E}" type="pres">
      <dgm:prSet presAssocID="{7BF35DEB-7A63-C14E-88F8-36A8F10D4FCC}" presName="Name0" presStyleCnt="0">
        <dgm:presLayoutVars>
          <dgm:dir/>
          <dgm:resizeHandles val="exact"/>
        </dgm:presLayoutVars>
      </dgm:prSet>
      <dgm:spPr/>
    </dgm:pt>
    <dgm:pt modelId="{FB8067A5-72D0-384F-A987-5A5D17498EB4}" type="pres">
      <dgm:prSet presAssocID="{E336DF21-6E8F-734D-88DC-1BAF03D9B437}" presName="parTxOnly" presStyleLbl="node1" presStyleIdx="0" presStyleCnt="5">
        <dgm:presLayoutVars>
          <dgm:bulletEnabled val="1"/>
        </dgm:presLayoutVars>
      </dgm:prSet>
      <dgm:spPr/>
    </dgm:pt>
    <dgm:pt modelId="{3191A093-11F5-0F48-BCEE-76CBC094980D}" type="pres">
      <dgm:prSet presAssocID="{D427F312-3029-5E48-8B1A-17D0DFBEDA9A}" presName="parSpace" presStyleCnt="0"/>
      <dgm:spPr/>
    </dgm:pt>
    <dgm:pt modelId="{CC7973E1-157F-F041-8FCC-4714DE5AD22C}" type="pres">
      <dgm:prSet presAssocID="{5243FB68-6DE1-FB43-8E02-5445FCD1B351}" presName="parTxOnly" presStyleLbl="node1" presStyleIdx="1" presStyleCnt="5">
        <dgm:presLayoutVars>
          <dgm:bulletEnabled val="1"/>
        </dgm:presLayoutVars>
      </dgm:prSet>
      <dgm:spPr/>
    </dgm:pt>
    <dgm:pt modelId="{C3129847-6005-D04B-9337-55BF8BDF0114}" type="pres">
      <dgm:prSet presAssocID="{EA19336B-1643-2848-A363-96AF1838CCD7}" presName="parSpace" presStyleCnt="0"/>
      <dgm:spPr/>
    </dgm:pt>
    <dgm:pt modelId="{F9F192D4-D200-104C-8689-50F6D5F2003E}" type="pres">
      <dgm:prSet presAssocID="{CA807751-6619-5E4D-881F-C9F0E7EEB4BA}" presName="parTxOnly" presStyleLbl="node1" presStyleIdx="2" presStyleCnt="5">
        <dgm:presLayoutVars>
          <dgm:bulletEnabled val="1"/>
        </dgm:presLayoutVars>
      </dgm:prSet>
      <dgm:spPr/>
    </dgm:pt>
    <dgm:pt modelId="{A19C1B1A-AE3C-BB40-B576-67C7B0E611C7}" type="pres">
      <dgm:prSet presAssocID="{90C4BC96-984E-364F-B575-B4A4F3FFBA1C}" presName="parSpace" presStyleCnt="0"/>
      <dgm:spPr/>
    </dgm:pt>
    <dgm:pt modelId="{35D8907A-9FB7-BE4D-9775-3000B21EA99B}" type="pres">
      <dgm:prSet presAssocID="{AE3DB9F6-FC73-0244-B6EE-FD5EA4B9C1F4}" presName="parTxOnly" presStyleLbl="node1" presStyleIdx="3" presStyleCnt="5">
        <dgm:presLayoutVars>
          <dgm:bulletEnabled val="1"/>
        </dgm:presLayoutVars>
      </dgm:prSet>
      <dgm:spPr/>
    </dgm:pt>
    <dgm:pt modelId="{E10D7356-7521-1543-A9B0-90E1662D4AAD}" type="pres">
      <dgm:prSet presAssocID="{0875C564-6F41-344E-A265-2745107063B1}" presName="parSpace" presStyleCnt="0"/>
      <dgm:spPr/>
    </dgm:pt>
    <dgm:pt modelId="{03D3908D-4681-1143-882F-110970860A05}" type="pres">
      <dgm:prSet presAssocID="{CA5E9D80-354A-C843-B4F5-12E664744A82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13B4524-6AF4-5E4C-B5FB-ACE9A29C4055}" type="presOf" srcId="{5243FB68-6DE1-FB43-8E02-5445FCD1B351}" destId="{CC7973E1-157F-F041-8FCC-4714DE5AD22C}" srcOrd="0" destOrd="0" presId="urn:microsoft.com/office/officeart/2005/8/layout/hChevron3"/>
    <dgm:cxn modelId="{C559888E-00BE-A740-AABA-A86A1204D976}" type="presOf" srcId="{CA5E9D80-354A-C843-B4F5-12E664744A82}" destId="{03D3908D-4681-1143-882F-110970860A05}" srcOrd="0" destOrd="0" presId="urn:microsoft.com/office/officeart/2005/8/layout/hChevron3"/>
    <dgm:cxn modelId="{D42F9695-6A83-B849-8883-457F25CB0560}" srcId="{7BF35DEB-7A63-C14E-88F8-36A8F10D4FCC}" destId="{CA5E9D80-354A-C843-B4F5-12E664744A82}" srcOrd="4" destOrd="0" parTransId="{37A09377-E3CF-A740-B63C-F2D8780AE2B3}" sibTransId="{6CFBB4B9-F747-6348-B80D-375EDDA36C09}"/>
    <dgm:cxn modelId="{32E8FFA2-FFBE-A44B-954E-23966B2DD8C2}" type="presOf" srcId="{E336DF21-6E8F-734D-88DC-1BAF03D9B437}" destId="{FB8067A5-72D0-384F-A987-5A5D17498EB4}" srcOrd="0" destOrd="0" presId="urn:microsoft.com/office/officeart/2005/8/layout/hChevron3"/>
    <dgm:cxn modelId="{158F28A6-D6E0-134F-84B7-E2EB8A349D99}" srcId="{7BF35DEB-7A63-C14E-88F8-36A8F10D4FCC}" destId="{E336DF21-6E8F-734D-88DC-1BAF03D9B437}" srcOrd="0" destOrd="0" parTransId="{6CA456D5-2942-C841-85FA-5125DD9EFE60}" sibTransId="{D427F312-3029-5E48-8B1A-17D0DFBEDA9A}"/>
    <dgm:cxn modelId="{7A9620AE-8E19-AA45-9373-A0952F932C15}" type="presOf" srcId="{CA807751-6619-5E4D-881F-C9F0E7EEB4BA}" destId="{F9F192D4-D200-104C-8689-50F6D5F2003E}" srcOrd="0" destOrd="0" presId="urn:microsoft.com/office/officeart/2005/8/layout/hChevron3"/>
    <dgm:cxn modelId="{369F6ED1-29E2-D546-9B9F-8C9C0F619A6C}" srcId="{7BF35DEB-7A63-C14E-88F8-36A8F10D4FCC}" destId="{5243FB68-6DE1-FB43-8E02-5445FCD1B351}" srcOrd="1" destOrd="0" parTransId="{F77546FA-28FF-7F4D-942C-83D04D011007}" sibTransId="{EA19336B-1643-2848-A363-96AF1838CCD7}"/>
    <dgm:cxn modelId="{1AFB3CD2-1445-A949-BDC3-0A0943CB078F}" srcId="{7BF35DEB-7A63-C14E-88F8-36A8F10D4FCC}" destId="{AE3DB9F6-FC73-0244-B6EE-FD5EA4B9C1F4}" srcOrd="3" destOrd="0" parTransId="{59D469DC-640D-DA48-AD61-81EBC62A639C}" sibTransId="{0875C564-6F41-344E-A265-2745107063B1}"/>
    <dgm:cxn modelId="{3A47E3DC-D5AD-864D-84FF-4D3417FBE3C6}" type="presOf" srcId="{7BF35DEB-7A63-C14E-88F8-36A8F10D4FCC}" destId="{56645004-26D8-7C43-8E62-2D2273D1958E}" srcOrd="0" destOrd="0" presId="urn:microsoft.com/office/officeart/2005/8/layout/hChevron3"/>
    <dgm:cxn modelId="{1236C5DF-FB95-2146-91C2-4CBC52E36D02}" type="presOf" srcId="{AE3DB9F6-FC73-0244-B6EE-FD5EA4B9C1F4}" destId="{35D8907A-9FB7-BE4D-9775-3000B21EA99B}" srcOrd="0" destOrd="0" presId="urn:microsoft.com/office/officeart/2005/8/layout/hChevron3"/>
    <dgm:cxn modelId="{CDE9D2F5-571A-1A4E-9A3C-A7C39463F93E}" srcId="{7BF35DEB-7A63-C14E-88F8-36A8F10D4FCC}" destId="{CA807751-6619-5E4D-881F-C9F0E7EEB4BA}" srcOrd="2" destOrd="0" parTransId="{600C4615-7C61-9549-A53C-0A727D7CB0C5}" sibTransId="{90C4BC96-984E-364F-B575-B4A4F3FFBA1C}"/>
    <dgm:cxn modelId="{97701B11-2321-EA40-9091-16AFF0DA5469}" type="presParOf" srcId="{56645004-26D8-7C43-8E62-2D2273D1958E}" destId="{FB8067A5-72D0-384F-A987-5A5D17498EB4}" srcOrd="0" destOrd="0" presId="urn:microsoft.com/office/officeart/2005/8/layout/hChevron3"/>
    <dgm:cxn modelId="{07203155-ED77-A24B-B61B-1C6C878BC24C}" type="presParOf" srcId="{56645004-26D8-7C43-8E62-2D2273D1958E}" destId="{3191A093-11F5-0F48-BCEE-76CBC094980D}" srcOrd="1" destOrd="0" presId="urn:microsoft.com/office/officeart/2005/8/layout/hChevron3"/>
    <dgm:cxn modelId="{81D29B5E-F13C-CD49-BC04-EEDD726595D8}" type="presParOf" srcId="{56645004-26D8-7C43-8E62-2D2273D1958E}" destId="{CC7973E1-157F-F041-8FCC-4714DE5AD22C}" srcOrd="2" destOrd="0" presId="urn:microsoft.com/office/officeart/2005/8/layout/hChevron3"/>
    <dgm:cxn modelId="{86C8B031-8AED-CF40-BFB5-5B515EDB59FF}" type="presParOf" srcId="{56645004-26D8-7C43-8E62-2D2273D1958E}" destId="{C3129847-6005-D04B-9337-55BF8BDF0114}" srcOrd="3" destOrd="0" presId="urn:microsoft.com/office/officeart/2005/8/layout/hChevron3"/>
    <dgm:cxn modelId="{AE27A467-7CE1-964D-AD09-B731EC6FEEFA}" type="presParOf" srcId="{56645004-26D8-7C43-8E62-2D2273D1958E}" destId="{F9F192D4-D200-104C-8689-50F6D5F2003E}" srcOrd="4" destOrd="0" presId="urn:microsoft.com/office/officeart/2005/8/layout/hChevron3"/>
    <dgm:cxn modelId="{E8B2CA32-0600-564E-A6BA-5EBEB7D4F731}" type="presParOf" srcId="{56645004-26D8-7C43-8E62-2D2273D1958E}" destId="{A19C1B1A-AE3C-BB40-B576-67C7B0E611C7}" srcOrd="5" destOrd="0" presId="urn:microsoft.com/office/officeart/2005/8/layout/hChevron3"/>
    <dgm:cxn modelId="{03FB76AE-108D-CF47-85A4-7306D7B43A29}" type="presParOf" srcId="{56645004-26D8-7C43-8E62-2D2273D1958E}" destId="{35D8907A-9FB7-BE4D-9775-3000B21EA99B}" srcOrd="6" destOrd="0" presId="urn:microsoft.com/office/officeart/2005/8/layout/hChevron3"/>
    <dgm:cxn modelId="{C00FD147-1229-8F43-B6BB-10C6BBF5F77B}" type="presParOf" srcId="{56645004-26D8-7C43-8E62-2D2273D1958E}" destId="{E10D7356-7521-1543-A9B0-90E1662D4AAD}" srcOrd="7" destOrd="0" presId="urn:microsoft.com/office/officeart/2005/8/layout/hChevron3"/>
    <dgm:cxn modelId="{07DE5C0D-F8C0-2849-85B3-3E2471F91950}" type="presParOf" srcId="{56645004-26D8-7C43-8E62-2D2273D1958E}" destId="{03D3908D-4681-1143-882F-110970860A05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F35DEB-7A63-C14E-88F8-36A8F10D4FCC}" type="doc">
      <dgm:prSet loTypeId="urn:microsoft.com/office/officeart/2005/8/layout/hChevron3" loCatId="" qsTypeId="urn:microsoft.com/office/officeart/2005/8/quickstyle/simple1" qsCatId="simple" csTypeId="urn:microsoft.com/office/officeart/2005/8/colors/accent3_5" csCatId="accent3" phldr="1"/>
      <dgm:spPr/>
    </dgm:pt>
    <dgm:pt modelId="{E336DF21-6E8F-734D-88DC-1BAF03D9B437}">
      <dgm:prSet phldrT="[Text]" custT="1"/>
      <dgm:spPr>
        <a:solidFill>
          <a:schemeClr val="bg1">
            <a:lumMod val="50000"/>
            <a:alpha val="90000"/>
          </a:schemeClr>
        </a:solidFill>
      </dgm:spPr>
      <dgm:t>
        <a:bodyPr/>
        <a:lstStyle/>
        <a:p>
          <a:r>
            <a:rPr lang="en-GB" sz="1600" b="1" dirty="0"/>
            <a:t>Problem Statement</a:t>
          </a:r>
        </a:p>
      </dgm:t>
    </dgm:pt>
    <dgm:pt modelId="{6CA456D5-2942-C841-85FA-5125DD9EFE60}" type="parTrans" cxnId="{158F28A6-D6E0-134F-84B7-E2EB8A349D99}">
      <dgm:prSet/>
      <dgm:spPr/>
      <dgm:t>
        <a:bodyPr/>
        <a:lstStyle/>
        <a:p>
          <a:endParaRPr lang="en-GB" sz="1600" b="1"/>
        </a:p>
      </dgm:t>
    </dgm:pt>
    <dgm:pt modelId="{D427F312-3029-5E48-8B1A-17D0DFBEDA9A}" type="sibTrans" cxnId="{158F28A6-D6E0-134F-84B7-E2EB8A349D99}">
      <dgm:prSet/>
      <dgm:spPr/>
      <dgm:t>
        <a:bodyPr/>
        <a:lstStyle/>
        <a:p>
          <a:endParaRPr lang="en-GB" sz="1600" b="1"/>
        </a:p>
      </dgm:t>
    </dgm:pt>
    <dgm:pt modelId="{CA807751-6619-5E4D-881F-C9F0E7EEB4BA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GB" sz="1600" b="1" dirty="0"/>
            <a:t>Data Cleaning &amp; Exploratory Data Analysis</a:t>
          </a:r>
        </a:p>
      </dgm:t>
    </dgm:pt>
    <dgm:pt modelId="{600C4615-7C61-9549-A53C-0A727D7CB0C5}" type="parTrans" cxnId="{CDE9D2F5-571A-1A4E-9A3C-A7C39463F93E}">
      <dgm:prSet/>
      <dgm:spPr/>
      <dgm:t>
        <a:bodyPr/>
        <a:lstStyle/>
        <a:p>
          <a:endParaRPr lang="en-GB" sz="1600" b="1"/>
        </a:p>
      </dgm:t>
    </dgm:pt>
    <dgm:pt modelId="{90C4BC96-984E-364F-B575-B4A4F3FFBA1C}" type="sibTrans" cxnId="{CDE9D2F5-571A-1A4E-9A3C-A7C39463F93E}">
      <dgm:prSet/>
      <dgm:spPr/>
      <dgm:t>
        <a:bodyPr/>
        <a:lstStyle/>
        <a:p>
          <a:endParaRPr lang="en-GB" sz="1600" b="1"/>
        </a:p>
      </dgm:t>
    </dgm:pt>
    <dgm:pt modelId="{AE3DB9F6-FC73-0244-B6EE-FD5EA4B9C1F4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GB" sz="1600" b="1" dirty="0"/>
            <a:t>Pre-processing and Modelling</a:t>
          </a:r>
        </a:p>
      </dgm:t>
    </dgm:pt>
    <dgm:pt modelId="{59D469DC-640D-DA48-AD61-81EBC62A639C}" type="parTrans" cxnId="{1AFB3CD2-1445-A949-BDC3-0A0943CB078F}">
      <dgm:prSet/>
      <dgm:spPr/>
      <dgm:t>
        <a:bodyPr/>
        <a:lstStyle/>
        <a:p>
          <a:endParaRPr lang="en-GB" sz="1600" b="1"/>
        </a:p>
      </dgm:t>
    </dgm:pt>
    <dgm:pt modelId="{0875C564-6F41-344E-A265-2745107063B1}" type="sibTrans" cxnId="{1AFB3CD2-1445-A949-BDC3-0A0943CB078F}">
      <dgm:prSet/>
      <dgm:spPr/>
      <dgm:t>
        <a:bodyPr/>
        <a:lstStyle/>
        <a:p>
          <a:endParaRPr lang="en-GB" sz="1600" b="1"/>
        </a:p>
      </dgm:t>
    </dgm:pt>
    <dgm:pt modelId="{CA5E9D80-354A-C843-B4F5-12E664744A82}">
      <dgm:prSet custT="1"/>
      <dgm:spPr>
        <a:solidFill>
          <a:srgbClr val="FFC000"/>
        </a:solidFill>
      </dgm:spPr>
      <dgm:t>
        <a:bodyPr/>
        <a:lstStyle/>
        <a:p>
          <a:r>
            <a:rPr lang="en-GB" sz="1600" b="1" dirty="0"/>
            <a:t>Conclusion &amp; Recommendation</a:t>
          </a:r>
        </a:p>
      </dgm:t>
    </dgm:pt>
    <dgm:pt modelId="{37A09377-E3CF-A740-B63C-F2D8780AE2B3}" type="parTrans" cxnId="{D42F9695-6A83-B849-8883-457F25CB0560}">
      <dgm:prSet/>
      <dgm:spPr/>
      <dgm:t>
        <a:bodyPr/>
        <a:lstStyle/>
        <a:p>
          <a:endParaRPr lang="en-GB" sz="1600" b="1"/>
        </a:p>
      </dgm:t>
    </dgm:pt>
    <dgm:pt modelId="{6CFBB4B9-F747-6348-B80D-375EDDA36C09}" type="sibTrans" cxnId="{D42F9695-6A83-B849-8883-457F25CB0560}">
      <dgm:prSet/>
      <dgm:spPr/>
      <dgm:t>
        <a:bodyPr/>
        <a:lstStyle/>
        <a:p>
          <a:endParaRPr lang="en-GB" sz="1600" b="1"/>
        </a:p>
      </dgm:t>
    </dgm:pt>
    <dgm:pt modelId="{5243FB68-6DE1-FB43-8E02-5445FCD1B351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GB" sz="1600" b="1" dirty="0"/>
            <a:t>Data Collection</a:t>
          </a:r>
        </a:p>
      </dgm:t>
    </dgm:pt>
    <dgm:pt modelId="{F77546FA-28FF-7F4D-942C-83D04D011007}" type="parTrans" cxnId="{369F6ED1-29E2-D546-9B9F-8C9C0F619A6C}">
      <dgm:prSet/>
      <dgm:spPr/>
      <dgm:t>
        <a:bodyPr/>
        <a:lstStyle/>
        <a:p>
          <a:endParaRPr lang="en-GB" sz="1600" b="1"/>
        </a:p>
      </dgm:t>
    </dgm:pt>
    <dgm:pt modelId="{EA19336B-1643-2848-A363-96AF1838CCD7}" type="sibTrans" cxnId="{369F6ED1-29E2-D546-9B9F-8C9C0F619A6C}">
      <dgm:prSet/>
      <dgm:spPr/>
      <dgm:t>
        <a:bodyPr/>
        <a:lstStyle/>
        <a:p>
          <a:endParaRPr lang="en-GB" sz="1600" b="1"/>
        </a:p>
      </dgm:t>
    </dgm:pt>
    <dgm:pt modelId="{56645004-26D8-7C43-8E62-2D2273D1958E}" type="pres">
      <dgm:prSet presAssocID="{7BF35DEB-7A63-C14E-88F8-36A8F10D4FCC}" presName="Name0" presStyleCnt="0">
        <dgm:presLayoutVars>
          <dgm:dir/>
          <dgm:resizeHandles val="exact"/>
        </dgm:presLayoutVars>
      </dgm:prSet>
      <dgm:spPr/>
    </dgm:pt>
    <dgm:pt modelId="{FB8067A5-72D0-384F-A987-5A5D17498EB4}" type="pres">
      <dgm:prSet presAssocID="{E336DF21-6E8F-734D-88DC-1BAF03D9B437}" presName="parTxOnly" presStyleLbl="node1" presStyleIdx="0" presStyleCnt="5">
        <dgm:presLayoutVars>
          <dgm:bulletEnabled val="1"/>
        </dgm:presLayoutVars>
      </dgm:prSet>
      <dgm:spPr/>
    </dgm:pt>
    <dgm:pt modelId="{3191A093-11F5-0F48-BCEE-76CBC094980D}" type="pres">
      <dgm:prSet presAssocID="{D427F312-3029-5E48-8B1A-17D0DFBEDA9A}" presName="parSpace" presStyleCnt="0"/>
      <dgm:spPr/>
    </dgm:pt>
    <dgm:pt modelId="{CC7973E1-157F-F041-8FCC-4714DE5AD22C}" type="pres">
      <dgm:prSet presAssocID="{5243FB68-6DE1-FB43-8E02-5445FCD1B351}" presName="parTxOnly" presStyleLbl="node1" presStyleIdx="1" presStyleCnt="5">
        <dgm:presLayoutVars>
          <dgm:bulletEnabled val="1"/>
        </dgm:presLayoutVars>
      </dgm:prSet>
      <dgm:spPr/>
    </dgm:pt>
    <dgm:pt modelId="{C3129847-6005-D04B-9337-55BF8BDF0114}" type="pres">
      <dgm:prSet presAssocID="{EA19336B-1643-2848-A363-96AF1838CCD7}" presName="parSpace" presStyleCnt="0"/>
      <dgm:spPr/>
    </dgm:pt>
    <dgm:pt modelId="{F9F192D4-D200-104C-8689-50F6D5F2003E}" type="pres">
      <dgm:prSet presAssocID="{CA807751-6619-5E4D-881F-C9F0E7EEB4BA}" presName="parTxOnly" presStyleLbl="node1" presStyleIdx="2" presStyleCnt="5">
        <dgm:presLayoutVars>
          <dgm:bulletEnabled val="1"/>
        </dgm:presLayoutVars>
      </dgm:prSet>
      <dgm:spPr/>
    </dgm:pt>
    <dgm:pt modelId="{A19C1B1A-AE3C-BB40-B576-67C7B0E611C7}" type="pres">
      <dgm:prSet presAssocID="{90C4BC96-984E-364F-B575-B4A4F3FFBA1C}" presName="parSpace" presStyleCnt="0"/>
      <dgm:spPr/>
    </dgm:pt>
    <dgm:pt modelId="{35D8907A-9FB7-BE4D-9775-3000B21EA99B}" type="pres">
      <dgm:prSet presAssocID="{AE3DB9F6-FC73-0244-B6EE-FD5EA4B9C1F4}" presName="parTxOnly" presStyleLbl="node1" presStyleIdx="3" presStyleCnt="5">
        <dgm:presLayoutVars>
          <dgm:bulletEnabled val="1"/>
        </dgm:presLayoutVars>
      </dgm:prSet>
      <dgm:spPr/>
    </dgm:pt>
    <dgm:pt modelId="{E10D7356-7521-1543-A9B0-90E1662D4AAD}" type="pres">
      <dgm:prSet presAssocID="{0875C564-6F41-344E-A265-2745107063B1}" presName="parSpace" presStyleCnt="0"/>
      <dgm:spPr/>
    </dgm:pt>
    <dgm:pt modelId="{03D3908D-4681-1143-882F-110970860A05}" type="pres">
      <dgm:prSet presAssocID="{CA5E9D80-354A-C843-B4F5-12E664744A82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13B4524-6AF4-5E4C-B5FB-ACE9A29C4055}" type="presOf" srcId="{5243FB68-6DE1-FB43-8E02-5445FCD1B351}" destId="{CC7973E1-157F-F041-8FCC-4714DE5AD22C}" srcOrd="0" destOrd="0" presId="urn:microsoft.com/office/officeart/2005/8/layout/hChevron3"/>
    <dgm:cxn modelId="{C559888E-00BE-A740-AABA-A86A1204D976}" type="presOf" srcId="{CA5E9D80-354A-C843-B4F5-12E664744A82}" destId="{03D3908D-4681-1143-882F-110970860A05}" srcOrd="0" destOrd="0" presId="urn:microsoft.com/office/officeart/2005/8/layout/hChevron3"/>
    <dgm:cxn modelId="{D42F9695-6A83-B849-8883-457F25CB0560}" srcId="{7BF35DEB-7A63-C14E-88F8-36A8F10D4FCC}" destId="{CA5E9D80-354A-C843-B4F5-12E664744A82}" srcOrd="4" destOrd="0" parTransId="{37A09377-E3CF-A740-B63C-F2D8780AE2B3}" sibTransId="{6CFBB4B9-F747-6348-B80D-375EDDA36C09}"/>
    <dgm:cxn modelId="{32E8FFA2-FFBE-A44B-954E-23966B2DD8C2}" type="presOf" srcId="{E336DF21-6E8F-734D-88DC-1BAF03D9B437}" destId="{FB8067A5-72D0-384F-A987-5A5D17498EB4}" srcOrd="0" destOrd="0" presId="urn:microsoft.com/office/officeart/2005/8/layout/hChevron3"/>
    <dgm:cxn modelId="{158F28A6-D6E0-134F-84B7-E2EB8A349D99}" srcId="{7BF35DEB-7A63-C14E-88F8-36A8F10D4FCC}" destId="{E336DF21-6E8F-734D-88DC-1BAF03D9B437}" srcOrd="0" destOrd="0" parTransId="{6CA456D5-2942-C841-85FA-5125DD9EFE60}" sibTransId="{D427F312-3029-5E48-8B1A-17D0DFBEDA9A}"/>
    <dgm:cxn modelId="{7A9620AE-8E19-AA45-9373-A0952F932C15}" type="presOf" srcId="{CA807751-6619-5E4D-881F-C9F0E7EEB4BA}" destId="{F9F192D4-D200-104C-8689-50F6D5F2003E}" srcOrd="0" destOrd="0" presId="urn:microsoft.com/office/officeart/2005/8/layout/hChevron3"/>
    <dgm:cxn modelId="{369F6ED1-29E2-D546-9B9F-8C9C0F619A6C}" srcId="{7BF35DEB-7A63-C14E-88F8-36A8F10D4FCC}" destId="{5243FB68-6DE1-FB43-8E02-5445FCD1B351}" srcOrd="1" destOrd="0" parTransId="{F77546FA-28FF-7F4D-942C-83D04D011007}" sibTransId="{EA19336B-1643-2848-A363-96AF1838CCD7}"/>
    <dgm:cxn modelId="{1AFB3CD2-1445-A949-BDC3-0A0943CB078F}" srcId="{7BF35DEB-7A63-C14E-88F8-36A8F10D4FCC}" destId="{AE3DB9F6-FC73-0244-B6EE-FD5EA4B9C1F4}" srcOrd="3" destOrd="0" parTransId="{59D469DC-640D-DA48-AD61-81EBC62A639C}" sibTransId="{0875C564-6F41-344E-A265-2745107063B1}"/>
    <dgm:cxn modelId="{3A47E3DC-D5AD-864D-84FF-4D3417FBE3C6}" type="presOf" srcId="{7BF35DEB-7A63-C14E-88F8-36A8F10D4FCC}" destId="{56645004-26D8-7C43-8E62-2D2273D1958E}" srcOrd="0" destOrd="0" presId="urn:microsoft.com/office/officeart/2005/8/layout/hChevron3"/>
    <dgm:cxn modelId="{1236C5DF-FB95-2146-91C2-4CBC52E36D02}" type="presOf" srcId="{AE3DB9F6-FC73-0244-B6EE-FD5EA4B9C1F4}" destId="{35D8907A-9FB7-BE4D-9775-3000B21EA99B}" srcOrd="0" destOrd="0" presId="urn:microsoft.com/office/officeart/2005/8/layout/hChevron3"/>
    <dgm:cxn modelId="{CDE9D2F5-571A-1A4E-9A3C-A7C39463F93E}" srcId="{7BF35DEB-7A63-C14E-88F8-36A8F10D4FCC}" destId="{CA807751-6619-5E4D-881F-C9F0E7EEB4BA}" srcOrd="2" destOrd="0" parTransId="{600C4615-7C61-9549-A53C-0A727D7CB0C5}" sibTransId="{90C4BC96-984E-364F-B575-B4A4F3FFBA1C}"/>
    <dgm:cxn modelId="{97701B11-2321-EA40-9091-16AFF0DA5469}" type="presParOf" srcId="{56645004-26D8-7C43-8E62-2D2273D1958E}" destId="{FB8067A5-72D0-384F-A987-5A5D17498EB4}" srcOrd="0" destOrd="0" presId="urn:microsoft.com/office/officeart/2005/8/layout/hChevron3"/>
    <dgm:cxn modelId="{07203155-ED77-A24B-B61B-1C6C878BC24C}" type="presParOf" srcId="{56645004-26D8-7C43-8E62-2D2273D1958E}" destId="{3191A093-11F5-0F48-BCEE-76CBC094980D}" srcOrd="1" destOrd="0" presId="urn:microsoft.com/office/officeart/2005/8/layout/hChevron3"/>
    <dgm:cxn modelId="{81D29B5E-F13C-CD49-BC04-EEDD726595D8}" type="presParOf" srcId="{56645004-26D8-7C43-8E62-2D2273D1958E}" destId="{CC7973E1-157F-F041-8FCC-4714DE5AD22C}" srcOrd="2" destOrd="0" presId="urn:microsoft.com/office/officeart/2005/8/layout/hChevron3"/>
    <dgm:cxn modelId="{86C8B031-8AED-CF40-BFB5-5B515EDB59FF}" type="presParOf" srcId="{56645004-26D8-7C43-8E62-2D2273D1958E}" destId="{C3129847-6005-D04B-9337-55BF8BDF0114}" srcOrd="3" destOrd="0" presId="urn:microsoft.com/office/officeart/2005/8/layout/hChevron3"/>
    <dgm:cxn modelId="{AE27A467-7CE1-964D-AD09-B731EC6FEEFA}" type="presParOf" srcId="{56645004-26D8-7C43-8E62-2D2273D1958E}" destId="{F9F192D4-D200-104C-8689-50F6D5F2003E}" srcOrd="4" destOrd="0" presId="urn:microsoft.com/office/officeart/2005/8/layout/hChevron3"/>
    <dgm:cxn modelId="{E8B2CA32-0600-564E-A6BA-5EBEB7D4F731}" type="presParOf" srcId="{56645004-26D8-7C43-8E62-2D2273D1958E}" destId="{A19C1B1A-AE3C-BB40-B576-67C7B0E611C7}" srcOrd="5" destOrd="0" presId="urn:microsoft.com/office/officeart/2005/8/layout/hChevron3"/>
    <dgm:cxn modelId="{03FB76AE-108D-CF47-85A4-7306D7B43A29}" type="presParOf" srcId="{56645004-26D8-7C43-8E62-2D2273D1958E}" destId="{35D8907A-9FB7-BE4D-9775-3000B21EA99B}" srcOrd="6" destOrd="0" presId="urn:microsoft.com/office/officeart/2005/8/layout/hChevron3"/>
    <dgm:cxn modelId="{C00FD147-1229-8F43-B6BB-10C6BBF5F77B}" type="presParOf" srcId="{56645004-26D8-7C43-8E62-2D2273D1958E}" destId="{E10D7356-7521-1543-A9B0-90E1662D4AAD}" srcOrd="7" destOrd="0" presId="urn:microsoft.com/office/officeart/2005/8/layout/hChevron3"/>
    <dgm:cxn modelId="{07DE5C0D-F8C0-2849-85B3-3E2471F91950}" type="presParOf" srcId="{56645004-26D8-7C43-8E62-2D2273D1958E}" destId="{03D3908D-4681-1143-882F-110970860A05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067A5-72D0-384F-A987-5A5D17498EB4}">
      <dsp:nvSpPr>
        <dsp:cNvPr id="0" name=""/>
        <dsp:cNvSpPr/>
      </dsp:nvSpPr>
      <dsp:spPr>
        <a:xfrm>
          <a:off x="1426" y="1424495"/>
          <a:ext cx="2780839" cy="1112335"/>
        </a:xfrm>
        <a:prstGeom prst="homePlate">
          <a:avLst/>
        </a:prstGeom>
        <a:solidFill>
          <a:srgbClr val="FFC000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Problem Statement</a:t>
          </a:r>
        </a:p>
      </dsp:txBody>
      <dsp:txXfrm>
        <a:off x="1426" y="1424495"/>
        <a:ext cx="2502755" cy="1112335"/>
      </dsp:txXfrm>
    </dsp:sp>
    <dsp:sp modelId="{CC7973E1-157F-F041-8FCC-4714DE5AD22C}">
      <dsp:nvSpPr>
        <dsp:cNvPr id="0" name=""/>
        <dsp:cNvSpPr/>
      </dsp:nvSpPr>
      <dsp:spPr>
        <a:xfrm>
          <a:off x="2226097" y="1424495"/>
          <a:ext cx="2780839" cy="1112335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Data Collection</a:t>
          </a:r>
        </a:p>
      </dsp:txBody>
      <dsp:txXfrm>
        <a:off x="2782265" y="1424495"/>
        <a:ext cx="1668504" cy="1112335"/>
      </dsp:txXfrm>
    </dsp:sp>
    <dsp:sp modelId="{F9F192D4-D200-104C-8689-50F6D5F2003E}">
      <dsp:nvSpPr>
        <dsp:cNvPr id="0" name=""/>
        <dsp:cNvSpPr/>
      </dsp:nvSpPr>
      <dsp:spPr>
        <a:xfrm>
          <a:off x="4450769" y="1424495"/>
          <a:ext cx="2780839" cy="1112335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Data Cleaning &amp; Exploratory Data Analysis</a:t>
          </a:r>
        </a:p>
      </dsp:txBody>
      <dsp:txXfrm>
        <a:off x="5006937" y="1424495"/>
        <a:ext cx="1668504" cy="1112335"/>
      </dsp:txXfrm>
    </dsp:sp>
    <dsp:sp modelId="{35D8907A-9FB7-BE4D-9775-3000B21EA99B}">
      <dsp:nvSpPr>
        <dsp:cNvPr id="0" name=""/>
        <dsp:cNvSpPr/>
      </dsp:nvSpPr>
      <dsp:spPr>
        <a:xfrm>
          <a:off x="6675440" y="1424495"/>
          <a:ext cx="2780839" cy="1112335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Pre-processing and Modelling</a:t>
          </a:r>
        </a:p>
      </dsp:txBody>
      <dsp:txXfrm>
        <a:off x="7231608" y="1424495"/>
        <a:ext cx="1668504" cy="1112335"/>
      </dsp:txXfrm>
    </dsp:sp>
    <dsp:sp modelId="{03D3908D-4681-1143-882F-110970860A05}">
      <dsp:nvSpPr>
        <dsp:cNvPr id="0" name=""/>
        <dsp:cNvSpPr/>
      </dsp:nvSpPr>
      <dsp:spPr>
        <a:xfrm>
          <a:off x="8900112" y="1424495"/>
          <a:ext cx="2780839" cy="1112335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Conclusion &amp; Recommendation</a:t>
          </a:r>
        </a:p>
      </dsp:txBody>
      <dsp:txXfrm>
        <a:off x="9456280" y="1424495"/>
        <a:ext cx="1668504" cy="11123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067A5-72D0-384F-A987-5A5D17498EB4}">
      <dsp:nvSpPr>
        <dsp:cNvPr id="0" name=""/>
        <dsp:cNvSpPr/>
      </dsp:nvSpPr>
      <dsp:spPr>
        <a:xfrm>
          <a:off x="1426" y="1424495"/>
          <a:ext cx="2780839" cy="1112335"/>
        </a:xfrm>
        <a:prstGeom prst="homePlate">
          <a:avLst/>
        </a:prstGeom>
        <a:solidFill>
          <a:schemeClr val="bg1">
            <a:lumMod val="50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Problem Statement</a:t>
          </a:r>
        </a:p>
      </dsp:txBody>
      <dsp:txXfrm>
        <a:off x="1426" y="1424495"/>
        <a:ext cx="2502755" cy="1112335"/>
      </dsp:txXfrm>
    </dsp:sp>
    <dsp:sp modelId="{CC7973E1-157F-F041-8FCC-4714DE5AD22C}">
      <dsp:nvSpPr>
        <dsp:cNvPr id="0" name=""/>
        <dsp:cNvSpPr/>
      </dsp:nvSpPr>
      <dsp:spPr>
        <a:xfrm>
          <a:off x="2226097" y="1424495"/>
          <a:ext cx="2780839" cy="1112335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Data Collection</a:t>
          </a:r>
        </a:p>
      </dsp:txBody>
      <dsp:txXfrm>
        <a:off x="2782265" y="1424495"/>
        <a:ext cx="1668504" cy="1112335"/>
      </dsp:txXfrm>
    </dsp:sp>
    <dsp:sp modelId="{F9F192D4-D200-104C-8689-50F6D5F2003E}">
      <dsp:nvSpPr>
        <dsp:cNvPr id="0" name=""/>
        <dsp:cNvSpPr/>
      </dsp:nvSpPr>
      <dsp:spPr>
        <a:xfrm>
          <a:off x="4450769" y="1424495"/>
          <a:ext cx="2780839" cy="1112335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Data Cleaning &amp; Exploratory Data Analysis</a:t>
          </a:r>
        </a:p>
      </dsp:txBody>
      <dsp:txXfrm>
        <a:off x="5006937" y="1424495"/>
        <a:ext cx="1668504" cy="1112335"/>
      </dsp:txXfrm>
    </dsp:sp>
    <dsp:sp modelId="{35D8907A-9FB7-BE4D-9775-3000B21EA99B}">
      <dsp:nvSpPr>
        <dsp:cNvPr id="0" name=""/>
        <dsp:cNvSpPr/>
      </dsp:nvSpPr>
      <dsp:spPr>
        <a:xfrm>
          <a:off x="6675440" y="1424495"/>
          <a:ext cx="2780839" cy="1112335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Pre-processing and Modelling</a:t>
          </a:r>
        </a:p>
      </dsp:txBody>
      <dsp:txXfrm>
        <a:off x="7231608" y="1424495"/>
        <a:ext cx="1668504" cy="1112335"/>
      </dsp:txXfrm>
    </dsp:sp>
    <dsp:sp modelId="{03D3908D-4681-1143-882F-110970860A05}">
      <dsp:nvSpPr>
        <dsp:cNvPr id="0" name=""/>
        <dsp:cNvSpPr/>
      </dsp:nvSpPr>
      <dsp:spPr>
        <a:xfrm>
          <a:off x="8900112" y="1424495"/>
          <a:ext cx="2780839" cy="1112335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Conclusion &amp; Recommendation</a:t>
          </a:r>
        </a:p>
      </dsp:txBody>
      <dsp:txXfrm>
        <a:off x="9456280" y="1424495"/>
        <a:ext cx="1668504" cy="11123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067A5-72D0-384F-A987-5A5D17498EB4}">
      <dsp:nvSpPr>
        <dsp:cNvPr id="0" name=""/>
        <dsp:cNvSpPr/>
      </dsp:nvSpPr>
      <dsp:spPr>
        <a:xfrm>
          <a:off x="1426" y="1424495"/>
          <a:ext cx="2780839" cy="1112335"/>
        </a:xfrm>
        <a:prstGeom prst="homePlate">
          <a:avLst/>
        </a:prstGeom>
        <a:solidFill>
          <a:schemeClr val="bg1">
            <a:lumMod val="50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Problem Statement</a:t>
          </a:r>
        </a:p>
      </dsp:txBody>
      <dsp:txXfrm>
        <a:off x="1426" y="1424495"/>
        <a:ext cx="2502755" cy="1112335"/>
      </dsp:txXfrm>
    </dsp:sp>
    <dsp:sp modelId="{CC7973E1-157F-F041-8FCC-4714DE5AD22C}">
      <dsp:nvSpPr>
        <dsp:cNvPr id="0" name=""/>
        <dsp:cNvSpPr/>
      </dsp:nvSpPr>
      <dsp:spPr>
        <a:xfrm>
          <a:off x="2226097" y="1424495"/>
          <a:ext cx="2780839" cy="1112335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Data Collection</a:t>
          </a:r>
        </a:p>
      </dsp:txBody>
      <dsp:txXfrm>
        <a:off x="2782265" y="1424495"/>
        <a:ext cx="1668504" cy="1112335"/>
      </dsp:txXfrm>
    </dsp:sp>
    <dsp:sp modelId="{F9F192D4-D200-104C-8689-50F6D5F2003E}">
      <dsp:nvSpPr>
        <dsp:cNvPr id="0" name=""/>
        <dsp:cNvSpPr/>
      </dsp:nvSpPr>
      <dsp:spPr>
        <a:xfrm>
          <a:off x="4450769" y="1424495"/>
          <a:ext cx="2780839" cy="1112335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Data Cleaning &amp; Exploratory Data Analysis</a:t>
          </a:r>
        </a:p>
      </dsp:txBody>
      <dsp:txXfrm>
        <a:off x="5006937" y="1424495"/>
        <a:ext cx="1668504" cy="1112335"/>
      </dsp:txXfrm>
    </dsp:sp>
    <dsp:sp modelId="{35D8907A-9FB7-BE4D-9775-3000B21EA99B}">
      <dsp:nvSpPr>
        <dsp:cNvPr id="0" name=""/>
        <dsp:cNvSpPr/>
      </dsp:nvSpPr>
      <dsp:spPr>
        <a:xfrm>
          <a:off x="6675440" y="1424495"/>
          <a:ext cx="2780839" cy="1112335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Pre-processing and Modelling</a:t>
          </a:r>
        </a:p>
      </dsp:txBody>
      <dsp:txXfrm>
        <a:off x="7231608" y="1424495"/>
        <a:ext cx="1668504" cy="1112335"/>
      </dsp:txXfrm>
    </dsp:sp>
    <dsp:sp modelId="{03D3908D-4681-1143-882F-110970860A05}">
      <dsp:nvSpPr>
        <dsp:cNvPr id="0" name=""/>
        <dsp:cNvSpPr/>
      </dsp:nvSpPr>
      <dsp:spPr>
        <a:xfrm>
          <a:off x="8900112" y="1424495"/>
          <a:ext cx="2780839" cy="1112335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Conclusion &amp; Recommendation</a:t>
          </a:r>
        </a:p>
      </dsp:txBody>
      <dsp:txXfrm>
        <a:off x="9456280" y="1424495"/>
        <a:ext cx="1668504" cy="11123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067A5-72D0-384F-A987-5A5D17498EB4}">
      <dsp:nvSpPr>
        <dsp:cNvPr id="0" name=""/>
        <dsp:cNvSpPr/>
      </dsp:nvSpPr>
      <dsp:spPr>
        <a:xfrm>
          <a:off x="1426" y="1424495"/>
          <a:ext cx="2780839" cy="1112335"/>
        </a:xfrm>
        <a:prstGeom prst="homePlate">
          <a:avLst/>
        </a:prstGeom>
        <a:solidFill>
          <a:schemeClr val="bg1">
            <a:lumMod val="50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Problem Statement</a:t>
          </a:r>
        </a:p>
      </dsp:txBody>
      <dsp:txXfrm>
        <a:off x="1426" y="1424495"/>
        <a:ext cx="2502755" cy="1112335"/>
      </dsp:txXfrm>
    </dsp:sp>
    <dsp:sp modelId="{CC7973E1-157F-F041-8FCC-4714DE5AD22C}">
      <dsp:nvSpPr>
        <dsp:cNvPr id="0" name=""/>
        <dsp:cNvSpPr/>
      </dsp:nvSpPr>
      <dsp:spPr>
        <a:xfrm>
          <a:off x="2226097" y="1424495"/>
          <a:ext cx="2780839" cy="1112335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Data Collection</a:t>
          </a:r>
        </a:p>
      </dsp:txBody>
      <dsp:txXfrm>
        <a:off x="2782265" y="1424495"/>
        <a:ext cx="1668504" cy="1112335"/>
      </dsp:txXfrm>
    </dsp:sp>
    <dsp:sp modelId="{F9F192D4-D200-104C-8689-50F6D5F2003E}">
      <dsp:nvSpPr>
        <dsp:cNvPr id="0" name=""/>
        <dsp:cNvSpPr/>
      </dsp:nvSpPr>
      <dsp:spPr>
        <a:xfrm>
          <a:off x="4450769" y="1424495"/>
          <a:ext cx="2780839" cy="1112335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Data Cleaning &amp; Exploratory Data Analysis</a:t>
          </a:r>
        </a:p>
      </dsp:txBody>
      <dsp:txXfrm>
        <a:off x="5006937" y="1424495"/>
        <a:ext cx="1668504" cy="1112335"/>
      </dsp:txXfrm>
    </dsp:sp>
    <dsp:sp modelId="{35D8907A-9FB7-BE4D-9775-3000B21EA99B}">
      <dsp:nvSpPr>
        <dsp:cNvPr id="0" name=""/>
        <dsp:cNvSpPr/>
      </dsp:nvSpPr>
      <dsp:spPr>
        <a:xfrm>
          <a:off x="6675440" y="1424495"/>
          <a:ext cx="2780839" cy="1112335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Pre-processing and Modelling</a:t>
          </a:r>
        </a:p>
      </dsp:txBody>
      <dsp:txXfrm>
        <a:off x="7231608" y="1424495"/>
        <a:ext cx="1668504" cy="1112335"/>
      </dsp:txXfrm>
    </dsp:sp>
    <dsp:sp modelId="{03D3908D-4681-1143-882F-110970860A05}">
      <dsp:nvSpPr>
        <dsp:cNvPr id="0" name=""/>
        <dsp:cNvSpPr/>
      </dsp:nvSpPr>
      <dsp:spPr>
        <a:xfrm>
          <a:off x="8900112" y="1424495"/>
          <a:ext cx="2780839" cy="1112335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Conclusion &amp; Recommendation</a:t>
          </a:r>
        </a:p>
      </dsp:txBody>
      <dsp:txXfrm>
        <a:off x="9456280" y="1424495"/>
        <a:ext cx="1668504" cy="11123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067A5-72D0-384F-A987-5A5D17498EB4}">
      <dsp:nvSpPr>
        <dsp:cNvPr id="0" name=""/>
        <dsp:cNvSpPr/>
      </dsp:nvSpPr>
      <dsp:spPr>
        <a:xfrm>
          <a:off x="1426" y="1424495"/>
          <a:ext cx="2780839" cy="1112335"/>
        </a:xfrm>
        <a:prstGeom prst="homePlate">
          <a:avLst/>
        </a:prstGeom>
        <a:solidFill>
          <a:schemeClr val="bg1">
            <a:lumMod val="50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Problem Statement</a:t>
          </a:r>
        </a:p>
      </dsp:txBody>
      <dsp:txXfrm>
        <a:off x="1426" y="1424495"/>
        <a:ext cx="2502755" cy="1112335"/>
      </dsp:txXfrm>
    </dsp:sp>
    <dsp:sp modelId="{CC7973E1-157F-F041-8FCC-4714DE5AD22C}">
      <dsp:nvSpPr>
        <dsp:cNvPr id="0" name=""/>
        <dsp:cNvSpPr/>
      </dsp:nvSpPr>
      <dsp:spPr>
        <a:xfrm>
          <a:off x="2226097" y="1424495"/>
          <a:ext cx="2780839" cy="1112335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Data Collection</a:t>
          </a:r>
        </a:p>
      </dsp:txBody>
      <dsp:txXfrm>
        <a:off x="2782265" y="1424495"/>
        <a:ext cx="1668504" cy="1112335"/>
      </dsp:txXfrm>
    </dsp:sp>
    <dsp:sp modelId="{F9F192D4-D200-104C-8689-50F6D5F2003E}">
      <dsp:nvSpPr>
        <dsp:cNvPr id="0" name=""/>
        <dsp:cNvSpPr/>
      </dsp:nvSpPr>
      <dsp:spPr>
        <a:xfrm>
          <a:off x="4450769" y="1424495"/>
          <a:ext cx="2780839" cy="1112335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Data Cleaning &amp; Exploratory Data Analysis</a:t>
          </a:r>
        </a:p>
      </dsp:txBody>
      <dsp:txXfrm>
        <a:off x="5006937" y="1424495"/>
        <a:ext cx="1668504" cy="1112335"/>
      </dsp:txXfrm>
    </dsp:sp>
    <dsp:sp modelId="{35D8907A-9FB7-BE4D-9775-3000B21EA99B}">
      <dsp:nvSpPr>
        <dsp:cNvPr id="0" name=""/>
        <dsp:cNvSpPr/>
      </dsp:nvSpPr>
      <dsp:spPr>
        <a:xfrm>
          <a:off x="6675440" y="1424495"/>
          <a:ext cx="2780839" cy="1112335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Pre-processing and Modelling</a:t>
          </a:r>
        </a:p>
      </dsp:txBody>
      <dsp:txXfrm>
        <a:off x="7231608" y="1424495"/>
        <a:ext cx="1668504" cy="1112335"/>
      </dsp:txXfrm>
    </dsp:sp>
    <dsp:sp modelId="{03D3908D-4681-1143-882F-110970860A05}">
      <dsp:nvSpPr>
        <dsp:cNvPr id="0" name=""/>
        <dsp:cNvSpPr/>
      </dsp:nvSpPr>
      <dsp:spPr>
        <a:xfrm>
          <a:off x="8900112" y="1424495"/>
          <a:ext cx="2780839" cy="1112335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Conclusion &amp; Recommendation</a:t>
          </a:r>
        </a:p>
      </dsp:txBody>
      <dsp:txXfrm>
        <a:off x="9456280" y="1424495"/>
        <a:ext cx="1668504" cy="1112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6D41F-4932-3745-8EDE-BAAE1761F81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89B32-5769-E544-83E1-7EEE3243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89B32-5769-E544-83E1-7EEE32434F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80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89B32-5769-E544-83E1-7EEE32434F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57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89B32-5769-E544-83E1-7EEE32434F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24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effectLst/>
                <a:latin typeface="-apple-system"/>
              </a:rPr>
              <a:t>Both subreddits have some common themes, such as struggles with negative emotions, relationships and daily life challenges.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effectLst/>
                <a:latin typeface="-apple-system"/>
              </a:rPr>
              <a:t>Differences are the specific concerns and experiences that the users are dealing with.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effectLst/>
                <a:latin typeface="-apple-system"/>
              </a:rPr>
              <a:t>e.g. r/depression focuses on issues related to finding the meaning and purpose in life while r/anxiety focuses on the experience of anxiety and how to manage it on a daily basis.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89B32-5769-E544-83E1-7EEE32434F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5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89B32-5769-E544-83E1-7EEE32434F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2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b="0" i="0" dirty="0">
                <a:effectLst/>
                <a:latin typeface="-apple-system"/>
              </a:rPr>
              <a:t>Naively predicting the majority class – zero rate classifier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SG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effectLst/>
                <a:latin typeface="-apple-system"/>
              </a:rPr>
              <a:t>Based on the Bayes theorem and assumes that each feature is independent of the others.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effectLst/>
                <a:latin typeface="-apple-system"/>
              </a:rPr>
              <a:t>Algorithm counts the frequency of words in each category, then uses these frequencies to predict which category a new text belongs to.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SG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effectLst/>
                <a:latin typeface="-apple-system"/>
              </a:rPr>
              <a:t>Statistical method that estimates the probability of a binary or categorical outcome based on one or more independent variables.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effectLst/>
                <a:latin typeface="-apple-system"/>
              </a:rPr>
              <a:t>Generative vs Discriminative (how data is placed throughout the space vs. how boundaries are drawn)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89B32-5769-E544-83E1-7EEE32434F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38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D1D5DB"/>
                </a:solidFill>
                <a:effectLst/>
                <a:latin typeface="Söhne"/>
              </a:rPr>
              <a:t>building a tool to help users find support and resources related to mental health,</a:t>
            </a:r>
            <a:endParaRPr lang="en-SG" b="0" i="0" dirty="0"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89B32-5769-E544-83E1-7EEE32434F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63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effectLst/>
                <a:latin typeface="-apple-system"/>
              </a:rPr>
              <a:t> Mean cross validation score – estimate how well model is likely to perform on unseen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effectLst/>
                <a:latin typeface="-apple-system"/>
              </a:rPr>
              <a:t> Accuracy – proportion of correctly classified data points to total data points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b="0" i="0" dirty="0">
                <a:effectLst/>
                <a:latin typeface="-apple-system"/>
              </a:rPr>
              <a:t> Precision – TP to total predicted positives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b="0" i="0" dirty="0">
                <a:effectLst/>
                <a:latin typeface="-apple-system"/>
              </a:rPr>
              <a:t> Recall – TP to actual number of positives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SG" b="0" i="0" dirty="0"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b="0" i="0" dirty="0">
                <a:effectLst/>
                <a:latin typeface="-apple-system"/>
              </a:rPr>
              <a:t>Measures the proportion of true positives (correctly identified positives) to the total number of predicted positives.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effectLst/>
                <a:latin typeface="-apple-system"/>
              </a:rPr>
              <a:t>Measures the proportion of true positives to the total number of actual positives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b="0" i="0" dirty="0">
                <a:effectLst/>
                <a:latin typeface="-apple-system"/>
              </a:rPr>
              <a:t>Harmonic mean of precision and recall, and it provides a single score that combines both metrics.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89B32-5769-E544-83E1-7EEE32434F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72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b="0" i="0" dirty="0">
                <a:effectLst/>
                <a:latin typeface="-apple-system"/>
              </a:rPr>
              <a:t>The ROC curve is a plot of the true positive rate (sensitivity) against the false positive rate (1-specificity) for different threshold values.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b="0" i="0" dirty="0">
                <a:effectLst/>
                <a:latin typeface="-apple-system"/>
              </a:rPr>
              <a:t>A good model should be closer towards the top left of the curve.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89B32-5769-E544-83E1-7EEE32434F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12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89B32-5769-E544-83E1-7EEE32434F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38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89B32-5769-E544-83E1-7EEE32434F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3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89B32-5769-E544-83E1-7EEE32434F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396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89B32-5769-E544-83E1-7EEE32434FF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051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answer this problem statement, two models were trained and evaluated – naïve bayes and logistic regression. With their respective accuracies evaluated to determine the best model.</a:t>
            </a:r>
          </a:p>
          <a:p>
            <a:endParaRPr lang="en-US" dirty="0"/>
          </a:p>
          <a:p>
            <a:r>
              <a:rPr lang="en-US" dirty="0"/>
              <a:t>Success is evaluated with its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89B32-5769-E544-83E1-7EEE32434FF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71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answer this problem statement, two models were trained and evaluated – naïve bayes and logistic regression. With their respective accuracies evaluated to determine the best model.</a:t>
            </a:r>
          </a:p>
          <a:p>
            <a:endParaRPr lang="en-US" dirty="0"/>
          </a:p>
          <a:p>
            <a:r>
              <a:rPr lang="en-US" dirty="0"/>
              <a:t>Success is evaluated with its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89B32-5769-E544-83E1-7EEE32434FF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201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89B32-5769-E544-83E1-7EEE32434FF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212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89B32-5769-E544-83E1-7EEE32434FF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819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89B32-5769-E544-83E1-7EEE32434FF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147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89B32-5769-E544-83E1-7EEE32434FF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6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89B32-5769-E544-83E1-7EEE32434F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33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89B32-5769-E544-83E1-7EEE32434F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81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89B32-5769-E544-83E1-7EEE32434F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38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89B32-5769-E544-83E1-7EEE32434F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9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b="0" i="0" dirty="0">
                <a:effectLst/>
                <a:latin typeface="-apple-system"/>
              </a:rPr>
              <a:t>Lemmatization involves reducing words to their base or root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89B32-5769-E544-83E1-7EEE32434F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7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89B32-5769-E544-83E1-7EEE32434F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17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89B32-5769-E544-83E1-7EEE32434F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51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BB90-8544-1ED0-47B5-18BB1A6AB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4F647-FCFD-0005-451C-78A1735F2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562C3-A65A-16A3-5420-5E2F093E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9029-2762-B441-B094-A8011F105F51}" type="datetime1">
              <a:rPr lang="en-SG" smtClean="0"/>
              <a:t>18/3/23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94707-BD70-A26D-A8FF-506CA05FA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B30A2-36D2-75D9-4735-D310B4CD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FD2A-CEF5-E64D-8658-CC75ED95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6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B9589-1A6F-7168-26F8-7655AE50E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9B4C4-EABC-4875-CC19-C100F0B76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8D66F-E605-7E00-7A9D-785DB6F83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7C56-4284-AA4E-9B02-D617CFDE54C7}" type="datetime1">
              <a:rPr lang="en-SG" smtClean="0"/>
              <a:t>18/3/23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99C03-72E4-7C38-E4BB-2779BA38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D647B-4795-45FD-3D6C-E2BFABA11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FD2A-CEF5-E64D-8658-CC75ED95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9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845E96-2D38-4286-4A4F-A50253D0F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627BE-5447-8425-FED1-B1A79ED26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61E33-6B1A-F7B8-5910-9A5BC1535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4FBD-FD11-5B40-9E5D-9B117C0ABC55}" type="datetime1">
              <a:rPr lang="en-SG" smtClean="0"/>
              <a:t>18/3/23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88F75-C2BD-EF6A-C4CA-81A86186E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23CFA-064C-6E9F-9ACD-7C075F0E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FD2A-CEF5-E64D-8658-CC75ED95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1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EE0F-90C7-A269-3C37-55C08F803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52192-4E74-5A6B-FE71-980495B0B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C1A58-EF4E-D37C-300A-4014E0A6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6C0E-412F-5A4F-A000-3268EFE4FDC2}" type="datetime1">
              <a:rPr lang="en-SG" smtClean="0"/>
              <a:t>18/3/23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50E86-2E85-7821-998E-90C9A932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23F6-77AC-A610-6B3C-EA803C6E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FD2A-CEF5-E64D-8658-CC75ED95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1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E3A7-4330-20B1-EE99-CC734151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117E7-5DAA-32B5-3E66-9BBC2B6FF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05CD9-7D69-9BC7-3427-0157E30C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2BE7-0A85-EF48-BE44-288A49875261}" type="datetime1">
              <a:rPr lang="en-SG" smtClean="0"/>
              <a:t>18/3/23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75520-9C99-4923-6032-C08106BF2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28425-8565-F49A-0273-38586924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FD2A-CEF5-E64D-8658-CC75ED95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3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5A68-84DE-A552-45AB-15DF0BB3B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CC242-662D-9456-0D62-3192105EA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7079B-6D2F-1569-C631-CCF4CEA09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E3749-BF68-374F-B0B0-1699FFC9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970F-A5DB-0048-B521-87E8E1A130FB}" type="datetime1">
              <a:rPr lang="en-SG" smtClean="0"/>
              <a:t>18/3/23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857A7-0226-353F-3B0D-089F7DA90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86927-E4DA-D28E-321B-C7389976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FD2A-CEF5-E64D-8658-CC75ED95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1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77C1-ABBE-6D53-244F-7956B377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902A8-D132-2685-5842-B04654C0A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A3942-2231-1956-2508-7489EBD7D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E5E70-BBEE-68DA-1F1B-F2A054A71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49A2F-9DFF-A19C-2A23-DAA970AB8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BA20F-C7FC-9745-DE4D-066C4716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0CA7-503B-BB41-B34F-457DF474841E}" type="datetime1">
              <a:rPr lang="en-SG" smtClean="0"/>
              <a:t>18/3/23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3AC7A2-930E-D24E-0A65-1857D1AE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C4C62-DEA2-4985-DE69-019A6D59E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FD2A-CEF5-E64D-8658-CC75ED95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D5A4-EE72-DCD9-172B-1E25B01D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3764A-5870-FADA-1263-163D9D04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2F9E-A2ED-0447-8F26-6C641C4F162B}" type="datetime1">
              <a:rPr lang="en-SG" smtClean="0"/>
              <a:t>18/3/23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39180-06E4-469F-DB47-09CAE6F0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E56AC-B6A6-B5EF-C578-A4F3C8C6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FD2A-CEF5-E64D-8658-CC75ED95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4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5AC107-55A4-FFA2-2E5B-D3BE493D8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BDEA-B8B2-6B47-BD64-690D88AC3425}" type="datetime1">
              <a:rPr lang="en-SG" smtClean="0"/>
              <a:t>18/3/23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62D6AD-8ED6-775A-AF50-654DAAF7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5C8A9-5AA6-CE47-2D79-F72392DE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FD2A-CEF5-E64D-8658-CC75ED95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9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BB35-2F77-ED84-9F5C-435088EA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C3185-9297-0816-643F-76242783A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6591D-B02B-C0F8-8A9C-C2A5778C2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263B3-B81E-92F9-78E1-3070C12E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97E6-804F-DD44-9024-528AEE3D8C1A}" type="datetime1">
              <a:rPr lang="en-SG" smtClean="0"/>
              <a:t>18/3/23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C5EAF-7CE8-12C4-BFFC-C14C2D89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2BF88-06AE-7F4D-A338-5ED1B759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FD2A-CEF5-E64D-8658-CC75ED95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4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0232-884E-C6B3-64D0-7737443A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9AAE27-A03D-77D5-E671-F8F3ED904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875A0-FFCC-22A7-8B45-C97DD5C9E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F8222-32F9-EF5A-5507-DDF9C3E2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DC30-7982-9040-AA41-7C69781FDA6E}" type="datetime1">
              <a:rPr lang="en-SG" smtClean="0"/>
              <a:t>18/3/23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94498-3350-8938-9C62-EA10667A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8DAE9-B617-BE6E-62C2-C2DF89C4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FD2A-CEF5-E64D-8658-CC75ED95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6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35033-B444-1D12-4897-4CB42B41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161E9-D2E1-F395-5FC1-8B20DB94F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53007-EAD9-F3C3-861D-4D82418C3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724C1-4DD8-274B-931A-DE04626720CA}" type="datetime1">
              <a:rPr lang="en-SG" smtClean="0"/>
              <a:t>18/3/23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11E9-0C6F-C6E2-960D-3D421FB09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6C3E3-C323-3537-2EFA-66D211B8B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7FD2A-CEF5-E64D-8658-CC75ED95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0255AC-79DF-B10D-9F1A-7C39EA19E450}"/>
              </a:ext>
            </a:extLst>
          </p:cNvPr>
          <p:cNvSpPr txBox="1"/>
          <p:nvPr/>
        </p:nvSpPr>
        <p:spPr>
          <a:xfrm>
            <a:off x="1230406" y="1843951"/>
            <a:ext cx="97311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WARNING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The contents of this presentation is based on mental health/illnesses. This includes depression, anxiety, panic attacks and dark thoughts that people face in the world.</a:t>
            </a:r>
          </a:p>
        </p:txBody>
      </p:sp>
    </p:spTree>
    <p:extLst>
      <p:ext uri="{BB962C8B-B14F-4D97-AF65-F5344CB8AC3E}">
        <p14:creationId xmlns:p14="http://schemas.microsoft.com/office/powerpoint/2010/main" val="406874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9754FB-913B-C744-EF63-9D9CC2ED7296}"/>
              </a:ext>
            </a:extLst>
          </p:cNvPr>
          <p:cNvSpPr/>
          <p:nvPr/>
        </p:nvSpPr>
        <p:spPr>
          <a:xfrm>
            <a:off x="0" y="6524786"/>
            <a:ext cx="12192000" cy="33321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9F434-4DB4-AAC2-E4AC-FD3FB6272115}"/>
              </a:ext>
            </a:extLst>
          </p:cNvPr>
          <p:cNvSpPr txBox="1"/>
          <p:nvPr/>
        </p:nvSpPr>
        <p:spPr>
          <a:xfrm>
            <a:off x="0" y="6581219"/>
            <a:ext cx="7454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bg1"/>
                </a:solidFill>
              </a:rPr>
              <a:t>Natural Language Processing Binary Classification of Subreddits – r/depression and r/anxiety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5ADEF-0066-9F50-0EE7-5BBF47A0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332" y="6492875"/>
            <a:ext cx="27432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9601C-C360-12F8-34B8-9BAB853D4C97}"/>
              </a:ext>
            </a:extLst>
          </p:cNvPr>
          <p:cNvSpPr txBox="1"/>
          <p:nvPr/>
        </p:nvSpPr>
        <p:spPr>
          <a:xfrm>
            <a:off x="567172" y="553921"/>
            <a:ext cx="9975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Outliers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D4F4EC8E-32C1-56FA-088B-2EB3776CE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5729" y="220033"/>
            <a:ext cx="919561" cy="91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4049790C-01B7-0A26-EB08-572275BF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85" y="1365038"/>
            <a:ext cx="11539030" cy="423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90C9F0E-14D1-E11D-0CE5-87078976E4C0}"/>
              </a:ext>
            </a:extLst>
          </p:cNvPr>
          <p:cNvSpPr/>
          <p:nvPr/>
        </p:nvSpPr>
        <p:spPr>
          <a:xfrm>
            <a:off x="4374037" y="1589709"/>
            <a:ext cx="396000" cy="396000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C4B978-3DA1-663A-3782-346EDA534EBA}"/>
              </a:ext>
            </a:extLst>
          </p:cNvPr>
          <p:cNvSpPr/>
          <p:nvPr/>
        </p:nvSpPr>
        <p:spPr>
          <a:xfrm>
            <a:off x="10823542" y="1544146"/>
            <a:ext cx="396000" cy="396000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317766-8814-516C-91BF-187D80B150CA}"/>
              </a:ext>
            </a:extLst>
          </p:cNvPr>
          <p:cNvSpPr/>
          <p:nvPr/>
        </p:nvSpPr>
        <p:spPr>
          <a:xfrm>
            <a:off x="7742549" y="3230999"/>
            <a:ext cx="396000" cy="813099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D4FA59-EF5E-423E-BF56-C10C417B3363}"/>
              </a:ext>
            </a:extLst>
          </p:cNvPr>
          <p:cNvSpPr/>
          <p:nvPr/>
        </p:nvSpPr>
        <p:spPr>
          <a:xfrm>
            <a:off x="1296187" y="1834844"/>
            <a:ext cx="396000" cy="1181734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10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9754FB-913B-C744-EF63-9D9CC2ED7296}"/>
              </a:ext>
            </a:extLst>
          </p:cNvPr>
          <p:cNvSpPr/>
          <p:nvPr/>
        </p:nvSpPr>
        <p:spPr>
          <a:xfrm>
            <a:off x="0" y="6524786"/>
            <a:ext cx="12192000" cy="33321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9F434-4DB4-AAC2-E4AC-FD3FB6272115}"/>
              </a:ext>
            </a:extLst>
          </p:cNvPr>
          <p:cNvSpPr txBox="1"/>
          <p:nvPr/>
        </p:nvSpPr>
        <p:spPr>
          <a:xfrm>
            <a:off x="0" y="6581219"/>
            <a:ext cx="7454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bg1"/>
                </a:solidFill>
              </a:rPr>
              <a:t>Natural Language Processing Binary Classification of Subreddits – r/depression and r/anxiety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5ADEF-0066-9F50-0EE7-5BBF47A0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332" y="6492875"/>
            <a:ext cx="27432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9601C-C360-12F8-34B8-9BAB853D4C97}"/>
              </a:ext>
            </a:extLst>
          </p:cNvPr>
          <p:cNvSpPr txBox="1"/>
          <p:nvPr/>
        </p:nvSpPr>
        <p:spPr>
          <a:xfrm>
            <a:off x="567172" y="553921"/>
            <a:ext cx="9975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Outliers (Score)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D4F4EC8E-32C1-56FA-088B-2EB3776CE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5729" y="220033"/>
            <a:ext cx="919561" cy="91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8A1CCA-4FCA-EC49-EF1F-727E872F8F73}"/>
              </a:ext>
            </a:extLst>
          </p:cNvPr>
          <p:cNvSpPr txBox="1"/>
          <p:nvPr/>
        </p:nvSpPr>
        <p:spPr>
          <a:xfrm>
            <a:off x="567172" y="1162442"/>
            <a:ext cx="3957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r/depression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48C76-34FE-CC2A-E85F-0C6FBE4E607D}"/>
              </a:ext>
            </a:extLst>
          </p:cNvPr>
          <p:cNvSpPr txBox="1"/>
          <p:nvPr/>
        </p:nvSpPr>
        <p:spPr>
          <a:xfrm>
            <a:off x="567172" y="4252193"/>
            <a:ext cx="3957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r/anxiety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316BA0-D7AB-0198-5639-ECD4E9119443}"/>
              </a:ext>
            </a:extLst>
          </p:cNvPr>
          <p:cNvSpPr txBox="1"/>
          <p:nvPr/>
        </p:nvSpPr>
        <p:spPr>
          <a:xfrm>
            <a:off x="599893" y="1599322"/>
            <a:ext cx="1114189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b="1" i="1" dirty="0"/>
              <a:t>Title: Shout out to the particular hell that is functional depression.</a:t>
            </a:r>
            <a:endParaRPr lang="en-SG" sz="2400" dirty="0"/>
          </a:p>
          <a:p>
            <a:r>
              <a:rPr lang="en-SG" sz="2400" dirty="0"/>
              <a:t>Content: This is me. Don’t get me wrong, it’s better than don’t-leave-my-bed-for-a-week depression. I am grateful I can be an independent person. But there is something </a:t>
            </a:r>
            <a:r>
              <a:rPr lang="en-SG" sz="2400" dirty="0">
                <a:highlight>
                  <a:srgbClr val="00FFFF"/>
                </a:highlight>
              </a:rPr>
              <a:t>uniquely horrible about being able to go to work every day, occasionally clean up after yourself, pay your bills, generally put yourself together enough to look like a human being</a:t>
            </a:r>
            <a:r>
              <a:rPr lang="en-SG" sz="2400" dirty="0"/>
              <a:t>... but that’s it. Nothing else. No social life. No hobbies. Constantly battling your mind. And being </a:t>
            </a:r>
            <a:r>
              <a:rPr lang="en-SG" sz="2400" dirty="0">
                <a:highlight>
                  <a:srgbClr val="00FFFF"/>
                </a:highlight>
              </a:rPr>
              <a:t>absolutely fucking exhausted all the time</a:t>
            </a:r>
            <a:r>
              <a:rPr lang="en-SG" sz="2400" dirty="0"/>
              <a:t>.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6486EC-B78F-9324-D844-98C67D289030}"/>
              </a:ext>
            </a:extLst>
          </p:cNvPr>
          <p:cNvSpPr txBox="1"/>
          <p:nvPr/>
        </p:nvSpPr>
        <p:spPr>
          <a:xfrm>
            <a:off x="599893" y="4689072"/>
            <a:ext cx="111418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b="1" i="1" dirty="0"/>
              <a:t>Title: Despite the anxiety, despite the depression, despite all my self criticism and imperfections - </a:t>
            </a:r>
            <a:r>
              <a:rPr lang="en-SG" sz="2400" b="1" i="1" dirty="0">
                <a:highlight>
                  <a:srgbClr val="00FFFF"/>
                </a:highlight>
              </a:rPr>
              <a:t>I was a beautiful bride this Saturday!</a:t>
            </a:r>
            <a:endParaRPr lang="en-US" sz="2400" b="1" i="1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14244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9754FB-913B-C744-EF63-9D9CC2ED7296}"/>
              </a:ext>
            </a:extLst>
          </p:cNvPr>
          <p:cNvSpPr/>
          <p:nvPr/>
        </p:nvSpPr>
        <p:spPr>
          <a:xfrm>
            <a:off x="0" y="6524786"/>
            <a:ext cx="12192000" cy="33321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9F434-4DB4-AAC2-E4AC-FD3FB6272115}"/>
              </a:ext>
            </a:extLst>
          </p:cNvPr>
          <p:cNvSpPr txBox="1"/>
          <p:nvPr/>
        </p:nvSpPr>
        <p:spPr>
          <a:xfrm>
            <a:off x="0" y="6581219"/>
            <a:ext cx="7454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bg1"/>
                </a:solidFill>
              </a:rPr>
              <a:t>Natural Language Processing Binary Classification of Subreddits – r/depression and r/anxiety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5ADEF-0066-9F50-0EE7-5BBF47A0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332" y="6492875"/>
            <a:ext cx="27432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9601C-C360-12F8-34B8-9BAB853D4C97}"/>
              </a:ext>
            </a:extLst>
          </p:cNvPr>
          <p:cNvSpPr txBox="1"/>
          <p:nvPr/>
        </p:nvSpPr>
        <p:spPr>
          <a:xfrm>
            <a:off x="567172" y="553921"/>
            <a:ext cx="9975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Outliers (Num Comments)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D4F4EC8E-32C1-56FA-088B-2EB3776CE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5729" y="220033"/>
            <a:ext cx="919561" cy="91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96528E-4EA5-8A8D-FF88-5F2EB4E0C13F}"/>
              </a:ext>
            </a:extLst>
          </p:cNvPr>
          <p:cNvSpPr txBox="1"/>
          <p:nvPr/>
        </p:nvSpPr>
        <p:spPr>
          <a:xfrm>
            <a:off x="567172" y="1477193"/>
            <a:ext cx="1114189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b="1" i="1" dirty="0"/>
              <a:t>Title: Regular Check-In Post</a:t>
            </a:r>
            <a:endParaRPr lang="en-SG" sz="2400" dirty="0"/>
          </a:p>
          <a:p>
            <a:r>
              <a:rPr lang="en-SG" sz="2400" dirty="0"/>
              <a:t>Content: Welcome to /r/depression's check-in post - a place to take a moment and </a:t>
            </a:r>
            <a:r>
              <a:rPr lang="en-SG" sz="2400" dirty="0">
                <a:highlight>
                  <a:srgbClr val="00FFFF"/>
                </a:highlight>
              </a:rPr>
              <a:t>share what is going on and how you are doing</a:t>
            </a:r>
            <a:r>
              <a:rPr lang="en-SG" sz="2400" dirty="0"/>
              <a:t>. If you have an accomplishment you want to talk about (these shouldn't be standalone posts in the sub as they violate the "role model" rule, but are welcome here), or are </a:t>
            </a:r>
            <a:r>
              <a:rPr lang="en-SG" sz="2400" dirty="0">
                <a:highlight>
                  <a:srgbClr val="00FFFF"/>
                </a:highlight>
              </a:rPr>
              <a:t>having a tough time but prefer not to make your own post, this is a place you can share</a:t>
            </a:r>
            <a:r>
              <a:rPr lang="en-SG" sz="2400" dirty="0"/>
              <a:t>. We try our best to keep this space as safe and supportive as possible on reddit's wide-open anonymity-friendly platform …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018620-9958-D463-83B5-F8646E4D9621}"/>
              </a:ext>
            </a:extLst>
          </p:cNvPr>
          <p:cNvSpPr txBox="1"/>
          <p:nvPr/>
        </p:nvSpPr>
        <p:spPr>
          <a:xfrm>
            <a:off x="567172" y="4322686"/>
            <a:ext cx="1114189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b="1" i="1" dirty="0"/>
              <a:t>Title: Let's post </a:t>
            </a:r>
            <a:r>
              <a:rPr lang="en-SG" sz="2400" b="1" i="1" dirty="0">
                <a:highlight>
                  <a:srgbClr val="00FFFF"/>
                </a:highlight>
              </a:rPr>
              <a:t>good news on the coronavirus</a:t>
            </a:r>
            <a:r>
              <a:rPr lang="en-SG" sz="2400" b="1" i="1" dirty="0"/>
              <a:t> here.</a:t>
            </a:r>
          </a:p>
          <a:p>
            <a:r>
              <a:rPr lang="en-SG" sz="2400" dirty="0"/>
              <a:t>Content: A place where only good news is posted, please keep this a positive thread. a place we can go for some reassurance that everything will be okay. We WILL get through this. edit: the link for this thread will be posted in the main thread, I will keep updating so save this thread to keep checking ♥️ …</a:t>
            </a:r>
            <a:endParaRPr lang="en-US" sz="24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5EC33F-ADC7-B272-37BB-A4A30E49B521}"/>
              </a:ext>
            </a:extLst>
          </p:cNvPr>
          <p:cNvSpPr txBox="1"/>
          <p:nvPr/>
        </p:nvSpPr>
        <p:spPr>
          <a:xfrm>
            <a:off x="567172" y="1162442"/>
            <a:ext cx="3957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r/depression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1D2896-05FC-CF2E-13BF-CA2B76872FFA}"/>
              </a:ext>
            </a:extLst>
          </p:cNvPr>
          <p:cNvSpPr txBox="1"/>
          <p:nvPr/>
        </p:nvSpPr>
        <p:spPr>
          <a:xfrm>
            <a:off x="567172" y="4007935"/>
            <a:ext cx="3957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r/anxiety</a:t>
            </a:r>
          </a:p>
        </p:txBody>
      </p:sp>
    </p:spTree>
    <p:extLst>
      <p:ext uri="{BB962C8B-B14F-4D97-AF65-F5344CB8AC3E}">
        <p14:creationId xmlns:p14="http://schemas.microsoft.com/office/powerpoint/2010/main" val="3078123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9754FB-913B-C744-EF63-9D9CC2ED7296}"/>
              </a:ext>
            </a:extLst>
          </p:cNvPr>
          <p:cNvSpPr/>
          <p:nvPr/>
        </p:nvSpPr>
        <p:spPr>
          <a:xfrm>
            <a:off x="0" y="6524786"/>
            <a:ext cx="12192000" cy="33321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9F434-4DB4-AAC2-E4AC-FD3FB6272115}"/>
              </a:ext>
            </a:extLst>
          </p:cNvPr>
          <p:cNvSpPr txBox="1"/>
          <p:nvPr/>
        </p:nvSpPr>
        <p:spPr>
          <a:xfrm>
            <a:off x="0" y="6581219"/>
            <a:ext cx="7454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bg1"/>
                </a:solidFill>
              </a:rPr>
              <a:t>Natural Language Processing Binary Classification of Subreddits – r/depression and r/anxiety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5ADEF-0066-9F50-0EE7-5BBF47A0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332" y="6492875"/>
            <a:ext cx="27432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9601C-C360-12F8-34B8-9BAB853D4C97}"/>
              </a:ext>
            </a:extLst>
          </p:cNvPr>
          <p:cNvSpPr txBox="1"/>
          <p:nvPr/>
        </p:nvSpPr>
        <p:spPr>
          <a:xfrm>
            <a:off x="567172" y="553921"/>
            <a:ext cx="9975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Sentiment Analysis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D4F4EC8E-32C1-56FA-088B-2EB3776CE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5729" y="220033"/>
            <a:ext cx="919561" cy="91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B01DA7DE-D863-97EF-B6B9-6F94BBC2D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98" y="1540206"/>
            <a:ext cx="11162805" cy="472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D1EF263-7DB7-CE78-0F38-C7FAA8CE2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33" y="1149419"/>
            <a:ext cx="1026000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17BB7344-8A67-7116-0C81-C2D27FCD4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531" y="1149419"/>
            <a:ext cx="1023918" cy="102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806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D57E8A5-3607-6505-18A7-3FE2BCE71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10" y="1135293"/>
            <a:ext cx="10618381" cy="535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9754FB-913B-C744-EF63-9D9CC2ED7296}"/>
              </a:ext>
            </a:extLst>
          </p:cNvPr>
          <p:cNvSpPr/>
          <p:nvPr/>
        </p:nvSpPr>
        <p:spPr>
          <a:xfrm>
            <a:off x="0" y="6524786"/>
            <a:ext cx="12192000" cy="33321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9F434-4DB4-AAC2-E4AC-FD3FB6272115}"/>
              </a:ext>
            </a:extLst>
          </p:cNvPr>
          <p:cNvSpPr txBox="1"/>
          <p:nvPr/>
        </p:nvSpPr>
        <p:spPr>
          <a:xfrm>
            <a:off x="0" y="6581219"/>
            <a:ext cx="7454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bg1"/>
                </a:solidFill>
              </a:rPr>
              <a:t>Natural Language Processing Binary Classification of Subreddits – r/depression and r/anxiety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5ADEF-0066-9F50-0EE7-5BBF47A0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332" y="6492875"/>
            <a:ext cx="27432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12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D4F4EC8E-32C1-56FA-088B-2EB3776CE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5729" y="220033"/>
            <a:ext cx="919561" cy="91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6F17DF-1885-F595-6340-E46B34948588}"/>
              </a:ext>
            </a:extLst>
          </p:cNvPr>
          <p:cNvSpPr txBox="1"/>
          <p:nvPr/>
        </p:nvSpPr>
        <p:spPr>
          <a:xfrm>
            <a:off x="567172" y="553921"/>
            <a:ext cx="9975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Frequency of Top Words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C2D8B7-B15F-BF4A-1A9D-E702F49F60EE}"/>
              </a:ext>
            </a:extLst>
          </p:cNvPr>
          <p:cNvSpPr/>
          <p:nvPr/>
        </p:nvSpPr>
        <p:spPr>
          <a:xfrm>
            <a:off x="940873" y="1476909"/>
            <a:ext cx="451263" cy="2493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8CAFBD-FA3E-740C-BCBB-DA4083F74071}"/>
              </a:ext>
            </a:extLst>
          </p:cNvPr>
          <p:cNvSpPr/>
          <p:nvPr/>
        </p:nvSpPr>
        <p:spPr>
          <a:xfrm>
            <a:off x="940873" y="1920266"/>
            <a:ext cx="451263" cy="2493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E8002F-6489-5FE6-8082-969B4EF2297F}"/>
              </a:ext>
            </a:extLst>
          </p:cNvPr>
          <p:cNvSpPr/>
          <p:nvPr/>
        </p:nvSpPr>
        <p:spPr>
          <a:xfrm>
            <a:off x="940873" y="2436558"/>
            <a:ext cx="451263" cy="2493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6A8E9A-0D7A-F0F0-1F78-96F4AB85ABDE}"/>
              </a:ext>
            </a:extLst>
          </p:cNvPr>
          <p:cNvSpPr/>
          <p:nvPr/>
        </p:nvSpPr>
        <p:spPr>
          <a:xfrm>
            <a:off x="940873" y="4357780"/>
            <a:ext cx="451263" cy="2493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F7FC63-8426-B6F9-EFC5-66A6BC476A61}"/>
              </a:ext>
            </a:extLst>
          </p:cNvPr>
          <p:cNvSpPr/>
          <p:nvPr/>
        </p:nvSpPr>
        <p:spPr>
          <a:xfrm>
            <a:off x="940873" y="2907483"/>
            <a:ext cx="451263" cy="2493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DB0DB4-CAF8-E892-1C81-533A30341386}"/>
              </a:ext>
            </a:extLst>
          </p:cNvPr>
          <p:cNvSpPr/>
          <p:nvPr/>
        </p:nvSpPr>
        <p:spPr>
          <a:xfrm>
            <a:off x="940873" y="4791632"/>
            <a:ext cx="451263" cy="2493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5AC5AD-67D9-CD69-AA05-842A1D4CA60F}"/>
              </a:ext>
            </a:extLst>
          </p:cNvPr>
          <p:cNvSpPr/>
          <p:nvPr/>
        </p:nvSpPr>
        <p:spPr>
          <a:xfrm>
            <a:off x="940873" y="5305110"/>
            <a:ext cx="451263" cy="2493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C1FA03-09EC-1DB4-C94E-455FE2FAD8AE}"/>
              </a:ext>
            </a:extLst>
          </p:cNvPr>
          <p:cNvSpPr/>
          <p:nvPr/>
        </p:nvSpPr>
        <p:spPr>
          <a:xfrm>
            <a:off x="6338439" y="1909630"/>
            <a:ext cx="451263" cy="2493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AB1771-BB13-9032-1181-613CFE0707BC}"/>
              </a:ext>
            </a:extLst>
          </p:cNvPr>
          <p:cNvSpPr/>
          <p:nvPr/>
        </p:nvSpPr>
        <p:spPr>
          <a:xfrm>
            <a:off x="6338439" y="2879912"/>
            <a:ext cx="451263" cy="2493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D99157-E0F3-ABD7-ABD4-D397A077CE2A}"/>
              </a:ext>
            </a:extLst>
          </p:cNvPr>
          <p:cNvSpPr/>
          <p:nvPr/>
        </p:nvSpPr>
        <p:spPr>
          <a:xfrm>
            <a:off x="6338439" y="4801134"/>
            <a:ext cx="451263" cy="2493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6964B7-12F6-2881-14C4-4433EF6DA4D5}"/>
              </a:ext>
            </a:extLst>
          </p:cNvPr>
          <p:cNvSpPr/>
          <p:nvPr/>
        </p:nvSpPr>
        <p:spPr>
          <a:xfrm>
            <a:off x="6338439" y="3372103"/>
            <a:ext cx="451263" cy="2493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07A0A8-9AE2-2200-1B3B-74B8B0658E53}"/>
              </a:ext>
            </a:extLst>
          </p:cNvPr>
          <p:cNvSpPr/>
          <p:nvPr/>
        </p:nvSpPr>
        <p:spPr>
          <a:xfrm>
            <a:off x="6338439" y="5277518"/>
            <a:ext cx="451263" cy="2493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8E8FD3-3A36-E0DF-BAE0-9EBA75D53377}"/>
              </a:ext>
            </a:extLst>
          </p:cNvPr>
          <p:cNvSpPr/>
          <p:nvPr/>
        </p:nvSpPr>
        <p:spPr>
          <a:xfrm>
            <a:off x="6338439" y="2416714"/>
            <a:ext cx="451263" cy="2493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1AC491-FE4E-6FC8-7963-1E7D0C0C164F}"/>
              </a:ext>
            </a:extLst>
          </p:cNvPr>
          <p:cNvSpPr/>
          <p:nvPr/>
        </p:nvSpPr>
        <p:spPr>
          <a:xfrm>
            <a:off x="6338439" y="3863030"/>
            <a:ext cx="451263" cy="2493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15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9754FB-913B-C744-EF63-9D9CC2ED7296}"/>
              </a:ext>
            </a:extLst>
          </p:cNvPr>
          <p:cNvSpPr/>
          <p:nvPr/>
        </p:nvSpPr>
        <p:spPr>
          <a:xfrm>
            <a:off x="0" y="6524786"/>
            <a:ext cx="12192000" cy="33321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9F434-4DB4-AAC2-E4AC-FD3FB6272115}"/>
              </a:ext>
            </a:extLst>
          </p:cNvPr>
          <p:cNvSpPr txBox="1"/>
          <p:nvPr/>
        </p:nvSpPr>
        <p:spPr>
          <a:xfrm>
            <a:off x="0" y="6581219"/>
            <a:ext cx="7454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bg1"/>
                </a:solidFill>
              </a:rPr>
              <a:t>Natural Language Processing Binary Classification of Subreddits – r/depression and r/anxiety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5ADEF-0066-9F50-0EE7-5BBF47A0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332" y="6492875"/>
            <a:ext cx="27432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9601C-C360-12F8-34B8-9BAB853D4C97}"/>
              </a:ext>
            </a:extLst>
          </p:cNvPr>
          <p:cNvSpPr txBox="1"/>
          <p:nvPr/>
        </p:nvSpPr>
        <p:spPr>
          <a:xfrm>
            <a:off x="567173" y="553921"/>
            <a:ext cx="5186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Data Science Approach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C4566B1-2FCF-3EC5-A283-1C96934638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1624637"/>
              </p:ext>
            </p:extLst>
          </p:nvPr>
        </p:nvGraphicFramePr>
        <p:xfrm>
          <a:off x="254811" y="2335843"/>
          <a:ext cx="11682378" cy="3961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D8F4CE45-481C-E15A-48D2-2B970431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66" y="210822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950736A-DB21-D32D-0B27-ED9C07AFC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342" y="210822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45E3195-405F-CE1D-7775-8F7ED6AAF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418" y="210822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6170792F-DBA7-6D81-8C0E-8382B199E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494" y="210822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FA01C0C5-D61E-3050-A648-7B2F658CD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570" y="210822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456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9754FB-913B-C744-EF63-9D9CC2ED7296}"/>
              </a:ext>
            </a:extLst>
          </p:cNvPr>
          <p:cNvSpPr/>
          <p:nvPr/>
        </p:nvSpPr>
        <p:spPr>
          <a:xfrm>
            <a:off x="0" y="6524786"/>
            <a:ext cx="12192000" cy="33321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9F434-4DB4-AAC2-E4AC-FD3FB6272115}"/>
              </a:ext>
            </a:extLst>
          </p:cNvPr>
          <p:cNvSpPr txBox="1"/>
          <p:nvPr/>
        </p:nvSpPr>
        <p:spPr>
          <a:xfrm>
            <a:off x="0" y="6581219"/>
            <a:ext cx="7454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bg1"/>
                </a:solidFill>
              </a:rPr>
              <a:t>Natural Language Processing Binary Classification of Subreddits – r/depression and r/anxiety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5ADEF-0066-9F50-0EE7-5BBF47A0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332" y="6492875"/>
            <a:ext cx="27432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9601C-C360-12F8-34B8-9BAB853D4C97}"/>
              </a:ext>
            </a:extLst>
          </p:cNvPr>
          <p:cNvSpPr txBox="1"/>
          <p:nvPr/>
        </p:nvSpPr>
        <p:spPr>
          <a:xfrm>
            <a:off x="567172" y="553921"/>
            <a:ext cx="9975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Model Training and Comparison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4CEC29-30AA-76F7-8A32-78A680397BE5}"/>
              </a:ext>
            </a:extLst>
          </p:cNvPr>
          <p:cNvSpPr txBox="1"/>
          <p:nvPr/>
        </p:nvSpPr>
        <p:spPr>
          <a:xfrm>
            <a:off x="567172" y="2236816"/>
            <a:ext cx="67451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Models Evaluated: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Naïve Bayes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Logistic Regression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4682F3-162D-C07A-62F8-BC372E13F5C4}"/>
              </a:ext>
            </a:extLst>
          </p:cNvPr>
          <p:cNvGrpSpPr/>
          <p:nvPr/>
        </p:nvGrpSpPr>
        <p:grpSpPr>
          <a:xfrm>
            <a:off x="6485861" y="2144646"/>
            <a:ext cx="5411672" cy="2492664"/>
            <a:chOff x="6416125" y="2631009"/>
            <a:chExt cx="5411672" cy="2492664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A98B724B-4487-0493-9C24-1FCC9DDB1FC9}"/>
                </a:ext>
              </a:extLst>
            </p:cNvPr>
            <p:cNvSpPr/>
            <p:nvPr/>
          </p:nvSpPr>
          <p:spPr>
            <a:xfrm>
              <a:off x="6416125" y="2631009"/>
              <a:ext cx="5411672" cy="249266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u="sng" dirty="0"/>
                <a:t>Performance Benchmark</a:t>
              </a:r>
            </a:p>
            <a:p>
              <a:pPr algn="ctr"/>
              <a:r>
                <a:rPr lang="en-US" sz="2800" dirty="0"/>
                <a:t>(Predicts majority class in dataset)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57ABFBE-B75F-BA67-76E4-5A1A736451DE}"/>
                </a:ext>
              </a:extLst>
            </p:cNvPr>
            <p:cNvSpPr txBox="1"/>
            <p:nvPr/>
          </p:nvSpPr>
          <p:spPr>
            <a:xfrm>
              <a:off x="7043780" y="3781643"/>
              <a:ext cx="415636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rgbClr val="FFC000"/>
                  </a:solidFill>
                </a:rPr>
                <a:t>50.39%</a:t>
              </a:r>
            </a:p>
          </p:txBody>
        </p:sp>
      </p:grpSp>
      <p:pic>
        <p:nvPicPr>
          <p:cNvPr id="26" name="Picture 8">
            <a:extLst>
              <a:ext uri="{FF2B5EF4-FFF2-40B4-BE49-F238E27FC236}">
                <a16:creationId xmlns:a16="http://schemas.microsoft.com/office/drawing/2014/main" id="{8FBEA480-9BA8-BE32-1430-CD504B147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718" y="217213"/>
            <a:ext cx="925200" cy="92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43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9754FB-913B-C744-EF63-9D9CC2ED7296}"/>
              </a:ext>
            </a:extLst>
          </p:cNvPr>
          <p:cNvSpPr/>
          <p:nvPr/>
        </p:nvSpPr>
        <p:spPr>
          <a:xfrm>
            <a:off x="0" y="6524786"/>
            <a:ext cx="12192000" cy="33321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9F434-4DB4-AAC2-E4AC-FD3FB6272115}"/>
              </a:ext>
            </a:extLst>
          </p:cNvPr>
          <p:cNvSpPr txBox="1"/>
          <p:nvPr/>
        </p:nvSpPr>
        <p:spPr>
          <a:xfrm>
            <a:off x="0" y="6581219"/>
            <a:ext cx="7454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bg1"/>
                </a:solidFill>
              </a:rPr>
              <a:t>Natural Language Processing Binary Classification of Subreddits – r/depression and r/anxiety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5ADEF-0066-9F50-0EE7-5BBF47A0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332" y="6492875"/>
            <a:ext cx="27432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9601C-C360-12F8-34B8-9BAB853D4C97}"/>
              </a:ext>
            </a:extLst>
          </p:cNvPr>
          <p:cNvSpPr txBox="1"/>
          <p:nvPr/>
        </p:nvSpPr>
        <p:spPr>
          <a:xfrm>
            <a:off x="567172" y="553921"/>
            <a:ext cx="9975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Score Comparison – Which to </a:t>
            </a:r>
            <a:r>
              <a:rPr lang="en-US" sz="4000" b="1" dirty="0" err="1"/>
              <a:t>prioritise</a:t>
            </a:r>
            <a:r>
              <a:rPr lang="en-US" sz="4000" b="1" dirty="0"/>
              <a:t>?</a:t>
            </a:r>
          </a:p>
        </p:txBody>
      </p:sp>
      <p:pic>
        <p:nvPicPr>
          <p:cNvPr id="26" name="Picture 8">
            <a:extLst>
              <a:ext uri="{FF2B5EF4-FFF2-40B4-BE49-F238E27FC236}">
                <a16:creationId xmlns:a16="http://schemas.microsoft.com/office/drawing/2014/main" id="{F089BBD9-24EC-1BF9-7B1E-2E1931ED7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718" y="217213"/>
            <a:ext cx="925200" cy="92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B3978A-D229-049D-C216-26EDA292F29D}"/>
              </a:ext>
            </a:extLst>
          </p:cNvPr>
          <p:cNvSpPr txBox="1"/>
          <p:nvPr/>
        </p:nvSpPr>
        <p:spPr>
          <a:xfrm>
            <a:off x="567171" y="1508289"/>
            <a:ext cx="1133036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u="sng" dirty="0"/>
              <a:t>Precision</a:t>
            </a:r>
          </a:p>
          <a:p>
            <a:pPr>
              <a:spcAft>
                <a:spcPts val="1200"/>
              </a:spcAft>
            </a:pPr>
            <a:r>
              <a:rPr lang="en-SG" sz="2800" dirty="0"/>
              <a:t>R</a:t>
            </a:r>
            <a:r>
              <a:rPr lang="en-SG" sz="2800" b="0" i="0" dirty="0">
                <a:effectLst/>
              </a:rPr>
              <a:t>atio of true positives to the total of the true positives and false positives.</a:t>
            </a:r>
          </a:p>
          <a:p>
            <a:pPr>
              <a:spcAft>
                <a:spcPts val="1200"/>
              </a:spcAft>
            </a:pPr>
            <a:r>
              <a:rPr lang="en-US" sz="2800" b="1" u="sng" dirty="0"/>
              <a:t>Recall</a:t>
            </a:r>
          </a:p>
          <a:p>
            <a:pPr>
              <a:spcAft>
                <a:spcPts val="1200"/>
              </a:spcAft>
            </a:pPr>
            <a:r>
              <a:rPr lang="en-SG" sz="2800" dirty="0"/>
              <a:t>R</a:t>
            </a:r>
            <a:r>
              <a:rPr lang="en-SG" sz="2800" b="0" i="0" dirty="0">
                <a:effectLst/>
              </a:rPr>
              <a:t>atio of true positives to the total of the true positives and false negatives.</a:t>
            </a:r>
          </a:p>
          <a:p>
            <a:pPr>
              <a:spcAft>
                <a:spcPts val="1200"/>
              </a:spcAft>
            </a:pPr>
            <a:r>
              <a:rPr lang="en-US" sz="2800" b="1" u="sng" dirty="0"/>
              <a:t>F1 Score</a:t>
            </a:r>
          </a:p>
          <a:p>
            <a:pPr>
              <a:spcAft>
                <a:spcPts val="1200"/>
              </a:spcAft>
            </a:pPr>
            <a:r>
              <a:rPr lang="en-SG" sz="2800" b="0" i="0" dirty="0">
                <a:effectLst/>
              </a:rPr>
              <a:t>Balance of precision and recall.</a:t>
            </a:r>
            <a:endParaRPr lang="en-US" sz="2800" b="1" u="sng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1F137D-1E26-3236-D653-D0CE517D5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063" y="3699157"/>
            <a:ext cx="713033" cy="71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DF914A-CA5F-955B-4678-7E585CDDC437}"/>
              </a:ext>
            </a:extLst>
          </p:cNvPr>
          <p:cNvSpPr txBox="1"/>
          <p:nvPr/>
        </p:nvSpPr>
        <p:spPr>
          <a:xfrm>
            <a:off x="1647737" y="1551721"/>
            <a:ext cx="29652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2400" b="1" i="1" dirty="0">
                <a:solidFill>
                  <a:srgbClr val="1D1D1D"/>
                </a:solidFill>
                <a:effectLst/>
              </a:rPr>
              <a:t>TP/(TP + FP)</a:t>
            </a:r>
            <a:endParaRPr 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07D999-0A92-3FBC-2C67-E9FB43016054}"/>
              </a:ext>
            </a:extLst>
          </p:cNvPr>
          <p:cNvSpPr txBox="1"/>
          <p:nvPr/>
        </p:nvSpPr>
        <p:spPr>
          <a:xfrm>
            <a:off x="1647737" y="2697179"/>
            <a:ext cx="29652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2400" b="1" i="1" dirty="0">
                <a:solidFill>
                  <a:srgbClr val="1D1D1D"/>
                </a:solidFill>
                <a:effectLst/>
              </a:rPr>
              <a:t>TP/(TP + FN)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46246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9754FB-913B-C744-EF63-9D9CC2ED7296}"/>
              </a:ext>
            </a:extLst>
          </p:cNvPr>
          <p:cNvSpPr/>
          <p:nvPr/>
        </p:nvSpPr>
        <p:spPr>
          <a:xfrm>
            <a:off x="0" y="6524786"/>
            <a:ext cx="12192000" cy="33321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9F434-4DB4-AAC2-E4AC-FD3FB6272115}"/>
              </a:ext>
            </a:extLst>
          </p:cNvPr>
          <p:cNvSpPr txBox="1"/>
          <p:nvPr/>
        </p:nvSpPr>
        <p:spPr>
          <a:xfrm>
            <a:off x="0" y="6581219"/>
            <a:ext cx="7454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bg1"/>
                </a:solidFill>
              </a:rPr>
              <a:t>Natural Language Processing Binary Classification of Subreddits – r/depression and r/anxiety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5ADEF-0066-9F50-0EE7-5BBF47A0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332" y="6492875"/>
            <a:ext cx="27432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9601C-C360-12F8-34B8-9BAB853D4C97}"/>
              </a:ext>
            </a:extLst>
          </p:cNvPr>
          <p:cNvSpPr txBox="1"/>
          <p:nvPr/>
        </p:nvSpPr>
        <p:spPr>
          <a:xfrm>
            <a:off x="567172" y="553921"/>
            <a:ext cx="9975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Score Comparison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0F3340-23C8-2DDD-F742-9F7600060022}"/>
              </a:ext>
            </a:extLst>
          </p:cNvPr>
          <p:cNvSpPr txBox="1"/>
          <p:nvPr/>
        </p:nvSpPr>
        <p:spPr>
          <a:xfrm>
            <a:off x="8378040" y="878764"/>
            <a:ext cx="2458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</a:rPr>
              <a:t>Modelling Steps</a:t>
            </a:r>
          </a:p>
        </p:txBody>
      </p:sp>
      <p:graphicFrame>
        <p:nvGraphicFramePr>
          <p:cNvPr id="11" name="Table 14">
            <a:extLst>
              <a:ext uri="{FF2B5EF4-FFF2-40B4-BE49-F238E27FC236}">
                <a16:creationId xmlns:a16="http://schemas.microsoft.com/office/drawing/2014/main" id="{60855E11-B38F-D09E-24AC-5999399BC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876607"/>
              </p:ext>
            </p:extLst>
          </p:nvPr>
        </p:nvGraphicFramePr>
        <p:xfrm>
          <a:off x="567172" y="1969693"/>
          <a:ext cx="11141898" cy="388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966">
                  <a:extLst>
                    <a:ext uri="{9D8B030D-6E8A-4147-A177-3AD203B41FA5}">
                      <a16:colId xmlns:a16="http://schemas.microsoft.com/office/drawing/2014/main" val="1028614072"/>
                    </a:ext>
                  </a:extLst>
                </a:gridCol>
                <a:gridCol w="3713966">
                  <a:extLst>
                    <a:ext uri="{9D8B030D-6E8A-4147-A177-3AD203B41FA5}">
                      <a16:colId xmlns:a16="http://schemas.microsoft.com/office/drawing/2014/main" val="4284614571"/>
                    </a:ext>
                  </a:extLst>
                </a:gridCol>
                <a:gridCol w="3713966">
                  <a:extLst>
                    <a:ext uri="{9D8B030D-6E8A-4147-A177-3AD203B41FA5}">
                      <a16:colId xmlns:a16="http://schemas.microsoft.com/office/drawing/2014/main" val="143230537"/>
                    </a:ext>
                  </a:extLst>
                </a:gridCol>
              </a:tblGrid>
              <a:tr h="577583">
                <a:tc>
                  <a:txBody>
                    <a:bodyPr/>
                    <a:lstStyle/>
                    <a:p>
                      <a:r>
                        <a:rPr lang="en-US" dirty="0"/>
                        <a:t>Metrics*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Naïve Bayes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608534"/>
                  </a:ext>
                </a:extLst>
              </a:tr>
              <a:tr h="996925">
                <a:tc>
                  <a:txBody>
                    <a:bodyPr/>
                    <a:lstStyle/>
                    <a:p>
                      <a:r>
                        <a:rPr lang="en-US" b="1" dirty="0"/>
                        <a:t>Mean Cross-validation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0.8565560821484992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0.878041074249605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150096"/>
                  </a:ext>
                </a:extLst>
              </a:tr>
              <a:tr h="577583"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0.8775252525252525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0.9090909090909091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7685666"/>
                  </a:ext>
                </a:extLst>
              </a:tr>
              <a:tr h="577583">
                <a:tc>
                  <a:txBody>
                    <a:bodyPr/>
                    <a:lstStyle/>
                    <a:p>
                      <a:r>
                        <a:rPr lang="en-US" b="1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0.8416289592760181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0.9077306733167082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163418"/>
                  </a:ext>
                </a:extLst>
              </a:tr>
              <a:tr h="577583">
                <a:tc>
                  <a:txBody>
                    <a:bodyPr/>
                    <a:lstStyle/>
                    <a:p>
                      <a:r>
                        <a:rPr lang="en-US" b="1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0.9323308270676691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0.9122807017543859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083237"/>
                  </a:ext>
                </a:extLst>
              </a:tr>
              <a:tr h="577583">
                <a:tc>
                  <a:txBody>
                    <a:bodyPr/>
                    <a:lstStyle/>
                    <a:p>
                      <a:r>
                        <a:rPr lang="en-US" b="1" dirty="0"/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0.8846611177170036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0.9099999999999999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672928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5516693E-21C1-1647-3B1A-DA09C69A6634}"/>
              </a:ext>
            </a:extLst>
          </p:cNvPr>
          <p:cNvSpPr/>
          <p:nvPr/>
        </p:nvSpPr>
        <p:spPr>
          <a:xfrm>
            <a:off x="567172" y="5316017"/>
            <a:ext cx="11141898" cy="538518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22E0B0-935C-8E7C-AC98-06C817461754}"/>
              </a:ext>
            </a:extLst>
          </p:cNvPr>
          <p:cNvSpPr txBox="1"/>
          <p:nvPr/>
        </p:nvSpPr>
        <p:spPr>
          <a:xfrm>
            <a:off x="567171" y="1261807"/>
            <a:ext cx="11328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dirty="0"/>
              <a:t>I</a:t>
            </a:r>
            <a:r>
              <a:rPr lang="en-SG" b="0" i="0" dirty="0">
                <a:effectLst/>
              </a:rPr>
              <a:t>n the context of mental health classification between r/depression and r/anxiety with the goal of helping individuals receive appropriate help and support from the community, both </a:t>
            </a:r>
            <a:r>
              <a:rPr lang="en-SG" b="1" i="0" u="sng" dirty="0">
                <a:effectLst/>
              </a:rPr>
              <a:t>recall (sensitivity)</a:t>
            </a:r>
            <a:r>
              <a:rPr lang="en-SG" b="0" i="0" dirty="0">
                <a:effectLst/>
              </a:rPr>
              <a:t> and </a:t>
            </a:r>
            <a:r>
              <a:rPr lang="en-SG" b="1" i="0" u="sng" dirty="0">
                <a:effectLst/>
              </a:rPr>
              <a:t>precision</a:t>
            </a:r>
            <a:r>
              <a:rPr lang="en-SG" b="0" i="0" dirty="0">
                <a:effectLst/>
              </a:rPr>
              <a:t> are equally important.</a:t>
            </a:r>
          </a:p>
        </p:txBody>
      </p:sp>
      <p:pic>
        <p:nvPicPr>
          <p:cNvPr id="26" name="Picture 8">
            <a:extLst>
              <a:ext uri="{FF2B5EF4-FFF2-40B4-BE49-F238E27FC236}">
                <a16:creationId xmlns:a16="http://schemas.microsoft.com/office/drawing/2014/main" id="{F089BBD9-24EC-1BF9-7B1E-2E1931ED7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718" y="217213"/>
            <a:ext cx="925200" cy="92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167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9754FB-913B-C744-EF63-9D9CC2ED7296}"/>
              </a:ext>
            </a:extLst>
          </p:cNvPr>
          <p:cNvSpPr/>
          <p:nvPr/>
        </p:nvSpPr>
        <p:spPr>
          <a:xfrm>
            <a:off x="0" y="6524786"/>
            <a:ext cx="12192000" cy="33321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9F434-4DB4-AAC2-E4AC-FD3FB6272115}"/>
              </a:ext>
            </a:extLst>
          </p:cNvPr>
          <p:cNvSpPr txBox="1"/>
          <p:nvPr/>
        </p:nvSpPr>
        <p:spPr>
          <a:xfrm>
            <a:off x="0" y="6581219"/>
            <a:ext cx="7454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bg1"/>
                </a:solidFill>
              </a:rPr>
              <a:t>Natural Language Processing Binary Classification of Subreddits – r/depression and r/anxiety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5ADEF-0066-9F50-0EE7-5BBF47A0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332" y="6492875"/>
            <a:ext cx="27432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9601C-C360-12F8-34B8-9BAB853D4C97}"/>
              </a:ext>
            </a:extLst>
          </p:cNvPr>
          <p:cNvSpPr txBox="1"/>
          <p:nvPr/>
        </p:nvSpPr>
        <p:spPr>
          <a:xfrm>
            <a:off x="567172" y="553921"/>
            <a:ext cx="9975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Receiving Operator Characteristic (ROC) Curve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500CCC9-6FA7-B6B1-9DC2-95F97A10ADB0}"/>
              </a:ext>
            </a:extLst>
          </p:cNvPr>
          <p:cNvSpPr/>
          <p:nvPr/>
        </p:nvSpPr>
        <p:spPr>
          <a:xfrm>
            <a:off x="7968373" y="2512099"/>
            <a:ext cx="3855695" cy="2492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u="sng" dirty="0"/>
              <a:t>Logistic Regression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7C4B9B-17FC-E5D5-98E2-0E19200FCE92}"/>
              </a:ext>
            </a:extLst>
          </p:cNvPr>
          <p:cNvSpPr txBox="1"/>
          <p:nvPr/>
        </p:nvSpPr>
        <p:spPr>
          <a:xfrm>
            <a:off x="7818039" y="3385827"/>
            <a:ext cx="4156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FFC000"/>
                </a:solidFill>
              </a:rPr>
              <a:t>90.9%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9C611607-178B-3B40-2CFE-8A567550D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573" y="2159061"/>
            <a:ext cx="899225" cy="89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>
            <a:extLst>
              <a:ext uri="{FF2B5EF4-FFF2-40B4-BE49-F238E27FC236}">
                <a16:creationId xmlns:a16="http://schemas.microsoft.com/office/drawing/2014/main" id="{BE02AC00-DB47-09ED-42B0-D449B1F55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718" y="217213"/>
            <a:ext cx="925200" cy="92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780F623-8B7A-5CF1-E12B-72A3E5131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822" y="1940794"/>
            <a:ext cx="5685469" cy="433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0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hand holding a phone&#10;&#10;Description automatically generated with low confidence">
            <a:extLst>
              <a:ext uri="{FF2B5EF4-FFF2-40B4-BE49-F238E27FC236}">
                <a16:creationId xmlns:a16="http://schemas.microsoft.com/office/drawing/2014/main" id="{CB35879F-75B6-E80D-8122-7202337502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883"/>
          <a:stretch/>
        </p:blipFill>
        <p:spPr>
          <a:xfrm>
            <a:off x="4860703" y="0"/>
            <a:ext cx="733129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828F71-2117-6944-193D-5EC999A03516}"/>
              </a:ext>
            </a:extLst>
          </p:cNvPr>
          <p:cNvSpPr txBox="1"/>
          <p:nvPr/>
        </p:nvSpPr>
        <p:spPr>
          <a:xfrm>
            <a:off x="150498" y="2274124"/>
            <a:ext cx="50524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Natural Language Processing Binary Classification of Subreddits</a:t>
            </a:r>
          </a:p>
          <a:p>
            <a:r>
              <a:rPr lang="en-US" sz="3200" b="1" dirty="0"/>
              <a:t>(r/anxiety and r/depression)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76B20-6733-A65A-7A15-2FD98D17A7C5}"/>
              </a:ext>
            </a:extLst>
          </p:cNvPr>
          <p:cNvSpPr txBox="1"/>
          <p:nvPr/>
        </p:nvSpPr>
        <p:spPr>
          <a:xfrm>
            <a:off x="150497" y="4535786"/>
            <a:ext cx="5052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Presented by:</a:t>
            </a:r>
          </a:p>
          <a:p>
            <a:r>
              <a:rPr lang="en-US" sz="2400" b="1" i="1" dirty="0"/>
              <a:t>Nicholas Khoo</a:t>
            </a:r>
          </a:p>
        </p:txBody>
      </p:sp>
    </p:spTree>
    <p:extLst>
      <p:ext uri="{BB962C8B-B14F-4D97-AF65-F5344CB8AC3E}">
        <p14:creationId xmlns:p14="http://schemas.microsoft.com/office/powerpoint/2010/main" val="456315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9754FB-913B-C744-EF63-9D9CC2ED7296}"/>
              </a:ext>
            </a:extLst>
          </p:cNvPr>
          <p:cNvSpPr/>
          <p:nvPr/>
        </p:nvSpPr>
        <p:spPr>
          <a:xfrm>
            <a:off x="0" y="6524786"/>
            <a:ext cx="12192000" cy="33321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9F434-4DB4-AAC2-E4AC-FD3FB6272115}"/>
              </a:ext>
            </a:extLst>
          </p:cNvPr>
          <p:cNvSpPr txBox="1"/>
          <p:nvPr/>
        </p:nvSpPr>
        <p:spPr>
          <a:xfrm>
            <a:off x="0" y="6581219"/>
            <a:ext cx="7454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bg1"/>
                </a:solidFill>
              </a:rPr>
              <a:t>Natural Language Processing Binary Classification of Subreddits – r/depression and r/anxiety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5ADEF-0066-9F50-0EE7-5BBF47A0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332" y="6492875"/>
            <a:ext cx="27432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9601C-C360-12F8-34B8-9BAB853D4C97}"/>
              </a:ext>
            </a:extLst>
          </p:cNvPr>
          <p:cNvSpPr txBox="1"/>
          <p:nvPr/>
        </p:nvSpPr>
        <p:spPr>
          <a:xfrm>
            <a:off x="567173" y="553921"/>
            <a:ext cx="5186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Data Science Approach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C4566B1-2FCF-3EC5-A283-1C96934638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1622712"/>
              </p:ext>
            </p:extLst>
          </p:nvPr>
        </p:nvGraphicFramePr>
        <p:xfrm>
          <a:off x="254811" y="2335843"/>
          <a:ext cx="11682378" cy="3961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D8F4CE45-481C-E15A-48D2-2B970431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66" y="210822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950736A-DB21-D32D-0B27-ED9C07AFC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342" y="210822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45E3195-405F-CE1D-7775-8F7ED6AAF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418" y="210822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6170792F-DBA7-6D81-8C0E-8382B199E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494" y="210822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FA01C0C5-D61E-3050-A648-7B2F658CD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570" y="210822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626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9754FB-913B-C744-EF63-9D9CC2ED7296}"/>
              </a:ext>
            </a:extLst>
          </p:cNvPr>
          <p:cNvSpPr/>
          <p:nvPr/>
        </p:nvSpPr>
        <p:spPr>
          <a:xfrm>
            <a:off x="0" y="6524786"/>
            <a:ext cx="12192000" cy="33321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9F434-4DB4-AAC2-E4AC-FD3FB6272115}"/>
              </a:ext>
            </a:extLst>
          </p:cNvPr>
          <p:cNvSpPr txBox="1"/>
          <p:nvPr/>
        </p:nvSpPr>
        <p:spPr>
          <a:xfrm>
            <a:off x="0" y="6581219"/>
            <a:ext cx="7454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bg1"/>
                </a:solidFill>
              </a:rPr>
              <a:t>Natural Language Processing Binary Classification of Subreddits – r/depression and r/anxiety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5ADEF-0066-9F50-0EE7-5BBF47A0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332" y="6492875"/>
            <a:ext cx="27432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9601C-C360-12F8-34B8-9BAB853D4C97}"/>
              </a:ext>
            </a:extLst>
          </p:cNvPr>
          <p:cNvSpPr txBox="1"/>
          <p:nvPr/>
        </p:nvSpPr>
        <p:spPr>
          <a:xfrm>
            <a:off x="567172" y="553921"/>
            <a:ext cx="9975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Conclusion and Recommendation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2641E-63AE-79C2-E0FD-F2C0FC56C472}"/>
              </a:ext>
            </a:extLst>
          </p:cNvPr>
          <p:cNvSpPr txBox="1"/>
          <p:nvPr/>
        </p:nvSpPr>
        <p:spPr>
          <a:xfrm>
            <a:off x="578603" y="1724845"/>
            <a:ext cx="11318929" cy="253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SG" sz="3600" b="0" i="0" dirty="0">
                <a:effectLst/>
              </a:rPr>
              <a:t>Moderators of both subreddits can utilise the trained model to have a preliminary classification of users' posts. </a:t>
            </a:r>
          </a:p>
          <a:p>
            <a:pPr marL="342900" indent="-342900" algn="l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SG" sz="3600" b="0" i="0" dirty="0">
                <a:effectLst/>
              </a:rPr>
              <a:t>However, there is a need to scrutinise the content to have a second evaluation.</a:t>
            </a: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E138B5B6-0910-543E-4990-EF96645B2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5729" y="220033"/>
            <a:ext cx="925200" cy="92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09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hand holding a phone&#10;&#10;Description automatically generated with low confidence">
            <a:extLst>
              <a:ext uri="{FF2B5EF4-FFF2-40B4-BE49-F238E27FC236}">
                <a16:creationId xmlns:a16="http://schemas.microsoft.com/office/drawing/2014/main" id="{CB35879F-75B6-E80D-8122-7202337502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883"/>
          <a:stretch/>
        </p:blipFill>
        <p:spPr>
          <a:xfrm>
            <a:off x="4860703" y="0"/>
            <a:ext cx="733129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828F71-2117-6944-193D-5EC999A03516}"/>
              </a:ext>
            </a:extLst>
          </p:cNvPr>
          <p:cNvSpPr txBox="1"/>
          <p:nvPr/>
        </p:nvSpPr>
        <p:spPr>
          <a:xfrm>
            <a:off x="518143" y="2828836"/>
            <a:ext cx="5052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Thank You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F1FED6E-A289-C809-ACA0-4C9FBC93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332" y="6492875"/>
            <a:ext cx="27432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837684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9754FB-913B-C744-EF63-9D9CC2ED7296}"/>
              </a:ext>
            </a:extLst>
          </p:cNvPr>
          <p:cNvSpPr/>
          <p:nvPr/>
        </p:nvSpPr>
        <p:spPr>
          <a:xfrm>
            <a:off x="0" y="6524786"/>
            <a:ext cx="12192000" cy="33321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9F434-4DB4-AAC2-E4AC-FD3FB6272115}"/>
              </a:ext>
            </a:extLst>
          </p:cNvPr>
          <p:cNvSpPr txBox="1"/>
          <p:nvPr/>
        </p:nvSpPr>
        <p:spPr>
          <a:xfrm>
            <a:off x="0" y="6581219"/>
            <a:ext cx="7454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bg1"/>
                </a:solidFill>
              </a:rPr>
              <a:t>Natural Language Processing Binary Classification of Subreddits – r/depression and r/anxiety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5ADEF-0066-9F50-0EE7-5BBF47A0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332" y="6492875"/>
            <a:ext cx="27432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FD3B6-48D1-78A1-56E4-DA9612572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1767949"/>
            <a:ext cx="11557000" cy="86518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Annex</a:t>
            </a:r>
            <a:endParaRPr lang="en-SG" sz="3600" b="1" dirty="0">
              <a:latin typeface="+mn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985F09-E202-B783-3EB8-2F8065D2ADCD}"/>
              </a:ext>
            </a:extLst>
          </p:cNvPr>
          <p:cNvCxnSpPr>
            <a:cxnSpLocks/>
          </p:cNvCxnSpPr>
          <p:nvPr/>
        </p:nvCxnSpPr>
        <p:spPr>
          <a:xfrm>
            <a:off x="635000" y="2713569"/>
            <a:ext cx="45339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355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9754FB-913B-C744-EF63-9D9CC2ED7296}"/>
              </a:ext>
            </a:extLst>
          </p:cNvPr>
          <p:cNvSpPr/>
          <p:nvPr/>
        </p:nvSpPr>
        <p:spPr>
          <a:xfrm>
            <a:off x="0" y="6524786"/>
            <a:ext cx="12192000" cy="33321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9F434-4DB4-AAC2-E4AC-FD3FB6272115}"/>
              </a:ext>
            </a:extLst>
          </p:cNvPr>
          <p:cNvSpPr txBox="1"/>
          <p:nvPr/>
        </p:nvSpPr>
        <p:spPr>
          <a:xfrm>
            <a:off x="0" y="6581219"/>
            <a:ext cx="7454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bg1"/>
                </a:solidFill>
              </a:rPr>
              <a:t>Natural Language Processing Binary Classification of Subreddits – r/depression and r/anxiety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5ADEF-0066-9F50-0EE7-5BBF47A0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332" y="6492875"/>
            <a:ext cx="27432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9601C-C360-12F8-34B8-9BAB853D4C97}"/>
              </a:ext>
            </a:extLst>
          </p:cNvPr>
          <p:cNvSpPr txBox="1"/>
          <p:nvPr/>
        </p:nvSpPr>
        <p:spPr>
          <a:xfrm>
            <a:off x="567173" y="553921"/>
            <a:ext cx="5186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Data Collection</a:t>
            </a:r>
          </a:p>
        </p:txBody>
      </p:sp>
      <p:graphicFrame>
        <p:nvGraphicFramePr>
          <p:cNvPr id="3" name="Table 10">
            <a:extLst>
              <a:ext uri="{FF2B5EF4-FFF2-40B4-BE49-F238E27FC236}">
                <a16:creationId xmlns:a16="http://schemas.microsoft.com/office/drawing/2014/main" id="{3A15E85E-D908-C317-3DC8-77B04D874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432508"/>
              </p:ext>
            </p:extLst>
          </p:nvPr>
        </p:nvGraphicFramePr>
        <p:xfrm>
          <a:off x="567173" y="1389380"/>
          <a:ext cx="11077980" cy="498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262">
                  <a:extLst>
                    <a:ext uri="{9D8B030D-6E8A-4147-A177-3AD203B41FA5}">
                      <a16:colId xmlns:a16="http://schemas.microsoft.com/office/drawing/2014/main" val="1264121970"/>
                    </a:ext>
                  </a:extLst>
                </a:gridCol>
                <a:gridCol w="8834718">
                  <a:extLst>
                    <a:ext uri="{9D8B030D-6E8A-4147-A177-3AD203B41FA5}">
                      <a16:colId xmlns:a16="http://schemas.microsoft.com/office/drawing/2014/main" val="2308004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94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dirty="0">
                          <a:solidFill>
                            <a:schemeClr val="tx1"/>
                          </a:solidFill>
                          <a:effectLst/>
                        </a:rPr>
                        <a:t>Unique identifier of a particular post or comment within a subreddit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85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created_utc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time the post or comment was created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98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title of the post.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08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is_self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br>
                        <a:rPr lang="en-SG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SG" dirty="0">
                          <a:solidFill>
                            <a:schemeClr val="tx1"/>
                          </a:solidFill>
                          <a:effectLst/>
                        </a:rPr>
                        <a:t>Indicates whether the post is a self-post or not.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096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selftext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actual text content of a self-post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996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upvotes minus the downvotes of the post.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652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upvote_ratio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ratio of upvotes to total votes.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9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num_comments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total number of comments on the post.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91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permalink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en-SG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SG" dirty="0">
                          <a:solidFill>
                            <a:schemeClr val="tx1"/>
                          </a:solidFill>
                          <a:effectLst/>
                        </a:rPr>
                        <a:t>The permanent link to the post.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35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username of the person who submitted the post.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18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distinguished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whether the post or comment has been distinguished by a moderator or admin.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606191"/>
                  </a:ext>
                </a:extLst>
              </a:tr>
            </a:tbl>
          </a:graphicData>
        </a:graphic>
      </p:graphicFrame>
      <p:pic>
        <p:nvPicPr>
          <p:cNvPr id="11" name="Picture 4">
            <a:extLst>
              <a:ext uri="{FF2B5EF4-FFF2-40B4-BE49-F238E27FC236}">
                <a16:creationId xmlns:a16="http://schemas.microsoft.com/office/drawing/2014/main" id="{4815B99D-A949-85DA-7779-CBDCC19E6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5730" y="220033"/>
            <a:ext cx="919561" cy="91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892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9754FB-913B-C744-EF63-9D9CC2ED7296}"/>
              </a:ext>
            </a:extLst>
          </p:cNvPr>
          <p:cNvSpPr/>
          <p:nvPr/>
        </p:nvSpPr>
        <p:spPr>
          <a:xfrm>
            <a:off x="0" y="6524786"/>
            <a:ext cx="12192000" cy="33321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9F434-4DB4-AAC2-E4AC-FD3FB6272115}"/>
              </a:ext>
            </a:extLst>
          </p:cNvPr>
          <p:cNvSpPr txBox="1"/>
          <p:nvPr/>
        </p:nvSpPr>
        <p:spPr>
          <a:xfrm>
            <a:off x="0" y="6581219"/>
            <a:ext cx="7454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bg1"/>
                </a:solidFill>
              </a:rPr>
              <a:t>Natural Language Processing Binary Classification of Subreddits – r/depression and r/anxiety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5ADEF-0066-9F50-0EE7-5BBF47A0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332" y="6492875"/>
            <a:ext cx="27432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9601C-C360-12F8-34B8-9BAB853D4C97}"/>
              </a:ext>
            </a:extLst>
          </p:cNvPr>
          <p:cNvSpPr txBox="1"/>
          <p:nvPr/>
        </p:nvSpPr>
        <p:spPr>
          <a:xfrm>
            <a:off x="567172" y="553921"/>
            <a:ext cx="9975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Word Cloud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D4F4EC8E-32C1-56FA-088B-2EB3776CE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5729" y="220033"/>
            <a:ext cx="919561" cy="91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5EC33F-ADC7-B272-37BB-A4A30E49B521}"/>
              </a:ext>
            </a:extLst>
          </p:cNvPr>
          <p:cNvSpPr txBox="1"/>
          <p:nvPr/>
        </p:nvSpPr>
        <p:spPr>
          <a:xfrm>
            <a:off x="567172" y="1171453"/>
            <a:ext cx="3957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r/depression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1D2896-05FC-CF2E-13BF-CA2B76872FFA}"/>
              </a:ext>
            </a:extLst>
          </p:cNvPr>
          <p:cNvSpPr txBox="1"/>
          <p:nvPr/>
        </p:nvSpPr>
        <p:spPr>
          <a:xfrm>
            <a:off x="6585166" y="1171453"/>
            <a:ext cx="3957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r/anxiety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0B802E8-8274-0A4E-EBFA-32D8E0B5A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71" y="1630568"/>
            <a:ext cx="4855467" cy="485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E6B4B2B-E3A6-3FAF-98B8-B314B05A4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165" y="1641103"/>
            <a:ext cx="4855467" cy="485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352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9754FB-913B-C744-EF63-9D9CC2ED7296}"/>
              </a:ext>
            </a:extLst>
          </p:cNvPr>
          <p:cNvSpPr/>
          <p:nvPr/>
        </p:nvSpPr>
        <p:spPr>
          <a:xfrm>
            <a:off x="0" y="6524786"/>
            <a:ext cx="12192000" cy="33321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9F434-4DB4-AAC2-E4AC-FD3FB6272115}"/>
              </a:ext>
            </a:extLst>
          </p:cNvPr>
          <p:cNvSpPr txBox="1"/>
          <p:nvPr/>
        </p:nvSpPr>
        <p:spPr>
          <a:xfrm>
            <a:off x="0" y="6581219"/>
            <a:ext cx="7454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bg1"/>
                </a:solidFill>
              </a:rPr>
              <a:t>Natural Language Processing Binary Classification of Subreddits – r/depression and r/anxiety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5ADEF-0066-9F50-0EE7-5BBF47A0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332" y="6492875"/>
            <a:ext cx="27432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9601C-C360-12F8-34B8-9BAB853D4C97}"/>
              </a:ext>
            </a:extLst>
          </p:cNvPr>
          <p:cNvSpPr txBox="1"/>
          <p:nvPr/>
        </p:nvSpPr>
        <p:spPr>
          <a:xfrm>
            <a:off x="567172" y="553921"/>
            <a:ext cx="9975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Misclassified Posts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0F3340-23C8-2DDD-F742-9F7600060022}"/>
              </a:ext>
            </a:extLst>
          </p:cNvPr>
          <p:cNvSpPr txBox="1"/>
          <p:nvPr/>
        </p:nvSpPr>
        <p:spPr>
          <a:xfrm>
            <a:off x="8378040" y="878764"/>
            <a:ext cx="2458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</a:rPr>
              <a:t>Modelling Steps</a:t>
            </a:r>
          </a:p>
        </p:txBody>
      </p:sp>
      <p:pic>
        <p:nvPicPr>
          <p:cNvPr id="26" name="Picture 8">
            <a:extLst>
              <a:ext uri="{FF2B5EF4-FFF2-40B4-BE49-F238E27FC236}">
                <a16:creationId xmlns:a16="http://schemas.microsoft.com/office/drawing/2014/main" id="{F089BBD9-24EC-1BF9-7B1E-2E1931ED7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718" y="217213"/>
            <a:ext cx="925200" cy="92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6C783B-6F07-0E34-A645-B6708C2B093A}"/>
              </a:ext>
            </a:extLst>
          </p:cNvPr>
          <p:cNvSpPr txBox="1"/>
          <p:nvPr/>
        </p:nvSpPr>
        <p:spPr>
          <a:xfrm>
            <a:off x="567169" y="1638695"/>
            <a:ext cx="111220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b="1" u="sng" dirty="0"/>
              <a:t>Post 1:</a:t>
            </a:r>
          </a:p>
          <a:p>
            <a:r>
              <a:rPr lang="en-SG" sz="2400" dirty="0"/>
              <a:t>Title: What do you do when you can’t focus on anything? Not even a shitty program or music. I don’t have </a:t>
            </a:r>
            <a:r>
              <a:rPr lang="en-SG" sz="2400" dirty="0" err="1"/>
              <a:t>adhd</a:t>
            </a:r>
            <a:r>
              <a:rPr lang="en-SG" sz="2400" dirty="0"/>
              <a:t>, just so you understand. 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0C330F-CE84-7867-8277-C750121FDC8C}"/>
              </a:ext>
            </a:extLst>
          </p:cNvPr>
          <p:cNvSpPr txBox="1"/>
          <p:nvPr/>
        </p:nvSpPr>
        <p:spPr>
          <a:xfrm>
            <a:off x="567170" y="3072353"/>
            <a:ext cx="111220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b="1" u="sng" dirty="0"/>
              <a:t>Post 2:</a:t>
            </a:r>
            <a:br>
              <a:rPr lang="en-SG" sz="2400" dirty="0"/>
            </a:br>
            <a:r>
              <a:rPr lang="en-SG" sz="2400" dirty="0"/>
              <a:t>Title: Sorry... I couldn't help myself. I haven't felt this happy since I was a kid.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C3E091-A410-35E3-1D77-993CB9AA597A}"/>
              </a:ext>
            </a:extLst>
          </p:cNvPr>
          <p:cNvSpPr txBox="1"/>
          <p:nvPr/>
        </p:nvSpPr>
        <p:spPr>
          <a:xfrm>
            <a:off x="567169" y="4136679"/>
            <a:ext cx="111220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b="1" u="sng" dirty="0"/>
              <a:t>Post 3:</a:t>
            </a:r>
          </a:p>
          <a:p>
            <a:r>
              <a:rPr lang="en-SG" sz="2400" dirty="0"/>
              <a:t>Title: Feeling unattractive again.</a:t>
            </a:r>
          </a:p>
          <a:p>
            <a:r>
              <a:rPr lang="en-SG" sz="2400" dirty="0" err="1"/>
              <a:t>Selftext</a:t>
            </a:r>
            <a:r>
              <a:rPr lang="en-SG" sz="2400" dirty="0"/>
              <a:t>: Being a </a:t>
            </a:r>
            <a:r>
              <a:rPr lang="en-SG" sz="2400" dirty="0" err="1"/>
              <a:t>bbw</a:t>
            </a:r>
            <a:r>
              <a:rPr lang="en-SG" sz="2400" dirty="0"/>
              <a:t> I constantly struggle to feel beautiful. I honestly hate my body…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8445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9754FB-913B-C744-EF63-9D9CC2ED7296}"/>
              </a:ext>
            </a:extLst>
          </p:cNvPr>
          <p:cNvSpPr/>
          <p:nvPr/>
        </p:nvSpPr>
        <p:spPr>
          <a:xfrm>
            <a:off x="0" y="6524786"/>
            <a:ext cx="12192000" cy="33321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9F434-4DB4-AAC2-E4AC-FD3FB6272115}"/>
              </a:ext>
            </a:extLst>
          </p:cNvPr>
          <p:cNvSpPr txBox="1"/>
          <p:nvPr/>
        </p:nvSpPr>
        <p:spPr>
          <a:xfrm>
            <a:off x="0" y="6581219"/>
            <a:ext cx="7454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bg1"/>
                </a:solidFill>
              </a:rPr>
              <a:t>Natural Language Processing Binary Classification of Subreddits – r/depression and r/anxiety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5ADEF-0066-9F50-0EE7-5BBF47A0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332" y="6492875"/>
            <a:ext cx="27432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9601C-C360-12F8-34B8-9BAB853D4C97}"/>
              </a:ext>
            </a:extLst>
          </p:cNvPr>
          <p:cNvSpPr txBox="1"/>
          <p:nvPr/>
        </p:nvSpPr>
        <p:spPr>
          <a:xfrm>
            <a:off x="567172" y="553921"/>
            <a:ext cx="9975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Naïve Bayes Model Confusion Matrix</a:t>
            </a:r>
          </a:p>
        </p:txBody>
      </p:sp>
      <p:pic>
        <p:nvPicPr>
          <p:cNvPr id="2" name="Picture 2" descr="Measuring Performance: The Confusion Matrix – Glass Box">
            <a:extLst>
              <a:ext uri="{FF2B5EF4-FFF2-40B4-BE49-F238E27FC236}">
                <a16:creationId xmlns:a16="http://schemas.microsoft.com/office/drawing/2014/main" id="{8B866EC8-3458-A99B-F557-962FDDFD8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928" y="1174315"/>
            <a:ext cx="4008329" cy="225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42D5098-3309-52D8-0433-2344F7CF6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592519"/>
            <a:ext cx="5305425" cy="460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522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9754FB-913B-C744-EF63-9D9CC2ED7296}"/>
              </a:ext>
            </a:extLst>
          </p:cNvPr>
          <p:cNvSpPr/>
          <p:nvPr/>
        </p:nvSpPr>
        <p:spPr>
          <a:xfrm>
            <a:off x="0" y="6524786"/>
            <a:ext cx="12192000" cy="33321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9F434-4DB4-AAC2-E4AC-FD3FB6272115}"/>
              </a:ext>
            </a:extLst>
          </p:cNvPr>
          <p:cNvSpPr txBox="1"/>
          <p:nvPr/>
        </p:nvSpPr>
        <p:spPr>
          <a:xfrm>
            <a:off x="0" y="6581219"/>
            <a:ext cx="7454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bg1"/>
                </a:solidFill>
              </a:rPr>
              <a:t>Natural Language Processing Binary Classification of Subreddits – r/depression and r/anxiety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5ADEF-0066-9F50-0EE7-5BBF47A0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332" y="6492875"/>
            <a:ext cx="27432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26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9601C-C360-12F8-34B8-9BAB853D4C97}"/>
              </a:ext>
            </a:extLst>
          </p:cNvPr>
          <p:cNvSpPr txBox="1"/>
          <p:nvPr/>
        </p:nvSpPr>
        <p:spPr>
          <a:xfrm>
            <a:off x="567172" y="553921"/>
            <a:ext cx="9975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Logistic Regression Model Confusion Matrix</a:t>
            </a:r>
          </a:p>
        </p:txBody>
      </p:sp>
      <p:pic>
        <p:nvPicPr>
          <p:cNvPr id="2" name="Picture 2" descr="Measuring Performance: The Confusion Matrix – Glass Box">
            <a:extLst>
              <a:ext uri="{FF2B5EF4-FFF2-40B4-BE49-F238E27FC236}">
                <a16:creationId xmlns:a16="http://schemas.microsoft.com/office/drawing/2014/main" id="{8B866EC8-3458-A99B-F557-962FDDFD8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928" y="1174315"/>
            <a:ext cx="4008329" cy="225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84D5C7-7C59-DECE-0EC5-20145FEA8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592519"/>
            <a:ext cx="5305425" cy="460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550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9754FB-913B-C744-EF63-9D9CC2ED7296}"/>
              </a:ext>
            </a:extLst>
          </p:cNvPr>
          <p:cNvSpPr/>
          <p:nvPr/>
        </p:nvSpPr>
        <p:spPr>
          <a:xfrm>
            <a:off x="0" y="6524786"/>
            <a:ext cx="12192000" cy="33321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9F434-4DB4-AAC2-E4AC-FD3FB6272115}"/>
              </a:ext>
            </a:extLst>
          </p:cNvPr>
          <p:cNvSpPr txBox="1"/>
          <p:nvPr/>
        </p:nvSpPr>
        <p:spPr>
          <a:xfrm>
            <a:off x="0" y="6581219"/>
            <a:ext cx="7454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bg1"/>
                </a:solidFill>
              </a:rPr>
              <a:t>Natural Language Processing Binary Classification of Subreddits – r/depression and r/anxiety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5ADEF-0066-9F50-0EE7-5BBF47A0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332" y="6492875"/>
            <a:ext cx="27432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27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9601C-C360-12F8-34B8-9BAB853D4C97}"/>
              </a:ext>
            </a:extLst>
          </p:cNvPr>
          <p:cNvSpPr txBox="1"/>
          <p:nvPr/>
        </p:nvSpPr>
        <p:spPr>
          <a:xfrm>
            <a:off x="567172" y="553921"/>
            <a:ext cx="9975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Feature Importance</a:t>
            </a:r>
          </a:p>
        </p:txBody>
      </p:sp>
      <p:pic>
        <p:nvPicPr>
          <p:cNvPr id="19" name="Picture 8">
            <a:extLst>
              <a:ext uri="{FF2B5EF4-FFF2-40B4-BE49-F238E27FC236}">
                <a16:creationId xmlns:a16="http://schemas.microsoft.com/office/drawing/2014/main" id="{BE02AC00-DB47-09ED-42B0-D449B1F55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718" y="217213"/>
            <a:ext cx="925200" cy="92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3E8ECDF-A2A5-E27C-BA37-DD4430658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799805"/>
              </p:ext>
            </p:extLst>
          </p:nvPr>
        </p:nvGraphicFramePr>
        <p:xfrm>
          <a:off x="567172" y="1552575"/>
          <a:ext cx="11330360" cy="4751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5180">
                  <a:extLst>
                    <a:ext uri="{9D8B030D-6E8A-4147-A177-3AD203B41FA5}">
                      <a16:colId xmlns:a16="http://schemas.microsoft.com/office/drawing/2014/main" val="1990273359"/>
                    </a:ext>
                  </a:extLst>
                </a:gridCol>
                <a:gridCol w="5665180">
                  <a:extLst>
                    <a:ext uri="{9D8B030D-6E8A-4147-A177-3AD203B41FA5}">
                      <a16:colId xmlns:a16="http://schemas.microsoft.com/office/drawing/2014/main" val="2643925914"/>
                    </a:ext>
                  </a:extLst>
                </a:gridCol>
              </a:tblGrid>
              <a:tr h="431955">
                <a:tc>
                  <a:txBody>
                    <a:bodyPr/>
                    <a:lstStyle/>
                    <a:p>
                      <a:r>
                        <a:rPr lang="en-US" dirty="0"/>
                        <a:t>Top 10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Importance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32841"/>
                  </a:ext>
                </a:extLst>
              </a:tr>
              <a:tr h="431955">
                <a:tc>
                  <a:txBody>
                    <a:bodyPr/>
                    <a:lstStyle/>
                    <a:p>
                      <a:r>
                        <a:rPr lang="en-SG" dirty="0"/>
                        <a:t>anxiety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-10.2146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823990"/>
                  </a:ext>
                </a:extLst>
              </a:tr>
              <a:tr h="431955">
                <a:tc>
                  <a:txBody>
                    <a:bodyPr/>
                    <a:lstStyle/>
                    <a:p>
                      <a:r>
                        <a:rPr lang="en-SG" dirty="0"/>
                        <a:t>depression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6.3353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85317"/>
                  </a:ext>
                </a:extLst>
              </a:tr>
              <a:tr h="431955">
                <a:tc>
                  <a:txBody>
                    <a:bodyPr/>
                    <a:lstStyle/>
                    <a:p>
                      <a:r>
                        <a:rPr lang="en-SG" dirty="0"/>
                        <a:t>removed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5.0625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501440"/>
                  </a:ext>
                </a:extLst>
              </a:tr>
              <a:tr h="431955">
                <a:tc>
                  <a:txBody>
                    <a:bodyPr/>
                    <a:lstStyle/>
                    <a:p>
                      <a:r>
                        <a:rPr lang="en-SG" dirty="0"/>
                        <a:t>anxious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-4.6802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77530"/>
                  </a:ext>
                </a:extLst>
              </a:tr>
              <a:tr h="431955">
                <a:tc>
                  <a:txBody>
                    <a:bodyPr/>
                    <a:lstStyle/>
                    <a:p>
                      <a:r>
                        <a:rPr lang="en-SG" dirty="0"/>
                        <a:t>depressed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4.1259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208376"/>
                  </a:ext>
                </a:extLst>
              </a:tr>
              <a:tr h="431955">
                <a:tc>
                  <a:txBody>
                    <a:bodyPr/>
                    <a:lstStyle/>
                    <a:p>
                      <a:r>
                        <a:rPr lang="en-SG" dirty="0"/>
                        <a:t>life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3.7131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057026"/>
                  </a:ext>
                </a:extLst>
              </a:tr>
              <a:tr h="431955">
                <a:tc>
                  <a:txBody>
                    <a:bodyPr/>
                    <a:lstStyle/>
                    <a:p>
                      <a:r>
                        <a:rPr lang="en-SG" dirty="0"/>
                        <a:t>panic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-2.7902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271582"/>
                  </a:ext>
                </a:extLst>
              </a:tr>
              <a:tr h="431955">
                <a:tc>
                  <a:txBody>
                    <a:bodyPr/>
                    <a:lstStyle/>
                    <a:p>
                      <a:r>
                        <a:rPr lang="en-SG" dirty="0"/>
                        <a:t>attack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-2.7340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804817"/>
                  </a:ext>
                </a:extLst>
              </a:tr>
              <a:tr h="431955">
                <a:tc>
                  <a:txBody>
                    <a:bodyPr/>
                    <a:lstStyle/>
                    <a:p>
                      <a:r>
                        <a:rPr lang="en-SG" dirty="0"/>
                        <a:t>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2.4345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198838"/>
                  </a:ext>
                </a:extLst>
              </a:tr>
              <a:tr h="431955">
                <a:tc>
                  <a:txBody>
                    <a:bodyPr/>
                    <a:lstStyle/>
                    <a:p>
                      <a:r>
                        <a:rPr lang="en-SG" dirty="0"/>
                        <a:t>tired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2.2143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3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03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9754FB-913B-C744-EF63-9D9CC2ED7296}"/>
              </a:ext>
            </a:extLst>
          </p:cNvPr>
          <p:cNvSpPr/>
          <p:nvPr/>
        </p:nvSpPr>
        <p:spPr>
          <a:xfrm>
            <a:off x="0" y="6524786"/>
            <a:ext cx="12192000" cy="33321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9F434-4DB4-AAC2-E4AC-FD3FB6272115}"/>
              </a:ext>
            </a:extLst>
          </p:cNvPr>
          <p:cNvSpPr txBox="1"/>
          <p:nvPr/>
        </p:nvSpPr>
        <p:spPr>
          <a:xfrm>
            <a:off x="0" y="6581219"/>
            <a:ext cx="7454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bg1"/>
                </a:solidFill>
              </a:rPr>
              <a:t>Natural Language Processing Binary Classification of Subreddits – r/depression and r/anxiety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5ADEF-0066-9F50-0EE7-5BBF47A0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332" y="6492875"/>
            <a:ext cx="27432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E038F3-E327-FCA6-293E-7BE9A6F35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1767949"/>
            <a:ext cx="11557000" cy="86518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Presentation Outline</a:t>
            </a:r>
            <a:endParaRPr lang="en-SG" sz="3600" b="1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198015-6EE3-4D67-6130-174A6BA52D22}"/>
              </a:ext>
            </a:extLst>
          </p:cNvPr>
          <p:cNvCxnSpPr>
            <a:cxnSpLocks/>
          </p:cNvCxnSpPr>
          <p:nvPr/>
        </p:nvCxnSpPr>
        <p:spPr>
          <a:xfrm>
            <a:off x="635000" y="2713569"/>
            <a:ext cx="45339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B79C31-B686-098E-761C-8B59134D81E1}"/>
              </a:ext>
            </a:extLst>
          </p:cNvPr>
          <p:cNvSpPr txBox="1"/>
          <p:nvPr/>
        </p:nvSpPr>
        <p:spPr>
          <a:xfrm>
            <a:off x="635000" y="2794000"/>
            <a:ext cx="5600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/>
                </a:solidFill>
              </a:rPr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Data Science Approach</a:t>
            </a:r>
          </a:p>
        </p:txBody>
      </p:sp>
    </p:spTree>
    <p:extLst>
      <p:ext uri="{BB962C8B-B14F-4D97-AF65-F5344CB8AC3E}">
        <p14:creationId xmlns:p14="http://schemas.microsoft.com/office/powerpoint/2010/main" val="98471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9754FB-913B-C744-EF63-9D9CC2ED7296}"/>
              </a:ext>
            </a:extLst>
          </p:cNvPr>
          <p:cNvSpPr/>
          <p:nvPr/>
        </p:nvSpPr>
        <p:spPr>
          <a:xfrm>
            <a:off x="0" y="6524786"/>
            <a:ext cx="12192000" cy="33321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9F434-4DB4-AAC2-E4AC-FD3FB6272115}"/>
              </a:ext>
            </a:extLst>
          </p:cNvPr>
          <p:cNvSpPr txBox="1"/>
          <p:nvPr/>
        </p:nvSpPr>
        <p:spPr>
          <a:xfrm>
            <a:off x="0" y="6581219"/>
            <a:ext cx="7454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bg1"/>
                </a:solidFill>
              </a:rPr>
              <a:t>Natural Language Processing Binary Classification of Subreddits – r/depression and r/anxiety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2E5310-7D60-F682-7AC1-74F479DDCFB0}"/>
              </a:ext>
            </a:extLst>
          </p:cNvPr>
          <p:cNvSpPr txBox="1"/>
          <p:nvPr/>
        </p:nvSpPr>
        <p:spPr>
          <a:xfrm>
            <a:off x="567173" y="1420229"/>
            <a:ext cx="11034793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SG" sz="3600" b="0" i="0" dirty="0">
                <a:effectLst/>
              </a:rPr>
              <a:t>Reddit is a social networking site with subreddits, including r/depression and r/anxiety, focused on mental health support.</a:t>
            </a:r>
          </a:p>
          <a:p>
            <a:pPr marL="342900" indent="-342900" algn="l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SG" sz="3600" b="0" i="0" dirty="0">
                <a:effectLst/>
              </a:rPr>
              <a:t>Proper subreddit categorization is crucial to ensure that users receive appropriate support and guidance.</a:t>
            </a:r>
          </a:p>
          <a:p>
            <a:pPr marL="342900" indent="-342900" algn="l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SG" sz="3600" b="0" i="0" dirty="0">
                <a:effectLst/>
              </a:rPr>
              <a:t>Moderators play a crucial role in maintaining a safe and helpful community.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9601C-C360-12F8-34B8-9BAB853D4C97}"/>
              </a:ext>
            </a:extLst>
          </p:cNvPr>
          <p:cNvSpPr txBox="1"/>
          <p:nvPr/>
        </p:nvSpPr>
        <p:spPr>
          <a:xfrm>
            <a:off x="567173" y="553921"/>
            <a:ext cx="5186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Background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545307-FB32-5C0E-E8F6-E063E135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332" y="6492875"/>
            <a:ext cx="27432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4046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9754FB-913B-C744-EF63-9D9CC2ED7296}"/>
              </a:ext>
            </a:extLst>
          </p:cNvPr>
          <p:cNvSpPr/>
          <p:nvPr/>
        </p:nvSpPr>
        <p:spPr>
          <a:xfrm>
            <a:off x="0" y="6524786"/>
            <a:ext cx="12192000" cy="33321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9F434-4DB4-AAC2-E4AC-FD3FB6272115}"/>
              </a:ext>
            </a:extLst>
          </p:cNvPr>
          <p:cNvSpPr txBox="1"/>
          <p:nvPr/>
        </p:nvSpPr>
        <p:spPr>
          <a:xfrm>
            <a:off x="0" y="6581219"/>
            <a:ext cx="7454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bg1"/>
                </a:solidFill>
              </a:rPr>
              <a:t>Natural Language Processing Binary Classification of Subreddits – r/depression and r/anxiety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5ADEF-0066-9F50-0EE7-5BBF47A0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332" y="6492875"/>
            <a:ext cx="27432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E038F3-E327-FCA6-293E-7BE9A6F35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1767949"/>
            <a:ext cx="11557000" cy="86518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Presentation Outline</a:t>
            </a:r>
            <a:endParaRPr lang="en-SG" sz="3600" b="1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198015-6EE3-4D67-6130-174A6BA52D22}"/>
              </a:ext>
            </a:extLst>
          </p:cNvPr>
          <p:cNvCxnSpPr>
            <a:cxnSpLocks/>
          </p:cNvCxnSpPr>
          <p:nvPr/>
        </p:nvCxnSpPr>
        <p:spPr>
          <a:xfrm>
            <a:off x="635000" y="2713569"/>
            <a:ext cx="45339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70CC11C-6E50-DF7B-7C81-22CA5CA5D608}"/>
              </a:ext>
            </a:extLst>
          </p:cNvPr>
          <p:cNvSpPr txBox="1"/>
          <p:nvPr/>
        </p:nvSpPr>
        <p:spPr>
          <a:xfrm>
            <a:off x="635000" y="2794000"/>
            <a:ext cx="5600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/>
                </a:solidFill>
              </a:rPr>
              <a:t>Data Science Approach</a:t>
            </a:r>
          </a:p>
        </p:txBody>
      </p:sp>
    </p:spTree>
    <p:extLst>
      <p:ext uri="{BB962C8B-B14F-4D97-AF65-F5344CB8AC3E}">
        <p14:creationId xmlns:p14="http://schemas.microsoft.com/office/powerpoint/2010/main" val="346139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9754FB-913B-C744-EF63-9D9CC2ED7296}"/>
              </a:ext>
            </a:extLst>
          </p:cNvPr>
          <p:cNvSpPr/>
          <p:nvPr/>
        </p:nvSpPr>
        <p:spPr>
          <a:xfrm>
            <a:off x="0" y="6524786"/>
            <a:ext cx="12192000" cy="33321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9F434-4DB4-AAC2-E4AC-FD3FB6272115}"/>
              </a:ext>
            </a:extLst>
          </p:cNvPr>
          <p:cNvSpPr txBox="1"/>
          <p:nvPr/>
        </p:nvSpPr>
        <p:spPr>
          <a:xfrm>
            <a:off x="0" y="6581219"/>
            <a:ext cx="7454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bg1"/>
                </a:solidFill>
              </a:rPr>
              <a:t>Natural Language Processing Binary Classification of Subreddits – r/depression and r/anxiety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5ADEF-0066-9F50-0EE7-5BBF47A0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332" y="6492875"/>
            <a:ext cx="27432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9601C-C360-12F8-34B8-9BAB853D4C97}"/>
              </a:ext>
            </a:extLst>
          </p:cNvPr>
          <p:cNvSpPr txBox="1"/>
          <p:nvPr/>
        </p:nvSpPr>
        <p:spPr>
          <a:xfrm>
            <a:off x="567173" y="553921"/>
            <a:ext cx="5186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Data Science Approach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C4566B1-2FCF-3EC5-A283-1C96934638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1587399"/>
              </p:ext>
            </p:extLst>
          </p:nvPr>
        </p:nvGraphicFramePr>
        <p:xfrm>
          <a:off x="254811" y="2335843"/>
          <a:ext cx="11682378" cy="3961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D8F4CE45-481C-E15A-48D2-2B970431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66" y="210822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950736A-DB21-D32D-0B27-ED9C07AFC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342" y="210822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45E3195-405F-CE1D-7775-8F7ED6AAF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418" y="210822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6170792F-DBA7-6D81-8C0E-8382B199E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494" y="210822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FA01C0C5-D61E-3050-A648-7B2F658CD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570" y="210822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28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9754FB-913B-C744-EF63-9D9CC2ED7296}"/>
              </a:ext>
            </a:extLst>
          </p:cNvPr>
          <p:cNvSpPr/>
          <p:nvPr/>
        </p:nvSpPr>
        <p:spPr>
          <a:xfrm>
            <a:off x="0" y="6524786"/>
            <a:ext cx="12192000" cy="33321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9F434-4DB4-AAC2-E4AC-FD3FB6272115}"/>
              </a:ext>
            </a:extLst>
          </p:cNvPr>
          <p:cNvSpPr txBox="1"/>
          <p:nvPr/>
        </p:nvSpPr>
        <p:spPr>
          <a:xfrm>
            <a:off x="0" y="6581219"/>
            <a:ext cx="7454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bg1"/>
                </a:solidFill>
              </a:rPr>
              <a:t>Natural Language Processing Binary Classification of Subreddits – r/depression and r/anxiety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5ADEF-0066-9F50-0EE7-5BBF47A0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332" y="6492875"/>
            <a:ext cx="27432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9601C-C360-12F8-34B8-9BAB853D4C97}"/>
              </a:ext>
            </a:extLst>
          </p:cNvPr>
          <p:cNvSpPr txBox="1"/>
          <p:nvPr/>
        </p:nvSpPr>
        <p:spPr>
          <a:xfrm>
            <a:off x="567173" y="553921"/>
            <a:ext cx="5186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8AC778-A0CB-2DA2-720B-9717A025A202}"/>
              </a:ext>
            </a:extLst>
          </p:cNvPr>
          <p:cNvSpPr txBox="1"/>
          <p:nvPr/>
        </p:nvSpPr>
        <p:spPr>
          <a:xfrm>
            <a:off x="818029" y="2274838"/>
            <a:ext cx="105559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b="1" i="0" dirty="0">
                <a:effectLst/>
              </a:rPr>
              <a:t>How can the moderators of r/depression and r/anxiety improve the classification of users’ posts to ensure their communities remain a safe and supportive space?</a:t>
            </a:r>
            <a:endParaRPr lang="en-US" sz="3600" b="1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B9B94C1-0D01-1F4F-2B6A-C7AA1C795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971" y="220033"/>
            <a:ext cx="792000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ddit discord moderator Memes &amp; GIFs - Imgflip">
            <a:extLst>
              <a:ext uri="{FF2B5EF4-FFF2-40B4-BE49-F238E27FC236}">
                <a16:creationId xmlns:a16="http://schemas.microsoft.com/office/drawing/2014/main" id="{BF11AF7C-40B6-506B-06E4-420D7356F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366" y="4379664"/>
            <a:ext cx="4118634" cy="214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92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9754FB-913B-C744-EF63-9D9CC2ED7296}"/>
              </a:ext>
            </a:extLst>
          </p:cNvPr>
          <p:cNvSpPr/>
          <p:nvPr/>
        </p:nvSpPr>
        <p:spPr>
          <a:xfrm>
            <a:off x="0" y="6524786"/>
            <a:ext cx="12192000" cy="33321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9F434-4DB4-AAC2-E4AC-FD3FB6272115}"/>
              </a:ext>
            </a:extLst>
          </p:cNvPr>
          <p:cNvSpPr txBox="1"/>
          <p:nvPr/>
        </p:nvSpPr>
        <p:spPr>
          <a:xfrm>
            <a:off x="0" y="6581219"/>
            <a:ext cx="7454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bg1"/>
                </a:solidFill>
              </a:rPr>
              <a:t>Natural Language Processing Binary Classification of Subreddits – r/depression and r/anxiety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5ADEF-0066-9F50-0EE7-5BBF47A0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332" y="6492875"/>
            <a:ext cx="27432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9601C-C360-12F8-34B8-9BAB853D4C97}"/>
              </a:ext>
            </a:extLst>
          </p:cNvPr>
          <p:cNvSpPr txBox="1"/>
          <p:nvPr/>
        </p:nvSpPr>
        <p:spPr>
          <a:xfrm>
            <a:off x="567173" y="553921"/>
            <a:ext cx="5186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Data Science Approach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C4566B1-2FCF-3EC5-A283-1C96934638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6931968"/>
              </p:ext>
            </p:extLst>
          </p:nvPr>
        </p:nvGraphicFramePr>
        <p:xfrm>
          <a:off x="254811" y="2335843"/>
          <a:ext cx="11682378" cy="3961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D8F4CE45-481C-E15A-48D2-2B970431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66" y="210822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950736A-DB21-D32D-0B27-ED9C07AFC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342" y="210822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45E3195-405F-CE1D-7775-8F7ED6AAF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418" y="210822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6170792F-DBA7-6D81-8C0E-8382B199E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494" y="210822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FA01C0C5-D61E-3050-A648-7B2F658CD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570" y="210822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076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9754FB-913B-C744-EF63-9D9CC2ED7296}"/>
              </a:ext>
            </a:extLst>
          </p:cNvPr>
          <p:cNvSpPr/>
          <p:nvPr/>
        </p:nvSpPr>
        <p:spPr>
          <a:xfrm>
            <a:off x="0" y="6524786"/>
            <a:ext cx="12192000" cy="33321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9F434-4DB4-AAC2-E4AC-FD3FB6272115}"/>
              </a:ext>
            </a:extLst>
          </p:cNvPr>
          <p:cNvSpPr txBox="1"/>
          <p:nvPr/>
        </p:nvSpPr>
        <p:spPr>
          <a:xfrm>
            <a:off x="0" y="6581219"/>
            <a:ext cx="7454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bg1"/>
                </a:solidFill>
              </a:rPr>
              <a:t>Natural Language Processing Binary Classification of Subreddits – r/depression and r/anxiety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5ADEF-0066-9F50-0EE7-5BBF47A0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332" y="6492875"/>
            <a:ext cx="27432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9601C-C360-12F8-34B8-9BAB853D4C97}"/>
              </a:ext>
            </a:extLst>
          </p:cNvPr>
          <p:cNvSpPr txBox="1"/>
          <p:nvPr/>
        </p:nvSpPr>
        <p:spPr>
          <a:xfrm>
            <a:off x="567173" y="553921"/>
            <a:ext cx="5186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Data Science Approach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C4566B1-2FCF-3EC5-A283-1C96934638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2875115"/>
              </p:ext>
            </p:extLst>
          </p:nvPr>
        </p:nvGraphicFramePr>
        <p:xfrm>
          <a:off x="254811" y="2335843"/>
          <a:ext cx="11682378" cy="3961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D8F4CE45-481C-E15A-48D2-2B970431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66" y="210822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950736A-DB21-D32D-0B27-ED9C07AFC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342" y="210822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45E3195-405F-CE1D-7775-8F7ED6AAF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418" y="210822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6170792F-DBA7-6D81-8C0E-8382B199E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494" y="210822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FA01C0C5-D61E-3050-A648-7B2F658CD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570" y="210822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068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2817</TotalTime>
  <Words>1896</Words>
  <Application>Microsoft Macintosh PowerPoint</Application>
  <PresentationFormat>Widescreen</PresentationFormat>
  <Paragraphs>277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-apple-system</vt:lpstr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Presentation Outline</vt:lpstr>
      <vt:lpstr>PowerPoint Presentation</vt:lpstr>
      <vt:lpstr>Presentation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Annex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Khoo</dc:creator>
  <cp:lastModifiedBy>Nicholas Khoo</cp:lastModifiedBy>
  <cp:revision>26</cp:revision>
  <dcterms:created xsi:type="dcterms:W3CDTF">2023-03-12T12:59:48Z</dcterms:created>
  <dcterms:modified xsi:type="dcterms:W3CDTF">2023-03-18T06:26:11Z</dcterms:modified>
</cp:coreProperties>
</file>