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2" r:id="rId3"/>
    <p:sldId id="280" r:id="rId4"/>
    <p:sldId id="285" r:id="rId5"/>
    <p:sldId id="265" r:id="rId6"/>
    <p:sldId id="286" r:id="rId7"/>
    <p:sldId id="281" r:id="rId8"/>
    <p:sldId id="287" r:id="rId9"/>
    <p:sldId id="282" r:id="rId10"/>
    <p:sldId id="288" r:id="rId11"/>
    <p:sldId id="291" r:id="rId12"/>
    <p:sldId id="292" r:id="rId13"/>
    <p:sldId id="293" r:id="rId14"/>
    <p:sldId id="294" r:id="rId15"/>
    <p:sldId id="283" r:id="rId16"/>
    <p:sldId id="297" r:id="rId17"/>
    <p:sldId id="304" r:id="rId18"/>
    <p:sldId id="298" r:id="rId19"/>
    <p:sldId id="299" r:id="rId20"/>
    <p:sldId id="300" r:id="rId21"/>
    <p:sldId id="301" r:id="rId22"/>
    <p:sldId id="284" r:id="rId23"/>
    <p:sldId id="302" r:id="rId24"/>
    <p:sldId id="303" r:id="rId25"/>
    <p:sldId id="296"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2B3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1"/>
    <p:restoredTop sz="93115"/>
  </p:normalViewPr>
  <p:slideViewPr>
    <p:cSldViewPr snapToGrid="0">
      <p:cViewPr varScale="1">
        <p:scale>
          <a:sx n="150" d="100"/>
          <a:sy n="150" d="100"/>
        </p:scale>
        <p:origin x="344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A92B38">
            <a:alpha val="90000"/>
          </a:srgbClr>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chemeClr val="bg1">
            <a:lumMod val="50000"/>
          </a:schemeClr>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chemeClr val="bg1">
            <a:lumMod val="50000"/>
          </a:schemeClr>
        </a:solidFill>
      </dgm:spPr>
      <dgm:t>
        <a:bodyPr/>
        <a:lstStyle/>
        <a:p>
          <a:r>
            <a:rPr lang="en-GB" sz="1400" b="1" dirty="0">
              <a:latin typeface="Posterama"/>
            </a:rPr>
            <a:t>Data Pre-processing and 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chemeClr val="bg1">
            <a:lumMod val="50000"/>
          </a:schemeClr>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chemeClr val="bg1">
            <a:lumMod val="50000"/>
          </a:schemeClr>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7F7F7F"/>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chemeClr val="bg1">
            <a:lumMod val="50000"/>
          </a:schemeClr>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chemeClr val="bg1">
            <a:lumMod val="50000"/>
          </a:schemeClr>
        </a:solidFill>
      </dgm:spPr>
      <dgm:t>
        <a:bodyPr/>
        <a:lstStyle/>
        <a:p>
          <a:r>
            <a:rPr lang="en-GB" sz="1400" b="1" dirty="0">
              <a:latin typeface="Posterama"/>
            </a:rPr>
            <a:t>Data Pre-processing and 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chemeClr val="bg1">
            <a:lumMod val="50000"/>
          </a:schemeClr>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rgbClr val="A92B38"/>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7F7F7F"/>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rgbClr val="A92B38"/>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chemeClr val="bg1">
            <a:lumMod val="50000"/>
          </a:schemeClr>
        </a:solidFill>
      </dgm:spPr>
      <dgm:t>
        <a:bodyPr/>
        <a:lstStyle/>
        <a:p>
          <a:r>
            <a:rPr lang="en-GB" sz="1400" b="1" dirty="0">
              <a:latin typeface="Posterama"/>
            </a:rPr>
            <a:t>Data Pre-processing and 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chemeClr val="bg1">
            <a:lumMod val="50000"/>
          </a:schemeClr>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rgbClr val="7F7F7F"/>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7F7F7F"/>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rgbClr val="7F7F7F"/>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rgbClr val="A92B38"/>
        </a:solidFill>
      </dgm:spPr>
      <dgm:t>
        <a:bodyPr/>
        <a:lstStyle/>
        <a:p>
          <a:r>
            <a:rPr lang="en-GB" sz="1400" b="1" dirty="0">
              <a:latin typeface="Posterama"/>
            </a:rPr>
            <a:t>Data Pre-processing and 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chemeClr val="bg1">
            <a:lumMod val="50000"/>
          </a:schemeClr>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rgbClr val="7F7F7F"/>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7F7F7F"/>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rgbClr val="7F7F7F"/>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rgbClr val="7F7F7F"/>
        </a:solidFill>
      </dgm:spPr>
      <dgm:t>
        <a:bodyPr/>
        <a:lstStyle/>
        <a:p>
          <a:r>
            <a:rPr lang="en-GB" sz="1400" b="1" dirty="0">
              <a:latin typeface="Posterama"/>
            </a:rPr>
            <a:t>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rgbClr val="A92B38"/>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rgbClr val="7F7F7F"/>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A92B38">
            <a:alpha val="9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Data Pre-processing and 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rgbClr val="A92B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Data Pre-processing and 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rgbClr val="A92B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Data Pre-processing and 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rgbClr val="A92B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Data Pre-processing and 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rgbClr val="A92B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C3FDB-C64C-C54C-B088-70160B26138C}" type="datetimeFigureOut">
              <a:rPr lang="en-US" smtClean="0"/>
              <a:t>5/11/23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EE291-EDD6-FF42-8B38-A4BDF57BE7CC}" type="slidenum">
              <a:rPr lang="en-US" smtClean="0"/>
              <a:t>‹#›</a:t>
            </a:fld>
            <a:endParaRPr lang="en-US"/>
          </a:p>
        </p:txBody>
      </p:sp>
    </p:spTree>
    <p:extLst>
      <p:ext uri="{BB962C8B-B14F-4D97-AF65-F5344CB8AC3E}">
        <p14:creationId xmlns:p14="http://schemas.microsoft.com/office/powerpoint/2010/main" val="217453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traitstimes.com/singapore/health/more-than-30000-dengue-cases-reported-in-2022-6-times-that-of-2021-nea"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apps.who.int/iris/bitstream/handle/10665/75303/9789241504034_eng.pdf" TargetMode="External"/><Relationship Id="rId5" Type="http://schemas.openxmlformats.org/officeDocument/2006/relationships/hyperlink" Target="https://journals.plos.org/globalpublichealth/article?id=10.1371/journal.pgph.0000024" TargetMode="External"/><Relationship Id="rId4" Type="http://schemas.openxmlformats.org/officeDocument/2006/relationships/hyperlink" Target="https://www.straitstimes.com/opinion/singapore-s-dengue-numbers-may-swell-again-urgent-mitigation-efforts-are-needed-no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2</a:t>
            </a:fld>
            <a:endParaRPr lang="en-US"/>
          </a:p>
        </p:txBody>
      </p:sp>
    </p:spTree>
    <p:extLst>
      <p:ext uri="{BB962C8B-B14F-4D97-AF65-F5344CB8AC3E}">
        <p14:creationId xmlns:p14="http://schemas.microsoft.com/office/powerpoint/2010/main" val="2117580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11</a:t>
            </a:fld>
            <a:endParaRPr lang="en-US"/>
          </a:p>
        </p:txBody>
      </p:sp>
    </p:spTree>
    <p:extLst>
      <p:ext uri="{BB962C8B-B14F-4D97-AF65-F5344CB8AC3E}">
        <p14:creationId xmlns:p14="http://schemas.microsoft.com/office/powerpoint/2010/main" val="25202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12</a:t>
            </a:fld>
            <a:endParaRPr lang="en-US"/>
          </a:p>
        </p:txBody>
      </p:sp>
    </p:spTree>
    <p:extLst>
      <p:ext uri="{BB962C8B-B14F-4D97-AF65-F5344CB8AC3E}">
        <p14:creationId xmlns:p14="http://schemas.microsoft.com/office/powerpoint/2010/main" val="1871643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`flavors`, `fruit`, and `cherry`: These words suggest that wine drinkers pay close attention to the taste of the wine and the presence of fruit flavors, particularly cherry. This could be useful information for winemakers who are interested in creating wines with strong and enjoyable flavors.</a:t>
            </a:r>
          </a:p>
          <a:p>
            <a:endParaRPr lang="en-US" dirty="0"/>
          </a:p>
          <a:p>
            <a:r>
              <a:rPr lang="en-US" dirty="0"/>
              <a:t>`aromas` and `nose`: These words suggest that wine drinkers pay attention to the wine's aroma or scent. This could be useful information for winemakers who want to create wines with a pleasant and distinctive aroma.</a:t>
            </a:r>
          </a:p>
          <a:p>
            <a:endParaRPr lang="en-US" dirty="0"/>
          </a:p>
          <a:p>
            <a:r>
              <a:rPr lang="en-US" dirty="0"/>
              <a:t>`acidity` and `tannins`: These words suggest that wine drinkers pay attention to the structure and balance of the wine. Both acidity and tannins are important components of a wine's structure, and their presence and balance can have a significant impact on the wine's overall flavor and quality.</a:t>
            </a:r>
          </a:p>
          <a:p>
            <a:endParaRPr lang="en-US" dirty="0"/>
          </a:p>
          <a:p>
            <a:r>
              <a:rPr lang="en-US" dirty="0"/>
              <a:t>`palate` and `finish`: These words suggest that wine drinkers pay attention to the overall experience of drinking the wine, including the way it feels in the mouth and the aftertaste. This information could be useful for winemakers who are interested in creating wines that offer a satisfying and enjoyable drinking experience from start to finish.</a:t>
            </a:r>
          </a:p>
          <a:p>
            <a:endParaRPr lang="en-US" dirty="0"/>
          </a:p>
          <a:p>
            <a:endParaRPr lang="en-US" dirty="0"/>
          </a:p>
          <a:p>
            <a:r>
              <a:rPr lang="en-US" dirty="0"/>
              <a:t>Fruit flavors are highly emphasized in the descriptions, with `fruit flavors` and `cherry fruit` being two of the bigrams. Other common descriptors include `full-bodied`, `black cherry`, `black pepper`, and `dark chocolate`.</a:t>
            </a:r>
          </a:p>
          <a:p>
            <a:endParaRPr lang="en-US" dirty="0"/>
          </a:p>
          <a:p>
            <a:r>
              <a:rPr lang="en-US" dirty="0"/>
              <a:t>The mention of specific grape varieties such as `cabernet sauvignon`, `cabernet franc`, and `petit </a:t>
            </a:r>
            <a:r>
              <a:rPr lang="en-US" dirty="0" err="1"/>
              <a:t>verdot</a:t>
            </a:r>
            <a:r>
              <a:rPr lang="en-US" dirty="0"/>
              <a:t>` also indicates that these grapes are popular and commonly used in winemaking.</a:t>
            </a:r>
          </a:p>
          <a:p>
            <a:endParaRPr lang="en-US" dirty="0"/>
          </a:p>
          <a:p>
            <a:r>
              <a:rPr lang="en-US" dirty="0"/>
              <a:t>The use of terms like `</a:t>
            </a:r>
            <a:r>
              <a:rPr lang="en-US" dirty="0" err="1"/>
              <a:t>french</a:t>
            </a:r>
            <a:r>
              <a:rPr lang="en-US" dirty="0"/>
              <a:t> oak` suggests that the type of oak used for aging may also be an important factor in the flavor profile of the wines.</a:t>
            </a:r>
          </a:p>
        </p:txBody>
      </p:sp>
      <p:sp>
        <p:nvSpPr>
          <p:cNvPr id="4" name="Slide Number Placeholder 3"/>
          <p:cNvSpPr>
            <a:spLocks noGrp="1"/>
          </p:cNvSpPr>
          <p:nvPr>
            <p:ph type="sldNum" sz="quarter" idx="5"/>
          </p:nvPr>
        </p:nvSpPr>
        <p:spPr/>
        <p:txBody>
          <a:bodyPr/>
          <a:lstStyle/>
          <a:p>
            <a:fld id="{03189B32-5769-E544-83E1-7EEE32434FF4}" type="slidenum">
              <a:rPr lang="en-US" smtClean="0"/>
              <a:t>13</a:t>
            </a:fld>
            <a:endParaRPr lang="en-US"/>
          </a:p>
        </p:txBody>
      </p:sp>
    </p:spTree>
    <p:extLst>
      <p:ext uri="{BB962C8B-B14F-4D97-AF65-F5344CB8AC3E}">
        <p14:creationId xmlns:p14="http://schemas.microsoft.com/office/powerpoint/2010/main" val="1089060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14</a:t>
            </a:fld>
            <a:endParaRPr lang="en-US"/>
          </a:p>
        </p:txBody>
      </p:sp>
    </p:spTree>
    <p:extLst>
      <p:ext uri="{BB962C8B-B14F-4D97-AF65-F5344CB8AC3E}">
        <p14:creationId xmlns:p14="http://schemas.microsoft.com/office/powerpoint/2010/main" val="383829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15</a:t>
            </a:fld>
            <a:endParaRPr lang="en-US"/>
          </a:p>
        </p:txBody>
      </p:sp>
    </p:spTree>
    <p:extLst>
      <p:ext uri="{BB962C8B-B14F-4D97-AF65-F5344CB8AC3E}">
        <p14:creationId xmlns:p14="http://schemas.microsoft.com/office/powerpoint/2010/main" val="298304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SG" b="0" i="0" dirty="0">
                <a:solidFill>
                  <a:srgbClr val="D1D5DB"/>
                </a:solidFill>
                <a:effectLst/>
                <a:latin typeface="Söhne"/>
              </a:rPr>
              <a:t>For loop to normalize each sentence: The first for loop iterates over each sentence in the tokenized wine reviews and applies the </a:t>
            </a:r>
            <a:r>
              <a:rPr lang="en-SG" b="0" i="0" dirty="0" err="1">
                <a:solidFill>
                  <a:srgbClr val="D1D5DB"/>
                </a:solidFill>
                <a:effectLst/>
                <a:latin typeface="Söhne"/>
              </a:rPr>
              <a:t>normalize_text</a:t>
            </a:r>
            <a:r>
              <a:rPr lang="en-SG" b="0" i="0" dirty="0">
                <a:solidFill>
                  <a:srgbClr val="D1D5DB"/>
                </a:solidFill>
                <a:effectLst/>
                <a:latin typeface="Söhne"/>
              </a:rPr>
              <a:t> function to each sentence. The resulting normalized sentences are added to a list called </a:t>
            </a:r>
            <a:r>
              <a:rPr lang="en-SG" b="0" i="0" dirty="0" err="1">
                <a:solidFill>
                  <a:srgbClr val="D1D5DB"/>
                </a:solidFill>
                <a:effectLst/>
                <a:latin typeface="Söhne"/>
              </a:rPr>
              <a:t>normalized_sentences</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Map related phrases using </a:t>
            </a:r>
            <a:r>
              <a:rPr lang="en-SG" b="0" i="0" dirty="0" err="1">
                <a:solidFill>
                  <a:srgbClr val="D1D5DB"/>
                </a:solidFill>
                <a:effectLst/>
                <a:latin typeface="Söhne"/>
              </a:rPr>
              <a:t>Phrases_m</a:t>
            </a:r>
            <a:r>
              <a:rPr lang="en-SG" b="0" i="0" dirty="0">
                <a:solidFill>
                  <a:srgbClr val="D1D5DB"/>
                </a:solidFill>
                <a:effectLst/>
                <a:latin typeface="Söhne"/>
              </a:rPr>
              <a:t>: The </a:t>
            </a:r>
            <a:r>
              <a:rPr lang="en-SG" b="0" i="0" dirty="0" err="1">
                <a:solidFill>
                  <a:srgbClr val="D1D5DB"/>
                </a:solidFill>
                <a:effectLst/>
                <a:latin typeface="Söhne"/>
              </a:rPr>
              <a:t>normalized_sentences</a:t>
            </a:r>
            <a:r>
              <a:rPr lang="en-SG" b="0" i="0" dirty="0">
                <a:solidFill>
                  <a:srgbClr val="D1D5DB"/>
                </a:solidFill>
                <a:effectLst/>
                <a:latin typeface="Söhne"/>
              </a:rPr>
              <a:t> list is then used to create a </a:t>
            </a:r>
            <a:r>
              <a:rPr lang="en-SG" b="0" i="0" dirty="0" err="1">
                <a:solidFill>
                  <a:srgbClr val="D1D5DB"/>
                </a:solidFill>
                <a:effectLst/>
                <a:latin typeface="Söhne"/>
              </a:rPr>
              <a:t>Phrases_m</a:t>
            </a:r>
            <a:r>
              <a:rPr lang="en-SG" b="0" i="0" dirty="0">
                <a:solidFill>
                  <a:srgbClr val="D1D5DB"/>
                </a:solidFill>
                <a:effectLst/>
                <a:latin typeface="Söhne"/>
              </a:rPr>
              <a:t> model from </a:t>
            </a:r>
            <a:r>
              <a:rPr lang="en-SG" b="0" i="0" dirty="0" err="1">
                <a:solidFill>
                  <a:srgbClr val="D1D5DB"/>
                </a:solidFill>
                <a:effectLst/>
                <a:latin typeface="Söhne"/>
              </a:rPr>
              <a:t>Gensim</a:t>
            </a:r>
            <a:r>
              <a:rPr lang="en-SG" b="0" i="0" dirty="0">
                <a:solidFill>
                  <a:srgbClr val="D1D5DB"/>
                </a:solidFill>
                <a:effectLst/>
                <a:latin typeface="Söhne"/>
              </a:rPr>
              <a:t>, which is used to map related descriptors and combine them into a single string.</a:t>
            </a:r>
          </a:p>
          <a:p>
            <a:pPr algn="l">
              <a:buFont typeface="+mj-lt"/>
              <a:buAutoNum type="arabicPeriod"/>
            </a:pPr>
            <a:r>
              <a:rPr lang="en-SG" b="0" i="0" dirty="0">
                <a:solidFill>
                  <a:srgbClr val="D1D5DB"/>
                </a:solidFill>
                <a:effectLst/>
                <a:latin typeface="Söhne"/>
              </a:rPr>
              <a:t>Create </a:t>
            </a:r>
            <a:r>
              <a:rPr lang="en-SG" b="0" i="0" dirty="0" err="1">
                <a:solidFill>
                  <a:srgbClr val="D1D5DB"/>
                </a:solidFill>
                <a:effectLst/>
                <a:latin typeface="Söhne"/>
              </a:rPr>
              <a:t>Phraser</a:t>
            </a:r>
            <a:r>
              <a:rPr lang="en-SG" b="0" i="0" dirty="0">
                <a:solidFill>
                  <a:srgbClr val="D1D5DB"/>
                </a:solidFill>
                <a:effectLst/>
                <a:latin typeface="Söhne"/>
              </a:rPr>
              <a:t> object: The </a:t>
            </a:r>
            <a:r>
              <a:rPr lang="en-SG" b="0" i="0" dirty="0" err="1">
                <a:solidFill>
                  <a:srgbClr val="D1D5DB"/>
                </a:solidFill>
                <a:effectLst/>
                <a:latin typeface="Söhne"/>
              </a:rPr>
              <a:t>Phrases_m</a:t>
            </a:r>
            <a:r>
              <a:rPr lang="en-SG" b="0" i="0" dirty="0">
                <a:solidFill>
                  <a:srgbClr val="D1D5DB"/>
                </a:solidFill>
                <a:effectLst/>
                <a:latin typeface="Söhne"/>
              </a:rPr>
              <a:t> model is then used to create a </a:t>
            </a:r>
            <a:r>
              <a:rPr lang="en-SG" b="0" i="0" dirty="0" err="1">
                <a:solidFill>
                  <a:srgbClr val="D1D5DB"/>
                </a:solidFill>
                <a:effectLst/>
                <a:latin typeface="Söhne"/>
              </a:rPr>
              <a:t>Phraser</a:t>
            </a:r>
            <a:r>
              <a:rPr lang="en-SG" b="0" i="0" dirty="0">
                <a:solidFill>
                  <a:srgbClr val="D1D5DB"/>
                </a:solidFill>
                <a:effectLst/>
                <a:latin typeface="Söhne"/>
              </a:rPr>
              <a:t> object called </a:t>
            </a:r>
            <a:r>
              <a:rPr lang="en-SG" b="0" i="0" dirty="0" err="1">
                <a:solidFill>
                  <a:srgbClr val="D1D5DB"/>
                </a:solidFill>
                <a:effectLst/>
                <a:latin typeface="Söhne"/>
              </a:rPr>
              <a:t>ngrams</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Set index for descriptor data: The 'raw descriptor' column of the descriptor data is set as the index for the </a:t>
            </a:r>
            <a:r>
              <a:rPr lang="en-SG" b="0" i="0" dirty="0" err="1">
                <a:solidFill>
                  <a:srgbClr val="D1D5DB"/>
                </a:solidFill>
                <a:effectLst/>
                <a:latin typeface="Söhne"/>
              </a:rPr>
              <a:t>DataFrame</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Normalize and extract descriptors from wine reviews: The wine reviews are normalized using the </a:t>
            </a:r>
            <a:r>
              <a:rPr lang="en-SG" b="0" i="0" dirty="0" err="1">
                <a:solidFill>
                  <a:srgbClr val="D1D5DB"/>
                </a:solidFill>
                <a:effectLst/>
                <a:latin typeface="Söhne"/>
              </a:rPr>
              <a:t>normalize_text</a:t>
            </a:r>
            <a:r>
              <a:rPr lang="en-SG" b="0" i="0" dirty="0">
                <a:solidFill>
                  <a:srgbClr val="D1D5DB"/>
                </a:solidFill>
                <a:effectLst/>
                <a:latin typeface="Söhne"/>
              </a:rPr>
              <a:t> function, and then the </a:t>
            </a:r>
            <a:r>
              <a:rPr lang="en-SG" b="0" i="0" dirty="0" err="1">
                <a:solidFill>
                  <a:srgbClr val="D1D5DB"/>
                </a:solidFill>
                <a:effectLst/>
                <a:latin typeface="Söhne"/>
              </a:rPr>
              <a:t>ngrams</a:t>
            </a:r>
            <a:r>
              <a:rPr lang="en-SG" b="0" i="0" dirty="0">
                <a:solidFill>
                  <a:srgbClr val="D1D5DB"/>
                </a:solidFill>
                <a:effectLst/>
                <a:latin typeface="Söhne"/>
              </a:rPr>
              <a:t> object is used to combine related descriptors in each review into a single string. The </a:t>
            </a:r>
            <a:r>
              <a:rPr lang="en-SG" b="0" i="0" dirty="0" err="1">
                <a:solidFill>
                  <a:srgbClr val="D1D5DB"/>
                </a:solidFill>
                <a:effectLst/>
                <a:latin typeface="Söhne"/>
              </a:rPr>
              <a:t>return_descriptor_from_mapping</a:t>
            </a:r>
            <a:r>
              <a:rPr lang="en-SG" b="0" i="0" dirty="0">
                <a:solidFill>
                  <a:srgbClr val="D1D5DB"/>
                </a:solidFill>
                <a:effectLst/>
                <a:latin typeface="Söhne"/>
              </a:rPr>
              <a:t> function is then used to extract the relevant descriptors from the string. Any None values are removed from the resulting list of descriptors, and the descriptors are joined into a single string called </a:t>
            </a:r>
            <a:r>
              <a:rPr lang="en-SG" b="0" i="0" dirty="0" err="1">
                <a:solidFill>
                  <a:srgbClr val="D1D5DB"/>
                </a:solidFill>
                <a:effectLst/>
                <a:latin typeface="Söhne"/>
              </a:rPr>
              <a:t>descriptorized_review</a:t>
            </a:r>
            <a:r>
              <a:rPr lang="en-SG" b="0" i="0" dirty="0">
                <a:solidFill>
                  <a:srgbClr val="D1D5DB"/>
                </a:solidFill>
                <a:effectLst/>
                <a:latin typeface="Söhne"/>
              </a:rPr>
              <a:t>. This process is repeated for each review in the </a:t>
            </a:r>
            <a:r>
              <a:rPr lang="en-SG" b="0" i="0" dirty="0" err="1">
                <a:solidFill>
                  <a:srgbClr val="D1D5DB"/>
                </a:solidFill>
                <a:effectLst/>
                <a:latin typeface="Söhne"/>
              </a:rPr>
              <a:t>wine_reviews</a:t>
            </a:r>
            <a:r>
              <a:rPr lang="en-SG" b="0" i="0" dirty="0">
                <a:solidFill>
                  <a:srgbClr val="D1D5DB"/>
                </a:solidFill>
                <a:effectLst/>
                <a:latin typeface="Söhne"/>
              </a:rPr>
              <a:t> list, and the resulting strings are added to the </a:t>
            </a:r>
            <a:r>
              <a:rPr lang="en-SG" b="0" i="0" dirty="0" err="1">
                <a:solidFill>
                  <a:srgbClr val="D1D5DB"/>
                </a:solidFill>
                <a:effectLst/>
                <a:latin typeface="Söhne"/>
              </a:rPr>
              <a:t>desc_reviews</a:t>
            </a:r>
            <a:r>
              <a:rPr lang="en-SG" b="0" i="0" dirty="0">
                <a:solidFill>
                  <a:srgbClr val="D1D5DB"/>
                </a:solidFill>
                <a:effectLst/>
                <a:latin typeface="Söhne"/>
              </a:rPr>
              <a:t> list.</a:t>
            </a:r>
          </a:p>
          <a:p>
            <a:pPr algn="l">
              <a:buFont typeface="+mj-lt"/>
              <a:buAutoNum type="arabicPeriod"/>
            </a:pPr>
            <a:r>
              <a:rPr lang="en-SG" b="0" i="0" dirty="0">
                <a:solidFill>
                  <a:srgbClr val="D1D5DB"/>
                </a:solidFill>
                <a:effectLst/>
                <a:latin typeface="Söhne"/>
              </a:rPr>
              <a:t>Create wine traits </a:t>
            </a:r>
            <a:r>
              <a:rPr lang="en-SG" b="0" i="0" dirty="0" err="1">
                <a:solidFill>
                  <a:srgbClr val="D1D5DB"/>
                </a:solidFill>
                <a:effectLst/>
                <a:latin typeface="Söhne"/>
              </a:rPr>
              <a:t>dataframe</a:t>
            </a:r>
            <a:r>
              <a:rPr lang="en-SG" b="0" i="0" dirty="0">
                <a:solidFill>
                  <a:srgbClr val="D1D5DB"/>
                </a:solidFill>
                <a:effectLst/>
                <a:latin typeface="Söhne"/>
              </a:rPr>
              <a:t>: The </a:t>
            </a:r>
            <a:r>
              <a:rPr lang="en-SG" b="0" i="0" dirty="0" err="1">
                <a:solidFill>
                  <a:srgbClr val="D1D5DB"/>
                </a:solidFill>
                <a:effectLst/>
                <a:latin typeface="Söhne"/>
              </a:rPr>
              <a:t>desc_reviews</a:t>
            </a:r>
            <a:r>
              <a:rPr lang="en-SG" b="0" i="0" dirty="0">
                <a:solidFill>
                  <a:srgbClr val="D1D5DB"/>
                </a:solidFill>
                <a:effectLst/>
                <a:latin typeface="Söhne"/>
              </a:rPr>
              <a:t> list is used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key_desc</a:t>
            </a:r>
            <a:r>
              <a:rPr lang="en-SG" b="0" i="0" dirty="0">
                <a:solidFill>
                  <a:srgbClr val="D1D5DB"/>
                </a:solidFill>
                <a:effectLst/>
                <a:latin typeface="Söhne"/>
              </a:rPr>
              <a:t> using the </a:t>
            </a:r>
            <a:r>
              <a:rPr lang="en-SG" b="0" i="0" dirty="0" err="1">
                <a:solidFill>
                  <a:srgbClr val="D1D5DB"/>
                </a:solidFill>
                <a:effectLst/>
                <a:latin typeface="Söhne"/>
              </a:rPr>
              <a:t>CountVectorizer</a:t>
            </a:r>
            <a:r>
              <a:rPr lang="en-SG" b="0" i="0" dirty="0">
                <a:solidFill>
                  <a:srgbClr val="D1D5DB"/>
                </a:solidFill>
                <a:effectLst/>
                <a:latin typeface="Söhne"/>
              </a:rPr>
              <a:t> from </a:t>
            </a:r>
            <a:r>
              <a:rPr lang="en-SG" b="0" i="0" dirty="0" err="1">
                <a:solidFill>
                  <a:srgbClr val="D1D5DB"/>
                </a:solidFill>
                <a:effectLst/>
                <a:latin typeface="Söhne"/>
              </a:rPr>
              <a:t>sklearn</a:t>
            </a:r>
            <a:r>
              <a:rPr lang="en-SG" b="0" i="0" dirty="0">
                <a:solidFill>
                  <a:srgbClr val="D1D5DB"/>
                </a:solidFill>
                <a:effectLst/>
                <a:latin typeface="Söhne"/>
              </a:rPr>
              <a:t>. This </a:t>
            </a:r>
            <a:r>
              <a:rPr lang="en-SG" b="0" i="0" dirty="0" err="1">
                <a:solidFill>
                  <a:srgbClr val="D1D5DB"/>
                </a:solidFill>
                <a:effectLst/>
                <a:latin typeface="Söhne"/>
              </a:rPr>
              <a:t>DataFrame</a:t>
            </a:r>
            <a:r>
              <a:rPr lang="en-SG" b="0" i="0" dirty="0">
                <a:solidFill>
                  <a:srgbClr val="D1D5DB"/>
                </a:solidFill>
                <a:effectLst/>
                <a:latin typeface="Söhne"/>
              </a:rPr>
              <a:t> contains the top 200 wine traits based on their frequency of occurrence in the wine reviews, encoded as </a:t>
            </a:r>
            <a:r>
              <a:rPr lang="en-SG" b="0" i="0" dirty="0" err="1">
                <a:solidFill>
                  <a:srgbClr val="D1D5DB"/>
                </a:solidFill>
                <a:effectLst/>
                <a:latin typeface="Söhne"/>
              </a:rPr>
              <a:t>boolean</a:t>
            </a:r>
            <a:r>
              <a:rPr lang="en-SG" b="0" i="0" dirty="0">
                <a:solidFill>
                  <a:srgbClr val="D1D5DB"/>
                </a:solidFill>
                <a:effectLst/>
                <a:latin typeface="Söhne"/>
              </a:rPr>
              <a:t> values.</a:t>
            </a:r>
          </a:p>
          <a:p>
            <a:pPr algn="l">
              <a:buFont typeface="+mj-lt"/>
              <a:buAutoNum type="arabicPeriod"/>
            </a:pPr>
            <a:r>
              <a:rPr lang="en-SG" b="0" i="0" dirty="0">
                <a:solidFill>
                  <a:srgbClr val="D1D5DB"/>
                </a:solidFill>
                <a:effectLst/>
                <a:latin typeface="Söhne"/>
              </a:rPr>
              <a:t>Join </a:t>
            </a:r>
            <a:r>
              <a:rPr lang="en-SG" b="0" i="0" dirty="0" err="1">
                <a:solidFill>
                  <a:srgbClr val="D1D5DB"/>
                </a:solidFill>
                <a:effectLst/>
                <a:latin typeface="Söhne"/>
              </a:rPr>
              <a:t>wine_data</a:t>
            </a:r>
            <a:r>
              <a:rPr lang="en-SG" b="0" i="0" dirty="0">
                <a:solidFill>
                  <a:srgbClr val="D1D5DB"/>
                </a:solidFill>
                <a:effectLst/>
                <a:latin typeface="Söhne"/>
              </a:rPr>
              <a:t> with </a:t>
            </a:r>
            <a:r>
              <a:rPr lang="en-SG" b="0" i="0" dirty="0" err="1">
                <a:solidFill>
                  <a:srgbClr val="D1D5DB"/>
                </a:solidFill>
                <a:effectLst/>
                <a:latin typeface="Söhne"/>
              </a:rPr>
              <a:t>boolean</a:t>
            </a:r>
            <a:r>
              <a:rPr lang="en-SG" b="0" i="0" dirty="0">
                <a:solidFill>
                  <a:srgbClr val="D1D5DB"/>
                </a:solidFill>
                <a:effectLst/>
                <a:latin typeface="Söhne"/>
              </a:rPr>
              <a:t> descriptor data encoded: The </a:t>
            </a:r>
            <a:r>
              <a:rPr lang="en-SG" b="0" i="0" dirty="0" err="1">
                <a:solidFill>
                  <a:srgbClr val="D1D5DB"/>
                </a:solidFill>
                <a:effectLst/>
                <a:latin typeface="Söhne"/>
              </a:rPr>
              <a:t>key_desc</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is joined with the original </a:t>
            </a:r>
            <a:r>
              <a:rPr lang="en-SG" b="0" i="0" dirty="0" err="1">
                <a:solidFill>
                  <a:srgbClr val="D1D5DB"/>
                </a:solidFill>
                <a:effectLst/>
                <a:latin typeface="Söhne"/>
              </a:rPr>
              <a:t>wine_data</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model_df</a:t>
            </a:r>
            <a:r>
              <a:rPr lang="en-SG" b="0" i="0" dirty="0">
                <a:solidFill>
                  <a:srgbClr val="D1D5DB"/>
                </a:solidFill>
                <a:effectLst/>
                <a:latin typeface="Söhne"/>
              </a:rPr>
              <a:t>, which includes the </a:t>
            </a:r>
            <a:r>
              <a:rPr lang="en-SG" b="0" i="0" dirty="0" err="1">
                <a:solidFill>
                  <a:srgbClr val="D1D5DB"/>
                </a:solidFill>
                <a:effectLst/>
                <a:latin typeface="Söhne"/>
              </a:rPr>
              <a:t>boolean</a:t>
            </a:r>
            <a:r>
              <a:rPr lang="en-SG" b="0" i="0" dirty="0">
                <a:solidFill>
                  <a:srgbClr val="D1D5DB"/>
                </a:solidFill>
                <a:effectLst/>
                <a:latin typeface="Söhne"/>
              </a:rPr>
              <a:t> encoded descriptor data.</a:t>
            </a:r>
          </a:p>
          <a:p>
            <a:pPr algn="l">
              <a:buFont typeface="+mj-lt"/>
              <a:buAutoNum type="arabicPeriod"/>
            </a:pPr>
            <a:r>
              <a:rPr lang="en-SG" b="0" i="0" dirty="0">
                <a:solidFill>
                  <a:srgbClr val="D1D5DB"/>
                </a:solidFill>
                <a:effectLst/>
                <a:latin typeface="Söhne"/>
              </a:rPr>
              <a:t>Create wine data final </a:t>
            </a:r>
            <a:r>
              <a:rPr lang="en-SG" b="0" i="0" dirty="0" err="1">
                <a:solidFill>
                  <a:srgbClr val="D1D5DB"/>
                </a:solidFill>
                <a:effectLst/>
                <a:latin typeface="Söhne"/>
              </a:rPr>
              <a:t>dataframe</a:t>
            </a:r>
            <a:r>
              <a:rPr lang="en-SG" b="0" i="0" dirty="0">
                <a:solidFill>
                  <a:srgbClr val="D1D5DB"/>
                </a:solidFill>
                <a:effectLst/>
                <a:latin typeface="Söhne"/>
              </a:rPr>
              <a:t>: The final step is to select only the relevant columns from the </a:t>
            </a:r>
            <a:r>
              <a:rPr lang="en-SG" b="0" i="0" dirty="0" err="1">
                <a:solidFill>
                  <a:srgbClr val="D1D5DB"/>
                </a:solidFill>
                <a:effectLst/>
                <a:latin typeface="Söhne"/>
              </a:rPr>
              <a:t>model_df</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wine_data_final</a:t>
            </a:r>
            <a:r>
              <a:rPr lang="en-SG" b="0" i="0" dirty="0">
                <a:solidFill>
                  <a:srgbClr val="D1D5DB"/>
                </a:solidFill>
                <a:effectLst/>
                <a:latin typeface="Söhne"/>
              </a:rPr>
              <a:t>. This </a:t>
            </a:r>
            <a:r>
              <a:rPr lang="en-SG" b="0" i="0" dirty="0" err="1">
                <a:solidFill>
                  <a:srgbClr val="D1D5DB"/>
                </a:solidFill>
                <a:effectLst/>
                <a:latin typeface="Söhne"/>
              </a:rPr>
              <a:t>DataFrame</a:t>
            </a:r>
            <a:r>
              <a:rPr lang="en-SG" b="0" i="0" dirty="0">
                <a:solidFill>
                  <a:srgbClr val="D1D5DB"/>
                </a:solidFill>
                <a:effectLst/>
                <a:latin typeface="Söhne"/>
              </a:rPr>
              <a:t> includes the taster name, title, and points for each wine review, along with the top 200 wine traits based on their frequency of occurrence in the reviews.</a:t>
            </a:r>
          </a:p>
          <a:p>
            <a:endParaRPr lang="en-US" dirty="0"/>
          </a:p>
        </p:txBody>
      </p:sp>
      <p:sp>
        <p:nvSpPr>
          <p:cNvPr id="4" name="Slide Number Placeholder 3"/>
          <p:cNvSpPr>
            <a:spLocks noGrp="1"/>
          </p:cNvSpPr>
          <p:nvPr>
            <p:ph type="sldNum" sz="quarter" idx="5"/>
          </p:nvPr>
        </p:nvSpPr>
        <p:spPr/>
        <p:txBody>
          <a:bodyPr/>
          <a:lstStyle/>
          <a:p>
            <a:fld id="{03189B32-5769-E544-83E1-7EEE32434FF4}" type="slidenum">
              <a:rPr lang="en-US" smtClean="0"/>
              <a:t>16</a:t>
            </a:fld>
            <a:endParaRPr lang="en-US"/>
          </a:p>
        </p:txBody>
      </p:sp>
    </p:spTree>
    <p:extLst>
      <p:ext uri="{BB962C8B-B14F-4D97-AF65-F5344CB8AC3E}">
        <p14:creationId xmlns:p14="http://schemas.microsoft.com/office/powerpoint/2010/main" val="786026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SG" b="0" i="0" dirty="0">
                <a:solidFill>
                  <a:srgbClr val="D1D5DB"/>
                </a:solidFill>
                <a:effectLst/>
                <a:latin typeface="Söhne"/>
              </a:rPr>
              <a:t>For loop to normalize each sentence: The first for loop iterates over each sentence in the tokenized wine reviews and applies the </a:t>
            </a:r>
            <a:r>
              <a:rPr lang="en-SG" b="0" i="0" dirty="0" err="1">
                <a:solidFill>
                  <a:srgbClr val="D1D5DB"/>
                </a:solidFill>
                <a:effectLst/>
                <a:latin typeface="Söhne"/>
              </a:rPr>
              <a:t>normalize_text</a:t>
            </a:r>
            <a:r>
              <a:rPr lang="en-SG" b="0" i="0" dirty="0">
                <a:solidFill>
                  <a:srgbClr val="D1D5DB"/>
                </a:solidFill>
                <a:effectLst/>
                <a:latin typeface="Söhne"/>
              </a:rPr>
              <a:t> function to each sentence. The resulting normalized sentences are added to a list called </a:t>
            </a:r>
            <a:r>
              <a:rPr lang="en-SG" b="0" i="0" dirty="0" err="1">
                <a:solidFill>
                  <a:srgbClr val="D1D5DB"/>
                </a:solidFill>
                <a:effectLst/>
                <a:latin typeface="Söhne"/>
              </a:rPr>
              <a:t>normalized_sentences</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Map related phrases using </a:t>
            </a:r>
            <a:r>
              <a:rPr lang="en-SG" b="0" i="0" dirty="0" err="1">
                <a:solidFill>
                  <a:srgbClr val="D1D5DB"/>
                </a:solidFill>
                <a:effectLst/>
                <a:latin typeface="Söhne"/>
              </a:rPr>
              <a:t>Phrases_m</a:t>
            </a:r>
            <a:r>
              <a:rPr lang="en-SG" b="0" i="0" dirty="0">
                <a:solidFill>
                  <a:srgbClr val="D1D5DB"/>
                </a:solidFill>
                <a:effectLst/>
                <a:latin typeface="Söhne"/>
              </a:rPr>
              <a:t>: The </a:t>
            </a:r>
            <a:r>
              <a:rPr lang="en-SG" b="0" i="0" dirty="0" err="1">
                <a:solidFill>
                  <a:srgbClr val="D1D5DB"/>
                </a:solidFill>
                <a:effectLst/>
                <a:latin typeface="Söhne"/>
              </a:rPr>
              <a:t>normalized_sentences</a:t>
            </a:r>
            <a:r>
              <a:rPr lang="en-SG" b="0" i="0" dirty="0">
                <a:solidFill>
                  <a:srgbClr val="D1D5DB"/>
                </a:solidFill>
                <a:effectLst/>
                <a:latin typeface="Söhne"/>
              </a:rPr>
              <a:t> list is then used to create a </a:t>
            </a:r>
            <a:r>
              <a:rPr lang="en-SG" b="0" i="0" dirty="0" err="1">
                <a:solidFill>
                  <a:srgbClr val="D1D5DB"/>
                </a:solidFill>
                <a:effectLst/>
                <a:latin typeface="Söhne"/>
              </a:rPr>
              <a:t>Phrases_m</a:t>
            </a:r>
            <a:r>
              <a:rPr lang="en-SG" b="0" i="0" dirty="0">
                <a:solidFill>
                  <a:srgbClr val="D1D5DB"/>
                </a:solidFill>
                <a:effectLst/>
                <a:latin typeface="Söhne"/>
              </a:rPr>
              <a:t> model from </a:t>
            </a:r>
            <a:r>
              <a:rPr lang="en-SG" b="0" i="0" dirty="0" err="1">
                <a:solidFill>
                  <a:srgbClr val="D1D5DB"/>
                </a:solidFill>
                <a:effectLst/>
                <a:latin typeface="Söhne"/>
              </a:rPr>
              <a:t>Gensim</a:t>
            </a:r>
            <a:r>
              <a:rPr lang="en-SG" b="0" i="0" dirty="0">
                <a:solidFill>
                  <a:srgbClr val="D1D5DB"/>
                </a:solidFill>
                <a:effectLst/>
                <a:latin typeface="Söhne"/>
              </a:rPr>
              <a:t>, which is used to map related descriptors and combine them into a single string.</a:t>
            </a:r>
          </a:p>
          <a:p>
            <a:pPr algn="l">
              <a:buFont typeface="+mj-lt"/>
              <a:buAutoNum type="arabicPeriod"/>
            </a:pPr>
            <a:r>
              <a:rPr lang="en-SG" b="0" i="0" dirty="0">
                <a:solidFill>
                  <a:srgbClr val="D1D5DB"/>
                </a:solidFill>
                <a:effectLst/>
                <a:latin typeface="Söhne"/>
              </a:rPr>
              <a:t>Create </a:t>
            </a:r>
            <a:r>
              <a:rPr lang="en-SG" b="0" i="0" dirty="0" err="1">
                <a:solidFill>
                  <a:srgbClr val="D1D5DB"/>
                </a:solidFill>
                <a:effectLst/>
                <a:latin typeface="Söhne"/>
              </a:rPr>
              <a:t>Phraser</a:t>
            </a:r>
            <a:r>
              <a:rPr lang="en-SG" b="0" i="0" dirty="0">
                <a:solidFill>
                  <a:srgbClr val="D1D5DB"/>
                </a:solidFill>
                <a:effectLst/>
                <a:latin typeface="Söhne"/>
              </a:rPr>
              <a:t> object: The </a:t>
            </a:r>
            <a:r>
              <a:rPr lang="en-SG" b="0" i="0" dirty="0" err="1">
                <a:solidFill>
                  <a:srgbClr val="D1D5DB"/>
                </a:solidFill>
                <a:effectLst/>
                <a:latin typeface="Söhne"/>
              </a:rPr>
              <a:t>Phrases_m</a:t>
            </a:r>
            <a:r>
              <a:rPr lang="en-SG" b="0" i="0" dirty="0">
                <a:solidFill>
                  <a:srgbClr val="D1D5DB"/>
                </a:solidFill>
                <a:effectLst/>
                <a:latin typeface="Söhne"/>
              </a:rPr>
              <a:t> model is then used to create a </a:t>
            </a:r>
            <a:r>
              <a:rPr lang="en-SG" b="0" i="0" dirty="0" err="1">
                <a:solidFill>
                  <a:srgbClr val="D1D5DB"/>
                </a:solidFill>
                <a:effectLst/>
                <a:latin typeface="Söhne"/>
              </a:rPr>
              <a:t>Phraser</a:t>
            </a:r>
            <a:r>
              <a:rPr lang="en-SG" b="0" i="0" dirty="0">
                <a:solidFill>
                  <a:srgbClr val="D1D5DB"/>
                </a:solidFill>
                <a:effectLst/>
                <a:latin typeface="Söhne"/>
              </a:rPr>
              <a:t> object called </a:t>
            </a:r>
            <a:r>
              <a:rPr lang="en-SG" b="0" i="0" dirty="0" err="1">
                <a:solidFill>
                  <a:srgbClr val="D1D5DB"/>
                </a:solidFill>
                <a:effectLst/>
                <a:latin typeface="Söhne"/>
              </a:rPr>
              <a:t>ngrams</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Set index for descriptor data: The 'raw descriptor' column of the descriptor data is set as the index for the </a:t>
            </a:r>
            <a:r>
              <a:rPr lang="en-SG" b="0" i="0" dirty="0" err="1">
                <a:solidFill>
                  <a:srgbClr val="D1D5DB"/>
                </a:solidFill>
                <a:effectLst/>
                <a:latin typeface="Söhne"/>
              </a:rPr>
              <a:t>DataFrame</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Normalize and extract descriptors from wine reviews: The wine reviews are normalized using the </a:t>
            </a:r>
            <a:r>
              <a:rPr lang="en-SG" b="0" i="0" dirty="0" err="1">
                <a:solidFill>
                  <a:srgbClr val="D1D5DB"/>
                </a:solidFill>
                <a:effectLst/>
                <a:latin typeface="Söhne"/>
              </a:rPr>
              <a:t>normalize_text</a:t>
            </a:r>
            <a:r>
              <a:rPr lang="en-SG" b="0" i="0" dirty="0">
                <a:solidFill>
                  <a:srgbClr val="D1D5DB"/>
                </a:solidFill>
                <a:effectLst/>
                <a:latin typeface="Söhne"/>
              </a:rPr>
              <a:t> function, and then the </a:t>
            </a:r>
            <a:r>
              <a:rPr lang="en-SG" b="0" i="0" dirty="0" err="1">
                <a:solidFill>
                  <a:srgbClr val="D1D5DB"/>
                </a:solidFill>
                <a:effectLst/>
                <a:latin typeface="Söhne"/>
              </a:rPr>
              <a:t>ngrams</a:t>
            </a:r>
            <a:r>
              <a:rPr lang="en-SG" b="0" i="0" dirty="0">
                <a:solidFill>
                  <a:srgbClr val="D1D5DB"/>
                </a:solidFill>
                <a:effectLst/>
                <a:latin typeface="Söhne"/>
              </a:rPr>
              <a:t> object is used to combine related descriptors in each review into a single string. The </a:t>
            </a:r>
            <a:r>
              <a:rPr lang="en-SG" b="0" i="0" dirty="0" err="1">
                <a:solidFill>
                  <a:srgbClr val="D1D5DB"/>
                </a:solidFill>
                <a:effectLst/>
                <a:latin typeface="Söhne"/>
              </a:rPr>
              <a:t>return_descriptor_from_mapping</a:t>
            </a:r>
            <a:r>
              <a:rPr lang="en-SG" b="0" i="0" dirty="0">
                <a:solidFill>
                  <a:srgbClr val="D1D5DB"/>
                </a:solidFill>
                <a:effectLst/>
                <a:latin typeface="Söhne"/>
              </a:rPr>
              <a:t> function is then used to extract the relevant descriptors from the string. Any None values are removed from the resulting list of descriptors, and the descriptors are joined into a single string called </a:t>
            </a:r>
            <a:r>
              <a:rPr lang="en-SG" b="0" i="0" dirty="0" err="1">
                <a:solidFill>
                  <a:srgbClr val="D1D5DB"/>
                </a:solidFill>
                <a:effectLst/>
                <a:latin typeface="Söhne"/>
              </a:rPr>
              <a:t>descriptorized_review</a:t>
            </a:r>
            <a:r>
              <a:rPr lang="en-SG" b="0" i="0" dirty="0">
                <a:solidFill>
                  <a:srgbClr val="D1D5DB"/>
                </a:solidFill>
                <a:effectLst/>
                <a:latin typeface="Söhne"/>
              </a:rPr>
              <a:t>. This process is repeated for each review in the </a:t>
            </a:r>
            <a:r>
              <a:rPr lang="en-SG" b="0" i="0" dirty="0" err="1">
                <a:solidFill>
                  <a:srgbClr val="D1D5DB"/>
                </a:solidFill>
                <a:effectLst/>
                <a:latin typeface="Söhne"/>
              </a:rPr>
              <a:t>wine_reviews</a:t>
            </a:r>
            <a:r>
              <a:rPr lang="en-SG" b="0" i="0" dirty="0">
                <a:solidFill>
                  <a:srgbClr val="D1D5DB"/>
                </a:solidFill>
                <a:effectLst/>
                <a:latin typeface="Söhne"/>
              </a:rPr>
              <a:t> list, and the resulting strings are added to the </a:t>
            </a:r>
            <a:r>
              <a:rPr lang="en-SG" b="0" i="0" dirty="0" err="1">
                <a:solidFill>
                  <a:srgbClr val="D1D5DB"/>
                </a:solidFill>
                <a:effectLst/>
                <a:latin typeface="Söhne"/>
              </a:rPr>
              <a:t>desc_reviews</a:t>
            </a:r>
            <a:r>
              <a:rPr lang="en-SG" b="0" i="0" dirty="0">
                <a:solidFill>
                  <a:srgbClr val="D1D5DB"/>
                </a:solidFill>
                <a:effectLst/>
                <a:latin typeface="Söhne"/>
              </a:rPr>
              <a:t> list.</a:t>
            </a:r>
          </a:p>
          <a:p>
            <a:pPr algn="l">
              <a:buFont typeface="+mj-lt"/>
              <a:buAutoNum type="arabicPeriod"/>
            </a:pPr>
            <a:r>
              <a:rPr lang="en-SG" b="0" i="0" dirty="0">
                <a:solidFill>
                  <a:srgbClr val="D1D5DB"/>
                </a:solidFill>
                <a:effectLst/>
                <a:latin typeface="Söhne"/>
              </a:rPr>
              <a:t>Create wine traits </a:t>
            </a:r>
            <a:r>
              <a:rPr lang="en-SG" b="0" i="0" dirty="0" err="1">
                <a:solidFill>
                  <a:srgbClr val="D1D5DB"/>
                </a:solidFill>
                <a:effectLst/>
                <a:latin typeface="Söhne"/>
              </a:rPr>
              <a:t>dataframe</a:t>
            </a:r>
            <a:r>
              <a:rPr lang="en-SG" b="0" i="0" dirty="0">
                <a:solidFill>
                  <a:srgbClr val="D1D5DB"/>
                </a:solidFill>
                <a:effectLst/>
                <a:latin typeface="Söhne"/>
              </a:rPr>
              <a:t>: The </a:t>
            </a:r>
            <a:r>
              <a:rPr lang="en-SG" b="0" i="0" dirty="0" err="1">
                <a:solidFill>
                  <a:srgbClr val="D1D5DB"/>
                </a:solidFill>
                <a:effectLst/>
                <a:latin typeface="Söhne"/>
              </a:rPr>
              <a:t>desc_reviews</a:t>
            </a:r>
            <a:r>
              <a:rPr lang="en-SG" b="0" i="0" dirty="0">
                <a:solidFill>
                  <a:srgbClr val="D1D5DB"/>
                </a:solidFill>
                <a:effectLst/>
                <a:latin typeface="Söhne"/>
              </a:rPr>
              <a:t> list is used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key_desc</a:t>
            </a:r>
            <a:r>
              <a:rPr lang="en-SG" b="0" i="0" dirty="0">
                <a:solidFill>
                  <a:srgbClr val="D1D5DB"/>
                </a:solidFill>
                <a:effectLst/>
                <a:latin typeface="Söhne"/>
              </a:rPr>
              <a:t> using the </a:t>
            </a:r>
            <a:r>
              <a:rPr lang="en-SG" b="0" i="0" dirty="0" err="1">
                <a:solidFill>
                  <a:srgbClr val="D1D5DB"/>
                </a:solidFill>
                <a:effectLst/>
                <a:latin typeface="Söhne"/>
              </a:rPr>
              <a:t>CountVectorizer</a:t>
            </a:r>
            <a:r>
              <a:rPr lang="en-SG" b="0" i="0" dirty="0">
                <a:solidFill>
                  <a:srgbClr val="D1D5DB"/>
                </a:solidFill>
                <a:effectLst/>
                <a:latin typeface="Söhne"/>
              </a:rPr>
              <a:t> from </a:t>
            </a:r>
            <a:r>
              <a:rPr lang="en-SG" b="0" i="0" dirty="0" err="1">
                <a:solidFill>
                  <a:srgbClr val="D1D5DB"/>
                </a:solidFill>
                <a:effectLst/>
                <a:latin typeface="Söhne"/>
              </a:rPr>
              <a:t>sklearn</a:t>
            </a:r>
            <a:r>
              <a:rPr lang="en-SG" b="0" i="0" dirty="0">
                <a:solidFill>
                  <a:srgbClr val="D1D5DB"/>
                </a:solidFill>
                <a:effectLst/>
                <a:latin typeface="Söhne"/>
              </a:rPr>
              <a:t>. This </a:t>
            </a:r>
            <a:r>
              <a:rPr lang="en-SG" b="0" i="0" dirty="0" err="1">
                <a:solidFill>
                  <a:srgbClr val="D1D5DB"/>
                </a:solidFill>
                <a:effectLst/>
                <a:latin typeface="Söhne"/>
              </a:rPr>
              <a:t>DataFrame</a:t>
            </a:r>
            <a:r>
              <a:rPr lang="en-SG" b="0" i="0" dirty="0">
                <a:solidFill>
                  <a:srgbClr val="D1D5DB"/>
                </a:solidFill>
                <a:effectLst/>
                <a:latin typeface="Söhne"/>
              </a:rPr>
              <a:t> contains the top 200 wine traits based on their frequency of occurrence in the wine reviews, encoded as </a:t>
            </a:r>
            <a:r>
              <a:rPr lang="en-SG" b="0" i="0" dirty="0" err="1">
                <a:solidFill>
                  <a:srgbClr val="D1D5DB"/>
                </a:solidFill>
                <a:effectLst/>
                <a:latin typeface="Söhne"/>
              </a:rPr>
              <a:t>boolean</a:t>
            </a:r>
            <a:r>
              <a:rPr lang="en-SG" b="0" i="0" dirty="0">
                <a:solidFill>
                  <a:srgbClr val="D1D5DB"/>
                </a:solidFill>
                <a:effectLst/>
                <a:latin typeface="Söhne"/>
              </a:rPr>
              <a:t> values.</a:t>
            </a:r>
          </a:p>
          <a:p>
            <a:pPr algn="l">
              <a:buFont typeface="+mj-lt"/>
              <a:buAutoNum type="arabicPeriod"/>
            </a:pPr>
            <a:r>
              <a:rPr lang="en-SG" b="0" i="0" dirty="0">
                <a:solidFill>
                  <a:srgbClr val="D1D5DB"/>
                </a:solidFill>
                <a:effectLst/>
                <a:latin typeface="Söhne"/>
              </a:rPr>
              <a:t>Join </a:t>
            </a:r>
            <a:r>
              <a:rPr lang="en-SG" b="0" i="0" dirty="0" err="1">
                <a:solidFill>
                  <a:srgbClr val="D1D5DB"/>
                </a:solidFill>
                <a:effectLst/>
                <a:latin typeface="Söhne"/>
              </a:rPr>
              <a:t>wine_data</a:t>
            </a:r>
            <a:r>
              <a:rPr lang="en-SG" b="0" i="0" dirty="0">
                <a:solidFill>
                  <a:srgbClr val="D1D5DB"/>
                </a:solidFill>
                <a:effectLst/>
                <a:latin typeface="Söhne"/>
              </a:rPr>
              <a:t> with </a:t>
            </a:r>
            <a:r>
              <a:rPr lang="en-SG" b="0" i="0" dirty="0" err="1">
                <a:solidFill>
                  <a:srgbClr val="D1D5DB"/>
                </a:solidFill>
                <a:effectLst/>
                <a:latin typeface="Söhne"/>
              </a:rPr>
              <a:t>boolean</a:t>
            </a:r>
            <a:r>
              <a:rPr lang="en-SG" b="0" i="0" dirty="0">
                <a:solidFill>
                  <a:srgbClr val="D1D5DB"/>
                </a:solidFill>
                <a:effectLst/>
                <a:latin typeface="Söhne"/>
              </a:rPr>
              <a:t> descriptor data encoded: The </a:t>
            </a:r>
            <a:r>
              <a:rPr lang="en-SG" b="0" i="0" dirty="0" err="1">
                <a:solidFill>
                  <a:srgbClr val="D1D5DB"/>
                </a:solidFill>
                <a:effectLst/>
                <a:latin typeface="Söhne"/>
              </a:rPr>
              <a:t>key_desc</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is joined with the original </a:t>
            </a:r>
            <a:r>
              <a:rPr lang="en-SG" b="0" i="0" dirty="0" err="1">
                <a:solidFill>
                  <a:srgbClr val="D1D5DB"/>
                </a:solidFill>
                <a:effectLst/>
                <a:latin typeface="Söhne"/>
              </a:rPr>
              <a:t>wine_data</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model_df</a:t>
            </a:r>
            <a:r>
              <a:rPr lang="en-SG" b="0" i="0" dirty="0">
                <a:solidFill>
                  <a:srgbClr val="D1D5DB"/>
                </a:solidFill>
                <a:effectLst/>
                <a:latin typeface="Söhne"/>
              </a:rPr>
              <a:t>, which includes the </a:t>
            </a:r>
            <a:r>
              <a:rPr lang="en-SG" b="0" i="0" dirty="0" err="1">
                <a:solidFill>
                  <a:srgbClr val="D1D5DB"/>
                </a:solidFill>
                <a:effectLst/>
                <a:latin typeface="Söhne"/>
              </a:rPr>
              <a:t>boolean</a:t>
            </a:r>
            <a:r>
              <a:rPr lang="en-SG" b="0" i="0" dirty="0">
                <a:solidFill>
                  <a:srgbClr val="D1D5DB"/>
                </a:solidFill>
                <a:effectLst/>
                <a:latin typeface="Söhne"/>
              </a:rPr>
              <a:t> encoded descriptor data.</a:t>
            </a:r>
          </a:p>
          <a:p>
            <a:pPr algn="l">
              <a:buFont typeface="+mj-lt"/>
              <a:buAutoNum type="arabicPeriod"/>
            </a:pPr>
            <a:r>
              <a:rPr lang="en-SG" b="0" i="0" dirty="0">
                <a:solidFill>
                  <a:srgbClr val="D1D5DB"/>
                </a:solidFill>
                <a:effectLst/>
                <a:latin typeface="Söhne"/>
              </a:rPr>
              <a:t>Create wine data final </a:t>
            </a:r>
            <a:r>
              <a:rPr lang="en-SG" b="0" i="0" dirty="0" err="1">
                <a:solidFill>
                  <a:srgbClr val="D1D5DB"/>
                </a:solidFill>
                <a:effectLst/>
                <a:latin typeface="Söhne"/>
              </a:rPr>
              <a:t>dataframe</a:t>
            </a:r>
            <a:r>
              <a:rPr lang="en-SG" b="0" i="0" dirty="0">
                <a:solidFill>
                  <a:srgbClr val="D1D5DB"/>
                </a:solidFill>
                <a:effectLst/>
                <a:latin typeface="Söhne"/>
              </a:rPr>
              <a:t>: The final step is to select only the relevant columns from the </a:t>
            </a:r>
            <a:r>
              <a:rPr lang="en-SG" b="0" i="0" dirty="0" err="1">
                <a:solidFill>
                  <a:srgbClr val="D1D5DB"/>
                </a:solidFill>
                <a:effectLst/>
                <a:latin typeface="Söhne"/>
              </a:rPr>
              <a:t>model_df</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wine_data_final</a:t>
            </a:r>
            <a:r>
              <a:rPr lang="en-SG" b="0" i="0" dirty="0">
                <a:solidFill>
                  <a:srgbClr val="D1D5DB"/>
                </a:solidFill>
                <a:effectLst/>
                <a:latin typeface="Söhne"/>
              </a:rPr>
              <a:t>. This </a:t>
            </a:r>
            <a:r>
              <a:rPr lang="en-SG" b="0" i="0" dirty="0" err="1">
                <a:solidFill>
                  <a:srgbClr val="D1D5DB"/>
                </a:solidFill>
                <a:effectLst/>
                <a:latin typeface="Söhne"/>
              </a:rPr>
              <a:t>DataFrame</a:t>
            </a:r>
            <a:r>
              <a:rPr lang="en-SG" b="0" i="0" dirty="0">
                <a:solidFill>
                  <a:srgbClr val="D1D5DB"/>
                </a:solidFill>
                <a:effectLst/>
                <a:latin typeface="Söhne"/>
              </a:rPr>
              <a:t> includes the taster name, title, and points for each wine review, along with the top 200 wine traits based on their frequency of occurrence in the reviews.</a:t>
            </a:r>
          </a:p>
          <a:p>
            <a:endParaRPr lang="en-US" dirty="0"/>
          </a:p>
        </p:txBody>
      </p:sp>
      <p:sp>
        <p:nvSpPr>
          <p:cNvPr id="4" name="Slide Number Placeholder 3"/>
          <p:cNvSpPr>
            <a:spLocks noGrp="1"/>
          </p:cNvSpPr>
          <p:nvPr>
            <p:ph type="sldNum" sz="quarter" idx="5"/>
          </p:nvPr>
        </p:nvSpPr>
        <p:spPr/>
        <p:txBody>
          <a:bodyPr/>
          <a:lstStyle/>
          <a:p>
            <a:fld id="{03189B32-5769-E544-83E1-7EEE32434FF4}" type="slidenum">
              <a:rPr lang="en-US" smtClean="0"/>
              <a:t>17</a:t>
            </a:fld>
            <a:endParaRPr lang="en-US"/>
          </a:p>
        </p:txBody>
      </p:sp>
    </p:spTree>
    <p:extLst>
      <p:ext uri="{BB962C8B-B14F-4D97-AF65-F5344CB8AC3E}">
        <p14:creationId xmlns:p14="http://schemas.microsoft.com/office/powerpoint/2010/main" val="387849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SG" b="0" i="0" dirty="0">
                <a:effectLst/>
                <a:latin typeface="Söhne"/>
              </a:rPr>
              <a:t>The precision value represents the fraction of recommended wines that were actually relevant to the taster, and the recall value represents the fraction of relevant wines that were recommended to the taster.</a:t>
            </a:r>
          </a:p>
        </p:txBody>
      </p:sp>
      <p:sp>
        <p:nvSpPr>
          <p:cNvPr id="4" name="Slide Number Placeholder 3"/>
          <p:cNvSpPr>
            <a:spLocks noGrp="1"/>
          </p:cNvSpPr>
          <p:nvPr>
            <p:ph type="sldNum" sz="quarter" idx="5"/>
          </p:nvPr>
        </p:nvSpPr>
        <p:spPr/>
        <p:txBody>
          <a:bodyPr/>
          <a:lstStyle/>
          <a:p>
            <a:fld id="{03189B32-5769-E544-83E1-7EEE32434FF4}" type="slidenum">
              <a:rPr lang="en-US" smtClean="0"/>
              <a:t>18</a:t>
            </a:fld>
            <a:endParaRPr lang="en-US"/>
          </a:p>
        </p:txBody>
      </p:sp>
    </p:spTree>
    <p:extLst>
      <p:ext uri="{BB962C8B-B14F-4D97-AF65-F5344CB8AC3E}">
        <p14:creationId xmlns:p14="http://schemas.microsoft.com/office/powerpoint/2010/main" val="2182496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SG" b="0" i="0" dirty="0">
                <a:effectLst/>
                <a:latin typeface="-apple-system"/>
              </a:rPr>
              <a:t>Normal Predictors and Baseline Predictor: These models were chosen as baseline models because they are simple and commonly used in recommender systems. They provide a basic level of performance against which more advanced models can be compared.</a:t>
            </a:r>
          </a:p>
          <a:p>
            <a:pPr algn="l">
              <a:buFont typeface="Arial" panose="020B0604020202020204" pitchFamily="34" charset="0"/>
              <a:buChar char="•"/>
            </a:pPr>
            <a:r>
              <a:rPr lang="en-SG" b="0" i="0" dirty="0" err="1">
                <a:effectLst/>
                <a:latin typeface="-apple-system"/>
              </a:rPr>
              <a:t>NonNegative</a:t>
            </a:r>
            <a:r>
              <a:rPr lang="en-SG" b="0" i="0" dirty="0">
                <a:effectLst/>
                <a:latin typeface="-apple-system"/>
              </a:rPr>
              <a:t> Matrix Factorization: This matrix factorization-based model was chosen because it is a widely used and effective algorithm for recommendation tasks. It is particularly useful for datasets with non-negative values, which is common in recommendation systems.</a:t>
            </a:r>
          </a:p>
          <a:p>
            <a:pPr algn="l">
              <a:buFont typeface="Arial" panose="020B0604020202020204" pitchFamily="34" charset="0"/>
              <a:buChar char="•"/>
            </a:pPr>
            <a:r>
              <a:rPr lang="en-SG" b="0" i="0" dirty="0">
                <a:effectLst/>
                <a:latin typeface="-apple-system"/>
              </a:rPr>
              <a:t>Slope One: Slope One was chosen because it is a simple and effective collaborative filtering algorithm. It can be used to recommend items based on the preferences of similar users.</a:t>
            </a:r>
          </a:p>
          <a:p>
            <a:pPr algn="l">
              <a:buFont typeface="Arial" panose="020B0604020202020204" pitchFamily="34" charset="0"/>
              <a:buChar char="•"/>
            </a:pPr>
            <a:r>
              <a:rPr lang="en-SG" b="0" i="0" dirty="0">
                <a:effectLst/>
                <a:latin typeface="-apple-system"/>
              </a:rPr>
              <a:t>Singular Value Decomposition (SVD): SVD is a powerful matrix factorization-based model that is commonly used in recommender systems. It can be used to model complex user-item interactions and has been shown to be effective in a wide range of recommendation tasks.</a:t>
            </a:r>
          </a:p>
          <a:p>
            <a:pPr algn="l">
              <a:buFont typeface="Arial" panose="020B0604020202020204" pitchFamily="34" charset="0"/>
              <a:buChar char="•"/>
            </a:pPr>
            <a:r>
              <a:rPr lang="en-SG" b="0" i="0" dirty="0">
                <a:effectLst/>
                <a:latin typeface="-apple-system"/>
              </a:rPr>
              <a:t>Co-clustering: Co-clustering was chosen because it is a clustering-based algorithm that can be used to group users and items with similar preferences. It can be particularly useful for datasets with a large number of users or items.</a:t>
            </a:r>
          </a:p>
          <a:p>
            <a:pPr algn="l">
              <a:buFont typeface="Arial" panose="020B0604020202020204" pitchFamily="34" charset="0"/>
              <a:buChar char="•"/>
            </a:pPr>
            <a:r>
              <a:rPr lang="en-SG" b="0" i="0" dirty="0">
                <a:effectLst/>
                <a:latin typeface="-apple-system"/>
              </a:rPr>
              <a:t>K-Nearest </a:t>
            </a:r>
            <a:r>
              <a:rPr lang="en-SG" b="0" i="0" dirty="0" err="1">
                <a:effectLst/>
                <a:latin typeface="-apple-system"/>
              </a:rPr>
              <a:t>Neighbors</a:t>
            </a:r>
            <a:r>
              <a:rPr lang="en-SG" b="0" i="0" dirty="0">
                <a:effectLst/>
                <a:latin typeface="-apple-system"/>
              </a:rPr>
              <a:t> (KNN): KNN was chosen because it is a simple and effective algorithm for finding similarity between users or items in a dataset. It can be used to recommend items to users based on the preferences of similar users, or to recommend similar items to users based on the items they have liked or interacted with.</a:t>
            </a:r>
          </a:p>
          <a:p>
            <a:pPr algn="l">
              <a:buFont typeface="Arial" panose="020B0604020202020204" pitchFamily="34" charset="0"/>
              <a:buChar char="•"/>
            </a:pPr>
            <a:r>
              <a:rPr lang="en-SG" b="0" i="0" dirty="0" err="1">
                <a:effectLst/>
                <a:latin typeface="-apple-system"/>
              </a:rPr>
              <a:t>FunkSVD</a:t>
            </a:r>
            <a:r>
              <a:rPr lang="en-SG" b="0" i="0" dirty="0">
                <a:effectLst/>
                <a:latin typeface="-apple-system"/>
              </a:rPr>
              <a:t>: </a:t>
            </a:r>
            <a:r>
              <a:rPr lang="en-SG" b="0" i="0" dirty="0" err="1">
                <a:effectLst/>
                <a:latin typeface="-apple-system"/>
              </a:rPr>
              <a:t>FunkSVD</a:t>
            </a:r>
            <a:r>
              <a:rPr lang="en-SG" b="0" i="0" dirty="0">
                <a:effectLst/>
                <a:latin typeface="-apple-system"/>
              </a:rPr>
              <a:t> was chosen because it is a matrix factorization-based model that is similar to SVD but uses a simpler update rule for the factorization process. It can be a good choice for larger datasets since it is computationally more efficient than SVD, while still providing a high level of accuracy.</a:t>
            </a:r>
          </a:p>
        </p:txBody>
      </p:sp>
      <p:sp>
        <p:nvSpPr>
          <p:cNvPr id="4" name="Slide Number Placeholder 3"/>
          <p:cNvSpPr>
            <a:spLocks noGrp="1"/>
          </p:cNvSpPr>
          <p:nvPr>
            <p:ph type="sldNum" sz="quarter" idx="5"/>
          </p:nvPr>
        </p:nvSpPr>
        <p:spPr/>
        <p:txBody>
          <a:bodyPr/>
          <a:lstStyle/>
          <a:p>
            <a:fld id="{03189B32-5769-E544-83E1-7EEE32434FF4}" type="slidenum">
              <a:rPr lang="en-US" smtClean="0"/>
              <a:t>19</a:t>
            </a:fld>
            <a:endParaRPr lang="en-US"/>
          </a:p>
        </p:txBody>
      </p:sp>
    </p:spTree>
    <p:extLst>
      <p:ext uri="{BB962C8B-B14F-4D97-AF65-F5344CB8AC3E}">
        <p14:creationId xmlns:p14="http://schemas.microsoft.com/office/powerpoint/2010/main" val="146528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SG" b="0" i="0" dirty="0">
                <a:effectLst/>
                <a:latin typeface="-apple-system"/>
              </a:rPr>
              <a:t>Normal Predictors and Baseline Predictor: These models were chosen as baseline models because they are simple and commonly used in recommender systems. They provide a basic level of performance against which more advanced models can be compared.</a:t>
            </a:r>
          </a:p>
          <a:p>
            <a:pPr algn="l">
              <a:buFont typeface="Arial" panose="020B0604020202020204" pitchFamily="34" charset="0"/>
              <a:buChar char="•"/>
            </a:pPr>
            <a:r>
              <a:rPr lang="en-SG" b="0" i="0" dirty="0" err="1">
                <a:effectLst/>
                <a:latin typeface="-apple-system"/>
              </a:rPr>
              <a:t>NonNegative</a:t>
            </a:r>
            <a:r>
              <a:rPr lang="en-SG" b="0" i="0" dirty="0">
                <a:effectLst/>
                <a:latin typeface="-apple-system"/>
              </a:rPr>
              <a:t> Matrix Factorization: This matrix factorization-based model was chosen because it is a widely used and effective algorithm for recommendation tasks. It is particularly useful for datasets with non-negative values, which is common in recommendation systems.</a:t>
            </a:r>
          </a:p>
          <a:p>
            <a:pPr algn="l">
              <a:buFont typeface="Arial" panose="020B0604020202020204" pitchFamily="34" charset="0"/>
              <a:buChar char="•"/>
            </a:pPr>
            <a:r>
              <a:rPr lang="en-SG" b="0" i="0" dirty="0">
                <a:effectLst/>
                <a:latin typeface="-apple-system"/>
              </a:rPr>
              <a:t>Slope One: Slope One was chosen because it is a simple and effective collaborative filtering algorithm. It can be used to recommend items based on the preferences of similar users.</a:t>
            </a:r>
          </a:p>
          <a:p>
            <a:pPr algn="l">
              <a:buFont typeface="Arial" panose="020B0604020202020204" pitchFamily="34" charset="0"/>
              <a:buChar char="•"/>
            </a:pPr>
            <a:r>
              <a:rPr lang="en-SG" b="0" i="0" dirty="0">
                <a:effectLst/>
                <a:latin typeface="-apple-system"/>
              </a:rPr>
              <a:t>Singular Value Decomposition (SVD): SVD is a powerful matrix factorization-based model that is commonly used in recommender systems. It can be used to model complex user-item interactions and has been shown to be effective in a wide range of recommendation tasks.</a:t>
            </a:r>
          </a:p>
          <a:p>
            <a:pPr algn="l">
              <a:buFont typeface="Arial" panose="020B0604020202020204" pitchFamily="34" charset="0"/>
              <a:buChar char="•"/>
            </a:pPr>
            <a:r>
              <a:rPr lang="en-SG" b="0" i="0" dirty="0">
                <a:effectLst/>
                <a:latin typeface="-apple-system"/>
              </a:rPr>
              <a:t>Co-clustering: Co-clustering was chosen because it is a clustering-based algorithm that can be used to group users and items with similar preferences. It can be particularly useful for datasets with a large number of users or items.</a:t>
            </a:r>
          </a:p>
          <a:p>
            <a:pPr algn="l">
              <a:buFont typeface="Arial" panose="020B0604020202020204" pitchFamily="34" charset="0"/>
              <a:buChar char="•"/>
            </a:pPr>
            <a:r>
              <a:rPr lang="en-SG" b="0" i="0" dirty="0">
                <a:effectLst/>
                <a:latin typeface="-apple-system"/>
              </a:rPr>
              <a:t>K-Nearest </a:t>
            </a:r>
            <a:r>
              <a:rPr lang="en-SG" b="0" i="0" dirty="0" err="1">
                <a:effectLst/>
                <a:latin typeface="-apple-system"/>
              </a:rPr>
              <a:t>Neighbors</a:t>
            </a:r>
            <a:r>
              <a:rPr lang="en-SG" b="0" i="0" dirty="0">
                <a:effectLst/>
                <a:latin typeface="-apple-system"/>
              </a:rPr>
              <a:t> (KNN): KNN was chosen because it is a simple and effective algorithm for finding similarity between users or items in a dataset. It can be used to recommend items to users based on the preferences of similar users, or to recommend similar items to users based on the items they have liked or interacted with.</a:t>
            </a:r>
          </a:p>
          <a:p>
            <a:pPr algn="l">
              <a:buFont typeface="Arial" panose="020B0604020202020204" pitchFamily="34" charset="0"/>
              <a:buChar char="•"/>
            </a:pPr>
            <a:r>
              <a:rPr lang="en-SG" b="0" i="0" dirty="0" err="1">
                <a:effectLst/>
                <a:latin typeface="-apple-system"/>
              </a:rPr>
              <a:t>FunkSVD</a:t>
            </a:r>
            <a:r>
              <a:rPr lang="en-SG" b="0" i="0" dirty="0">
                <a:effectLst/>
                <a:latin typeface="-apple-system"/>
              </a:rPr>
              <a:t>: </a:t>
            </a:r>
            <a:r>
              <a:rPr lang="en-SG" b="0" i="0" dirty="0" err="1">
                <a:effectLst/>
                <a:latin typeface="-apple-system"/>
              </a:rPr>
              <a:t>FunkSVD</a:t>
            </a:r>
            <a:r>
              <a:rPr lang="en-SG" b="0" i="0" dirty="0">
                <a:effectLst/>
                <a:latin typeface="-apple-system"/>
              </a:rPr>
              <a:t> was chosen because it is a matrix factorization-based model that is similar to SVD but uses a simpler update rule for the factorization process. It can be a good choice for larger datasets since it is computationally more efficient than SVD, while still providing a high level of accuracy.</a:t>
            </a:r>
          </a:p>
        </p:txBody>
      </p:sp>
      <p:sp>
        <p:nvSpPr>
          <p:cNvPr id="4" name="Slide Number Placeholder 3"/>
          <p:cNvSpPr>
            <a:spLocks noGrp="1"/>
          </p:cNvSpPr>
          <p:nvPr>
            <p:ph type="sldNum" sz="quarter" idx="5"/>
          </p:nvPr>
        </p:nvSpPr>
        <p:spPr/>
        <p:txBody>
          <a:bodyPr/>
          <a:lstStyle/>
          <a:p>
            <a:fld id="{03189B32-5769-E544-83E1-7EEE32434FF4}" type="slidenum">
              <a:rPr lang="en-US" smtClean="0"/>
              <a:t>20</a:t>
            </a:fld>
            <a:endParaRPr lang="en-US"/>
          </a:p>
        </p:txBody>
      </p:sp>
    </p:spTree>
    <p:extLst>
      <p:ext uri="{BB962C8B-B14F-4D97-AF65-F5344CB8AC3E}">
        <p14:creationId xmlns:p14="http://schemas.microsoft.com/office/powerpoint/2010/main" val="3235150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ea typeface="+mn-lt"/>
                <a:cs typeface="+mn-lt"/>
                <a:hlinkClick r:id="rId3"/>
              </a:rPr>
              <a:t>https://www.straitstimes.com/singapore/health/more-than-30000-dengue-cases-reported-in-2022-6-times-that-of-2021-nea</a:t>
            </a:r>
            <a:endParaRPr lang="en-US">
              <a:ea typeface="+mn-lt"/>
              <a:cs typeface="+mn-lt"/>
            </a:endParaRPr>
          </a:p>
          <a:p>
            <a:pPr marL="285750" indent="-285750">
              <a:buFont typeface="Arial"/>
              <a:buChar char="•"/>
            </a:pPr>
            <a:r>
              <a:rPr lang="en-US">
                <a:ea typeface="+mn-lt"/>
                <a:cs typeface="+mn-lt"/>
                <a:hlinkClick r:id="rId4"/>
              </a:rPr>
              <a:t>https://www.straitstimes.com/opinion/singapore-s-dengue-numbers-may-swell-again-urgent-mitigation-efforts-are-needed-now</a:t>
            </a:r>
            <a:endParaRPr lang="en-US"/>
          </a:p>
          <a:p>
            <a:pPr marL="285750" indent="-285750">
              <a:buFont typeface="Arial"/>
              <a:buChar char="•"/>
            </a:pPr>
            <a:r>
              <a:rPr lang="en-US">
                <a:ea typeface="+mn-lt"/>
                <a:cs typeface="+mn-lt"/>
                <a:hlinkClick r:id="rId5"/>
              </a:rPr>
              <a:t>https://journals.plos.org/globalpublichealth/article?id=10.1371/journal.pgph.0000024</a:t>
            </a:r>
            <a:endParaRPr lang="en-US"/>
          </a:p>
          <a:p>
            <a:pPr marL="285750" indent="-285750">
              <a:buFont typeface="Arial"/>
              <a:buChar char="•"/>
            </a:pPr>
            <a:r>
              <a:rPr lang="en-US">
                <a:ea typeface="+mn-lt"/>
                <a:cs typeface="+mn-lt"/>
                <a:hlinkClick r:id="rId6"/>
              </a:rPr>
              <a:t>https://apps.who.int/iris/bitstream/handle/10665/75303/9789241504034_eng.pdf</a:t>
            </a:r>
          </a:p>
          <a:p>
            <a:endParaRPr lang="en-US"/>
          </a:p>
          <a:p>
            <a:pPr algn="l"/>
            <a:r>
              <a:rPr lang="en-SG" b="0" i="0">
                <a:solidFill>
                  <a:srgbClr val="D1D5DB"/>
                </a:solidFill>
                <a:effectLst/>
                <a:latin typeface="Söhne"/>
              </a:rPr>
              <a:t>According to recent reports, there were over 30,000 dengue cases reported in Singapore in 2022, which is six times more than in 2021.</a:t>
            </a:r>
          </a:p>
          <a:p>
            <a:pPr algn="l"/>
            <a:r>
              <a:rPr lang="en-SG" b="0" i="0">
                <a:solidFill>
                  <a:srgbClr val="D1D5DB"/>
                </a:solidFill>
                <a:effectLst/>
                <a:latin typeface="Söhne"/>
              </a:rPr>
              <a:t>This is a significant increase that should not be taken lightly.</a:t>
            </a:r>
          </a:p>
          <a:p>
            <a:pPr algn="l"/>
            <a:r>
              <a:rPr lang="en-SG" b="0" i="0">
                <a:solidFill>
                  <a:srgbClr val="D1D5DB"/>
                </a:solidFill>
                <a:effectLst/>
                <a:latin typeface="Söhne"/>
              </a:rPr>
              <a:t>To tackle this issue, more budget is being allocated to hospitals to help combat the spread of dengue fever. </a:t>
            </a:r>
          </a:p>
          <a:p>
            <a:pPr algn="l"/>
            <a:r>
              <a:rPr lang="en-SG" b="0" i="0">
                <a:solidFill>
                  <a:srgbClr val="D1D5DB"/>
                </a:solidFill>
                <a:effectLst/>
                <a:latin typeface="Söhne"/>
              </a:rPr>
              <a:t>This shows the government's commitment to addressing this problem and ensuring the health and safety of its citizens.</a:t>
            </a:r>
          </a:p>
          <a:p>
            <a:pPr algn="l"/>
            <a:r>
              <a:rPr lang="en-SG" b="0" i="0">
                <a:solidFill>
                  <a:srgbClr val="D1D5DB"/>
                </a:solidFill>
                <a:effectLst/>
                <a:latin typeface="Söhne"/>
              </a:rPr>
              <a:t>The World Health Organization has also implemented a strategic approach to address the issue. Their report provides useful guidelines for governments and healthcare professionals on how to prevent and control the spread of dengue fever.</a:t>
            </a:r>
          </a:p>
          <a:p>
            <a:pPr algn="l"/>
            <a:r>
              <a:rPr lang="en-SG" b="0" i="0">
                <a:solidFill>
                  <a:srgbClr val="D1D5DB"/>
                </a:solidFill>
                <a:effectLst/>
                <a:latin typeface="Söhne"/>
              </a:rPr>
              <a:t>However, urgent mitigation efforts are still needed to combat the spread of dengue fever in Singapore. We should all take personal responsibility and follow the recommended measures such as eliminating mosquito breeding sites and practicing good personal hygiene.</a:t>
            </a:r>
          </a:p>
          <a:p>
            <a:endParaRPr lang="en-US"/>
          </a:p>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3</a:t>
            </a:fld>
            <a:endParaRPr lang="en-US"/>
          </a:p>
        </p:txBody>
      </p:sp>
    </p:spTree>
    <p:extLst>
      <p:ext uri="{BB962C8B-B14F-4D97-AF65-F5344CB8AC3E}">
        <p14:creationId xmlns:p14="http://schemas.microsoft.com/office/powerpoint/2010/main" val="1558061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SG" b="0" i="0" dirty="0">
                <a:effectLst/>
                <a:latin typeface="-apple-system"/>
              </a:rPr>
              <a:t>Based on the results, it appears that the recommender is performing well as the top 10 recommendations have high estimated match points (above 91) and high actual ratings (ranging from 94 to 100). </a:t>
            </a:r>
          </a:p>
        </p:txBody>
      </p:sp>
      <p:sp>
        <p:nvSpPr>
          <p:cNvPr id="4" name="Slide Number Placeholder 3"/>
          <p:cNvSpPr>
            <a:spLocks noGrp="1"/>
          </p:cNvSpPr>
          <p:nvPr>
            <p:ph type="sldNum" sz="quarter" idx="5"/>
          </p:nvPr>
        </p:nvSpPr>
        <p:spPr/>
        <p:txBody>
          <a:bodyPr/>
          <a:lstStyle/>
          <a:p>
            <a:fld id="{03189B32-5769-E544-83E1-7EEE32434FF4}" type="slidenum">
              <a:rPr lang="en-US" smtClean="0"/>
              <a:t>21</a:t>
            </a:fld>
            <a:endParaRPr lang="en-US"/>
          </a:p>
        </p:txBody>
      </p:sp>
    </p:spTree>
    <p:extLst>
      <p:ext uri="{BB962C8B-B14F-4D97-AF65-F5344CB8AC3E}">
        <p14:creationId xmlns:p14="http://schemas.microsoft.com/office/powerpoint/2010/main" val="1628708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22</a:t>
            </a:fld>
            <a:endParaRPr lang="en-US"/>
          </a:p>
        </p:txBody>
      </p:sp>
    </p:spTree>
    <p:extLst>
      <p:ext uri="{BB962C8B-B14F-4D97-AF65-F5344CB8AC3E}">
        <p14:creationId xmlns:p14="http://schemas.microsoft.com/office/powerpoint/2010/main" val="5008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SG" b="0" i="0" dirty="0">
                <a:effectLst/>
                <a:latin typeface="-apple-system"/>
              </a:rPr>
              <a:t>Based on the results, it appears that the recommender is performing well as the top 10 recommendations have high estimated match points (above 91) and high actual ratings (ranging from 94 to 100). </a:t>
            </a:r>
          </a:p>
        </p:txBody>
      </p:sp>
      <p:sp>
        <p:nvSpPr>
          <p:cNvPr id="4" name="Slide Number Placeholder 3"/>
          <p:cNvSpPr>
            <a:spLocks noGrp="1"/>
          </p:cNvSpPr>
          <p:nvPr>
            <p:ph type="sldNum" sz="quarter" idx="5"/>
          </p:nvPr>
        </p:nvSpPr>
        <p:spPr/>
        <p:txBody>
          <a:bodyPr/>
          <a:lstStyle/>
          <a:p>
            <a:fld id="{03189B32-5769-E544-83E1-7EEE32434FF4}" type="slidenum">
              <a:rPr lang="en-US" smtClean="0"/>
              <a:t>23</a:t>
            </a:fld>
            <a:endParaRPr lang="en-US"/>
          </a:p>
        </p:txBody>
      </p:sp>
    </p:spTree>
    <p:extLst>
      <p:ext uri="{BB962C8B-B14F-4D97-AF65-F5344CB8AC3E}">
        <p14:creationId xmlns:p14="http://schemas.microsoft.com/office/powerpoint/2010/main" val="3011504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25</a:t>
            </a:fld>
            <a:endParaRPr lang="en-US"/>
          </a:p>
        </p:txBody>
      </p:sp>
    </p:spTree>
    <p:extLst>
      <p:ext uri="{BB962C8B-B14F-4D97-AF65-F5344CB8AC3E}">
        <p14:creationId xmlns:p14="http://schemas.microsoft.com/office/powerpoint/2010/main" val="3823475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26</a:t>
            </a:fld>
            <a:endParaRPr lang="en-US"/>
          </a:p>
        </p:txBody>
      </p:sp>
    </p:spTree>
    <p:extLst>
      <p:ext uri="{BB962C8B-B14F-4D97-AF65-F5344CB8AC3E}">
        <p14:creationId xmlns:p14="http://schemas.microsoft.com/office/powerpoint/2010/main" val="12313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4</a:t>
            </a:fld>
            <a:endParaRPr lang="en-US"/>
          </a:p>
        </p:txBody>
      </p:sp>
    </p:spTree>
    <p:extLst>
      <p:ext uri="{BB962C8B-B14F-4D97-AF65-F5344CB8AC3E}">
        <p14:creationId xmlns:p14="http://schemas.microsoft.com/office/powerpoint/2010/main" val="353276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5</a:t>
            </a:fld>
            <a:endParaRPr lang="en-US"/>
          </a:p>
        </p:txBody>
      </p:sp>
    </p:spTree>
    <p:extLst>
      <p:ext uri="{BB962C8B-B14F-4D97-AF65-F5344CB8AC3E}">
        <p14:creationId xmlns:p14="http://schemas.microsoft.com/office/powerpoint/2010/main" val="2495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6</a:t>
            </a:fld>
            <a:endParaRPr lang="en-US"/>
          </a:p>
        </p:txBody>
      </p:sp>
    </p:spTree>
    <p:extLst>
      <p:ext uri="{BB962C8B-B14F-4D97-AF65-F5344CB8AC3E}">
        <p14:creationId xmlns:p14="http://schemas.microsoft.com/office/powerpoint/2010/main" val="302922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7</a:t>
            </a:fld>
            <a:endParaRPr lang="en-US"/>
          </a:p>
        </p:txBody>
      </p:sp>
    </p:spTree>
    <p:extLst>
      <p:ext uri="{BB962C8B-B14F-4D97-AF65-F5344CB8AC3E}">
        <p14:creationId xmlns:p14="http://schemas.microsoft.com/office/powerpoint/2010/main" val="1614320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8</a:t>
            </a:fld>
            <a:endParaRPr lang="en-US"/>
          </a:p>
        </p:txBody>
      </p:sp>
    </p:spTree>
    <p:extLst>
      <p:ext uri="{BB962C8B-B14F-4D97-AF65-F5344CB8AC3E}">
        <p14:creationId xmlns:p14="http://schemas.microsoft.com/office/powerpoint/2010/main" val="876123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9</a:t>
            </a:fld>
            <a:endParaRPr lang="en-US"/>
          </a:p>
        </p:txBody>
      </p:sp>
    </p:spTree>
    <p:extLst>
      <p:ext uri="{BB962C8B-B14F-4D97-AF65-F5344CB8AC3E}">
        <p14:creationId xmlns:p14="http://schemas.microsoft.com/office/powerpoint/2010/main" val="150368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10</a:t>
            </a:fld>
            <a:endParaRPr lang="en-US"/>
          </a:p>
        </p:txBody>
      </p:sp>
    </p:spTree>
    <p:extLst>
      <p:ext uri="{BB962C8B-B14F-4D97-AF65-F5344CB8AC3E}">
        <p14:creationId xmlns:p14="http://schemas.microsoft.com/office/powerpoint/2010/main" val="2640877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8B40-10A7-0CA9-7AEE-07A4467074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01F693-A5ED-4992-5802-3ED2CEF7B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7529739-8D5A-4FAB-62A3-2A42750FDC6D}"/>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5" name="Footer Placeholder 4">
            <a:extLst>
              <a:ext uri="{FF2B5EF4-FFF2-40B4-BE49-F238E27FC236}">
                <a16:creationId xmlns:a16="http://schemas.microsoft.com/office/drawing/2014/main" id="{A9495707-EAD8-8D65-7275-54FADDE04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F1C7F-53C0-585A-5196-4D377FBE22DF}"/>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80545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39E4-BAD9-933D-090A-28F9093FE03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F6DAAE3-86E2-4C84-D694-351F9F3F40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6202FE-84A5-E5F4-E180-ECBFC02D4FD8}"/>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5" name="Footer Placeholder 4">
            <a:extLst>
              <a:ext uri="{FF2B5EF4-FFF2-40B4-BE49-F238E27FC236}">
                <a16:creationId xmlns:a16="http://schemas.microsoft.com/office/drawing/2014/main" id="{DD0244F8-75F6-A389-A97C-9723A98B1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C87CA-0E0F-CD70-5AD6-FB4DE83F44CA}"/>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36218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B1454-596F-87E8-7E99-304CA5B1D5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2FAC4C-B439-F14F-CC43-3131230A69C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2B4C2B-6633-C22C-E338-3F2E5C5D7CEA}"/>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5" name="Footer Placeholder 4">
            <a:extLst>
              <a:ext uri="{FF2B5EF4-FFF2-40B4-BE49-F238E27FC236}">
                <a16:creationId xmlns:a16="http://schemas.microsoft.com/office/drawing/2014/main" id="{A538DACF-A1E4-57AB-0B7B-73C8972F7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D5259-2664-1FE4-E3E3-ECB0FF2AF3FC}"/>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87537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01F5-15A2-A140-D62E-E8DD408C78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C3D9076-E6F9-EA05-4B76-AA423DAE8D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E2AAD6-D619-29D2-038B-5619AFC03A0D}"/>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5" name="Footer Placeholder 4">
            <a:extLst>
              <a:ext uri="{FF2B5EF4-FFF2-40B4-BE49-F238E27FC236}">
                <a16:creationId xmlns:a16="http://schemas.microsoft.com/office/drawing/2014/main" id="{117EC9C6-20D4-7459-A2E5-2F04E03DB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842CC-243F-D44C-97D0-6BBDF7E10328}"/>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79035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380B-4050-58F5-E7AB-2764B1DF9F4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2BC95F4-EB0B-BD55-77ED-8F5D53C2E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C660A04-6DA8-A673-6BF8-E90D5F38D0CB}"/>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5" name="Footer Placeholder 4">
            <a:extLst>
              <a:ext uri="{FF2B5EF4-FFF2-40B4-BE49-F238E27FC236}">
                <a16:creationId xmlns:a16="http://schemas.microsoft.com/office/drawing/2014/main" id="{D07C5EFB-2967-D300-861D-E8D4C0C4C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545B8-7FF9-FC73-AB94-CB5F54102157}"/>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56525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C290-136C-DCF8-DD89-AF466B4DCC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16710C-2024-8CC6-F681-D7B379C4B5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D56904C-847F-F9BF-C15E-3D9BCCEDD6F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03BC82D-B901-1385-C813-D6696F000F37}"/>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6" name="Footer Placeholder 5">
            <a:extLst>
              <a:ext uri="{FF2B5EF4-FFF2-40B4-BE49-F238E27FC236}">
                <a16:creationId xmlns:a16="http://schemas.microsoft.com/office/drawing/2014/main" id="{1B1E85B5-7064-EE43-0966-EA9C2F02E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F17B7-5A13-A6DB-5B38-3AD785C98B7D}"/>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210247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7CED-428F-2F34-5EF9-6A099BDA674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6426F0-3BEA-88E1-9016-140DC71F8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B3D72B-F6BA-2FEB-BBCB-DA98D040F97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30F8DB2-6161-E7FE-EB28-42D527EF1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AAC033-B961-11AF-2A31-097D046455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58A90E3-32CF-A059-1673-F4BA08CEFDE0}"/>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8" name="Footer Placeholder 7">
            <a:extLst>
              <a:ext uri="{FF2B5EF4-FFF2-40B4-BE49-F238E27FC236}">
                <a16:creationId xmlns:a16="http://schemas.microsoft.com/office/drawing/2014/main" id="{9297A43A-EB46-D826-3A58-36B15029E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D385CD-248B-B82A-5198-4AE218C0246F}"/>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283798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C95F-2A66-6039-981B-5063EDBB4CC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9E892A9-5D1E-FFCB-E59E-F9D30F6D191B}"/>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4" name="Footer Placeholder 3">
            <a:extLst>
              <a:ext uri="{FF2B5EF4-FFF2-40B4-BE49-F238E27FC236}">
                <a16:creationId xmlns:a16="http://schemas.microsoft.com/office/drawing/2014/main" id="{2F646CDB-70F5-9076-FF32-09B52FE9F0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7540EC-0EE5-45F3-7A44-9847A7F44A22}"/>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01397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8F634-56BE-8B71-9433-F24AB1E95A6C}"/>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3" name="Footer Placeholder 2">
            <a:extLst>
              <a:ext uri="{FF2B5EF4-FFF2-40B4-BE49-F238E27FC236}">
                <a16:creationId xmlns:a16="http://schemas.microsoft.com/office/drawing/2014/main" id="{61DEF50B-76A0-FE15-CA6A-2D93A5A33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D51EE-F293-BCF3-1637-2FA82F8C9606}"/>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237195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B452-F035-EFFF-9412-DA30D06BDF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45FFE9F-DE2E-A10D-BD8D-C3407F2779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0CA04B8-2BC3-8EFF-4820-1D506BC53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A3CD04-30C8-D5E5-684F-82DCA46500D5}"/>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6" name="Footer Placeholder 5">
            <a:extLst>
              <a:ext uri="{FF2B5EF4-FFF2-40B4-BE49-F238E27FC236}">
                <a16:creationId xmlns:a16="http://schemas.microsoft.com/office/drawing/2014/main" id="{4E8FCBC3-1E23-9375-7B35-039C42A1A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D2537-3E2A-FDD0-30F1-63D4F632EDA6}"/>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23803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2DE4-284F-BE0A-322E-2097E91252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8B95C40-074D-2831-F50C-7066601A5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3F34C6-F63E-BF8D-B839-17DE480C3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2435B0-41C0-E59D-DC45-60138BA91108}"/>
              </a:ext>
            </a:extLst>
          </p:cNvPr>
          <p:cNvSpPr>
            <a:spLocks noGrp="1"/>
          </p:cNvSpPr>
          <p:nvPr>
            <p:ph type="dt" sz="half" idx="10"/>
          </p:nvPr>
        </p:nvSpPr>
        <p:spPr/>
        <p:txBody>
          <a:bodyPr/>
          <a:lstStyle/>
          <a:p>
            <a:fld id="{32606FB3-9684-0F40-B0DD-0463800C2680}" type="datetimeFigureOut">
              <a:rPr lang="en-US" smtClean="0"/>
              <a:t>5/11/23</a:t>
            </a:fld>
            <a:endParaRPr lang="en-US"/>
          </a:p>
        </p:txBody>
      </p:sp>
      <p:sp>
        <p:nvSpPr>
          <p:cNvPr id="6" name="Footer Placeholder 5">
            <a:extLst>
              <a:ext uri="{FF2B5EF4-FFF2-40B4-BE49-F238E27FC236}">
                <a16:creationId xmlns:a16="http://schemas.microsoft.com/office/drawing/2014/main" id="{4A32E51E-3CF2-590F-4662-F3808D7C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F6C44-23FA-FD83-6A48-BBA1A217EA32}"/>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70022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0F5F0-64BC-7AE8-80D1-4CBAAAC7F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1CC306-6054-3BD5-D471-58F24CBA8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8137AE-9C29-FC0B-1458-1882D1279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06FB3-9684-0F40-B0DD-0463800C2680}" type="datetimeFigureOut">
              <a:rPr lang="en-US" smtClean="0"/>
              <a:t>5/11/23</a:t>
            </a:fld>
            <a:endParaRPr lang="en-US"/>
          </a:p>
        </p:txBody>
      </p:sp>
      <p:sp>
        <p:nvSpPr>
          <p:cNvPr id="5" name="Footer Placeholder 4">
            <a:extLst>
              <a:ext uri="{FF2B5EF4-FFF2-40B4-BE49-F238E27FC236}">
                <a16:creationId xmlns:a16="http://schemas.microsoft.com/office/drawing/2014/main" id="{78DCB2AD-0356-7BBE-872E-311728425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A3E56-6933-D82E-CBC2-BD31378D8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988CE-391D-2F48-B285-47C1300B21DD}" type="slidenum">
              <a:rPr lang="en-US" smtClean="0"/>
              <a:t>‹#›</a:t>
            </a:fld>
            <a:endParaRPr lang="en-US"/>
          </a:p>
        </p:txBody>
      </p:sp>
    </p:spTree>
    <p:extLst>
      <p:ext uri="{BB962C8B-B14F-4D97-AF65-F5344CB8AC3E}">
        <p14:creationId xmlns:p14="http://schemas.microsoft.com/office/powerpoint/2010/main" val="350028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7.png"/><Relationship Id="rId5" Type="http://schemas.openxmlformats.org/officeDocument/2006/relationships/diagramQuickStyle" Target="../diagrams/quickStyle4.xml"/><Relationship Id="rId10" Type="http://schemas.openxmlformats.org/officeDocument/2006/relationships/image" Target="../media/image6.png"/><Relationship Id="rId4" Type="http://schemas.openxmlformats.org/officeDocument/2006/relationships/diagramLayout" Target="../diagrams/layout4.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7.png"/><Relationship Id="rId5" Type="http://schemas.openxmlformats.org/officeDocument/2006/relationships/diagramQuickStyle" Target="../diagrams/quickStyle5.xml"/><Relationship Id="rId10" Type="http://schemas.openxmlformats.org/officeDocument/2006/relationships/image" Target="../media/image6.png"/><Relationship Id="rId4" Type="http://schemas.openxmlformats.org/officeDocument/2006/relationships/diagramLayout" Target="../diagrams/layout5.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RoaldSchuring/wine_recommender" TargetMode="External"/><Relationship Id="rId3" Type="http://schemas.openxmlformats.org/officeDocument/2006/relationships/image" Target="../media/image5.png"/><Relationship Id="rId7" Type="http://schemas.openxmlformats.org/officeDocument/2006/relationships/hyperlink" Target="https://www.kaggle.com/datasets/zynicide/wine-revie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7.png"/><Relationship Id="rId5" Type="http://schemas.openxmlformats.org/officeDocument/2006/relationships/diagramQuickStyle" Target="../diagrams/quickStyle3.xml"/><Relationship Id="rId10" Type="http://schemas.openxmlformats.org/officeDocument/2006/relationships/image" Target="../media/image6.png"/><Relationship Id="rId4" Type="http://schemas.openxmlformats.org/officeDocument/2006/relationships/diagramLayout" Target="../diagrams/layout3.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lear wine glass overlooking orchard during daytime">
            <a:extLst>
              <a:ext uri="{FF2B5EF4-FFF2-40B4-BE49-F238E27FC236}">
                <a16:creationId xmlns:a16="http://schemas.microsoft.com/office/drawing/2014/main" id="{550E2875-003F-571E-662D-17046CA17F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298"/>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219B1A9-B71B-56C4-024A-253A099CC016}"/>
              </a:ext>
            </a:extLst>
          </p:cNvPr>
          <p:cNvSpPr txBox="1"/>
          <p:nvPr/>
        </p:nvSpPr>
        <p:spPr>
          <a:xfrm>
            <a:off x="477980" y="1122363"/>
            <a:ext cx="4316441" cy="320413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0" dirty="0">
                <a:effectLst/>
                <a:ea typeface="+mj-ea"/>
                <a:cs typeface="+mj-cs"/>
              </a:rPr>
              <a:t>Vintage Intelligence: Using Machine Learning to Recommend Your Next Favorite Wine</a:t>
            </a:r>
            <a:endParaRPr lang="en-US" sz="3700" b="1" dirty="0">
              <a:ea typeface="+mj-ea"/>
              <a:cs typeface="+mj-cs"/>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4A2FE3-496E-7C23-2994-025DF2ABB657}"/>
              </a:ext>
            </a:extLst>
          </p:cNvPr>
          <p:cNvSpPr txBox="1"/>
          <p:nvPr/>
        </p:nvSpPr>
        <p:spPr>
          <a:xfrm>
            <a:off x="477980" y="4731026"/>
            <a:ext cx="3537429" cy="954107"/>
          </a:xfrm>
          <a:prstGeom prst="rect">
            <a:avLst/>
          </a:prstGeom>
          <a:noFill/>
        </p:spPr>
        <p:txBody>
          <a:bodyPr wrap="square" rtlCol="0">
            <a:spAutoFit/>
          </a:bodyPr>
          <a:lstStyle/>
          <a:p>
            <a:r>
              <a:rPr lang="en-US" sz="2800" b="1" i="1" dirty="0"/>
              <a:t>Presented by:</a:t>
            </a:r>
          </a:p>
          <a:p>
            <a:r>
              <a:rPr lang="en-US" sz="2800" b="1" i="1" dirty="0"/>
              <a:t>Nicholas Khoo</a:t>
            </a:r>
          </a:p>
        </p:txBody>
      </p:sp>
    </p:spTree>
    <p:extLst>
      <p:ext uri="{BB962C8B-B14F-4D97-AF65-F5344CB8AC3E}">
        <p14:creationId xmlns:p14="http://schemas.microsoft.com/office/powerpoint/2010/main" val="130902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10</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Cleaning</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20BDEA4-9406-4098-19B4-59B4AC8782DA}"/>
              </a:ext>
            </a:extLst>
          </p:cNvPr>
          <p:cNvPicPr>
            <a:picLocks noChangeAspect="1"/>
          </p:cNvPicPr>
          <p:nvPr/>
        </p:nvPicPr>
        <p:blipFill>
          <a:blip r:embed="rId4"/>
          <a:stretch>
            <a:fillRect/>
          </a:stretch>
        </p:blipFill>
        <p:spPr>
          <a:xfrm>
            <a:off x="154116" y="2639051"/>
            <a:ext cx="5640396" cy="3051091"/>
          </a:xfrm>
          <a:prstGeom prst="rect">
            <a:avLst/>
          </a:prstGeom>
        </p:spPr>
      </p:pic>
      <p:pic>
        <p:nvPicPr>
          <p:cNvPr id="9" name="Picture 8">
            <a:extLst>
              <a:ext uri="{FF2B5EF4-FFF2-40B4-BE49-F238E27FC236}">
                <a16:creationId xmlns:a16="http://schemas.microsoft.com/office/drawing/2014/main" id="{AA2B5BF5-6438-D30F-48F8-41189F8D384A}"/>
              </a:ext>
            </a:extLst>
          </p:cNvPr>
          <p:cNvPicPr>
            <a:picLocks noChangeAspect="1"/>
          </p:cNvPicPr>
          <p:nvPr/>
        </p:nvPicPr>
        <p:blipFill>
          <a:blip r:embed="rId5"/>
          <a:stretch>
            <a:fillRect/>
          </a:stretch>
        </p:blipFill>
        <p:spPr>
          <a:xfrm>
            <a:off x="5946869" y="2639051"/>
            <a:ext cx="6245131" cy="1483447"/>
          </a:xfrm>
          <a:prstGeom prst="rect">
            <a:avLst/>
          </a:prstGeom>
        </p:spPr>
      </p:pic>
      <p:sp>
        <p:nvSpPr>
          <p:cNvPr id="18" name="TextBox 17">
            <a:extLst>
              <a:ext uri="{FF2B5EF4-FFF2-40B4-BE49-F238E27FC236}">
                <a16:creationId xmlns:a16="http://schemas.microsoft.com/office/drawing/2014/main" id="{4B82FE33-D285-EF1D-53E0-012A58E0BA39}"/>
              </a:ext>
            </a:extLst>
          </p:cNvPr>
          <p:cNvSpPr txBox="1"/>
          <p:nvPr/>
        </p:nvSpPr>
        <p:spPr>
          <a:xfrm>
            <a:off x="154116" y="2239114"/>
            <a:ext cx="3438939" cy="369332"/>
          </a:xfrm>
          <a:prstGeom prst="rect">
            <a:avLst/>
          </a:prstGeom>
          <a:noFill/>
        </p:spPr>
        <p:txBody>
          <a:bodyPr wrap="square" rtlCol="0">
            <a:spAutoFit/>
          </a:bodyPr>
          <a:lstStyle/>
          <a:p>
            <a:r>
              <a:rPr lang="en-US" b="1" u="sng" dirty="0"/>
              <a:t>Wine Reviews Dataset</a:t>
            </a:r>
          </a:p>
        </p:txBody>
      </p:sp>
      <p:sp>
        <p:nvSpPr>
          <p:cNvPr id="20" name="TextBox 19">
            <a:extLst>
              <a:ext uri="{FF2B5EF4-FFF2-40B4-BE49-F238E27FC236}">
                <a16:creationId xmlns:a16="http://schemas.microsoft.com/office/drawing/2014/main" id="{2D329BDD-884E-79B1-7A03-47517922EBC4}"/>
              </a:ext>
            </a:extLst>
          </p:cNvPr>
          <p:cNvSpPr txBox="1"/>
          <p:nvPr/>
        </p:nvSpPr>
        <p:spPr>
          <a:xfrm>
            <a:off x="5946869" y="2239114"/>
            <a:ext cx="3438939" cy="369332"/>
          </a:xfrm>
          <a:prstGeom prst="rect">
            <a:avLst/>
          </a:prstGeom>
          <a:noFill/>
        </p:spPr>
        <p:txBody>
          <a:bodyPr wrap="square" rtlCol="0">
            <a:spAutoFit/>
          </a:bodyPr>
          <a:lstStyle/>
          <a:p>
            <a:r>
              <a:rPr lang="en-US" b="1" u="sng" dirty="0"/>
              <a:t>Wine Descriptors Dataset</a:t>
            </a:r>
          </a:p>
        </p:txBody>
      </p:sp>
      <p:sp>
        <p:nvSpPr>
          <p:cNvPr id="22" name="TextBox 21">
            <a:extLst>
              <a:ext uri="{FF2B5EF4-FFF2-40B4-BE49-F238E27FC236}">
                <a16:creationId xmlns:a16="http://schemas.microsoft.com/office/drawing/2014/main" id="{C8611EAA-C632-CE55-EC0F-252E62536B59}"/>
              </a:ext>
            </a:extLst>
          </p:cNvPr>
          <p:cNvSpPr txBox="1"/>
          <p:nvPr/>
        </p:nvSpPr>
        <p:spPr>
          <a:xfrm>
            <a:off x="374658" y="961695"/>
            <a:ext cx="1156856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Irrelevant columns (e.g. </a:t>
            </a:r>
            <a:r>
              <a:rPr lang="en-US" sz="2400" dirty="0" err="1"/>
              <a:t>taster_twitter_handle</a:t>
            </a:r>
            <a:r>
              <a:rPr lang="en-US" sz="2400" dirty="0"/>
              <a:t>) were removed</a:t>
            </a:r>
          </a:p>
          <a:p>
            <a:pPr marL="285750" indent="-285750">
              <a:buFont typeface="Arial" panose="020B0604020202020204" pitchFamily="34" charset="0"/>
              <a:buChar char="•"/>
            </a:pPr>
            <a:r>
              <a:rPr lang="en-US" sz="2400" dirty="0"/>
              <a:t>Duplicate entries and null values were dropped</a:t>
            </a:r>
          </a:p>
          <a:p>
            <a:pPr marL="285750" indent="-285750">
              <a:buFont typeface="Arial" panose="020B0604020202020204" pitchFamily="34" charset="0"/>
              <a:buChar char="•"/>
            </a:pPr>
            <a:r>
              <a:rPr lang="en-US" sz="2400" dirty="0"/>
              <a:t>Scores were filtered &gt; 88</a:t>
            </a:r>
          </a:p>
        </p:txBody>
      </p:sp>
      <p:sp>
        <p:nvSpPr>
          <p:cNvPr id="23" name="Rectangle 22">
            <a:extLst>
              <a:ext uri="{FF2B5EF4-FFF2-40B4-BE49-F238E27FC236}">
                <a16:creationId xmlns:a16="http://schemas.microsoft.com/office/drawing/2014/main" id="{B6953CFE-25A6-F4C7-F645-1E215A025387}"/>
              </a:ext>
            </a:extLst>
          </p:cNvPr>
          <p:cNvSpPr/>
          <p:nvPr/>
        </p:nvSpPr>
        <p:spPr>
          <a:xfrm>
            <a:off x="154116" y="3459321"/>
            <a:ext cx="5640396" cy="26562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98051292-1E85-CC4B-C624-219F9850BD57}"/>
              </a:ext>
            </a:extLst>
          </p:cNvPr>
          <p:cNvCxnSpPr>
            <a:cxnSpLocks/>
            <a:stCxn id="23" idx="3"/>
            <a:endCxn id="26" idx="1"/>
          </p:cNvCxnSpPr>
          <p:nvPr/>
        </p:nvCxnSpPr>
        <p:spPr>
          <a:xfrm>
            <a:off x="5794512" y="3592135"/>
            <a:ext cx="364429" cy="16788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A1ED7647-9F3A-D5AA-EF03-B49DF2458BCD}"/>
              </a:ext>
            </a:extLst>
          </p:cNvPr>
          <p:cNvPicPr>
            <a:picLocks noChangeAspect="1"/>
          </p:cNvPicPr>
          <p:nvPr/>
        </p:nvPicPr>
        <p:blipFill>
          <a:blip r:embed="rId6"/>
          <a:stretch>
            <a:fillRect/>
          </a:stretch>
        </p:blipFill>
        <p:spPr>
          <a:xfrm>
            <a:off x="6158941" y="4254094"/>
            <a:ext cx="3749216" cy="2033773"/>
          </a:xfrm>
          <a:prstGeom prst="rect">
            <a:avLst/>
          </a:prstGeom>
        </p:spPr>
      </p:pic>
      <p:sp>
        <p:nvSpPr>
          <p:cNvPr id="28" name="TextBox 27">
            <a:extLst>
              <a:ext uri="{FF2B5EF4-FFF2-40B4-BE49-F238E27FC236}">
                <a16:creationId xmlns:a16="http://schemas.microsoft.com/office/drawing/2014/main" id="{0B8357C7-2B7F-4ECC-906E-193D88C7910F}"/>
              </a:ext>
            </a:extLst>
          </p:cNvPr>
          <p:cNvSpPr txBox="1"/>
          <p:nvPr/>
        </p:nvSpPr>
        <p:spPr>
          <a:xfrm>
            <a:off x="9806376" y="5641536"/>
            <a:ext cx="1832345" cy="646331"/>
          </a:xfrm>
          <a:prstGeom prst="rect">
            <a:avLst/>
          </a:prstGeom>
          <a:noFill/>
        </p:spPr>
        <p:txBody>
          <a:bodyPr wrap="square" rtlCol="0">
            <a:spAutoFit/>
          </a:bodyPr>
          <a:lstStyle/>
          <a:p>
            <a:r>
              <a:rPr lang="en-US" sz="1200" b="1" i="1" dirty="0"/>
              <a:t>Source: </a:t>
            </a:r>
          </a:p>
          <a:p>
            <a:r>
              <a:rPr lang="en-US" sz="1200" b="1" i="1" dirty="0"/>
              <a:t>Wine Scores from Wine Searcher</a:t>
            </a:r>
          </a:p>
        </p:txBody>
      </p:sp>
    </p:spTree>
    <p:extLst>
      <p:ext uri="{BB962C8B-B14F-4D97-AF65-F5344CB8AC3E}">
        <p14:creationId xmlns:p14="http://schemas.microsoft.com/office/powerpoint/2010/main" val="331711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11</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Wine Prices &amp; Ratings</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CEBEC9DD-DAB3-4DE1-18EA-D1402D3DF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9690" y="999019"/>
            <a:ext cx="3820832" cy="2392657"/>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E1551751-150D-4974-B726-D49424095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6857" y="1559214"/>
            <a:ext cx="3609374" cy="3739572"/>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FAB46973-B747-97B2-E23C-48702DC507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0236" y="3789934"/>
            <a:ext cx="3820831" cy="23926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E942EC-A2D1-23AB-C058-2B24030B5212}"/>
              </a:ext>
            </a:extLst>
          </p:cNvPr>
          <p:cNvSpPr txBox="1"/>
          <p:nvPr/>
        </p:nvSpPr>
        <p:spPr>
          <a:xfrm>
            <a:off x="129210" y="1334809"/>
            <a:ext cx="4303642" cy="4524315"/>
          </a:xfrm>
          <a:prstGeom prst="rect">
            <a:avLst/>
          </a:prstGeom>
          <a:noFill/>
        </p:spPr>
        <p:txBody>
          <a:bodyPr wrap="square" rtlCol="0">
            <a:spAutoFit/>
          </a:bodyPr>
          <a:lstStyle/>
          <a:p>
            <a:r>
              <a:rPr lang="en-US" b="1" u="sng" dirty="0"/>
              <a:t>Key Findings</a:t>
            </a:r>
          </a:p>
          <a:p>
            <a:pPr marL="342900" indent="-342900">
              <a:buFont typeface="+mj-lt"/>
              <a:buAutoNum type="arabicPeriod"/>
            </a:pPr>
            <a:r>
              <a:rPr lang="en-US" dirty="0"/>
              <a:t>There is some relationship between "points" and "price", but it may not be a very strong one.</a:t>
            </a:r>
          </a:p>
          <a:p>
            <a:pPr marL="342900" indent="-342900">
              <a:buFont typeface="+mj-lt"/>
              <a:buAutoNum type="arabicPeriod"/>
            </a:pPr>
            <a:r>
              <a:rPr lang="en-US" dirty="0"/>
              <a:t>Distribution of wine prices is heavily right-skewed with majority of the wines being priced below approximately USD 100.</a:t>
            </a:r>
          </a:p>
          <a:p>
            <a:pPr marL="342900" indent="-342900">
              <a:buFont typeface="+mj-lt"/>
              <a:buAutoNum type="arabicPeriod"/>
            </a:pPr>
            <a:r>
              <a:rPr lang="en-SG" b="0" i="0" dirty="0">
                <a:effectLst/>
              </a:rPr>
              <a:t>Wines with ratings of 90-92 are the most common in the dataset, while wines with ratings below 89 or above 95 are relatively rare, suggesting that wines with extreme ratings are less common and wines with ratings above 95 may be of particular interest to wine enthusiasts or collectors.</a:t>
            </a:r>
            <a:endParaRPr lang="en-US" dirty="0"/>
          </a:p>
        </p:txBody>
      </p:sp>
      <p:sp>
        <p:nvSpPr>
          <p:cNvPr id="6" name="Oval 5">
            <a:extLst>
              <a:ext uri="{FF2B5EF4-FFF2-40B4-BE49-F238E27FC236}">
                <a16:creationId xmlns:a16="http://schemas.microsoft.com/office/drawing/2014/main" id="{15C0A618-8FB4-08D0-1C12-169FD41FF9CD}"/>
              </a:ext>
            </a:extLst>
          </p:cNvPr>
          <p:cNvSpPr/>
          <p:nvPr/>
        </p:nvSpPr>
        <p:spPr>
          <a:xfrm>
            <a:off x="4601818" y="1279887"/>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16EFF60B-56B4-6106-F11E-C365C3E8FE9B}"/>
              </a:ext>
            </a:extLst>
          </p:cNvPr>
          <p:cNvSpPr/>
          <p:nvPr/>
        </p:nvSpPr>
        <p:spPr>
          <a:xfrm>
            <a:off x="8096231" y="800357"/>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D590D4C9-360B-F0EA-47FF-3DE9E0976133}"/>
              </a:ext>
            </a:extLst>
          </p:cNvPr>
          <p:cNvSpPr/>
          <p:nvPr/>
        </p:nvSpPr>
        <p:spPr>
          <a:xfrm>
            <a:off x="8096231" y="3536744"/>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98519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12</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96116"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Exploration of Wine Variety and Provinces </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5E701396-68D6-F595-5874-361114D1F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77" y="2496217"/>
            <a:ext cx="4402779" cy="3377132"/>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284504AD-5ECD-0FA4-D1BE-4887185A35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217" y="2534510"/>
            <a:ext cx="6427008" cy="39324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80ED96-E681-7ECE-ABE3-14A3FC063457}"/>
              </a:ext>
            </a:extLst>
          </p:cNvPr>
          <p:cNvSpPr txBox="1"/>
          <p:nvPr/>
        </p:nvSpPr>
        <p:spPr>
          <a:xfrm>
            <a:off x="374658" y="779448"/>
            <a:ext cx="10942983" cy="1754326"/>
          </a:xfrm>
          <a:prstGeom prst="rect">
            <a:avLst/>
          </a:prstGeom>
          <a:noFill/>
        </p:spPr>
        <p:txBody>
          <a:bodyPr wrap="square">
            <a:spAutoFit/>
          </a:bodyPr>
          <a:lstStyle/>
          <a:p>
            <a:r>
              <a:rPr lang="en-US" b="1" u="sng" dirty="0"/>
              <a:t>Key Findings</a:t>
            </a:r>
          </a:p>
          <a:p>
            <a:pPr marL="342900" indent="-342900">
              <a:buFont typeface="+mj-lt"/>
              <a:buAutoNum type="arabicPeriod"/>
            </a:pPr>
            <a:r>
              <a:rPr lang="en-US" dirty="0"/>
              <a:t>Regions with higher average prices of wine may produce higher quality wines as consumers are often willing to pay a premium for them, and production costs may be higher as well, which consequently drives up the price of the wines.</a:t>
            </a:r>
          </a:p>
          <a:p>
            <a:pPr marL="342900" indent="-342900">
              <a:buFont typeface="+mj-lt"/>
              <a:buAutoNum type="arabicPeriod"/>
            </a:pPr>
            <a:r>
              <a:rPr lang="en-US" dirty="0"/>
              <a:t>Pinot Noir tends to be the most popular wine variety overall, but the popularity of varieties differs province to province, with no certain pattern.</a:t>
            </a:r>
          </a:p>
        </p:txBody>
      </p:sp>
      <p:sp>
        <p:nvSpPr>
          <p:cNvPr id="8" name="Oval 7">
            <a:extLst>
              <a:ext uri="{FF2B5EF4-FFF2-40B4-BE49-F238E27FC236}">
                <a16:creationId xmlns:a16="http://schemas.microsoft.com/office/drawing/2014/main" id="{08C4FDF8-1D85-7953-B518-A5DFAAA985B6}"/>
              </a:ext>
            </a:extLst>
          </p:cNvPr>
          <p:cNvSpPr/>
          <p:nvPr/>
        </p:nvSpPr>
        <p:spPr>
          <a:xfrm>
            <a:off x="405287" y="2466012"/>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777103F6-771D-D775-B7E4-EB7A068219DD}"/>
              </a:ext>
            </a:extLst>
          </p:cNvPr>
          <p:cNvSpPr/>
          <p:nvPr/>
        </p:nvSpPr>
        <p:spPr>
          <a:xfrm>
            <a:off x="5542685" y="2466012"/>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12499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13</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6434933"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Top 10 Words &amp; Bigrams</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E9DFF061-C863-DCB2-34D7-DFCF09A81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70" y="961695"/>
            <a:ext cx="5443171" cy="527704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BEB27048-3391-6512-AA77-456C949A7E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847" y="961695"/>
            <a:ext cx="5801082" cy="527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03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14</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Sentiment Analysis of Wine Descriptions</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EC2767DD-94AC-DB32-19DD-BBF56B743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522" y="1118400"/>
            <a:ext cx="7482703" cy="51443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C1105DE-BACE-462B-3EBB-B60426E59062}"/>
              </a:ext>
            </a:extLst>
          </p:cNvPr>
          <p:cNvSpPr txBox="1"/>
          <p:nvPr/>
        </p:nvSpPr>
        <p:spPr>
          <a:xfrm>
            <a:off x="374658" y="1308914"/>
            <a:ext cx="3808207" cy="2862322"/>
          </a:xfrm>
          <a:prstGeom prst="rect">
            <a:avLst/>
          </a:prstGeom>
          <a:noFill/>
        </p:spPr>
        <p:txBody>
          <a:bodyPr wrap="square">
            <a:spAutoFit/>
          </a:bodyPr>
          <a:lstStyle/>
          <a:p>
            <a:r>
              <a:rPr lang="en-US" b="1" u="sng" dirty="0"/>
              <a:t>Key Findings</a:t>
            </a:r>
          </a:p>
          <a:p>
            <a:pPr marL="285750" indent="-285750">
              <a:buFont typeface="Arial" panose="020B0604020202020204" pitchFamily="34" charset="0"/>
              <a:buChar char="•"/>
            </a:pPr>
            <a:r>
              <a:rPr lang="en-US" dirty="0"/>
              <a:t>Majority of the sentiments are positive.</a:t>
            </a:r>
          </a:p>
          <a:p>
            <a:pPr marL="285750" indent="-285750">
              <a:buFont typeface="Arial" panose="020B0604020202020204" pitchFamily="34" charset="0"/>
              <a:buChar char="•"/>
            </a:pPr>
            <a:r>
              <a:rPr lang="en-US" dirty="0"/>
              <a:t>Negative sentiment scores are more spread out and less frequent, which results in a left-skewed distribution.</a:t>
            </a:r>
          </a:p>
          <a:p>
            <a:pPr marL="285750" indent="-285750">
              <a:buFont typeface="Arial" panose="020B0604020202020204" pitchFamily="34" charset="0"/>
              <a:buChar char="•"/>
            </a:pPr>
            <a:r>
              <a:rPr lang="en-US" dirty="0"/>
              <a:t>The mean score being 0.56 indicates that the overall sentiment of the wine reviews is positive.</a:t>
            </a:r>
          </a:p>
        </p:txBody>
      </p:sp>
    </p:spTree>
    <p:extLst>
      <p:ext uri="{BB962C8B-B14F-4D97-AF65-F5344CB8AC3E}">
        <p14:creationId xmlns:p14="http://schemas.microsoft.com/office/powerpoint/2010/main" val="838453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2774577193"/>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15</a:t>
            </a:fld>
            <a:endParaRPr lang="en-US" sz="2800" b="1" dirty="0">
              <a:solidFill>
                <a:schemeClr val="bg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32BDEFF-EC59-A3CE-92E0-B38E2A0AB3FC}"/>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Tree>
    <p:extLst>
      <p:ext uri="{BB962C8B-B14F-4D97-AF65-F5344CB8AC3E}">
        <p14:creationId xmlns:p14="http://schemas.microsoft.com/office/powerpoint/2010/main" val="119236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16</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10538875"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Content-based Filtering Wine Recommender</a:t>
            </a:r>
          </a:p>
        </p:txBody>
      </p:sp>
      <p:pic>
        <p:nvPicPr>
          <p:cNvPr id="51" name="Picture 8">
            <a:extLst>
              <a:ext uri="{FF2B5EF4-FFF2-40B4-BE49-F238E27FC236}">
                <a16:creationId xmlns:a16="http://schemas.microsoft.com/office/drawing/2014/main" id="{F1956AA7-E8CB-F179-5EBC-7681F0F22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3528B464-B998-91D1-DA67-551CCCE3F0B2}"/>
              </a:ext>
            </a:extLst>
          </p:cNvPr>
          <p:cNvGrpSpPr/>
          <p:nvPr/>
        </p:nvGrpSpPr>
        <p:grpSpPr>
          <a:xfrm>
            <a:off x="2438400" y="1344531"/>
            <a:ext cx="9795268" cy="4168939"/>
            <a:chOff x="2438400" y="1193798"/>
            <a:chExt cx="9795268" cy="4168939"/>
          </a:xfrm>
        </p:grpSpPr>
        <p:grpSp>
          <p:nvGrpSpPr>
            <p:cNvPr id="34" name="Group 33">
              <a:extLst>
                <a:ext uri="{FF2B5EF4-FFF2-40B4-BE49-F238E27FC236}">
                  <a16:creationId xmlns:a16="http://schemas.microsoft.com/office/drawing/2014/main" id="{6872E643-9824-AB86-94D5-A1FCCE2B8D94}"/>
                </a:ext>
              </a:extLst>
            </p:cNvPr>
            <p:cNvGrpSpPr/>
            <p:nvPr/>
          </p:nvGrpSpPr>
          <p:grpSpPr>
            <a:xfrm>
              <a:off x="2694099" y="1193798"/>
              <a:ext cx="6803802" cy="4168939"/>
              <a:chOff x="2590799" y="1193798"/>
              <a:chExt cx="6803802" cy="4168939"/>
            </a:xfrm>
          </p:grpSpPr>
          <p:pic>
            <p:nvPicPr>
              <p:cNvPr id="6" name="Picture 5" descr="A bottle of wine and a glass of wine&#10;&#10;Description automatically generated with medium confidence">
                <a:extLst>
                  <a:ext uri="{FF2B5EF4-FFF2-40B4-BE49-F238E27FC236}">
                    <a16:creationId xmlns:a16="http://schemas.microsoft.com/office/drawing/2014/main" id="{2B4E2164-149B-DF05-4156-8303CB79A7A8}"/>
                  </a:ext>
                </a:extLst>
              </p:cNvPr>
              <p:cNvPicPr>
                <a:picLocks noChangeAspect="1"/>
              </p:cNvPicPr>
              <p:nvPr/>
            </p:nvPicPr>
            <p:blipFill>
              <a:blip r:embed="rId4"/>
              <a:stretch>
                <a:fillRect/>
              </a:stretch>
            </p:blipFill>
            <p:spPr>
              <a:xfrm>
                <a:off x="2590799" y="1193798"/>
                <a:ext cx="1800000" cy="1800000"/>
              </a:xfrm>
              <a:prstGeom prst="rect">
                <a:avLst/>
              </a:prstGeom>
            </p:spPr>
          </p:pic>
          <p:pic>
            <p:nvPicPr>
              <p:cNvPr id="8" name="Picture 7" descr="A bottle of wine and a glass of wine&#10;&#10;Description automatically generated with medium confidence">
                <a:extLst>
                  <a:ext uri="{FF2B5EF4-FFF2-40B4-BE49-F238E27FC236}">
                    <a16:creationId xmlns:a16="http://schemas.microsoft.com/office/drawing/2014/main" id="{DCB4103E-3B92-0336-A484-4D8D454030FD}"/>
                  </a:ext>
                </a:extLst>
              </p:cNvPr>
              <p:cNvPicPr>
                <a:picLocks noChangeAspect="1"/>
              </p:cNvPicPr>
              <p:nvPr/>
            </p:nvPicPr>
            <p:blipFill>
              <a:blip r:embed="rId4"/>
              <a:stretch>
                <a:fillRect/>
              </a:stretch>
            </p:blipFill>
            <p:spPr>
              <a:xfrm>
                <a:off x="7594601" y="1193798"/>
                <a:ext cx="1800000" cy="1800000"/>
              </a:xfrm>
              <a:prstGeom prst="rect">
                <a:avLst/>
              </a:prstGeom>
            </p:spPr>
          </p:pic>
          <p:pic>
            <p:nvPicPr>
              <p:cNvPr id="10" name="Picture 9" descr="A person holding a glass and a bottle&#10;&#10;Description automatically generated with low confidence">
                <a:extLst>
                  <a:ext uri="{FF2B5EF4-FFF2-40B4-BE49-F238E27FC236}">
                    <a16:creationId xmlns:a16="http://schemas.microsoft.com/office/drawing/2014/main" id="{9494CAF6-790E-807D-E252-7D3E7B982AB2}"/>
                  </a:ext>
                </a:extLst>
              </p:cNvPr>
              <p:cNvPicPr>
                <a:picLocks noChangeAspect="1"/>
              </p:cNvPicPr>
              <p:nvPr/>
            </p:nvPicPr>
            <p:blipFill>
              <a:blip r:embed="rId5"/>
              <a:stretch>
                <a:fillRect/>
              </a:stretch>
            </p:blipFill>
            <p:spPr>
              <a:xfrm>
                <a:off x="5092700" y="3562737"/>
                <a:ext cx="1800000" cy="1800000"/>
              </a:xfrm>
              <a:prstGeom prst="rect">
                <a:avLst/>
              </a:prstGeom>
            </p:spPr>
          </p:pic>
        </p:grpSp>
        <p:pic>
          <p:nvPicPr>
            <p:cNvPr id="13" name="Picture 12" descr="A picture containing screenshot, graphics, circle, clipart&#10;&#10;Description automatically generated">
              <a:extLst>
                <a:ext uri="{FF2B5EF4-FFF2-40B4-BE49-F238E27FC236}">
                  <a16:creationId xmlns:a16="http://schemas.microsoft.com/office/drawing/2014/main" id="{0AD81DF3-DC68-EFCF-5626-379C25B082EB}"/>
                </a:ext>
              </a:extLst>
            </p:cNvPr>
            <p:cNvPicPr>
              <a:picLocks noChangeAspect="1"/>
            </p:cNvPicPr>
            <p:nvPr/>
          </p:nvPicPr>
          <p:blipFill>
            <a:blip r:embed="rId6"/>
            <a:stretch>
              <a:fillRect/>
            </a:stretch>
          </p:blipFill>
          <p:spPr>
            <a:xfrm>
              <a:off x="9422535" y="2785469"/>
              <a:ext cx="777268" cy="777268"/>
            </a:xfrm>
            <a:prstGeom prst="rect">
              <a:avLst/>
            </a:prstGeom>
          </p:spPr>
        </p:pic>
        <p:cxnSp>
          <p:nvCxnSpPr>
            <p:cNvPr id="16" name="Straight Arrow Connector 15">
              <a:extLst>
                <a:ext uri="{FF2B5EF4-FFF2-40B4-BE49-F238E27FC236}">
                  <a16:creationId xmlns:a16="http://schemas.microsoft.com/office/drawing/2014/main" id="{26F7D352-03FB-9C18-E77D-0266A15C5E6A}"/>
                </a:ext>
              </a:extLst>
            </p:cNvPr>
            <p:cNvCxnSpPr>
              <a:cxnSpLocks/>
              <a:stCxn id="10" idx="1"/>
              <a:endCxn id="6" idx="2"/>
            </p:cNvCxnSpPr>
            <p:nvPr/>
          </p:nvCxnSpPr>
          <p:spPr>
            <a:xfrm flipH="1" flipV="1">
              <a:off x="3594099" y="2993798"/>
              <a:ext cx="1601901" cy="1468939"/>
            </a:xfrm>
            <a:prstGeom prst="straightConnector1">
              <a:avLst/>
            </a:prstGeom>
            <a:ln w="28575">
              <a:solidFill>
                <a:srgbClr val="A92B3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D5F70A5-8E29-E8DB-B641-B3A362E5FA1E}"/>
                </a:ext>
              </a:extLst>
            </p:cNvPr>
            <p:cNvCxnSpPr>
              <a:cxnSpLocks/>
              <a:stCxn id="6" idx="3"/>
              <a:endCxn id="8" idx="1"/>
            </p:cNvCxnSpPr>
            <p:nvPr/>
          </p:nvCxnSpPr>
          <p:spPr>
            <a:xfrm>
              <a:off x="4494099" y="2093798"/>
              <a:ext cx="3203802" cy="0"/>
            </a:xfrm>
            <a:prstGeom prst="straightConnector1">
              <a:avLst/>
            </a:prstGeom>
            <a:ln w="28575">
              <a:solidFill>
                <a:srgbClr val="A92B3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4CB844-435B-2970-6959-6836FD8F4FD8}"/>
                </a:ext>
              </a:extLst>
            </p:cNvPr>
            <p:cNvCxnSpPr>
              <a:cxnSpLocks/>
              <a:stCxn id="8" idx="2"/>
              <a:endCxn id="10" idx="3"/>
            </p:cNvCxnSpPr>
            <p:nvPr/>
          </p:nvCxnSpPr>
          <p:spPr>
            <a:xfrm flipH="1">
              <a:off x="6996000" y="2993798"/>
              <a:ext cx="1601901" cy="1468939"/>
            </a:xfrm>
            <a:prstGeom prst="straightConnector1">
              <a:avLst/>
            </a:prstGeom>
            <a:ln w="28575">
              <a:solidFill>
                <a:srgbClr val="A92B38"/>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E52C13-48FB-5892-3914-2A27E43E48B2}"/>
                </a:ext>
              </a:extLst>
            </p:cNvPr>
            <p:cNvSpPr txBox="1"/>
            <p:nvPr/>
          </p:nvSpPr>
          <p:spPr>
            <a:xfrm>
              <a:off x="2438400" y="3739697"/>
              <a:ext cx="2022266" cy="523220"/>
            </a:xfrm>
            <a:prstGeom prst="rect">
              <a:avLst/>
            </a:prstGeom>
            <a:noFill/>
          </p:spPr>
          <p:txBody>
            <a:bodyPr wrap="square" rtlCol="0">
              <a:spAutoFit/>
            </a:bodyPr>
            <a:lstStyle/>
            <a:p>
              <a:r>
                <a:rPr lang="en-US" sz="1400" dirty="0"/>
                <a:t>1. Likes red wine that is “tangy”</a:t>
              </a:r>
            </a:p>
          </p:txBody>
        </p:sp>
        <p:sp>
          <p:nvSpPr>
            <p:cNvPr id="31" name="TextBox 30">
              <a:extLst>
                <a:ext uri="{FF2B5EF4-FFF2-40B4-BE49-F238E27FC236}">
                  <a16:creationId xmlns:a16="http://schemas.microsoft.com/office/drawing/2014/main" id="{90772BEA-F7F2-DC92-F539-2E0B971D274A}"/>
                </a:ext>
              </a:extLst>
            </p:cNvPr>
            <p:cNvSpPr txBox="1"/>
            <p:nvPr/>
          </p:nvSpPr>
          <p:spPr>
            <a:xfrm>
              <a:off x="5084867" y="1369104"/>
              <a:ext cx="2022266" cy="523220"/>
            </a:xfrm>
            <a:prstGeom prst="rect">
              <a:avLst/>
            </a:prstGeom>
            <a:noFill/>
          </p:spPr>
          <p:txBody>
            <a:bodyPr wrap="square" rtlCol="0">
              <a:spAutoFit/>
            </a:bodyPr>
            <a:lstStyle/>
            <a:p>
              <a:r>
                <a:rPr lang="en-US" sz="1400" dirty="0"/>
                <a:t>2. Finds other red wines that are “tangy”</a:t>
              </a:r>
            </a:p>
          </p:txBody>
        </p:sp>
        <p:sp>
          <p:nvSpPr>
            <p:cNvPr id="32" name="TextBox 31">
              <a:extLst>
                <a:ext uri="{FF2B5EF4-FFF2-40B4-BE49-F238E27FC236}">
                  <a16:creationId xmlns:a16="http://schemas.microsoft.com/office/drawing/2014/main" id="{EA5B8041-7597-72F6-561E-E59FD04255FA}"/>
                </a:ext>
              </a:extLst>
            </p:cNvPr>
            <p:cNvSpPr txBox="1"/>
            <p:nvPr/>
          </p:nvSpPr>
          <p:spPr>
            <a:xfrm>
              <a:off x="7784867" y="3739697"/>
              <a:ext cx="2022266" cy="523220"/>
            </a:xfrm>
            <a:prstGeom prst="rect">
              <a:avLst/>
            </a:prstGeom>
            <a:noFill/>
          </p:spPr>
          <p:txBody>
            <a:bodyPr wrap="square" rtlCol="0">
              <a:spAutoFit/>
            </a:bodyPr>
            <a:lstStyle/>
            <a:p>
              <a:r>
                <a:rPr lang="en-US" sz="1400" dirty="0"/>
                <a:t>3. Recommends other red wines that are tangy</a:t>
              </a:r>
            </a:p>
          </p:txBody>
        </p:sp>
        <p:sp>
          <p:nvSpPr>
            <p:cNvPr id="33" name="TextBox 32">
              <a:extLst>
                <a:ext uri="{FF2B5EF4-FFF2-40B4-BE49-F238E27FC236}">
                  <a16:creationId xmlns:a16="http://schemas.microsoft.com/office/drawing/2014/main" id="{87BC6606-8635-69DE-390F-54256F457BBF}"/>
                </a:ext>
              </a:extLst>
            </p:cNvPr>
            <p:cNvSpPr txBox="1"/>
            <p:nvPr/>
          </p:nvSpPr>
          <p:spPr>
            <a:xfrm>
              <a:off x="10211402" y="2943271"/>
              <a:ext cx="2022266" cy="461665"/>
            </a:xfrm>
            <a:prstGeom prst="rect">
              <a:avLst/>
            </a:prstGeom>
            <a:noFill/>
          </p:spPr>
          <p:txBody>
            <a:bodyPr wrap="square" rtlCol="0">
              <a:spAutoFit/>
            </a:bodyPr>
            <a:lstStyle/>
            <a:p>
              <a:r>
                <a:rPr lang="en-US" sz="1200" b="1" i="1" dirty="0"/>
                <a:t>Wine Recommendation System</a:t>
              </a:r>
            </a:p>
          </p:txBody>
        </p:sp>
      </p:grpSp>
    </p:spTree>
    <p:extLst>
      <p:ext uri="{BB962C8B-B14F-4D97-AF65-F5344CB8AC3E}">
        <p14:creationId xmlns:p14="http://schemas.microsoft.com/office/powerpoint/2010/main" val="221909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17</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Preprocessing Steps</a:t>
            </a:r>
          </a:p>
        </p:txBody>
      </p:sp>
      <p:cxnSp>
        <p:nvCxnSpPr>
          <p:cNvPr id="11" name="Straight Arrow Connector 10">
            <a:extLst>
              <a:ext uri="{FF2B5EF4-FFF2-40B4-BE49-F238E27FC236}">
                <a16:creationId xmlns:a16="http://schemas.microsoft.com/office/drawing/2014/main" id="{D596D35B-B8C2-16F3-FEFF-D545AC39B3CF}"/>
              </a:ext>
            </a:extLst>
          </p:cNvPr>
          <p:cNvCxnSpPr>
            <a:cxnSpLocks/>
            <a:stCxn id="2" idx="3"/>
            <a:endCxn id="14" idx="1"/>
          </p:cNvCxnSpPr>
          <p:nvPr/>
        </p:nvCxnSpPr>
        <p:spPr>
          <a:xfrm>
            <a:off x="2835005" y="2136507"/>
            <a:ext cx="17287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1FEB0A52-D485-4367-9662-5E863BD3C26B}"/>
              </a:ext>
            </a:extLst>
          </p:cNvPr>
          <p:cNvSpPr/>
          <p:nvPr/>
        </p:nvSpPr>
        <p:spPr>
          <a:xfrm>
            <a:off x="457565" y="1355502"/>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Normalise</a:t>
            </a:r>
            <a:r>
              <a:rPr lang="en-US" dirty="0"/>
              <a:t> each sentence in wine reviews</a:t>
            </a:r>
          </a:p>
        </p:txBody>
      </p:sp>
      <p:sp>
        <p:nvSpPr>
          <p:cNvPr id="18" name="Rounded Rectangle 17">
            <a:extLst>
              <a:ext uri="{FF2B5EF4-FFF2-40B4-BE49-F238E27FC236}">
                <a16:creationId xmlns:a16="http://schemas.microsoft.com/office/drawing/2014/main" id="{EF316472-36E6-10CA-7F62-AD3AB664E1D9}"/>
              </a:ext>
            </a:extLst>
          </p:cNvPr>
          <p:cNvSpPr/>
          <p:nvPr/>
        </p:nvSpPr>
        <p:spPr>
          <a:xfrm>
            <a:off x="457565" y="3929104"/>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Descriptors stored in new </a:t>
            </a:r>
            <a:r>
              <a:rPr lang="en-US" dirty="0" err="1"/>
              <a:t>dataframe</a:t>
            </a:r>
            <a:endParaRPr lang="en-US" dirty="0"/>
          </a:p>
        </p:txBody>
      </p:sp>
      <p:sp>
        <p:nvSpPr>
          <p:cNvPr id="14" name="Rounded Rectangle 13">
            <a:extLst>
              <a:ext uri="{FF2B5EF4-FFF2-40B4-BE49-F238E27FC236}">
                <a16:creationId xmlns:a16="http://schemas.microsoft.com/office/drawing/2014/main" id="{58038154-2ABB-C95D-E1AB-064C8E16D2AF}"/>
              </a:ext>
            </a:extLst>
          </p:cNvPr>
          <p:cNvSpPr/>
          <p:nvPr/>
        </p:nvSpPr>
        <p:spPr>
          <a:xfrm>
            <a:off x="4563726" y="1355502"/>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related phrases using </a:t>
            </a:r>
            <a:r>
              <a:rPr lang="en-US" dirty="0" err="1"/>
              <a:t>Gensim</a:t>
            </a:r>
            <a:r>
              <a:rPr lang="en-US" dirty="0"/>
              <a:t> </a:t>
            </a:r>
            <a:r>
              <a:rPr lang="en-US" dirty="0" err="1"/>
              <a:t>Phrases_m</a:t>
            </a:r>
            <a:endParaRPr lang="en-US" dirty="0"/>
          </a:p>
        </p:txBody>
      </p:sp>
      <p:sp>
        <p:nvSpPr>
          <p:cNvPr id="19" name="Rounded Rectangle 18">
            <a:extLst>
              <a:ext uri="{FF2B5EF4-FFF2-40B4-BE49-F238E27FC236}">
                <a16:creationId xmlns:a16="http://schemas.microsoft.com/office/drawing/2014/main" id="{5EAE319A-0305-2131-EF69-58935C3E6579}"/>
              </a:ext>
            </a:extLst>
          </p:cNvPr>
          <p:cNvSpPr/>
          <p:nvPr/>
        </p:nvSpPr>
        <p:spPr>
          <a:xfrm>
            <a:off x="4563726" y="3929104"/>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the </a:t>
            </a:r>
            <a:r>
              <a:rPr lang="en-US" dirty="0" err="1"/>
              <a:t>dataframe</a:t>
            </a:r>
            <a:r>
              <a:rPr lang="en-US" dirty="0"/>
              <a:t> with original </a:t>
            </a:r>
            <a:r>
              <a:rPr lang="en-US" dirty="0" err="1"/>
              <a:t>dataframe</a:t>
            </a:r>
            <a:r>
              <a:rPr lang="en-US" dirty="0"/>
              <a:t> with Boolean descriptor data encoded</a:t>
            </a:r>
          </a:p>
        </p:txBody>
      </p:sp>
      <p:sp>
        <p:nvSpPr>
          <p:cNvPr id="17" name="Rounded Rectangle 16">
            <a:extLst>
              <a:ext uri="{FF2B5EF4-FFF2-40B4-BE49-F238E27FC236}">
                <a16:creationId xmlns:a16="http://schemas.microsoft.com/office/drawing/2014/main" id="{8EB785F8-6A05-4526-C987-64DBFDECFF28}"/>
              </a:ext>
            </a:extLst>
          </p:cNvPr>
          <p:cNvSpPr/>
          <p:nvPr/>
        </p:nvSpPr>
        <p:spPr>
          <a:xfrm>
            <a:off x="8669888" y="1355502"/>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Normalise</a:t>
            </a:r>
            <a:r>
              <a:rPr lang="en-US" dirty="0"/>
              <a:t> and extract descriptors from wine reviews</a:t>
            </a:r>
          </a:p>
        </p:txBody>
      </p:sp>
      <p:sp>
        <p:nvSpPr>
          <p:cNvPr id="20" name="Rounded Rectangle 19">
            <a:extLst>
              <a:ext uri="{FF2B5EF4-FFF2-40B4-BE49-F238E27FC236}">
                <a16:creationId xmlns:a16="http://schemas.microsoft.com/office/drawing/2014/main" id="{9952BCC1-2C2B-48DB-9BEF-1EC62652A0D0}"/>
              </a:ext>
            </a:extLst>
          </p:cNvPr>
          <p:cNvSpPr/>
          <p:nvPr/>
        </p:nvSpPr>
        <p:spPr>
          <a:xfrm>
            <a:off x="8669888" y="3929104"/>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Relevant columns – taster name, title and points for each wine review selected with top 200 wine traits</a:t>
            </a:r>
          </a:p>
        </p:txBody>
      </p:sp>
      <p:cxnSp>
        <p:nvCxnSpPr>
          <p:cNvPr id="29" name="Straight Arrow Connector 28">
            <a:extLst>
              <a:ext uri="{FF2B5EF4-FFF2-40B4-BE49-F238E27FC236}">
                <a16:creationId xmlns:a16="http://schemas.microsoft.com/office/drawing/2014/main" id="{5C73AAFA-D424-996B-E638-AA594452764D}"/>
              </a:ext>
            </a:extLst>
          </p:cNvPr>
          <p:cNvCxnSpPr>
            <a:cxnSpLocks/>
            <a:stCxn id="14" idx="3"/>
            <a:endCxn id="17" idx="1"/>
          </p:cNvCxnSpPr>
          <p:nvPr/>
        </p:nvCxnSpPr>
        <p:spPr>
          <a:xfrm>
            <a:off x="6941166" y="2136507"/>
            <a:ext cx="1728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C9F2D9B7-4F4C-9C8A-1A8E-1B8645837BC3}"/>
              </a:ext>
            </a:extLst>
          </p:cNvPr>
          <p:cNvCxnSpPr>
            <a:cxnSpLocks/>
            <a:stCxn id="17" idx="2"/>
            <a:endCxn id="18" idx="0"/>
          </p:cNvCxnSpPr>
          <p:nvPr/>
        </p:nvCxnSpPr>
        <p:spPr>
          <a:xfrm rot="5400000">
            <a:off x="5246651" y="-682854"/>
            <a:ext cx="1011593" cy="821232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12E59E2-7F18-19AD-77A0-96F4E6819ED4}"/>
              </a:ext>
            </a:extLst>
          </p:cNvPr>
          <p:cNvCxnSpPr>
            <a:cxnSpLocks/>
            <a:stCxn id="18" idx="3"/>
            <a:endCxn id="19" idx="1"/>
          </p:cNvCxnSpPr>
          <p:nvPr/>
        </p:nvCxnSpPr>
        <p:spPr>
          <a:xfrm>
            <a:off x="2835005" y="4710109"/>
            <a:ext cx="17287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D795129-7868-5962-BE0E-4665788AFB6A}"/>
              </a:ext>
            </a:extLst>
          </p:cNvPr>
          <p:cNvCxnSpPr>
            <a:cxnSpLocks/>
            <a:stCxn id="19" idx="3"/>
            <a:endCxn id="20" idx="1"/>
          </p:cNvCxnSpPr>
          <p:nvPr/>
        </p:nvCxnSpPr>
        <p:spPr>
          <a:xfrm>
            <a:off x="6941166" y="4710109"/>
            <a:ext cx="1728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1" name="Picture 8">
            <a:extLst>
              <a:ext uri="{FF2B5EF4-FFF2-40B4-BE49-F238E27FC236}">
                <a16:creationId xmlns:a16="http://schemas.microsoft.com/office/drawing/2014/main" id="{F1956AA7-E8CB-F179-5EBC-7681F0F22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63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18</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Baseline Model</a:t>
            </a:r>
          </a:p>
        </p:txBody>
      </p:sp>
      <p:sp>
        <p:nvSpPr>
          <p:cNvPr id="8" name="TextBox 7">
            <a:extLst>
              <a:ext uri="{FF2B5EF4-FFF2-40B4-BE49-F238E27FC236}">
                <a16:creationId xmlns:a16="http://schemas.microsoft.com/office/drawing/2014/main" id="{F0115C69-8454-57CA-6580-08B469DFA268}"/>
              </a:ext>
            </a:extLst>
          </p:cNvPr>
          <p:cNvSpPr txBox="1"/>
          <p:nvPr/>
        </p:nvSpPr>
        <p:spPr>
          <a:xfrm>
            <a:off x="248775" y="1001055"/>
            <a:ext cx="11848490" cy="3170099"/>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SG" sz="2000" b="0" i="0" dirty="0">
                <a:effectLst/>
              </a:rPr>
              <a:t>A simple recommendation system for wines by selecting 10 wines at random for each user and evaluating how many of those wines are relevant to the user based on their previous wine ratings.</a:t>
            </a:r>
          </a:p>
          <a:p>
            <a:pPr marL="285750" indent="-285750" algn="l">
              <a:spcAft>
                <a:spcPts val="1200"/>
              </a:spcAft>
              <a:buFont typeface="Arial" panose="020B0604020202020204" pitchFamily="34" charset="0"/>
              <a:buChar char="•"/>
            </a:pPr>
            <a:r>
              <a:rPr lang="en-SG" sz="2000" b="0" i="0" dirty="0">
                <a:effectLst/>
              </a:rPr>
              <a:t>Two lists containing all the unique wine titles and taster names and set 10 wines to recommend to each user.</a:t>
            </a:r>
          </a:p>
          <a:p>
            <a:pPr marL="285750" indent="-285750" algn="l">
              <a:spcAft>
                <a:spcPts val="1200"/>
              </a:spcAft>
              <a:buFont typeface="Arial" panose="020B0604020202020204" pitchFamily="34" charset="0"/>
              <a:buChar char="•"/>
            </a:pPr>
            <a:r>
              <a:rPr lang="en-SG" sz="2000" b="0" i="0" dirty="0">
                <a:effectLst/>
              </a:rPr>
              <a:t>Loop through each taster, selects all the relevant wines based on their previous ratings, and randomly selects 10 wines to recommend to the taster.</a:t>
            </a:r>
          </a:p>
          <a:p>
            <a:pPr marL="285750" indent="-285750" algn="l">
              <a:spcAft>
                <a:spcPts val="1200"/>
              </a:spcAft>
              <a:buFont typeface="Arial" panose="020B0604020202020204" pitchFamily="34" charset="0"/>
              <a:buChar char="•"/>
            </a:pPr>
            <a:r>
              <a:rPr lang="en-SG" sz="2000" b="0" i="0" dirty="0">
                <a:effectLst/>
              </a:rPr>
              <a:t>Calculates the precision and recall values for these recommendations.</a:t>
            </a:r>
          </a:p>
          <a:p>
            <a:pPr marL="285750" indent="-285750" algn="l">
              <a:spcAft>
                <a:spcPts val="1200"/>
              </a:spcAft>
              <a:buFont typeface="Arial" panose="020B0604020202020204" pitchFamily="34" charset="0"/>
              <a:buChar char="•"/>
            </a:pPr>
            <a:r>
              <a:rPr lang="en-SG" sz="2000" b="0" i="0" dirty="0">
                <a:effectLst/>
              </a:rPr>
              <a:t>Calculate the average precision and recall values across all tasters, and prints these values as the output of the code.</a:t>
            </a:r>
          </a:p>
        </p:txBody>
      </p:sp>
      <p:sp>
        <p:nvSpPr>
          <p:cNvPr id="12" name="TextBox 11">
            <a:extLst>
              <a:ext uri="{FF2B5EF4-FFF2-40B4-BE49-F238E27FC236}">
                <a16:creationId xmlns:a16="http://schemas.microsoft.com/office/drawing/2014/main" id="{777C04C1-7A5B-FEC1-E10E-C781F8741FED}"/>
              </a:ext>
            </a:extLst>
          </p:cNvPr>
          <p:cNvSpPr txBox="1"/>
          <p:nvPr/>
        </p:nvSpPr>
        <p:spPr>
          <a:xfrm>
            <a:off x="1828800" y="5199390"/>
            <a:ext cx="4028303" cy="584775"/>
          </a:xfrm>
          <a:prstGeom prst="rect">
            <a:avLst/>
          </a:prstGeom>
          <a:noFill/>
        </p:spPr>
        <p:txBody>
          <a:bodyPr wrap="square" rtlCol="0">
            <a:spAutoFit/>
          </a:bodyPr>
          <a:lstStyle/>
          <a:p>
            <a:pPr algn="ctr"/>
            <a:r>
              <a:rPr lang="en-US" sz="3200" b="1" dirty="0">
                <a:solidFill>
                  <a:srgbClr val="FFC000"/>
                </a:solidFill>
              </a:rPr>
              <a:t>Average </a:t>
            </a:r>
            <a:r>
              <a:rPr lang="en-US" sz="3200" b="1" dirty="0" err="1">
                <a:solidFill>
                  <a:srgbClr val="FFC000"/>
                </a:solidFill>
              </a:rPr>
              <a:t>precision@k</a:t>
            </a:r>
            <a:endParaRPr lang="en-US" sz="3200" b="1" dirty="0">
              <a:solidFill>
                <a:srgbClr val="FFC000"/>
              </a:solidFill>
            </a:endParaRPr>
          </a:p>
        </p:txBody>
      </p:sp>
      <p:sp>
        <p:nvSpPr>
          <p:cNvPr id="13" name="TextBox 12">
            <a:extLst>
              <a:ext uri="{FF2B5EF4-FFF2-40B4-BE49-F238E27FC236}">
                <a16:creationId xmlns:a16="http://schemas.microsoft.com/office/drawing/2014/main" id="{1008D111-A11A-C8C6-C34C-1FFE218F149E}"/>
              </a:ext>
            </a:extLst>
          </p:cNvPr>
          <p:cNvSpPr txBox="1"/>
          <p:nvPr/>
        </p:nvSpPr>
        <p:spPr>
          <a:xfrm>
            <a:off x="6334899" y="5199390"/>
            <a:ext cx="4028303" cy="584775"/>
          </a:xfrm>
          <a:prstGeom prst="rect">
            <a:avLst/>
          </a:prstGeom>
          <a:noFill/>
        </p:spPr>
        <p:txBody>
          <a:bodyPr wrap="square" rtlCol="0">
            <a:spAutoFit/>
          </a:bodyPr>
          <a:lstStyle/>
          <a:p>
            <a:pPr algn="ctr"/>
            <a:r>
              <a:rPr lang="en-US" sz="3200" b="1" dirty="0">
                <a:solidFill>
                  <a:srgbClr val="FFC000"/>
                </a:solidFill>
              </a:rPr>
              <a:t>Average </a:t>
            </a:r>
            <a:r>
              <a:rPr lang="en-US" sz="3200" b="1" dirty="0" err="1">
                <a:solidFill>
                  <a:srgbClr val="FFC000"/>
                </a:solidFill>
              </a:rPr>
              <a:t>recall@k</a:t>
            </a:r>
            <a:endParaRPr lang="en-US" sz="3200" b="1" dirty="0">
              <a:solidFill>
                <a:srgbClr val="FFC000"/>
              </a:solidFill>
            </a:endParaRPr>
          </a:p>
        </p:txBody>
      </p:sp>
      <p:sp>
        <p:nvSpPr>
          <p:cNvPr id="15" name="TextBox 14">
            <a:extLst>
              <a:ext uri="{FF2B5EF4-FFF2-40B4-BE49-F238E27FC236}">
                <a16:creationId xmlns:a16="http://schemas.microsoft.com/office/drawing/2014/main" id="{050F2F99-75CF-8626-2F2E-BB2DBFB77895}"/>
              </a:ext>
            </a:extLst>
          </p:cNvPr>
          <p:cNvSpPr txBox="1"/>
          <p:nvPr/>
        </p:nvSpPr>
        <p:spPr>
          <a:xfrm>
            <a:off x="7475253" y="4681775"/>
            <a:ext cx="1747594" cy="584775"/>
          </a:xfrm>
          <a:prstGeom prst="rect">
            <a:avLst/>
          </a:prstGeom>
          <a:noFill/>
        </p:spPr>
        <p:txBody>
          <a:bodyPr wrap="none" rtlCol="0">
            <a:spAutoFit/>
          </a:bodyPr>
          <a:lstStyle/>
          <a:p>
            <a:r>
              <a:rPr lang="en-SG" sz="3200" dirty="0"/>
              <a:t>0.000716</a:t>
            </a:r>
            <a:endParaRPr lang="en-US" sz="3200" dirty="0"/>
          </a:p>
        </p:txBody>
      </p:sp>
      <p:sp>
        <p:nvSpPr>
          <p:cNvPr id="16" name="TextBox 15">
            <a:extLst>
              <a:ext uri="{FF2B5EF4-FFF2-40B4-BE49-F238E27FC236}">
                <a16:creationId xmlns:a16="http://schemas.microsoft.com/office/drawing/2014/main" id="{D583CCE6-21F4-48B4-3DD8-C0D682FB325B}"/>
              </a:ext>
            </a:extLst>
          </p:cNvPr>
          <p:cNvSpPr txBox="1"/>
          <p:nvPr/>
        </p:nvSpPr>
        <p:spPr>
          <a:xfrm>
            <a:off x="3385935" y="4681775"/>
            <a:ext cx="914033" cy="584775"/>
          </a:xfrm>
          <a:prstGeom prst="rect">
            <a:avLst/>
          </a:prstGeom>
          <a:noFill/>
        </p:spPr>
        <p:txBody>
          <a:bodyPr wrap="none" rtlCol="0">
            <a:spAutoFit/>
          </a:bodyPr>
          <a:lstStyle/>
          <a:p>
            <a:r>
              <a:rPr lang="en-SG" sz="3200" dirty="0"/>
              <a:t>0.53</a:t>
            </a:r>
            <a:endParaRPr lang="en-US" sz="3200" dirty="0"/>
          </a:p>
        </p:txBody>
      </p:sp>
      <p:pic>
        <p:nvPicPr>
          <p:cNvPr id="21" name="Picture 8">
            <a:extLst>
              <a:ext uri="{FF2B5EF4-FFF2-40B4-BE49-F238E27FC236}">
                <a16:creationId xmlns:a16="http://schemas.microsoft.com/office/drawing/2014/main" id="{A34B354F-9417-1A90-D938-DE0BC17D5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96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19</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Models Evaluated and Results</a:t>
            </a:r>
          </a:p>
        </p:txBody>
      </p:sp>
      <p:graphicFrame>
        <p:nvGraphicFramePr>
          <p:cNvPr id="10" name="Table 9">
            <a:extLst>
              <a:ext uri="{FF2B5EF4-FFF2-40B4-BE49-F238E27FC236}">
                <a16:creationId xmlns:a16="http://schemas.microsoft.com/office/drawing/2014/main" id="{20306B78-8A5E-93FA-E123-77CA46692C25}"/>
              </a:ext>
            </a:extLst>
          </p:cNvPr>
          <p:cNvGraphicFramePr>
            <a:graphicFrameLocks noGrp="1"/>
          </p:cNvGraphicFramePr>
          <p:nvPr>
            <p:extLst>
              <p:ext uri="{D42A27DB-BD31-4B8C-83A1-F6EECF244321}">
                <p14:modId xmlns:p14="http://schemas.microsoft.com/office/powerpoint/2010/main" val="1206781161"/>
              </p:ext>
            </p:extLst>
          </p:nvPr>
        </p:nvGraphicFramePr>
        <p:xfrm>
          <a:off x="481914" y="1198605"/>
          <a:ext cx="11034582" cy="4942701"/>
        </p:xfrm>
        <a:graphic>
          <a:graphicData uri="http://schemas.openxmlformats.org/drawingml/2006/table">
            <a:tbl>
              <a:tblPr/>
              <a:tblGrid>
                <a:gridCol w="3678194">
                  <a:extLst>
                    <a:ext uri="{9D8B030D-6E8A-4147-A177-3AD203B41FA5}">
                      <a16:colId xmlns:a16="http://schemas.microsoft.com/office/drawing/2014/main" val="4000521606"/>
                    </a:ext>
                  </a:extLst>
                </a:gridCol>
                <a:gridCol w="3678194">
                  <a:extLst>
                    <a:ext uri="{9D8B030D-6E8A-4147-A177-3AD203B41FA5}">
                      <a16:colId xmlns:a16="http://schemas.microsoft.com/office/drawing/2014/main" val="3215579158"/>
                    </a:ext>
                  </a:extLst>
                </a:gridCol>
                <a:gridCol w="3678194">
                  <a:extLst>
                    <a:ext uri="{9D8B030D-6E8A-4147-A177-3AD203B41FA5}">
                      <a16:colId xmlns:a16="http://schemas.microsoft.com/office/drawing/2014/main" val="2796722268"/>
                    </a:ext>
                  </a:extLst>
                </a:gridCol>
              </a:tblGrid>
              <a:tr h="387594">
                <a:tc>
                  <a:txBody>
                    <a:bodyPr/>
                    <a:lstStyle/>
                    <a:p>
                      <a:pPr algn="r" fontAlgn="ctr"/>
                      <a:r>
                        <a:rPr lang="en-SG" sz="1700" b="1" dirty="0" err="1">
                          <a:solidFill>
                            <a:schemeClr val="bg1"/>
                          </a:solidFill>
                          <a:effectLst/>
                        </a:rPr>
                        <a:t>algorithm_name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err="1">
                          <a:solidFill>
                            <a:schemeClr val="bg1"/>
                          </a:solidFill>
                          <a:effectLst/>
                        </a:rPr>
                        <a:t>ave_precision@k_score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err="1">
                          <a:solidFill>
                            <a:schemeClr val="bg1"/>
                          </a:solidFill>
                          <a:effectLst/>
                        </a:rPr>
                        <a:t>ave_recall@k_score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310638167"/>
                  </a:ext>
                </a:extLst>
              </a:tr>
              <a:tr h="387594">
                <a:tc>
                  <a:txBody>
                    <a:bodyPr/>
                    <a:lstStyle/>
                    <a:p>
                      <a:pPr algn="r" fontAlgn="ctr"/>
                      <a:r>
                        <a:rPr lang="en-SG" sz="1700" b="1" i="1" dirty="0" err="1">
                          <a:effectLst/>
                        </a:rPr>
                        <a:t>FunkSVD</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700" b="1" i="1" dirty="0">
                          <a:effectLst/>
                        </a:rPr>
                        <a:t>0.867917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700" b="1" i="1" dirty="0">
                          <a:effectLst/>
                        </a:rPr>
                        <a:t>0.257780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34959297"/>
                  </a:ext>
                </a:extLst>
              </a:tr>
              <a:tr h="387594">
                <a:tc>
                  <a:txBody>
                    <a:bodyPr/>
                    <a:lstStyle/>
                    <a:p>
                      <a:pPr algn="r" fontAlgn="ctr"/>
                      <a:r>
                        <a:rPr lang="en-SG" sz="1700" dirty="0">
                          <a:effectLst/>
                        </a:rPr>
                        <a:t>SVD</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0.865417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0.257334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4743478"/>
                  </a:ext>
                </a:extLst>
              </a:tr>
              <a:tr h="387594">
                <a:tc>
                  <a:txBody>
                    <a:bodyPr/>
                    <a:lstStyle/>
                    <a:p>
                      <a:pPr algn="r" fontAlgn="ctr"/>
                      <a:r>
                        <a:rPr lang="en-SG" sz="1700" dirty="0">
                          <a:effectLst/>
                        </a:rPr>
                        <a:t>Baseline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07220529"/>
                  </a:ext>
                </a:extLst>
              </a:tr>
              <a:tr h="387594">
                <a:tc>
                  <a:txBody>
                    <a:bodyPr/>
                    <a:lstStyle/>
                    <a:p>
                      <a:pPr algn="r" fontAlgn="ctr"/>
                      <a:r>
                        <a:rPr lang="en-SG" sz="1700">
                          <a:effectLst/>
                        </a:rPr>
                        <a:t>KNN Baseline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4505058"/>
                  </a:ext>
                </a:extLst>
              </a:tr>
              <a:tr h="387594">
                <a:tc>
                  <a:txBody>
                    <a:bodyPr/>
                    <a:lstStyle/>
                    <a:p>
                      <a:pPr algn="r" fontAlgn="ctr"/>
                      <a:r>
                        <a:rPr lang="en-SG" sz="1700">
                          <a:effectLst/>
                        </a:rPr>
                        <a:t>Slope 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4351007"/>
                  </a:ext>
                </a:extLst>
              </a:tr>
              <a:tr h="387594">
                <a:tc>
                  <a:txBody>
                    <a:bodyPr/>
                    <a:lstStyle/>
                    <a:p>
                      <a:pPr algn="r" fontAlgn="ctr"/>
                      <a:r>
                        <a:rPr lang="en-SG" sz="1700">
                          <a:effectLst/>
                        </a:rPr>
                        <a:t>KNN Basic</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1029704"/>
                  </a:ext>
                </a:extLst>
              </a:tr>
              <a:tr h="387594">
                <a:tc>
                  <a:txBody>
                    <a:bodyPr/>
                    <a:lstStyle/>
                    <a:p>
                      <a:pPr algn="r" fontAlgn="ctr"/>
                      <a:r>
                        <a:rPr lang="en-SG" sz="1700">
                          <a:effectLst/>
                        </a:rPr>
                        <a:t>KNN Means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2140815"/>
                  </a:ext>
                </a:extLst>
              </a:tr>
              <a:tr h="387594">
                <a:tc>
                  <a:txBody>
                    <a:bodyPr/>
                    <a:lstStyle/>
                    <a:p>
                      <a:pPr algn="r" fontAlgn="ctr"/>
                      <a:r>
                        <a:rPr lang="en-SG" sz="1700">
                          <a:effectLst/>
                        </a:rPr>
                        <a:t>KNN ZScore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3898376"/>
                  </a:ext>
                </a:extLst>
              </a:tr>
              <a:tr h="387594">
                <a:tc>
                  <a:txBody>
                    <a:bodyPr/>
                    <a:lstStyle/>
                    <a:p>
                      <a:pPr algn="r" fontAlgn="ctr"/>
                      <a:r>
                        <a:rPr lang="en-SG" sz="1700">
                          <a:effectLst/>
                        </a:rPr>
                        <a:t>Co-clustering</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0.249946</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3937015"/>
                  </a:ext>
                </a:extLst>
              </a:tr>
              <a:tr h="387594">
                <a:tc>
                  <a:txBody>
                    <a:bodyPr/>
                    <a:lstStyle/>
                    <a:p>
                      <a:pPr algn="r" fontAlgn="ctr"/>
                      <a:r>
                        <a:rPr lang="en-SG" sz="1700">
                          <a:effectLst/>
                        </a:rPr>
                        <a:t>Normal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0.719583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0.205594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64415925"/>
                  </a:ext>
                </a:extLst>
              </a:tr>
              <a:tr h="679167">
                <a:tc>
                  <a:txBody>
                    <a:bodyPr/>
                    <a:lstStyle/>
                    <a:p>
                      <a:pPr algn="r" fontAlgn="ctr"/>
                      <a:r>
                        <a:rPr lang="en-SG" sz="1700" dirty="0" err="1">
                          <a:effectLst/>
                        </a:rPr>
                        <a:t>NonNegative</a:t>
                      </a:r>
                      <a:r>
                        <a:rPr lang="en-SG" sz="1700" dirty="0">
                          <a:effectLst/>
                        </a:rPr>
                        <a:t> Matrix Factorization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0.246805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28555079"/>
                  </a:ext>
                </a:extLst>
              </a:tr>
            </a:tbl>
          </a:graphicData>
        </a:graphic>
      </p:graphicFrame>
      <p:pic>
        <p:nvPicPr>
          <p:cNvPr id="11" name="Picture 8">
            <a:extLst>
              <a:ext uri="{FF2B5EF4-FFF2-40B4-BE49-F238E27FC236}">
                <a16:creationId xmlns:a16="http://schemas.microsoft.com/office/drawing/2014/main" id="{14F3FC42-A2C7-93A5-C88F-F8D6224FF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81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9754FB-913B-C744-EF63-9D9CC2ED7296}"/>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8" name="Title 1">
            <a:extLst>
              <a:ext uri="{FF2B5EF4-FFF2-40B4-BE49-F238E27FC236}">
                <a16:creationId xmlns:a16="http://schemas.microsoft.com/office/drawing/2014/main" id="{56E038F3-E327-FCA6-293E-7BE9A6F357EB}"/>
              </a:ext>
            </a:extLst>
          </p:cNvPr>
          <p:cNvSpPr>
            <a:spLocks noGrp="1"/>
          </p:cNvSpPr>
          <p:nvPr>
            <p:ph type="title"/>
          </p:nvPr>
        </p:nvSpPr>
        <p:spPr>
          <a:xfrm>
            <a:off x="635000" y="1767949"/>
            <a:ext cx="11557000" cy="865188"/>
          </a:xfrm>
        </p:spPr>
        <p:txBody>
          <a:bodyPr>
            <a:normAutofit/>
          </a:bodyPr>
          <a:lstStyle/>
          <a:p>
            <a:r>
              <a:rPr lang="en-US" sz="3600" b="1">
                <a:latin typeface="Calibri" panose="020F0502020204030204" pitchFamily="34" charset="0"/>
                <a:cs typeface="Calibri" panose="020F0502020204030204" pitchFamily="34" charset="0"/>
              </a:rPr>
              <a:t>Presentation Outline</a:t>
            </a:r>
            <a:endParaRPr lang="en-SG" sz="3600" b="1">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62198015-6EE3-4D67-6130-174A6BA52D22}"/>
              </a:ext>
            </a:extLst>
          </p:cNvPr>
          <p:cNvCxnSpPr>
            <a:cxnSpLocks/>
          </p:cNvCxnSpPr>
          <p:nvPr/>
        </p:nvCxnSpPr>
        <p:spPr>
          <a:xfrm>
            <a:off x="635000" y="2713569"/>
            <a:ext cx="45339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2B79C31-B686-098E-761C-8B59134D81E1}"/>
              </a:ext>
            </a:extLst>
          </p:cNvPr>
          <p:cNvSpPr txBox="1"/>
          <p:nvPr/>
        </p:nvSpPr>
        <p:spPr>
          <a:xfrm>
            <a:off x="635000" y="2794000"/>
            <a:ext cx="560070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A92B38"/>
                </a:solidFill>
                <a:latin typeface="Calibri" panose="020F0502020204030204" pitchFamily="34" charset="0"/>
                <a:cs typeface="Calibri" panose="020F0502020204030204" pitchFamily="34" charset="0"/>
              </a:rPr>
              <a:t>Background</a:t>
            </a:r>
          </a:p>
          <a:p>
            <a:pPr marL="285750" indent="-285750">
              <a:buFont typeface="Arial" panose="020B0604020202020204" pitchFamily="34" charset="0"/>
              <a:buChar char="•"/>
            </a:pPr>
            <a:r>
              <a:rPr lang="en-US" sz="2400" b="1" dirty="0">
                <a:solidFill>
                  <a:srgbClr val="7F7F7F"/>
                </a:solidFill>
                <a:latin typeface="Calibri" panose="020F0502020204030204" pitchFamily="34" charset="0"/>
                <a:cs typeface="Calibri" panose="020F0502020204030204" pitchFamily="34" charset="0"/>
              </a:rPr>
              <a:t>Data Science Approach</a:t>
            </a:r>
          </a:p>
        </p:txBody>
      </p:sp>
      <p:sp>
        <p:nvSpPr>
          <p:cNvPr id="2" name="Slide Number Placeholder 1">
            <a:extLst>
              <a:ext uri="{FF2B5EF4-FFF2-40B4-BE49-F238E27FC236}">
                <a16:creationId xmlns:a16="http://schemas.microsoft.com/office/drawing/2014/main" id="{DB9587FA-0882-766F-5AF0-ACD52568B0D0}"/>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4713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20</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Post Hyper-parameter Tuning</a:t>
            </a:r>
          </a:p>
        </p:txBody>
      </p:sp>
      <p:graphicFrame>
        <p:nvGraphicFramePr>
          <p:cNvPr id="10" name="Table 9">
            <a:extLst>
              <a:ext uri="{FF2B5EF4-FFF2-40B4-BE49-F238E27FC236}">
                <a16:creationId xmlns:a16="http://schemas.microsoft.com/office/drawing/2014/main" id="{20306B78-8A5E-93FA-E123-77CA46692C25}"/>
              </a:ext>
            </a:extLst>
          </p:cNvPr>
          <p:cNvGraphicFramePr>
            <a:graphicFrameLocks noGrp="1"/>
          </p:cNvGraphicFramePr>
          <p:nvPr>
            <p:extLst>
              <p:ext uri="{D42A27DB-BD31-4B8C-83A1-F6EECF244321}">
                <p14:modId xmlns:p14="http://schemas.microsoft.com/office/powerpoint/2010/main" val="3109890459"/>
              </p:ext>
            </p:extLst>
          </p:nvPr>
        </p:nvGraphicFramePr>
        <p:xfrm>
          <a:off x="481916" y="1198605"/>
          <a:ext cx="8229597" cy="4851268"/>
        </p:xfrm>
        <a:graphic>
          <a:graphicData uri="http://schemas.openxmlformats.org/drawingml/2006/table">
            <a:tbl>
              <a:tblPr/>
              <a:tblGrid>
                <a:gridCol w="2743199">
                  <a:extLst>
                    <a:ext uri="{9D8B030D-6E8A-4147-A177-3AD203B41FA5}">
                      <a16:colId xmlns:a16="http://schemas.microsoft.com/office/drawing/2014/main" val="4000521606"/>
                    </a:ext>
                  </a:extLst>
                </a:gridCol>
                <a:gridCol w="2743199">
                  <a:extLst>
                    <a:ext uri="{9D8B030D-6E8A-4147-A177-3AD203B41FA5}">
                      <a16:colId xmlns:a16="http://schemas.microsoft.com/office/drawing/2014/main" val="3215579158"/>
                    </a:ext>
                  </a:extLst>
                </a:gridCol>
                <a:gridCol w="2743199">
                  <a:extLst>
                    <a:ext uri="{9D8B030D-6E8A-4147-A177-3AD203B41FA5}">
                      <a16:colId xmlns:a16="http://schemas.microsoft.com/office/drawing/2014/main" val="2796722268"/>
                    </a:ext>
                  </a:extLst>
                </a:gridCol>
              </a:tblGrid>
              <a:tr h="352222">
                <a:tc>
                  <a:txBody>
                    <a:bodyPr/>
                    <a:lstStyle/>
                    <a:p>
                      <a:pPr algn="r" fontAlgn="ctr"/>
                      <a:r>
                        <a:rPr lang="en-SG" sz="1700" b="1" dirty="0" err="1">
                          <a:solidFill>
                            <a:schemeClr val="bg1"/>
                          </a:solidFill>
                          <a:effectLst/>
                        </a:rPr>
                        <a:t>algorithm_name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err="1">
                          <a:solidFill>
                            <a:schemeClr val="bg1"/>
                          </a:solidFill>
                          <a:effectLst/>
                        </a:rPr>
                        <a:t>ave_precision@k_score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err="1">
                          <a:solidFill>
                            <a:schemeClr val="bg1"/>
                          </a:solidFill>
                          <a:effectLst/>
                        </a:rPr>
                        <a:t>ave_recall@k_score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310638167"/>
                  </a:ext>
                </a:extLst>
              </a:tr>
              <a:tr h="352222">
                <a:tc>
                  <a:txBody>
                    <a:bodyPr/>
                    <a:lstStyle/>
                    <a:p>
                      <a:pPr algn="r" fontAlgn="ctr"/>
                      <a:r>
                        <a:rPr lang="en-SG" sz="1700" b="1" i="1" dirty="0">
                          <a:effectLst/>
                        </a:rPr>
                        <a:t>Tuned </a:t>
                      </a:r>
                      <a:r>
                        <a:rPr lang="en-SG" sz="1700" b="1" i="1" dirty="0" err="1">
                          <a:effectLst/>
                        </a:rPr>
                        <a:t>FunkSVD</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800" b="1" i="1" kern="1200" dirty="0">
                          <a:solidFill>
                            <a:schemeClr val="tx1"/>
                          </a:solidFill>
                          <a:effectLst/>
                          <a:latin typeface="+mn-lt"/>
                          <a:ea typeface="+mn-ea"/>
                          <a:cs typeface="+mn-cs"/>
                        </a:rPr>
                        <a:t>0.952778</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800" b="1" i="1" kern="1200" dirty="0">
                          <a:solidFill>
                            <a:schemeClr val="tx1"/>
                          </a:solidFill>
                          <a:effectLst/>
                          <a:latin typeface="+mn-lt"/>
                          <a:ea typeface="+mn-ea"/>
                          <a:cs typeface="+mn-cs"/>
                        </a:rPr>
                        <a:t>0.225906</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987745169"/>
                  </a:ext>
                </a:extLst>
              </a:tr>
              <a:tr h="352222">
                <a:tc>
                  <a:txBody>
                    <a:bodyPr/>
                    <a:lstStyle/>
                    <a:p>
                      <a:pPr algn="r" fontAlgn="ctr"/>
                      <a:r>
                        <a:rPr lang="en-SG" sz="1700" b="0" i="0" dirty="0" err="1">
                          <a:solidFill>
                            <a:schemeClr val="tx1"/>
                          </a:solidFill>
                          <a:effectLst/>
                        </a:rPr>
                        <a:t>FunkSVD</a:t>
                      </a:r>
                      <a:endParaRPr lang="en-SG" sz="1700" b="0" i="0" dirty="0">
                        <a:solidFill>
                          <a:schemeClr val="tx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SG" sz="1700" b="0" i="0" dirty="0">
                          <a:solidFill>
                            <a:schemeClr val="tx1"/>
                          </a:solidFill>
                          <a:effectLst/>
                        </a:rPr>
                        <a:t>0.867917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SG" sz="1700" b="0" i="0" dirty="0">
                          <a:solidFill>
                            <a:schemeClr val="tx1"/>
                          </a:solidFill>
                          <a:effectLst/>
                        </a:rPr>
                        <a:t>0.257780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4959297"/>
                  </a:ext>
                </a:extLst>
              </a:tr>
              <a:tr h="352222">
                <a:tc>
                  <a:txBody>
                    <a:bodyPr/>
                    <a:lstStyle/>
                    <a:p>
                      <a:pPr algn="r" fontAlgn="ctr"/>
                      <a:r>
                        <a:rPr lang="en-SG" sz="1700" dirty="0">
                          <a:effectLst/>
                        </a:rPr>
                        <a:t>SVD</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0.865417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0.257334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4743478"/>
                  </a:ext>
                </a:extLst>
              </a:tr>
              <a:tr h="352222">
                <a:tc>
                  <a:txBody>
                    <a:bodyPr/>
                    <a:lstStyle/>
                    <a:p>
                      <a:pPr algn="r" fontAlgn="ctr"/>
                      <a:r>
                        <a:rPr lang="en-SG" sz="1700">
                          <a:effectLst/>
                        </a:rPr>
                        <a:t>Baseline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07220529"/>
                  </a:ext>
                </a:extLst>
              </a:tr>
              <a:tr h="352222">
                <a:tc>
                  <a:txBody>
                    <a:bodyPr/>
                    <a:lstStyle/>
                    <a:p>
                      <a:pPr algn="r" fontAlgn="ctr"/>
                      <a:r>
                        <a:rPr lang="en-SG" sz="1700">
                          <a:effectLst/>
                        </a:rPr>
                        <a:t>KNN Baseline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4505058"/>
                  </a:ext>
                </a:extLst>
              </a:tr>
              <a:tr h="352222">
                <a:tc>
                  <a:txBody>
                    <a:bodyPr/>
                    <a:lstStyle/>
                    <a:p>
                      <a:pPr algn="r" fontAlgn="ctr"/>
                      <a:r>
                        <a:rPr lang="en-SG" sz="1700">
                          <a:effectLst/>
                        </a:rPr>
                        <a:t>Slope 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4351007"/>
                  </a:ext>
                </a:extLst>
              </a:tr>
              <a:tr h="352222">
                <a:tc>
                  <a:txBody>
                    <a:bodyPr/>
                    <a:lstStyle/>
                    <a:p>
                      <a:pPr algn="r" fontAlgn="ctr"/>
                      <a:r>
                        <a:rPr lang="en-SG" sz="1700">
                          <a:effectLst/>
                        </a:rPr>
                        <a:t>KNN Basic</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1029704"/>
                  </a:ext>
                </a:extLst>
              </a:tr>
              <a:tr h="352222">
                <a:tc>
                  <a:txBody>
                    <a:bodyPr/>
                    <a:lstStyle/>
                    <a:p>
                      <a:pPr algn="r" fontAlgn="ctr"/>
                      <a:r>
                        <a:rPr lang="en-SG" sz="1700">
                          <a:effectLst/>
                        </a:rPr>
                        <a:t>KNN Means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2140815"/>
                  </a:ext>
                </a:extLst>
              </a:tr>
              <a:tr h="352222">
                <a:tc>
                  <a:txBody>
                    <a:bodyPr/>
                    <a:lstStyle/>
                    <a:p>
                      <a:pPr algn="r" fontAlgn="ctr"/>
                      <a:r>
                        <a:rPr lang="en-SG" sz="1700">
                          <a:effectLst/>
                        </a:rPr>
                        <a:t>KNN ZScore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3898376"/>
                  </a:ext>
                </a:extLst>
              </a:tr>
              <a:tr h="352222">
                <a:tc>
                  <a:txBody>
                    <a:bodyPr/>
                    <a:lstStyle/>
                    <a:p>
                      <a:pPr algn="r" fontAlgn="ctr"/>
                      <a:r>
                        <a:rPr lang="en-SG" sz="1700">
                          <a:effectLst/>
                        </a:rPr>
                        <a:t>Co-clustering</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0.249946</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3937015"/>
                  </a:ext>
                </a:extLst>
              </a:tr>
              <a:tr h="352222">
                <a:tc>
                  <a:txBody>
                    <a:bodyPr/>
                    <a:lstStyle/>
                    <a:p>
                      <a:pPr algn="r" fontAlgn="ctr"/>
                      <a:r>
                        <a:rPr lang="en-SG" sz="1700">
                          <a:effectLst/>
                        </a:rPr>
                        <a:t>Normal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0.719583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0.205594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64415925"/>
                  </a:ext>
                </a:extLst>
              </a:tr>
              <a:tr h="617186">
                <a:tc>
                  <a:txBody>
                    <a:bodyPr/>
                    <a:lstStyle/>
                    <a:p>
                      <a:pPr algn="r" fontAlgn="ctr"/>
                      <a:r>
                        <a:rPr lang="en-SG" sz="1700" dirty="0" err="1">
                          <a:effectLst/>
                        </a:rPr>
                        <a:t>NonNegative</a:t>
                      </a:r>
                      <a:r>
                        <a:rPr lang="en-SG" sz="1700" dirty="0">
                          <a:effectLst/>
                        </a:rPr>
                        <a:t> Matrix Factorization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0.246805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28555079"/>
                  </a:ext>
                </a:extLst>
              </a:tr>
            </a:tbl>
          </a:graphicData>
        </a:graphic>
      </p:graphicFrame>
      <p:sp>
        <p:nvSpPr>
          <p:cNvPr id="6" name="TextBox 5">
            <a:extLst>
              <a:ext uri="{FF2B5EF4-FFF2-40B4-BE49-F238E27FC236}">
                <a16:creationId xmlns:a16="http://schemas.microsoft.com/office/drawing/2014/main" id="{DDB7093A-9DCC-B133-3EDE-8174FCFE6170}"/>
              </a:ext>
            </a:extLst>
          </p:cNvPr>
          <p:cNvSpPr txBox="1"/>
          <p:nvPr/>
        </p:nvSpPr>
        <p:spPr>
          <a:xfrm>
            <a:off x="8848478" y="2338637"/>
            <a:ext cx="6110416" cy="1938992"/>
          </a:xfrm>
          <a:prstGeom prst="rect">
            <a:avLst/>
          </a:prstGeom>
          <a:noFill/>
        </p:spPr>
        <p:txBody>
          <a:bodyPr wrap="square">
            <a:spAutoFit/>
          </a:bodyPr>
          <a:lstStyle/>
          <a:p>
            <a:r>
              <a:rPr lang="en-SG" sz="2400" b="1" u="sng" dirty="0"/>
              <a:t>Hyperparameters</a:t>
            </a:r>
          </a:p>
          <a:p>
            <a:pPr marL="285750" indent="-285750">
              <a:buFont typeface="Arial" panose="020B0604020202020204" pitchFamily="34" charset="0"/>
              <a:buChar char="•"/>
            </a:pPr>
            <a:r>
              <a:rPr lang="en-SG" sz="2400" b="1" dirty="0"/>
              <a:t>'</a:t>
            </a:r>
            <a:r>
              <a:rPr lang="en-SG" sz="2400" b="1" dirty="0" err="1"/>
              <a:t>n_factors</a:t>
            </a:r>
            <a:r>
              <a:rPr lang="en-SG" sz="2400" b="1" dirty="0"/>
              <a:t>': 100</a:t>
            </a:r>
          </a:p>
          <a:p>
            <a:pPr marL="285750" indent="-285750">
              <a:buFont typeface="Arial" panose="020B0604020202020204" pitchFamily="34" charset="0"/>
              <a:buChar char="•"/>
            </a:pPr>
            <a:r>
              <a:rPr lang="en-SG" sz="2400" b="1" dirty="0"/>
              <a:t>'</a:t>
            </a:r>
            <a:r>
              <a:rPr lang="en-SG" sz="2400" b="1" dirty="0" err="1"/>
              <a:t>n_epochs</a:t>
            </a:r>
            <a:r>
              <a:rPr lang="en-SG" sz="2400" b="1" dirty="0"/>
              <a:t>': 40</a:t>
            </a:r>
          </a:p>
          <a:p>
            <a:pPr marL="285750" indent="-285750">
              <a:buFont typeface="Arial" panose="020B0604020202020204" pitchFamily="34" charset="0"/>
              <a:buChar char="•"/>
            </a:pPr>
            <a:r>
              <a:rPr lang="en-SG" sz="2400" b="1" dirty="0"/>
              <a:t>'</a:t>
            </a:r>
            <a:r>
              <a:rPr lang="en-SG" sz="2400" b="1" dirty="0" err="1"/>
              <a:t>lr_all</a:t>
            </a:r>
            <a:r>
              <a:rPr lang="en-SG" sz="2400" b="1" dirty="0"/>
              <a:t>': 0.01</a:t>
            </a:r>
          </a:p>
          <a:p>
            <a:pPr marL="285750" indent="-285750">
              <a:buFont typeface="Arial" panose="020B0604020202020204" pitchFamily="34" charset="0"/>
              <a:buChar char="•"/>
            </a:pPr>
            <a:r>
              <a:rPr lang="en-SG" sz="2400" b="1" dirty="0"/>
              <a:t>'</a:t>
            </a:r>
            <a:r>
              <a:rPr lang="en-SG" sz="2400" b="1" dirty="0" err="1"/>
              <a:t>reg_all</a:t>
            </a:r>
            <a:r>
              <a:rPr lang="en-SG" sz="2400" b="1" dirty="0"/>
              <a:t>': 0.02}</a:t>
            </a:r>
            <a:endParaRPr lang="en-US" sz="2400" b="1" dirty="0"/>
          </a:p>
        </p:txBody>
      </p:sp>
      <p:pic>
        <p:nvPicPr>
          <p:cNvPr id="8" name="Picture 8">
            <a:extLst>
              <a:ext uri="{FF2B5EF4-FFF2-40B4-BE49-F238E27FC236}">
                <a16:creationId xmlns:a16="http://schemas.microsoft.com/office/drawing/2014/main" id="{F6AA3893-AC9E-F529-2A52-0D7EB79A4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32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B5132D7-6BEA-322B-888E-9FA5202933AE}"/>
              </a:ext>
            </a:extLst>
          </p:cNvPr>
          <p:cNvGraphicFramePr>
            <a:graphicFrameLocks noGrp="1"/>
          </p:cNvGraphicFramePr>
          <p:nvPr>
            <p:extLst>
              <p:ext uri="{D42A27DB-BD31-4B8C-83A1-F6EECF244321}">
                <p14:modId xmlns:p14="http://schemas.microsoft.com/office/powerpoint/2010/main" val="763613277"/>
              </p:ext>
            </p:extLst>
          </p:nvPr>
        </p:nvGraphicFramePr>
        <p:xfrm>
          <a:off x="481916" y="1198605"/>
          <a:ext cx="8229597" cy="4851268"/>
        </p:xfrm>
        <a:graphic>
          <a:graphicData uri="http://schemas.openxmlformats.org/drawingml/2006/table">
            <a:tbl>
              <a:tblPr/>
              <a:tblGrid>
                <a:gridCol w="2743199">
                  <a:extLst>
                    <a:ext uri="{9D8B030D-6E8A-4147-A177-3AD203B41FA5}">
                      <a16:colId xmlns:a16="http://schemas.microsoft.com/office/drawing/2014/main" val="4000521606"/>
                    </a:ext>
                  </a:extLst>
                </a:gridCol>
                <a:gridCol w="2743199">
                  <a:extLst>
                    <a:ext uri="{9D8B030D-6E8A-4147-A177-3AD203B41FA5}">
                      <a16:colId xmlns:a16="http://schemas.microsoft.com/office/drawing/2014/main" val="3215579158"/>
                    </a:ext>
                  </a:extLst>
                </a:gridCol>
                <a:gridCol w="2743199">
                  <a:extLst>
                    <a:ext uri="{9D8B030D-6E8A-4147-A177-3AD203B41FA5}">
                      <a16:colId xmlns:a16="http://schemas.microsoft.com/office/drawing/2014/main" val="2796722268"/>
                    </a:ext>
                  </a:extLst>
                </a:gridCol>
              </a:tblGrid>
              <a:tr h="352222">
                <a:tc>
                  <a:txBody>
                    <a:bodyPr/>
                    <a:lstStyle/>
                    <a:p>
                      <a:pPr algn="r" fontAlgn="ctr"/>
                      <a:r>
                        <a:rPr lang="en-SG" sz="1700" b="1" dirty="0" err="1">
                          <a:solidFill>
                            <a:schemeClr val="bg1"/>
                          </a:solidFill>
                          <a:effectLst/>
                        </a:rPr>
                        <a:t>algorithm_name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r" fontAlgn="ctr"/>
                      <a:r>
                        <a:rPr lang="en-SG" sz="1700" b="1" dirty="0" err="1">
                          <a:solidFill>
                            <a:schemeClr val="bg1"/>
                          </a:solidFill>
                          <a:effectLst/>
                        </a:rPr>
                        <a:t>ave_precision@k_score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r" fontAlgn="ctr"/>
                      <a:r>
                        <a:rPr lang="en-SG" sz="1700" b="1" dirty="0" err="1">
                          <a:solidFill>
                            <a:schemeClr val="bg1"/>
                          </a:solidFill>
                          <a:effectLst/>
                        </a:rPr>
                        <a:t>ave_recall@k_score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310638167"/>
                  </a:ext>
                </a:extLst>
              </a:tr>
              <a:tr h="352222">
                <a:tc>
                  <a:txBody>
                    <a:bodyPr/>
                    <a:lstStyle/>
                    <a:p>
                      <a:pPr algn="r" fontAlgn="ctr"/>
                      <a:r>
                        <a:rPr lang="en-SG" sz="1700" b="1" i="1" dirty="0">
                          <a:effectLst/>
                        </a:rPr>
                        <a:t>Tuned </a:t>
                      </a:r>
                      <a:r>
                        <a:rPr lang="en-SG" sz="1700" b="1" i="1" dirty="0" err="1">
                          <a:effectLst/>
                        </a:rPr>
                        <a:t>FunkSVD</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800" b="1" i="1" kern="1200" dirty="0">
                          <a:solidFill>
                            <a:schemeClr val="tx1"/>
                          </a:solidFill>
                          <a:effectLst/>
                          <a:latin typeface="+mn-lt"/>
                          <a:ea typeface="+mn-ea"/>
                          <a:cs typeface="+mn-cs"/>
                        </a:rPr>
                        <a:t>0.952778</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800" b="1" i="1" kern="1200" dirty="0">
                          <a:solidFill>
                            <a:schemeClr val="tx1"/>
                          </a:solidFill>
                          <a:effectLst/>
                          <a:latin typeface="+mn-lt"/>
                          <a:ea typeface="+mn-ea"/>
                          <a:cs typeface="+mn-cs"/>
                        </a:rPr>
                        <a:t>0.225906</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987745169"/>
                  </a:ext>
                </a:extLst>
              </a:tr>
              <a:tr h="352222">
                <a:tc>
                  <a:txBody>
                    <a:bodyPr/>
                    <a:lstStyle/>
                    <a:p>
                      <a:pPr algn="r" fontAlgn="ctr"/>
                      <a:r>
                        <a:rPr lang="en-SG" sz="1700" b="0" i="0" dirty="0" err="1">
                          <a:solidFill>
                            <a:schemeClr val="tx1"/>
                          </a:solidFill>
                          <a:effectLst/>
                        </a:rPr>
                        <a:t>FunkSVD</a:t>
                      </a:r>
                      <a:endParaRPr lang="en-SG" sz="1700" b="0" i="0" dirty="0">
                        <a:solidFill>
                          <a:schemeClr val="tx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SG" sz="1700" b="0" i="0" dirty="0">
                          <a:solidFill>
                            <a:schemeClr val="tx1"/>
                          </a:solidFill>
                          <a:effectLst/>
                        </a:rPr>
                        <a:t>0.867917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SG" sz="1700" b="0" i="0" dirty="0">
                          <a:solidFill>
                            <a:schemeClr val="tx1"/>
                          </a:solidFill>
                          <a:effectLst/>
                        </a:rPr>
                        <a:t>0.257780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4959297"/>
                  </a:ext>
                </a:extLst>
              </a:tr>
              <a:tr h="352222">
                <a:tc>
                  <a:txBody>
                    <a:bodyPr/>
                    <a:lstStyle/>
                    <a:p>
                      <a:pPr algn="r" fontAlgn="ctr"/>
                      <a:r>
                        <a:rPr lang="en-SG" sz="1700" dirty="0">
                          <a:effectLst/>
                        </a:rPr>
                        <a:t>SVD</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0.865417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0.257334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4743478"/>
                  </a:ext>
                </a:extLst>
              </a:tr>
              <a:tr h="352222">
                <a:tc>
                  <a:txBody>
                    <a:bodyPr/>
                    <a:lstStyle/>
                    <a:p>
                      <a:pPr algn="r" fontAlgn="ctr"/>
                      <a:r>
                        <a:rPr lang="en-SG" sz="1700">
                          <a:effectLst/>
                        </a:rPr>
                        <a:t>Baseline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07220529"/>
                  </a:ext>
                </a:extLst>
              </a:tr>
              <a:tr h="352222">
                <a:tc>
                  <a:txBody>
                    <a:bodyPr/>
                    <a:lstStyle/>
                    <a:p>
                      <a:pPr algn="r" fontAlgn="ctr"/>
                      <a:r>
                        <a:rPr lang="en-SG" sz="1700">
                          <a:effectLst/>
                        </a:rPr>
                        <a:t>KNN Baseline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4505058"/>
                  </a:ext>
                </a:extLst>
              </a:tr>
              <a:tr h="352222">
                <a:tc>
                  <a:txBody>
                    <a:bodyPr/>
                    <a:lstStyle/>
                    <a:p>
                      <a:pPr algn="r" fontAlgn="ctr"/>
                      <a:r>
                        <a:rPr lang="en-SG" sz="1700">
                          <a:effectLst/>
                        </a:rPr>
                        <a:t>Slope 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4351007"/>
                  </a:ext>
                </a:extLst>
              </a:tr>
              <a:tr h="352222">
                <a:tc>
                  <a:txBody>
                    <a:bodyPr/>
                    <a:lstStyle/>
                    <a:p>
                      <a:pPr algn="r" fontAlgn="ctr"/>
                      <a:r>
                        <a:rPr lang="en-SG" sz="1700">
                          <a:effectLst/>
                        </a:rPr>
                        <a:t>KNN Basic</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1029704"/>
                  </a:ext>
                </a:extLst>
              </a:tr>
              <a:tr h="352222">
                <a:tc>
                  <a:txBody>
                    <a:bodyPr/>
                    <a:lstStyle/>
                    <a:p>
                      <a:pPr algn="r" fontAlgn="ctr"/>
                      <a:r>
                        <a:rPr lang="en-SG" sz="1700">
                          <a:effectLst/>
                        </a:rPr>
                        <a:t>KNN Means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2140815"/>
                  </a:ext>
                </a:extLst>
              </a:tr>
              <a:tr h="352222">
                <a:tc>
                  <a:txBody>
                    <a:bodyPr/>
                    <a:lstStyle/>
                    <a:p>
                      <a:pPr algn="r" fontAlgn="ctr"/>
                      <a:r>
                        <a:rPr lang="en-SG" sz="1700">
                          <a:effectLst/>
                        </a:rPr>
                        <a:t>KNN ZScore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3898376"/>
                  </a:ext>
                </a:extLst>
              </a:tr>
              <a:tr h="352222">
                <a:tc>
                  <a:txBody>
                    <a:bodyPr/>
                    <a:lstStyle/>
                    <a:p>
                      <a:pPr algn="r" fontAlgn="ctr"/>
                      <a:r>
                        <a:rPr lang="en-SG" sz="1700">
                          <a:effectLst/>
                        </a:rPr>
                        <a:t>Co-clustering</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0.249946</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3937015"/>
                  </a:ext>
                </a:extLst>
              </a:tr>
              <a:tr h="352222">
                <a:tc>
                  <a:txBody>
                    <a:bodyPr/>
                    <a:lstStyle/>
                    <a:p>
                      <a:pPr algn="r" fontAlgn="ctr"/>
                      <a:r>
                        <a:rPr lang="en-SG" sz="1700">
                          <a:effectLst/>
                        </a:rPr>
                        <a:t>Normal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0.719583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0.205594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64415925"/>
                  </a:ext>
                </a:extLst>
              </a:tr>
              <a:tr h="617186">
                <a:tc>
                  <a:txBody>
                    <a:bodyPr/>
                    <a:lstStyle/>
                    <a:p>
                      <a:pPr algn="r" fontAlgn="ctr"/>
                      <a:r>
                        <a:rPr lang="en-SG" sz="1700" dirty="0" err="1">
                          <a:effectLst/>
                        </a:rPr>
                        <a:t>NonNegative</a:t>
                      </a:r>
                      <a:r>
                        <a:rPr lang="en-SG" sz="1700" dirty="0">
                          <a:effectLst/>
                        </a:rPr>
                        <a:t> Matrix Factorization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0.246805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28555079"/>
                  </a:ext>
                </a:extLst>
              </a:tr>
            </a:tbl>
          </a:graphicData>
        </a:graphic>
      </p:graphicFrame>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21</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10809028"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Model Performance Testing using Tuned </a:t>
            </a:r>
            <a:r>
              <a:rPr lang="en-US" sz="4000" b="1" dirty="0" err="1">
                <a:latin typeface="Calibri" panose="020F0502020204030204" pitchFamily="34" charset="0"/>
                <a:cs typeface="Calibri" panose="020F0502020204030204" pitchFamily="34" charset="0"/>
              </a:rPr>
              <a:t>FunkSVD</a:t>
            </a:r>
            <a:endParaRPr lang="en-US" sz="4000" b="1"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8790AD2C-B7AE-DEA3-F68A-D16AC6EFD52F}"/>
              </a:ext>
            </a:extLst>
          </p:cNvPr>
          <p:cNvGraphicFramePr>
            <a:graphicFrameLocks noGrp="1"/>
          </p:cNvGraphicFramePr>
          <p:nvPr>
            <p:extLst>
              <p:ext uri="{D42A27DB-BD31-4B8C-83A1-F6EECF244321}">
                <p14:modId xmlns:p14="http://schemas.microsoft.com/office/powerpoint/2010/main" val="652840963"/>
              </p:ext>
            </p:extLst>
          </p:nvPr>
        </p:nvGraphicFramePr>
        <p:xfrm>
          <a:off x="481915" y="1198606"/>
          <a:ext cx="8229597" cy="5084404"/>
        </p:xfrm>
        <a:graphic>
          <a:graphicData uri="http://schemas.openxmlformats.org/drawingml/2006/table">
            <a:tbl>
              <a:tblPr/>
              <a:tblGrid>
                <a:gridCol w="5535826">
                  <a:extLst>
                    <a:ext uri="{9D8B030D-6E8A-4147-A177-3AD203B41FA5}">
                      <a16:colId xmlns:a16="http://schemas.microsoft.com/office/drawing/2014/main" val="1484439398"/>
                    </a:ext>
                  </a:extLst>
                </a:gridCol>
                <a:gridCol w="1680518">
                  <a:extLst>
                    <a:ext uri="{9D8B030D-6E8A-4147-A177-3AD203B41FA5}">
                      <a16:colId xmlns:a16="http://schemas.microsoft.com/office/drawing/2014/main" val="2429029048"/>
                    </a:ext>
                  </a:extLst>
                </a:gridCol>
                <a:gridCol w="1013253">
                  <a:extLst>
                    <a:ext uri="{9D8B030D-6E8A-4147-A177-3AD203B41FA5}">
                      <a16:colId xmlns:a16="http://schemas.microsoft.com/office/drawing/2014/main" val="3259639948"/>
                    </a:ext>
                  </a:extLst>
                </a:gridCol>
              </a:tblGrid>
              <a:tr h="275096">
                <a:tc>
                  <a:txBody>
                    <a:bodyPr/>
                    <a:lstStyle/>
                    <a:p>
                      <a:pPr algn="r" fontAlgn="ctr"/>
                      <a:r>
                        <a:rPr lang="en-SG" sz="1700" b="1" dirty="0">
                          <a:solidFill>
                            <a:schemeClr val="bg1"/>
                          </a:solidFill>
                          <a:effectLst/>
                        </a:rPr>
                        <a:t>title</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a:solidFill>
                            <a:schemeClr val="bg1"/>
                          </a:solidFill>
                          <a:effectLst/>
                        </a:rPr>
                        <a:t>matching points</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a:solidFill>
                            <a:schemeClr val="bg1"/>
                          </a:solidFill>
                          <a:effectLst/>
                        </a:rPr>
                        <a:t>points</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869223171"/>
                  </a:ext>
                </a:extLst>
              </a:tr>
              <a:tr h="512870">
                <a:tc>
                  <a:txBody>
                    <a:bodyPr/>
                    <a:lstStyle/>
                    <a:p>
                      <a:pPr algn="r" fontAlgn="ctr"/>
                      <a:r>
                        <a:rPr lang="en-SG" sz="1700" dirty="0">
                          <a:effectLst/>
                        </a:rPr>
                        <a:t>Wayfarer 2014 Wayfarer Vineyard Chardonnay (Fort Ross-Seaview)</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91.689440</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98</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04808569"/>
                  </a:ext>
                </a:extLst>
              </a:tr>
              <a:tr h="416105">
                <a:tc>
                  <a:txBody>
                    <a:bodyPr/>
                    <a:lstStyle/>
                    <a:p>
                      <a:pPr algn="r" fontAlgn="ctr"/>
                      <a:r>
                        <a:rPr lang="en-SG" sz="1700">
                          <a:effectLst/>
                        </a:rPr>
                        <a:t>Quady 2006 Starboard Dessert Wine Port (Amador County)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91.613462</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9501285"/>
                  </a:ext>
                </a:extLst>
              </a:tr>
              <a:tr h="540935">
                <a:tc>
                  <a:txBody>
                    <a:bodyPr/>
                    <a:lstStyle/>
                    <a:p>
                      <a:pPr algn="r" fontAlgn="ctr"/>
                      <a:r>
                        <a:rPr lang="en-SG" sz="1700">
                          <a:effectLst/>
                        </a:rPr>
                        <a:t>Ryan Cochrane 2015 Solomon Hills Vineyard Chardonnay (Santa Maria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91.592035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23837091"/>
                  </a:ext>
                </a:extLst>
              </a:tr>
              <a:tr h="540935">
                <a:tc>
                  <a:txBody>
                    <a:bodyPr/>
                    <a:lstStyle/>
                    <a:p>
                      <a:pPr algn="r" fontAlgn="ctr"/>
                      <a:r>
                        <a:rPr lang="en-SG" sz="1700">
                          <a:effectLst/>
                        </a:rPr>
                        <a:t>Williams Selyem 2014 Heintz Vineyard Chardonnay (Russian River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91.562822</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1051934"/>
                  </a:ext>
                </a:extLst>
              </a:tr>
              <a:tr h="512870">
                <a:tc>
                  <a:txBody>
                    <a:bodyPr/>
                    <a:lstStyle/>
                    <a:p>
                      <a:pPr algn="r" fontAlgn="ctr"/>
                      <a:r>
                        <a:rPr lang="en-SG" sz="1700">
                          <a:effectLst/>
                        </a:rPr>
                        <a:t>Gary Farrell 2014 Ritchie Vineyard Chardonnay (Russian River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91.547778</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44177086"/>
                  </a:ext>
                </a:extLst>
              </a:tr>
              <a:tr h="540935">
                <a:tc>
                  <a:txBody>
                    <a:bodyPr/>
                    <a:lstStyle/>
                    <a:p>
                      <a:pPr algn="r" fontAlgn="ctr"/>
                      <a:r>
                        <a:rPr lang="en-SG" sz="1700">
                          <a:effectLst/>
                        </a:rPr>
                        <a:t>Ryan Cochrane 2014 Solomon Hills Vineyard Chardonnay (Santa Maria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91.536482</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23136069"/>
                  </a:ext>
                </a:extLst>
              </a:tr>
              <a:tr h="291273">
                <a:tc>
                  <a:txBody>
                    <a:bodyPr/>
                    <a:lstStyle/>
                    <a:p>
                      <a:pPr algn="r" fontAlgn="ctr"/>
                      <a:r>
                        <a:rPr lang="en-SG" sz="1700">
                          <a:effectLst/>
                        </a:rPr>
                        <a:t>Schramsberg 2008 Extra Brut Sparkling (California)</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91.533279</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94</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44710216"/>
                  </a:ext>
                </a:extLst>
              </a:tr>
              <a:tr h="416105">
                <a:tc>
                  <a:txBody>
                    <a:bodyPr/>
                    <a:lstStyle/>
                    <a:p>
                      <a:pPr algn="r" fontAlgn="ctr"/>
                      <a:r>
                        <a:rPr lang="en-SG" sz="1700">
                          <a:effectLst/>
                        </a:rPr>
                        <a:t>Sandhi 2013 Sanford &amp; Benedict Chardonnay (Sta. Rita Hills)</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91.524916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826416"/>
                  </a:ext>
                </a:extLst>
              </a:tr>
              <a:tr h="291273">
                <a:tc>
                  <a:txBody>
                    <a:bodyPr/>
                    <a:lstStyle/>
                    <a:p>
                      <a:pPr algn="r" fontAlgn="ctr"/>
                      <a:r>
                        <a:rPr lang="en-SG" sz="1700">
                          <a:effectLst/>
                        </a:rPr>
                        <a:t>Dragonette 2013 MJM Syrah (Santa Ynez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91.520572</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8742088"/>
                  </a:ext>
                </a:extLst>
              </a:tr>
              <a:tr h="512870">
                <a:tc>
                  <a:txBody>
                    <a:bodyPr/>
                    <a:lstStyle/>
                    <a:p>
                      <a:pPr algn="r" fontAlgn="ctr"/>
                      <a:r>
                        <a:rPr lang="en-SG" sz="1700" dirty="0">
                          <a:effectLst/>
                        </a:rPr>
                        <a:t>Laetitia 2013 La </a:t>
                      </a:r>
                      <a:r>
                        <a:rPr lang="en-SG" sz="1700" dirty="0" err="1">
                          <a:effectLst/>
                        </a:rPr>
                        <a:t>Coupelle</a:t>
                      </a:r>
                      <a:r>
                        <a:rPr lang="en-SG" sz="1700" dirty="0">
                          <a:effectLst/>
                        </a:rPr>
                        <a:t> Single Vineyard Pinot Noir (Arroyo Grande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91.517997</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96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160792"/>
                  </a:ext>
                </a:extLst>
              </a:tr>
            </a:tbl>
          </a:graphicData>
        </a:graphic>
      </p:graphicFrame>
      <p:sp>
        <p:nvSpPr>
          <p:cNvPr id="9" name="TextBox 8">
            <a:extLst>
              <a:ext uri="{FF2B5EF4-FFF2-40B4-BE49-F238E27FC236}">
                <a16:creationId xmlns:a16="http://schemas.microsoft.com/office/drawing/2014/main" id="{1056C92A-C371-5231-2211-42C48E7984F3}"/>
              </a:ext>
            </a:extLst>
          </p:cNvPr>
          <p:cNvSpPr txBox="1"/>
          <p:nvPr/>
        </p:nvSpPr>
        <p:spPr>
          <a:xfrm>
            <a:off x="8848478" y="2338637"/>
            <a:ext cx="6110416" cy="1200329"/>
          </a:xfrm>
          <a:prstGeom prst="rect">
            <a:avLst/>
          </a:prstGeom>
          <a:noFill/>
        </p:spPr>
        <p:txBody>
          <a:bodyPr wrap="square">
            <a:spAutoFit/>
          </a:bodyPr>
          <a:lstStyle/>
          <a:p>
            <a:r>
              <a:rPr lang="en-SG" sz="2400" b="1" u="sng" dirty="0"/>
              <a:t>Wine Traits</a:t>
            </a:r>
          </a:p>
          <a:p>
            <a:pPr marL="285750" indent="-285750">
              <a:buFont typeface="Arial" panose="020B0604020202020204" pitchFamily="34" charset="0"/>
              <a:buChar char="•"/>
            </a:pPr>
            <a:r>
              <a:rPr lang="en-SG" sz="2400" b="1" dirty="0"/>
              <a:t>“Warm”</a:t>
            </a:r>
          </a:p>
          <a:p>
            <a:pPr marL="285750" indent="-285750">
              <a:buFont typeface="Arial" panose="020B0604020202020204" pitchFamily="34" charset="0"/>
              <a:buChar char="•"/>
            </a:pPr>
            <a:r>
              <a:rPr lang="en-SG" sz="2400" b="1" dirty="0"/>
              <a:t>“Tangy”</a:t>
            </a:r>
            <a:endParaRPr lang="en-US" sz="2400" b="1" dirty="0"/>
          </a:p>
        </p:txBody>
      </p:sp>
      <p:pic>
        <p:nvPicPr>
          <p:cNvPr id="12" name="Picture 8">
            <a:extLst>
              <a:ext uri="{FF2B5EF4-FFF2-40B4-BE49-F238E27FC236}">
                <a16:creationId xmlns:a16="http://schemas.microsoft.com/office/drawing/2014/main" id="{FD237FB3-AC62-522E-5784-AA26AB324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36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3015844386"/>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22</a:t>
            </a:fld>
            <a:endParaRPr lang="en-US" sz="2800" b="1" dirty="0">
              <a:solidFill>
                <a:schemeClr val="bg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1FA41274-A606-1600-55FF-DF6CA9DF9AB6}"/>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Tree>
    <p:extLst>
      <p:ext uri="{BB962C8B-B14F-4D97-AF65-F5344CB8AC3E}">
        <p14:creationId xmlns:p14="http://schemas.microsoft.com/office/powerpoint/2010/main" val="583493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23</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10809028"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Conclusion and Recommendation</a:t>
            </a:r>
          </a:p>
        </p:txBody>
      </p:sp>
      <p:pic>
        <p:nvPicPr>
          <p:cNvPr id="6" name="Picture 10">
            <a:extLst>
              <a:ext uri="{FF2B5EF4-FFF2-40B4-BE49-F238E27FC236}">
                <a16:creationId xmlns:a16="http://schemas.microsoft.com/office/drawing/2014/main" id="{69A0D4C3-C9D5-0661-84A1-5BFC92C5B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36EE298-46A0-FA34-FCB0-3FBD8E309946}"/>
              </a:ext>
            </a:extLst>
          </p:cNvPr>
          <p:cNvSpPr txBox="1"/>
          <p:nvPr/>
        </p:nvSpPr>
        <p:spPr>
          <a:xfrm>
            <a:off x="374659" y="1289900"/>
            <a:ext cx="11415722" cy="2985433"/>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SG" sz="2400" b="0" i="0" dirty="0">
                <a:effectLst/>
                <a:latin typeface="Söhne"/>
              </a:rPr>
              <a:t>The Tuned </a:t>
            </a:r>
            <a:r>
              <a:rPr lang="en-SG" sz="2400" b="0" i="0" dirty="0" err="1">
                <a:effectLst/>
                <a:latin typeface="Söhne"/>
              </a:rPr>
              <a:t>FunkSVD</a:t>
            </a:r>
            <a:r>
              <a:rPr lang="en-SG" sz="2400" b="0" i="0" dirty="0">
                <a:effectLst/>
                <a:latin typeface="Söhne"/>
              </a:rPr>
              <a:t> model performed well in a simple wine recommender system, allowing users to input several traits they look for in a wine to generate the top 10 recommendations.</a:t>
            </a:r>
          </a:p>
          <a:p>
            <a:pPr marL="285750" indent="-285750" algn="l">
              <a:spcAft>
                <a:spcPts val="1200"/>
              </a:spcAft>
              <a:buFont typeface="Arial" panose="020B0604020202020204" pitchFamily="34" charset="0"/>
              <a:buChar char="•"/>
            </a:pPr>
            <a:r>
              <a:rPr lang="en-SG" sz="2400" b="0" i="0" dirty="0">
                <a:effectLst/>
                <a:latin typeface="Söhne"/>
              </a:rPr>
              <a:t>Limitations of the project include the dataset not being representative of the entire wine industry and lacking some relevant features that could affect wine recommendations.</a:t>
            </a:r>
          </a:p>
          <a:p>
            <a:pPr marL="285750" indent="-285750" algn="l">
              <a:spcAft>
                <a:spcPts val="1200"/>
              </a:spcAft>
              <a:buFont typeface="Arial" panose="020B0604020202020204" pitchFamily="34" charset="0"/>
              <a:buChar char="•"/>
            </a:pPr>
            <a:r>
              <a:rPr lang="en-SG" sz="2400" b="0" i="0" dirty="0">
                <a:effectLst/>
                <a:latin typeface="Söhne"/>
              </a:rPr>
              <a:t>In the future, a larger datasets with more comprehensive wine features can be </a:t>
            </a:r>
            <a:r>
              <a:rPr lang="en-SG" sz="2400" dirty="0">
                <a:latin typeface="Söhne"/>
              </a:rPr>
              <a:t>explored </a:t>
            </a:r>
            <a:r>
              <a:rPr lang="en-SG" sz="2400" b="0" i="0" dirty="0">
                <a:effectLst/>
                <a:latin typeface="Söhne"/>
              </a:rPr>
              <a:t>to improve the recommender system and deploy the model onto a Flask app.</a:t>
            </a:r>
          </a:p>
        </p:txBody>
      </p:sp>
    </p:spTree>
    <p:extLst>
      <p:ext uri="{BB962C8B-B14F-4D97-AF65-F5344CB8AC3E}">
        <p14:creationId xmlns:p14="http://schemas.microsoft.com/office/powerpoint/2010/main" val="929553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clear wine glass overlooking orchard during daytime">
            <a:extLst>
              <a:ext uri="{FF2B5EF4-FFF2-40B4-BE49-F238E27FC236}">
                <a16:creationId xmlns:a16="http://schemas.microsoft.com/office/drawing/2014/main" id="{550E2875-003F-571E-662D-17046CA17F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298"/>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219B1A9-B71B-56C4-024A-253A099CC016}"/>
              </a:ext>
            </a:extLst>
          </p:cNvPr>
          <p:cNvSpPr txBox="1"/>
          <p:nvPr/>
        </p:nvSpPr>
        <p:spPr>
          <a:xfrm>
            <a:off x="477980" y="1122363"/>
            <a:ext cx="4316441" cy="320413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700" b="1" i="0" u="none" strike="noStrike" kern="1200" cap="none" spc="0" normalizeH="0" baseline="0" noProof="0" dirty="0">
                <a:ln>
                  <a:noFill/>
                </a:ln>
                <a:solidFill>
                  <a:prstClr val="black"/>
                </a:solidFill>
                <a:effectLst/>
                <a:uLnTx/>
                <a:uFillTx/>
                <a:latin typeface="Calibri" panose="020F0502020204030204"/>
                <a:ea typeface="+mn-ea"/>
                <a:cs typeface="+mn-cs"/>
              </a:rPr>
              <a:t>Thank You</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319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9754FB-913B-C744-EF63-9D9CC2ED7296}"/>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8" name="Title 1">
            <a:extLst>
              <a:ext uri="{FF2B5EF4-FFF2-40B4-BE49-F238E27FC236}">
                <a16:creationId xmlns:a16="http://schemas.microsoft.com/office/drawing/2014/main" id="{56E038F3-E327-FCA6-293E-7BE9A6F357EB}"/>
              </a:ext>
            </a:extLst>
          </p:cNvPr>
          <p:cNvSpPr>
            <a:spLocks noGrp="1"/>
          </p:cNvSpPr>
          <p:nvPr>
            <p:ph type="title"/>
          </p:nvPr>
        </p:nvSpPr>
        <p:spPr>
          <a:xfrm>
            <a:off x="635000" y="1767949"/>
            <a:ext cx="11557000" cy="865188"/>
          </a:xfrm>
        </p:spPr>
        <p:txBody>
          <a:bodyPr>
            <a:normAutofit/>
          </a:bodyPr>
          <a:lstStyle/>
          <a:p>
            <a:r>
              <a:rPr lang="en-US" sz="3600" b="1" dirty="0">
                <a:latin typeface="Calibri" panose="020F0502020204030204" pitchFamily="34" charset="0"/>
                <a:cs typeface="Calibri" panose="020F0502020204030204" pitchFamily="34" charset="0"/>
              </a:rPr>
              <a:t>Annex</a:t>
            </a:r>
            <a:endParaRPr lang="en-SG" sz="3600" b="1"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62198015-6EE3-4D67-6130-174A6BA52D22}"/>
              </a:ext>
            </a:extLst>
          </p:cNvPr>
          <p:cNvCxnSpPr>
            <a:cxnSpLocks/>
          </p:cNvCxnSpPr>
          <p:nvPr/>
        </p:nvCxnSpPr>
        <p:spPr>
          <a:xfrm>
            <a:off x="635000" y="2713569"/>
            <a:ext cx="45339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2B79C31-B686-098E-761C-8B59134D81E1}"/>
              </a:ext>
            </a:extLst>
          </p:cNvPr>
          <p:cNvSpPr txBox="1"/>
          <p:nvPr/>
        </p:nvSpPr>
        <p:spPr>
          <a:xfrm>
            <a:off x="635000" y="2794000"/>
            <a:ext cx="56007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lumMod val="50000"/>
                  </a:schemeClr>
                </a:solidFill>
                <a:latin typeface="Calibri" panose="020F0502020204030204" pitchFamily="34" charset="0"/>
                <a:cs typeface="Calibri" panose="020F0502020204030204" pitchFamily="34" charset="0"/>
              </a:rPr>
              <a:t>Average Points by Province</a:t>
            </a:r>
            <a:endParaRPr lang="en-US" sz="2400" b="1" dirty="0">
              <a:solidFill>
                <a:srgbClr val="A92B38"/>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DB9587FA-0882-766F-5AF0-ACD52568B0D0}"/>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25</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304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26</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608577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Average Points by Province</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848B335D-FA71-2BB7-973A-19D5A5004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296" y="749937"/>
            <a:ext cx="6985409" cy="535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68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lobal wine market size, by product, 2016 - 2028 (USD Billion)">
            <a:extLst>
              <a:ext uri="{FF2B5EF4-FFF2-40B4-BE49-F238E27FC236}">
                <a16:creationId xmlns:a16="http://schemas.microsoft.com/office/drawing/2014/main" id="{51B24574-4BE6-0C84-0DFA-26659784E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14" y="4111611"/>
            <a:ext cx="4615702" cy="23078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88F0B5-3ADC-4B58-0B9C-E475D6B43DE2}"/>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9" name="TextBox 8">
            <a:extLst>
              <a:ext uri="{FF2B5EF4-FFF2-40B4-BE49-F238E27FC236}">
                <a16:creationId xmlns:a16="http://schemas.microsoft.com/office/drawing/2014/main" id="{03AC5CA6-DAC0-61BB-9B84-E13003A09E93}"/>
              </a:ext>
            </a:extLst>
          </p:cNvPr>
          <p:cNvSpPr txBox="1"/>
          <p:nvPr/>
        </p:nvSpPr>
        <p:spPr>
          <a:xfrm>
            <a:off x="374658" y="253809"/>
            <a:ext cx="4040155"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Background</a:t>
            </a:r>
          </a:p>
        </p:txBody>
      </p:sp>
      <p:sp>
        <p:nvSpPr>
          <p:cNvPr id="16" name="Slide Number Placeholder 1">
            <a:extLst>
              <a:ext uri="{FF2B5EF4-FFF2-40B4-BE49-F238E27FC236}">
                <a16:creationId xmlns:a16="http://schemas.microsoft.com/office/drawing/2014/main" id="{26A27677-A116-BC9E-7997-576EF8CECB6B}"/>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3</a:t>
            </a:fld>
            <a:endParaRPr lang="en-US" sz="2800" b="1"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A6661AE-5AEF-3FB6-F808-ED1A965EC7F7}"/>
              </a:ext>
            </a:extLst>
          </p:cNvPr>
          <p:cNvSpPr txBox="1"/>
          <p:nvPr/>
        </p:nvSpPr>
        <p:spPr>
          <a:xfrm>
            <a:off x="374658" y="1003291"/>
            <a:ext cx="5890307" cy="3170099"/>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SG" sz="2000" b="0" i="0" dirty="0">
                <a:effectLst/>
                <a:latin typeface="Söhne"/>
              </a:rPr>
              <a:t>The wine industry is a multi-billion dollar sector that is rapidly growing.</a:t>
            </a:r>
          </a:p>
          <a:p>
            <a:pPr marL="285750" indent="-285750" algn="just">
              <a:spcAft>
                <a:spcPts val="1200"/>
              </a:spcAft>
              <a:buFont typeface="Arial" panose="020B0604020202020204" pitchFamily="34" charset="0"/>
              <a:buChar char="•"/>
            </a:pPr>
            <a:r>
              <a:rPr lang="en-SG" sz="2000" b="0" i="0" dirty="0">
                <a:effectLst/>
                <a:latin typeface="Söhne"/>
              </a:rPr>
              <a:t>Choosing the right wine can be difficult for consumers due to the overwhelming selection and subjective nature of wine tasting.</a:t>
            </a:r>
          </a:p>
          <a:p>
            <a:pPr marL="285750" indent="-285750" algn="just">
              <a:spcAft>
                <a:spcPts val="1200"/>
              </a:spcAft>
              <a:buFont typeface="Arial" panose="020B0604020202020204" pitchFamily="34" charset="0"/>
              <a:buChar char="•"/>
            </a:pPr>
            <a:r>
              <a:rPr lang="en-SG" sz="2000" b="0" i="0" dirty="0">
                <a:effectLst/>
                <a:latin typeface="Söhne"/>
              </a:rPr>
              <a:t>Wine recommendation systems that use machine learning are effective in providing personalized recommendations based on various data points, increasing customer satisfaction and loyalty.</a:t>
            </a:r>
          </a:p>
        </p:txBody>
      </p:sp>
      <p:sp>
        <p:nvSpPr>
          <p:cNvPr id="6" name="TextBox 5">
            <a:extLst>
              <a:ext uri="{FF2B5EF4-FFF2-40B4-BE49-F238E27FC236}">
                <a16:creationId xmlns:a16="http://schemas.microsoft.com/office/drawing/2014/main" id="{C3AA369A-F1CB-A70A-5497-5FCE2DBA0E11}"/>
              </a:ext>
            </a:extLst>
          </p:cNvPr>
          <p:cNvSpPr txBox="1"/>
          <p:nvPr/>
        </p:nvSpPr>
        <p:spPr>
          <a:xfrm>
            <a:off x="8448261" y="4025348"/>
            <a:ext cx="974035" cy="523220"/>
          </a:xfrm>
          <a:prstGeom prst="rect">
            <a:avLst/>
          </a:prstGeom>
          <a:noFill/>
        </p:spPr>
        <p:txBody>
          <a:bodyPr wrap="square" rtlCol="0">
            <a:spAutoFit/>
          </a:bodyPr>
          <a:lstStyle/>
          <a:p>
            <a:pPr algn="ctr"/>
            <a:r>
              <a:rPr lang="en-US" sz="1400" b="1" dirty="0">
                <a:solidFill>
                  <a:srgbClr val="A92B38"/>
                </a:solidFill>
              </a:rPr>
              <a:t>We are here</a:t>
            </a:r>
          </a:p>
        </p:txBody>
      </p:sp>
      <p:grpSp>
        <p:nvGrpSpPr>
          <p:cNvPr id="8" name="Group 7">
            <a:extLst>
              <a:ext uri="{FF2B5EF4-FFF2-40B4-BE49-F238E27FC236}">
                <a16:creationId xmlns:a16="http://schemas.microsoft.com/office/drawing/2014/main" id="{0390A146-6AF5-B677-8F49-D22DEF562148}"/>
              </a:ext>
            </a:extLst>
          </p:cNvPr>
          <p:cNvGrpSpPr/>
          <p:nvPr/>
        </p:nvGrpSpPr>
        <p:grpSpPr>
          <a:xfrm>
            <a:off x="6568286" y="607752"/>
            <a:ext cx="5476461" cy="5753460"/>
            <a:chOff x="6568286" y="387626"/>
            <a:chExt cx="5476461" cy="5753460"/>
          </a:xfrm>
        </p:grpSpPr>
        <p:pic>
          <p:nvPicPr>
            <p:cNvPr id="3076" name="Picture 4" descr="Discover the 8 Most Common Types of Wine">
              <a:extLst>
                <a:ext uri="{FF2B5EF4-FFF2-40B4-BE49-F238E27FC236}">
                  <a16:creationId xmlns:a16="http://schemas.microsoft.com/office/drawing/2014/main" id="{52E46BBB-1953-5190-EA2C-E27846191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8286" y="387626"/>
              <a:ext cx="5476461" cy="54764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61A328-7A16-04CE-6D34-9F5B44E2C2F3}"/>
                </a:ext>
              </a:extLst>
            </p:cNvPr>
            <p:cNvSpPr txBox="1"/>
            <p:nvPr/>
          </p:nvSpPr>
          <p:spPr>
            <a:xfrm>
              <a:off x="6568286" y="5864087"/>
              <a:ext cx="2854010" cy="276999"/>
            </a:xfrm>
            <a:prstGeom prst="rect">
              <a:avLst/>
            </a:prstGeom>
            <a:noFill/>
          </p:spPr>
          <p:txBody>
            <a:bodyPr wrap="square" rtlCol="0">
              <a:spAutoFit/>
            </a:bodyPr>
            <a:lstStyle/>
            <a:p>
              <a:r>
                <a:rPr lang="en-US" sz="1200" b="1" i="1" dirty="0"/>
                <a:t>Source: Wine &amp; Drama</a:t>
              </a:r>
            </a:p>
          </p:txBody>
        </p:sp>
      </p:grpSp>
    </p:spTree>
    <p:extLst>
      <p:ext uri="{BB962C8B-B14F-4D97-AF65-F5344CB8AC3E}">
        <p14:creationId xmlns:p14="http://schemas.microsoft.com/office/powerpoint/2010/main" val="381088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9754FB-913B-C744-EF63-9D9CC2ED7296}"/>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8" name="Title 1">
            <a:extLst>
              <a:ext uri="{FF2B5EF4-FFF2-40B4-BE49-F238E27FC236}">
                <a16:creationId xmlns:a16="http://schemas.microsoft.com/office/drawing/2014/main" id="{56E038F3-E327-FCA6-293E-7BE9A6F357EB}"/>
              </a:ext>
            </a:extLst>
          </p:cNvPr>
          <p:cNvSpPr>
            <a:spLocks noGrp="1"/>
          </p:cNvSpPr>
          <p:nvPr>
            <p:ph type="title"/>
          </p:nvPr>
        </p:nvSpPr>
        <p:spPr>
          <a:xfrm>
            <a:off x="635000" y="1767949"/>
            <a:ext cx="11557000" cy="865188"/>
          </a:xfrm>
        </p:spPr>
        <p:txBody>
          <a:bodyPr>
            <a:normAutofit/>
          </a:bodyPr>
          <a:lstStyle/>
          <a:p>
            <a:r>
              <a:rPr lang="en-US" sz="3600" b="1">
                <a:latin typeface="Calibri" panose="020F0502020204030204" pitchFamily="34" charset="0"/>
                <a:cs typeface="Calibri" panose="020F0502020204030204" pitchFamily="34" charset="0"/>
              </a:rPr>
              <a:t>Presentation Outline</a:t>
            </a:r>
            <a:endParaRPr lang="en-SG" sz="3600" b="1">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62198015-6EE3-4D67-6130-174A6BA52D22}"/>
              </a:ext>
            </a:extLst>
          </p:cNvPr>
          <p:cNvCxnSpPr>
            <a:cxnSpLocks/>
          </p:cNvCxnSpPr>
          <p:nvPr/>
        </p:nvCxnSpPr>
        <p:spPr>
          <a:xfrm>
            <a:off x="635000" y="2713569"/>
            <a:ext cx="45339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2B79C31-B686-098E-761C-8B59134D81E1}"/>
              </a:ext>
            </a:extLst>
          </p:cNvPr>
          <p:cNvSpPr txBox="1"/>
          <p:nvPr/>
        </p:nvSpPr>
        <p:spPr>
          <a:xfrm>
            <a:off x="635000" y="2794000"/>
            <a:ext cx="560070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lumMod val="50000"/>
                  </a:schemeClr>
                </a:solidFill>
                <a:latin typeface="Calibri" panose="020F0502020204030204" pitchFamily="34" charset="0"/>
                <a:cs typeface="Calibri" panose="020F0502020204030204" pitchFamily="34" charset="0"/>
              </a:rPr>
              <a:t>Background</a:t>
            </a:r>
          </a:p>
          <a:p>
            <a:pPr marL="285750" indent="-285750">
              <a:buFont typeface="Arial" panose="020B0604020202020204" pitchFamily="34" charset="0"/>
              <a:buChar char="•"/>
            </a:pPr>
            <a:r>
              <a:rPr lang="en-US" sz="2400" b="1" dirty="0">
                <a:solidFill>
                  <a:srgbClr val="A92B38"/>
                </a:solidFill>
                <a:latin typeface="Calibri" panose="020F0502020204030204" pitchFamily="34" charset="0"/>
                <a:cs typeface="Calibri" panose="020F0502020204030204" pitchFamily="34" charset="0"/>
              </a:rPr>
              <a:t>Data Science Approach</a:t>
            </a:r>
          </a:p>
        </p:txBody>
      </p:sp>
      <p:sp>
        <p:nvSpPr>
          <p:cNvPr id="2" name="Slide Number Placeholder 1">
            <a:extLst>
              <a:ext uri="{FF2B5EF4-FFF2-40B4-BE49-F238E27FC236}">
                <a16:creationId xmlns:a16="http://schemas.microsoft.com/office/drawing/2014/main" id="{DB9587FA-0882-766F-5AF0-ACD52568B0D0}"/>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4</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5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2507030354"/>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5</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Tree>
    <p:extLst>
      <p:ext uri="{BB962C8B-B14F-4D97-AF65-F5344CB8AC3E}">
        <p14:creationId xmlns:p14="http://schemas.microsoft.com/office/powerpoint/2010/main" val="164884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6</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Problem Statement</a:t>
            </a:r>
          </a:p>
        </p:txBody>
      </p:sp>
      <p:sp>
        <p:nvSpPr>
          <p:cNvPr id="5" name="TextBox 4">
            <a:extLst>
              <a:ext uri="{FF2B5EF4-FFF2-40B4-BE49-F238E27FC236}">
                <a16:creationId xmlns:a16="http://schemas.microsoft.com/office/drawing/2014/main" id="{D1DF0834-F0D7-4D83-4BC9-7B297855227B}"/>
              </a:ext>
            </a:extLst>
          </p:cNvPr>
          <p:cNvSpPr txBox="1"/>
          <p:nvPr/>
        </p:nvSpPr>
        <p:spPr>
          <a:xfrm>
            <a:off x="374657" y="1351508"/>
            <a:ext cx="11293881" cy="4585871"/>
          </a:xfrm>
          <a:prstGeom prst="rect">
            <a:avLst/>
          </a:prstGeom>
          <a:noFill/>
        </p:spPr>
        <p:txBody>
          <a:bodyPr wrap="square">
            <a:spAutoFit/>
          </a:bodyPr>
          <a:lstStyle/>
          <a:p>
            <a:pPr algn="just"/>
            <a:r>
              <a:rPr lang="en-SG" sz="2800" b="1" i="0" u="sng" dirty="0">
                <a:effectLst/>
                <a:latin typeface="Söhne"/>
              </a:rPr>
              <a:t>Situation</a:t>
            </a:r>
          </a:p>
          <a:p>
            <a:pPr algn="just"/>
            <a:r>
              <a:rPr lang="en-SG" sz="2400" i="0" dirty="0">
                <a:effectLst/>
                <a:latin typeface="Söhne"/>
              </a:rPr>
              <a:t>Many consumers struggle to select the right wine due to the overwhelming selection and subjective nature of wine tasting. </a:t>
            </a:r>
          </a:p>
          <a:p>
            <a:pPr algn="just"/>
            <a:endParaRPr lang="en-SG" sz="2000" b="1" dirty="0">
              <a:latin typeface="Söhne"/>
            </a:endParaRPr>
          </a:p>
          <a:p>
            <a:pPr algn="just"/>
            <a:r>
              <a:rPr lang="en-SG" sz="2800" b="1" i="0" u="sng" dirty="0">
                <a:effectLst/>
                <a:latin typeface="Söhne"/>
              </a:rPr>
              <a:t>Complication</a:t>
            </a:r>
          </a:p>
          <a:p>
            <a:pPr algn="just"/>
            <a:r>
              <a:rPr lang="en-SG" sz="2400" i="0" dirty="0">
                <a:effectLst/>
                <a:latin typeface="Söhne"/>
              </a:rPr>
              <a:t>This creates a challenge for wineries and wine sellers to provide personalized recommendations and can lead to decreased customer satisfaction and loyalty.</a:t>
            </a:r>
          </a:p>
          <a:p>
            <a:pPr algn="just"/>
            <a:endParaRPr lang="en-SG" sz="2000" b="1" dirty="0">
              <a:latin typeface="Söhne"/>
            </a:endParaRPr>
          </a:p>
          <a:p>
            <a:pPr algn="just"/>
            <a:r>
              <a:rPr lang="en-SG" sz="2800" b="1" i="0" u="sng" dirty="0">
                <a:effectLst/>
                <a:latin typeface="Söhne"/>
              </a:rPr>
              <a:t>Resolution</a:t>
            </a:r>
          </a:p>
          <a:p>
            <a:pPr algn="just"/>
            <a:r>
              <a:rPr lang="en-SG" sz="2400" dirty="0">
                <a:latin typeface="Söhne"/>
              </a:rPr>
              <a:t>Developing </a:t>
            </a:r>
            <a:r>
              <a:rPr lang="en-SG" sz="2400" i="0" dirty="0">
                <a:effectLst/>
                <a:latin typeface="Söhne"/>
              </a:rPr>
              <a:t>a wine recommendation system using machine learning algorithms that can provide accurate and personalized wine recommendations to customers, can ultimately increase customer satisfaction and loyalty for wineries and wine sellers.</a:t>
            </a:r>
            <a:endParaRPr lang="en-US" sz="2400" dirty="0"/>
          </a:p>
        </p:txBody>
      </p:sp>
      <p:pic>
        <p:nvPicPr>
          <p:cNvPr id="8" name="Picture 2">
            <a:extLst>
              <a:ext uri="{FF2B5EF4-FFF2-40B4-BE49-F238E27FC236}">
                <a16:creationId xmlns:a16="http://schemas.microsoft.com/office/drawing/2014/main" id="{0A2E3A3C-0FDC-871D-49D6-29F460E47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63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2346748996"/>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7</a:t>
            </a:fld>
            <a:endParaRPr lang="en-US" sz="2800" b="1" dirty="0">
              <a:solidFill>
                <a:schemeClr val="bg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A98CAAC9-15A3-4457-5C2B-3CDC339CDD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Tree>
    <p:extLst>
      <p:ext uri="{BB962C8B-B14F-4D97-AF65-F5344CB8AC3E}">
        <p14:creationId xmlns:p14="http://schemas.microsoft.com/office/powerpoint/2010/main" val="192401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riangle 20">
            <a:extLst>
              <a:ext uri="{FF2B5EF4-FFF2-40B4-BE49-F238E27FC236}">
                <a16:creationId xmlns:a16="http://schemas.microsoft.com/office/drawing/2014/main" id="{6BABC5D7-03C8-FCBB-72C7-F053054C1160}"/>
              </a:ext>
            </a:extLst>
          </p:cNvPr>
          <p:cNvSpPr/>
          <p:nvPr/>
        </p:nvSpPr>
        <p:spPr>
          <a:xfrm rot="16200000">
            <a:off x="6621750" y="1907561"/>
            <a:ext cx="725557" cy="621585"/>
          </a:xfrm>
          <a:prstGeom prst="triangle">
            <a:avLst>
              <a:gd name="adj" fmla="val 100000"/>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A97B7D-BE87-1219-1F6C-49E76A25C48E}"/>
              </a:ext>
            </a:extLst>
          </p:cNvPr>
          <p:cNvSpPr/>
          <p:nvPr/>
        </p:nvSpPr>
        <p:spPr>
          <a:xfrm>
            <a:off x="7235687" y="1192696"/>
            <a:ext cx="4581656" cy="5009321"/>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8</a:t>
            </a:fld>
            <a:endParaRPr lang="en-US" sz="2800" b="1"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Collection</a:t>
            </a:r>
          </a:p>
        </p:txBody>
      </p:sp>
      <p:pic>
        <p:nvPicPr>
          <p:cNvPr id="6" name="Picture 4">
            <a:extLst>
              <a:ext uri="{FF2B5EF4-FFF2-40B4-BE49-F238E27FC236}">
                <a16:creationId xmlns:a16="http://schemas.microsoft.com/office/drawing/2014/main" id="{DF758F43-515C-9401-D35A-C6D5DD43E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wine list&#10;&#10;Description automatically generated with medium confidence">
            <a:extLst>
              <a:ext uri="{FF2B5EF4-FFF2-40B4-BE49-F238E27FC236}">
                <a16:creationId xmlns:a16="http://schemas.microsoft.com/office/drawing/2014/main" id="{85966771-D8E9-3D3D-B834-A2975EA1F4CE}"/>
              </a:ext>
            </a:extLst>
          </p:cNvPr>
          <p:cNvPicPr>
            <a:picLocks noChangeAspect="1"/>
          </p:cNvPicPr>
          <p:nvPr/>
        </p:nvPicPr>
        <p:blipFill rotWithShape="1">
          <a:blip r:embed="rId4"/>
          <a:srcRect b="1553"/>
          <a:stretch/>
        </p:blipFill>
        <p:spPr>
          <a:xfrm>
            <a:off x="7391309" y="1283229"/>
            <a:ext cx="4426034" cy="4739884"/>
          </a:xfrm>
          <a:prstGeom prst="rect">
            <a:avLst/>
          </a:prstGeom>
        </p:spPr>
      </p:pic>
      <p:sp>
        <p:nvSpPr>
          <p:cNvPr id="11" name="TextBox 10">
            <a:extLst>
              <a:ext uri="{FF2B5EF4-FFF2-40B4-BE49-F238E27FC236}">
                <a16:creationId xmlns:a16="http://schemas.microsoft.com/office/drawing/2014/main" id="{4BF7ABB6-630F-0494-508B-79FEB8750380}"/>
              </a:ext>
            </a:extLst>
          </p:cNvPr>
          <p:cNvSpPr txBox="1"/>
          <p:nvPr/>
        </p:nvSpPr>
        <p:spPr>
          <a:xfrm>
            <a:off x="374657" y="1112971"/>
            <a:ext cx="6622491" cy="954107"/>
          </a:xfrm>
          <a:prstGeom prst="rect">
            <a:avLst/>
          </a:prstGeom>
          <a:noFill/>
        </p:spPr>
        <p:txBody>
          <a:bodyPr wrap="square">
            <a:spAutoFit/>
          </a:bodyPr>
          <a:lstStyle/>
          <a:p>
            <a:pPr algn="just"/>
            <a:r>
              <a:rPr lang="en-SG" sz="2000" b="1" u="sng" dirty="0">
                <a:latin typeface="Söhne"/>
              </a:rPr>
              <a:t>Initial Approach</a:t>
            </a:r>
          </a:p>
          <a:p>
            <a:pPr algn="just"/>
            <a:r>
              <a:rPr lang="en-SG" dirty="0">
                <a:latin typeface="Söhne"/>
              </a:rPr>
              <a:t>Wine data was initially scrapped from Wine Enthusiast – a </a:t>
            </a:r>
            <a:r>
              <a:rPr lang="en-SG" b="0" i="0" dirty="0">
                <a:effectLst/>
                <a:latin typeface="-apple-system"/>
              </a:rPr>
              <a:t>lifestyle magazine covering wine, food, travel, and entertaining topics.</a:t>
            </a:r>
            <a:endParaRPr lang="en-US" dirty="0"/>
          </a:p>
        </p:txBody>
      </p:sp>
      <p:sp>
        <p:nvSpPr>
          <p:cNvPr id="12" name="Down Arrow 11">
            <a:extLst>
              <a:ext uri="{FF2B5EF4-FFF2-40B4-BE49-F238E27FC236}">
                <a16:creationId xmlns:a16="http://schemas.microsoft.com/office/drawing/2014/main" id="{79FFBD1E-544A-F865-755B-0820C4BCD7E5}"/>
              </a:ext>
            </a:extLst>
          </p:cNvPr>
          <p:cNvSpPr/>
          <p:nvPr/>
        </p:nvSpPr>
        <p:spPr>
          <a:xfrm>
            <a:off x="3319504" y="2130505"/>
            <a:ext cx="732797" cy="71696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E8DF5F-CFBE-A083-5ABE-22C3F7376463}"/>
              </a:ext>
            </a:extLst>
          </p:cNvPr>
          <p:cNvPicPr>
            <a:picLocks noChangeAspect="1"/>
          </p:cNvPicPr>
          <p:nvPr/>
        </p:nvPicPr>
        <p:blipFill>
          <a:blip r:embed="rId5"/>
          <a:stretch>
            <a:fillRect/>
          </a:stretch>
        </p:blipFill>
        <p:spPr>
          <a:xfrm>
            <a:off x="1432272" y="2910901"/>
            <a:ext cx="4507260" cy="1126815"/>
          </a:xfrm>
          <a:prstGeom prst="rect">
            <a:avLst/>
          </a:prstGeom>
        </p:spPr>
      </p:pic>
      <p:pic>
        <p:nvPicPr>
          <p:cNvPr id="15" name="Picture 14" descr="A picture containing symbol, graphics, circle, font&#10;&#10;Description automatically generated">
            <a:extLst>
              <a:ext uri="{FF2B5EF4-FFF2-40B4-BE49-F238E27FC236}">
                <a16:creationId xmlns:a16="http://schemas.microsoft.com/office/drawing/2014/main" id="{5C30F066-0018-DB64-F765-AA7135E99589}"/>
              </a:ext>
            </a:extLst>
          </p:cNvPr>
          <p:cNvPicPr>
            <a:picLocks noChangeAspect="1"/>
          </p:cNvPicPr>
          <p:nvPr/>
        </p:nvPicPr>
        <p:blipFill>
          <a:blip r:embed="rId6"/>
          <a:stretch>
            <a:fillRect/>
          </a:stretch>
        </p:blipFill>
        <p:spPr>
          <a:xfrm>
            <a:off x="315957" y="2289316"/>
            <a:ext cx="1116315" cy="1116315"/>
          </a:xfrm>
          <a:prstGeom prst="rect">
            <a:avLst/>
          </a:prstGeom>
        </p:spPr>
      </p:pic>
      <p:sp>
        <p:nvSpPr>
          <p:cNvPr id="16" name="Down Arrow 15">
            <a:extLst>
              <a:ext uri="{FF2B5EF4-FFF2-40B4-BE49-F238E27FC236}">
                <a16:creationId xmlns:a16="http://schemas.microsoft.com/office/drawing/2014/main" id="{B15B1616-6E2A-493C-A6DB-7169A137245A}"/>
              </a:ext>
            </a:extLst>
          </p:cNvPr>
          <p:cNvSpPr/>
          <p:nvPr/>
        </p:nvSpPr>
        <p:spPr>
          <a:xfrm>
            <a:off x="3319504" y="4101143"/>
            <a:ext cx="732797" cy="71696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1D84572-48E5-8759-91B4-5291CCA90BCC}"/>
              </a:ext>
            </a:extLst>
          </p:cNvPr>
          <p:cNvSpPr txBox="1"/>
          <p:nvPr/>
        </p:nvSpPr>
        <p:spPr>
          <a:xfrm>
            <a:off x="374657" y="4881541"/>
            <a:ext cx="6622491" cy="1508105"/>
          </a:xfrm>
          <a:prstGeom prst="rect">
            <a:avLst/>
          </a:prstGeom>
          <a:noFill/>
        </p:spPr>
        <p:txBody>
          <a:bodyPr wrap="square">
            <a:spAutoFit/>
          </a:bodyPr>
          <a:lstStyle/>
          <a:p>
            <a:pPr algn="just"/>
            <a:r>
              <a:rPr lang="en-SG" sz="2000" b="1" u="sng" dirty="0">
                <a:latin typeface="Söhne"/>
              </a:rPr>
              <a:t>Subsequent Approach</a:t>
            </a:r>
          </a:p>
          <a:p>
            <a:pPr marL="285750" indent="-285750">
              <a:buFont typeface="Arial" panose="020B0604020202020204" pitchFamily="34" charset="0"/>
              <a:buChar char="•"/>
            </a:pPr>
            <a:r>
              <a:rPr lang="en-SG" dirty="0">
                <a:latin typeface="Söhne"/>
              </a:rPr>
              <a:t>Wine dataset from Kaggle (</a:t>
            </a:r>
            <a:r>
              <a:rPr lang="en-SG" dirty="0">
                <a:latin typeface="Söhne"/>
                <a:hlinkClick r:id="rId7"/>
              </a:rPr>
              <a:t>https://www.kaggle.com/datasets/zynicide/wine-reviews</a:t>
            </a:r>
            <a:r>
              <a:rPr lang="en-SG" dirty="0">
                <a:latin typeface="Söhne"/>
              </a:rPr>
              <a:t>)</a:t>
            </a:r>
          </a:p>
          <a:p>
            <a:pPr marL="285750" indent="-285750">
              <a:buFont typeface="Arial" panose="020B0604020202020204" pitchFamily="34" charset="0"/>
              <a:buChar char="•"/>
            </a:pPr>
            <a:r>
              <a:rPr lang="en-SG" dirty="0">
                <a:latin typeface="Söhne"/>
              </a:rPr>
              <a:t>Wine Descriptors from Ronald </a:t>
            </a:r>
            <a:r>
              <a:rPr lang="en-SG" dirty="0" err="1">
                <a:latin typeface="Söhne"/>
              </a:rPr>
              <a:t>Shuring’s</a:t>
            </a:r>
            <a:r>
              <a:rPr lang="en-SG" dirty="0">
                <a:latin typeface="Söhne"/>
              </a:rPr>
              <a:t> GitHub (</a:t>
            </a:r>
            <a:r>
              <a:rPr lang="en-SG" dirty="0">
                <a:latin typeface="Söhne"/>
                <a:hlinkClick r:id="rId8"/>
              </a:rPr>
              <a:t>https://github.com/RoaldSchuring/wine_recommender</a:t>
            </a:r>
            <a:r>
              <a:rPr lang="en-SG" dirty="0">
                <a:latin typeface="Söhne"/>
              </a:rPr>
              <a:t>)</a:t>
            </a:r>
            <a:endParaRPr lang="en-US" dirty="0"/>
          </a:p>
        </p:txBody>
      </p:sp>
    </p:spTree>
    <p:extLst>
      <p:ext uri="{BB962C8B-B14F-4D97-AF65-F5344CB8AC3E}">
        <p14:creationId xmlns:p14="http://schemas.microsoft.com/office/powerpoint/2010/main" val="197186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2859418598"/>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4" name="Slide Number Placeholder 1">
            <a:extLst>
              <a:ext uri="{FF2B5EF4-FFF2-40B4-BE49-F238E27FC236}">
                <a16:creationId xmlns:a16="http://schemas.microsoft.com/office/drawing/2014/main" id="{AEF94D72-A981-8612-A00C-CF0F029CFF6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2800" b="1" smtClean="0">
                <a:solidFill>
                  <a:schemeClr val="bg1"/>
                </a:solidFill>
                <a:latin typeface="Calibri" panose="020F0502020204030204" pitchFamily="34" charset="0"/>
                <a:cs typeface="Calibri" panose="020F0502020204030204" pitchFamily="34" charset="0"/>
              </a:rPr>
              <a:pPr algn="r"/>
              <a:t>9</a:t>
            </a:fld>
            <a:endParaRPr lang="en-US" sz="2800" b="1" dirty="0">
              <a:solidFill>
                <a:schemeClr val="bg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D232FC9-C05B-DA9D-6F0F-5B8362C6FCA5}"/>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Tree>
    <p:extLst>
      <p:ext uri="{BB962C8B-B14F-4D97-AF65-F5344CB8AC3E}">
        <p14:creationId xmlns:p14="http://schemas.microsoft.com/office/powerpoint/2010/main" val="4291356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3736</Words>
  <Application>Microsoft Macintosh PowerPoint</Application>
  <PresentationFormat>Widescreen</PresentationFormat>
  <Paragraphs>406</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Calibri</vt:lpstr>
      <vt:lpstr>Calibri Light</vt:lpstr>
      <vt:lpstr>Posterama</vt:lpstr>
      <vt:lpstr>Söhne</vt:lpstr>
      <vt:lpstr>Office Theme</vt:lpstr>
      <vt:lpstr>PowerPoint Presentation</vt:lpstr>
      <vt:lpstr>Presentation Outline</vt:lpstr>
      <vt:lpstr>PowerPoint Presentation</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Annex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Khoo</dc:creator>
  <cp:lastModifiedBy>Nicholas Khoo</cp:lastModifiedBy>
  <cp:revision>8</cp:revision>
  <dcterms:created xsi:type="dcterms:W3CDTF">2023-05-09T04:21:55Z</dcterms:created>
  <dcterms:modified xsi:type="dcterms:W3CDTF">2023-05-11T04:02:38Z</dcterms:modified>
</cp:coreProperties>
</file>