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60" r:id="rId6"/>
    <p:sldId id="284" r:id="rId7"/>
    <p:sldId id="261" r:id="rId8"/>
    <p:sldId id="262" r:id="rId9"/>
    <p:sldId id="263" r:id="rId10"/>
    <p:sldId id="264" r:id="rId11"/>
    <p:sldId id="265" r:id="rId12"/>
    <p:sldId id="266" r:id="rId13"/>
    <p:sldId id="275" r:id="rId14"/>
    <p:sldId id="276" r:id="rId15"/>
    <p:sldId id="277" r:id="rId16"/>
    <p:sldId id="278" r:id="rId17"/>
    <p:sldId id="279" r:id="rId18"/>
    <p:sldId id="281" r:id="rId19"/>
    <p:sldId id="280" r:id="rId20"/>
    <p:sldId id="285" r:id="rId21"/>
    <p:sldId id="283"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61" d="100"/>
          <a:sy n="61" d="100"/>
        </p:scale>
        <p:origin x="7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674A46-5370-42B4-BD7F-46A6F19856A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295821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74A46-5370-42B4-BD7F-46A6F19856A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312997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74A46-5370-42B4-BD7F-46A6F19856A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106680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74A46-5370-42B4-BD7F-46A6F19856A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347272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74A46-5370-42B4-BD7F-46A6F19856A6}"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220057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674A46-5370-42B4-BD7F-46A6F19856A6}"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417450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674A46-5370-42B4-BD7F-46A6F19856A6}"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385753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74A46-5370-42B4-BD7F-46A6F19856A6}"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333813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74A46-5370-42B4-BD7F-46A6F19856A6}"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317813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74A46-5370-42B4-BD7F-46A6F19856A6}"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88391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74A46-5370-42B4-BD7F-46A6F19856A6}"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B85D7-C136-45EE-B7F1-2FAFDD739723}" type="slidenum">
              <a:rPr lang="en-US" smtClean="0"/>
              <a:t>‹#›</a:t>
            </a:fld>
            <a:endParaRPr lang="en-US"/>
          </a:p>
        </p:txBody>
      </p:sp>
    </p:spTree>
    <p:extLst>
      <p:ext uri="{BB962C8B-B14F-4D97-AF65-F5344CB8AC3E}">
        <p14:creationId xmlns:p14="http://schemas.microsoft.com/office/powerpoint/2010/main" val="411541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74A46-5370-42B4-BD7F-46A6F19856A6}" type="datetimeFigureOut">
              <a:rPr lang="en-US" smtClean="0"/>
              <a:t>3/8/2019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B85D7-C136-45EE-B7F1-2FAFDD739723}" type="slidenum">
              <a:rPr lang="en-US" smtClean="0"/>
              <a:t>‹#›</a:t>
            </a:fld>
            <a:endParaRPr lang="en-US"/>
          </a:p>
        </p:txBody>
      </p:sp>
    </p:spTree>
    <p:extLst>
      <p:ext uri="{BB962C8B-B14F-4D97-AF65-F5344CB8AC3E}">
        <p14:creationId xmlns:p14="http://schemas.microsoft.com/office/powerpoint/2010/main" val="993003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630"/>
            <a:ext cx="10515600" cy="1325563"/>
          </a:xfrm>
        </p:spPr>
        <p:txBody>
          <a:bodyPr/>
          <a:lstStyle/>
          <a:p>
            <a:r>
              <a:rPr lang="en-US" b="1" dirty="0" smtClean="0"/>
              <a:t>The different kinds of files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Compiling C programs requires you to work with four kinds of files:</a:t>
            </a:r>
          </a:p>
          <a:p>
            <a:endParaRPr lang="en-US" dirty="0" smtClean="0"/>
          </a:p>
          <a:p>
            <a:pPr marL="514350" indent="-514350">
              <a:buFont typeface="+mj-lt"/>
              <a:buAutoNum type="arabicPeriod"/>
            </a:pPr>
            <a:r>
              <a:rPr lang="en-US" dirty="0" smtClean="0"/>
              <a:t>Regular </a:t>
            </a:r>
            <a:r>
              <a:rPr lang="en-US" b="1" dirty="0" smtClean="0"/>
              <a:t>source code </a:t>
            </a:r>
            <a:r>
              <a:rPr lang="en-US" dirty="0" smtClean="0"/>
              <a:t>files. These files contain function definitions, and have names which end in ".c" by convention.</a:t>
            </a:r>
          </a:p>
          <a:p>
            <a:endParaRPr lang="en-US" dirty="0" smtClean="0"/>
          </a:p>
        </p:txBody>
      </p:sp>
    </p:spTree>
    <p:extLst>
      <p:ext uri="{BB962C8B-B14F-4D97-AF65-F5344CB8AC3E}">
        <p14:creationId xmlns:p14="http://schemas.microsoft.com/office/powerpoint/2010/main" val="4054832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399"/>
            <a:ext cx="10515600" cy="5262563"/>
          </a:xfrm>
        </p:spPr>
        <p:txBody>
          <a:bodyPr>
            <a:normAutofit/>
          </a:bodyPr>
          <a:lstStyle/>
          <a:p>
            <a:pPr marL="0" indent="0">
              <a:buNone/>
            </a:pPr>
            <a:endParaRPr lang="en-US" sz="3200" dirty="0" smtClean="0"/>
          </a:p>
          <a:p>
            <a:pPr marL="0" indent="0">
              <a:buNone/>
            </a:pPr>
            <a:endParaRPr lang="en-US" sz="3200" dirty="0"/>
          </a:p>
          <a:p>
            <a:pPr marL="0" indent="0">
              <a:buNone/>
            </a:pPr>
            <a:r>
              <a:rPr lang="en-US" sz="3200" dirty="0" smtClean="0"/>
              <a:t>The </a:t>
            </a:r>
            <a:r>
              <a:rPr lang="en-US" sz="3200" dirty="0"/>
              <a:t>resulting object files will include several placeholders for functions that are defined in other files. For example, the </a:t>
            </a:r>
            <a:r>
              <a:rPr lang="en-US" sz="3200" dirty="0" err="1"/>
              <a:t>main.o</a:t>
            </a:r>
            <a:r>
              <a:rPr lang="en-US" sz="3200" dirty="0"/>
              <a:t> object file may contain placeholders for calls to any functions in </a:t>
            </a:r>
            <a:r>
              <a:rPr lang="en-US" sz="3200" dirty="0" err="1"/>
              <a:t>threenumsfcts.o</a:t>
            </a:r>
            <a:r>
              <a:rPr lang="en-US" sz="3200" dirty="0"/>
              <a:t>.</a:t>
            </a:r>
          </a:p>
        </p:txBody>
      </p:sp>
    </p:spTree>
    <p:extLst>
      <p:ext uri="{BB962C8B-B14F-4D97-AF65-F5344CB8AC3E}">
        <p14:creationId xmlns:p14="http://schemas.microsoft.com/office/powerpoint/2010/main" val="4036878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Linker</a:t>
            </a:r>
            <a:endParaRPr lang="en-US" b="1" dirty="0"/>
          </a:p>
        </p:txBody>
      </p:sp>
      <p:sp>
        <p:nvSpPr>
          <p:cNvPr id="3" name="Content Placeholder 2"/>
          <p:cNvSpPr>
            <a:spLocks noGrp="1"/>
          </p:cNvSpPr>
          <p:nvPr>
            <p:ph idx="1"/>
          </p:nvPr>
        </p:nvSpPr>
        <p:spPr/>
        <p:txBody>
          <a:bodyPr>
            <a:normAutofit/>
          </a:bodyPr>
          <a:lstStyle/>
          <a:p>
            <a:pPr marL="0" indent="0">
              <a:buNone/>
            </a:pPr>
            <a:r>
              <a:rPr lang="en-US" dirty="0"/>
              <a:t>After each source file has been compiled, the </a:t>
            </a:r>
            <a:r>
              <a:rPr lang="en-US" b="1" i="1" dirty="0"/>
              <a:t>linker</a:t>
            </a:r>
            <a:r>
              <a:rPr lang="en-US" dirty="0"/>
              <a:t> will create the final executable by </a:t>
            </a:r>
            <a:r>
              <a:rPr lang="en-US" b="1" i="1" dirty="0"/>
              <a:t>linking</a:t>
            </a:r>
            <a:r>
              <a:rPr lang="en-US" dirty="0"/>
              <a:t> together the object files and libraries. </a:t>
            </a:r>
            <a:endParaRPr lang="en-US" dirty="0" smtClean="0"/>
          </a:p>
          <a:p>
            <a:pPr marL="0" indent="0">
              <a:buNone/>
            </a:pPr>
            <a:endParaRPr lang="en-US" dirty="0"/>
          </a:p>
          <a:p>
            <a:pPr marL="0" indent="0">
              <a:buNone/>
            </a:pPr>
            <a:r>
              <a:rPr lang="en-US" b="1" dirty="0" err="1" smtClean="0"/>
              <a:t>gcc</a:t>
            </a:r>
            <a:r>
              <a:rPr lang="en-US" b="1" dirty="0" smtClean="0"/>
              <a:t> </a:t>
            </a:r>
            <a:r>
              <a:rPr lang="en-US" b="1" dirty="0" err="1" smtClean="0"/>
              <a:t>main.o</a:t>
            </a:r>
            <a:r>
              <a:rPr lang="en-US" b="1" dirty="0" smtClean="0"/>
              <a:t> </a:t>
            </a:r>
            <a:r>
              <a:rPr lang="en-US" b="1" dirty="0" err="1" smtClean="0"/>
              <a:t>threenumsfcts.o</a:t>
            </a:r>
            <a:r>
              <a:rPr lang="en-US" b="1" dirty="0" smtClean="0"/>
              <a:t> –o </a:t>
            </a:r>
            <a:r>
              <a:rPr lang="en-US" b="1" dirty="0" err="1" smtClean="0"/>
              <a:t>myprog</a:t>
            </a:r>
            <a:endParaRPr lang="en-US" b="1" dirty="0" smtClean="0"/>
          </a:p>
          <a:p>
            <a:pPr marL="0" indent="0">
              <a:buNone/>
            </a:pPr>
            <a:endParaRPr lang="en-US" dirty="0"/>
          </a:p>
          <a:p>
            <a:pPr marL="0" indent="0">
              <a:buNone/>
            </a:pPr>
            <a:r>
              <a:rPr lang="en-US" dirty="0" smtClean="0"/>
              <a:t>This line tells the compiler to link together two object files into a binary executable file named </a:t>
            </a:r>
            <a:r>
              <a:rPr lang="en-US" dirty="0" err="1" smtClean="0"/>
              <a:t>myprog</a:t>
            </a:r>
            <a:r>
              <a:rPr lang="en-US" dirty="0" smtClean="0"/>
              <a:t>.</a:t>
            </a:r>
          </a:p>
          <a:p>
            <a:pPr marL="0" indent="0">
              <a:buNone/>
            </a:pPr>
            <a:endParaRPr lang="en-US" dirty="0"/>
          </a:p>
        </p:txBody>
      </p:sp>
    </p:spTree>
    <p:extLst>
      <p:ext uri="{BB962C8B-B14F-4D97-AF65-F5344CB8AC3E}">
        <p14:creationId xmlns:p14="http://schemas.microsoft.com/office/powerpoint/2010/main" val="3768323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Linker</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dirty="0" smtClean="0"/>
              <a:t>For </a:t>
            </a:r>
            <a:r>
              <a:rPr lang="en-US" dirty="0"/>
              <a:t>each placeholder found within an object file, the linker searches the other object files and libraries to find the referenced function or variable. </a:t>
            </a:r>
          </a:p>
          <a:p>
            <a:pPr marL="0" indent="0">
              <a:buNone/>
            </a:pPr>
            <a:endParaRPr lang="en-US" dirty="0" smtClean="0"/>
          </a:p>
          <a:p>
            <a:pPr marL="0" indent="0">
              <a:buNone/>
            </a:pPr>
            <a:r>
              <a:rPr lang="en-US" dirty="0" smtClean="0"/>
              <a:t>When </a:t>
            </a:r>
            <a:r>
              <a:rPr lang="en-US" dirty="0"/>
              <a:t>linking the </a:t>
            </a:r>
            <a:r>
              <a:rPr lang="en-US" dirty="0" err="1"/>
              <a:t>main.o</a:t>
            </a:r>
            <a:r>
              <a:rPr lang="en-US" dirty="0"/>
              <a:t> and </a:t>
            </a:r>
            <a:r>
              <a:rPr lang="en-US" dirty="0" err="1"/>
              <a:t>threenumsfcts.o</a:t>
            </a:r>
            <a:r>
              <a:rPr lang="en-US" dirty="0"/>
              <a:t> files, the placeholder for a call to a function in </a:t>
            </a:r>
            <a:r>
              <a:rPr lang="en-US" dirty="0" err="1"/>
              <a:t>main.o</a:t>
            </a:r>
            <a:r>
              <a:rPr lang="en-US" dirty="0"/>
              <a:t> will be replaced with a jump to the first instruction of that function within the </a:t>
            </a:r>
            <a:r>
              <a:rPr lang="en-US" dirty="0" err="1"/>
              <a:t>threenumsfcts.o</a:t>
            </a:r>
            <a:r>
              <a:rPr lang="en-US" dirty="0"/>
              <a:t> object file. </a:t>
            </a:r>
          </a:p>
          <a:p>
            <a:pPr marL="0" indent="0">
              <a:buNone/>
            </a:pPr>
            <a:endParaRPr lang="en-US" dirty="0" smtClean="0"/>
          </a:p>
          <a:p>
            <a:pPr marL="0" indent="0">
              <a:buNone/>
            </a:pPr>
            <a:r>
              <a:rPr lang="en-US" dirty="0" smtClean="0"/>
              <a:t>This </a:t>
            </a:r>
            <a:r>
              <a:rPr lang="en-US" dirty="0"/>
              <a:t>creates a link between the code within the </a:t>
            </a:r>
            <a:r>
              <a:rPr lang="en-US" dirty="0" err="1"/>
              <a:t>main.o</a:t>
            </a:r>
            <a:r>
              <a:rPr lang="en-US" dirty="0"/>
              <a:t> and </a:t>
            </a:r>
            <a:r>
              <a:rPr lang="en-US" dirty="0" err="1"/>
              <a:t>threenumsfcts.o</a:t>
            </a:r>
            <a:r>
              <a:rPr lang="en-US" dirty="0"/>
              <a:t> object files. Once all placeholders have been linked together, the final executable can be created. </a:t>
            </a:r>
          </a:p>
        </p:txBody>
      </p:sp>
    </p:spTree>
    <p:extLst>
      <p:ext uri="{BB962C8B-B14F-4D97-AF65-F5344CB8AC3E}">
        <p14:creationId xmlns:p14="http://schemas.microsoft.com/office/powerpoint/2010/main" val="2383998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math function implementations are in a separate </a:t>
            </a:r>
            <a:r>
              <a:rPr lang="en-US" dirty="0" err="1"/>
              <a:t>libm</a:t>
            </a:r>
            <a:r>
              <a:rPr lang="en-US" dirty="0"/>
              <a:t> file that is not linked to by default so you have to specify it -lm. </a:t>
            </a:r>
            <a:endParaRPr lang="en-US" dirty="0" smtClean="0"/>
          </a:p>
          <a:p>
            <a:pPr marL="0" indent="0">
              <a:buNone/>
            </a:pPr>
            <a:endParaRPr lang="en-US" dirty="0"/>
          </a:p>
          <a:p>
            <a:pPr marL="0" indent="0">
              <a:buNone/>
            </a:pPr>
            <a:r>
              <a:rPr lang="en-US" dirty="0" smtClean="0"/>
              <a:t>There is </a:t>
            </a:r>
            <a:r>
              <a:rPr lang="en-US" dirty="0"/>
              <a:t>no relation between those header files and library files.</a:t>
            </a:r>
          </a:p>
        </p:txBody>
      </p:sp>
    </p:spTree>
    <p:extLst>
      <p:ext uri="{BB962C8B-B14F-4D97-AF65-F5344CB8AC3E}">
        <p14:creationId xmlns:p14="http://schemas.microsoft.com/office/powerpoint/2010/main" val="683235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Makefiles</a:t>
            </a:r>
            <a:endParaRPr lang="en-US" b="1" dirty="0"/>
          </a:p>
        </p:txBody>
      </p:sp>
      <p:sp>
        <p:nvSpPr>
          <p:cNvPr id="3" name="Content Placeholder 2"/>
          <p:cNvSpPr>
            <a:spLocks noGrp="1"/>
          </p:cNvSpPr>
          <p:nvPr>
            <p:ph idx="1"/>
          </p:nvPr>
        </p:nvSpPr>
        <p:spPr/>
        <p:txBody>
          <a:bodyPr>
            <a:normAutofit/>
          </a:bodyPr>
          <a:lstStyle/>
          <a:p>
            <a:pPr marL="0" indent="0">
              <a:buNone/>
            </a:pPr>
            <a:r>
              <a:rPr lang="en-US" dirty="0"/>
              <a:t>While modular compilation offers many advantages, manually compiling and linking a program with numerous source and header files can be challenging. </a:t>
            </a:r>
            <a:endParaRPr lang="en-US" dirty="0" smtClean="0"/>
          </a:p>
          <a:p>
            <a:pPr marL="0" indent="0">
              <a:buNone/>
            </a:pPr>
            <a:endParaRPr lang="en-US" dirty="0"/>
          </a:p>
          <a:p>
            <a:pPr marL="0" indent="0">
              <a:buNone/>
            </a:pPr>
            <a:r>
              <a:rPr lang="en-US" dirty="0" smtClean="0"/>
              <a:t>For </a:t>
            </a:r>
            <a:r>
              <a:rPr lang="en-US" dirty="0"/>
              <a:t>example, a change within a single header file will require recompiling all source files that include that header file. Keeping track of these dependencies to determine which files need to be recompiled is not trivial and can require considerable effort, if done manually. </a:t>
            </a:r>
          </a:p>
        </p:txBody>
      </p:sp>
    </p:spTree>
    <p:extLst>
      <p:ext uri="{BB962C8B-B14F-4D97-AF65-F5344CB8AC3E}">
        <p14:creationId xmlns:p14="http://schemas.microsoft.com/office/powerpoint/2010/main" val="1614086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For </a:t>
            </a:r>
            <a:r>
              <a:rPr lang="en-US" dirty="0"/>
              <a:t>large programs, programmers often utilize </a:t>
            </a:r>
            <a:r>
              <a:rPr lang="en-US" b="1" i="1" dirty="0"/>
              <a:t>project management tools</a:t>
            </a:r>
            <a:r>
              <a:rPr lang="en-US" dirty="0"/>
              <a:t> to automate the compilation and linking process. </a:t>
            </a:r>
            <a:r>
              <a:rPr lang="en-US" b="1" i="1" dirty="0"/>
              <a:t>make</a:t>
            </a:r>
            <a:r>
              <a:rPr lang="en-US" dirty="0"/>
              <a:t> is one project management tool that is commonly used on Unix and Linux computer systems.</a:t>
            </a:r>
          </a:p>
          <a:p>
            <a:endParaRPr lang="en-US" dirty="0"/>
          </a:p>
        </p:txBody>
      </p:sp>
    </p:spTree>
    <p:extLst>
      <p:ext uri="{BB962C8B-B14F-4D97-AF65-F5344CB8AC3E}">
        <p14:creationId xmlns:p14="http://schemas.microsoft.com/office/powerpoint/2010/main" val="4027164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07769"/>
            <a:ext cx="10515600" cy="4069194"/>
          </a:xfrm>
        </p:spPr>
        <p:txBody>
          <a:bodyPr>
            <a:normAutofit/>
          </a:bodyPr>
          <a:lstStyle/>
          <a:p>
            <a:pPr marL="0" indent="0">
              <a:buNone/>
            </a:pPr>
            <a:r>
              <a:rPr lang="en-US" dirty="0" smtClean="0"/>
              <a:t>The </a:t>
            </a:r>
            <a:r>
              <a:rPr lang="en-US" dirty="0"/>
              <a:t>make utility uses a </a:t>
            </a:r>
            <a:r>
              <a:rPr lang="en-US" b="1" i="1" dirty="0" err="1"/>
              <a:t>makefile</a:t>
            </a:r>
            <a:r>
              <a:rPr lang="en-US" dirty="0"/>
              <a:t> to recompile and link a program whenever changes are made to the source or header files. </a:t>
            </a:r>
            <a:endParaRPr lang="en-US" dirty="0" smtClean="0"/>
          </a:p>
          <a:p>
            <a:pPr marL="0" indent="0">
              <a:buNone/>
            </a:pPr>
            <a:endParaRPr lang="en-US" dirty="0"/>
          </a:p>
          <a:p>
            <a:pPr marL="0" indent="0">
              <a:buNone/>
            </a:pPr>
            <a:r>
              <a:rPr lang="en-US" dirty="0" smtClean="0"/>
              <a:t>The </a:t>
            </a:r>
            <a:r>
              <a:rPr lang="en-US" dirty="0" err="1"/>
              <a:t>makefile</a:t>
            </a:r>
            <a:r>
              <a:rPr lang="en-US" dirty="0"/>
              <a:t> consists of a set of rules and commands. </a:t>
            </a:r>
            <a:r>
              <a:rPr lang="en-US" b="1" i="1" dirty="0"/>
              <a:t>Make rules</a:t>
            </a:r>
            <a:r>
              <a:rPr lang="en-US" dirty="0"/>
              <a:t> are used to specify dependencies between a target file (e.g., object files and executable) and a set of prerequisite files that are needed to generate the target file (e.g., source and header files). </a:t>
            </a:r>
            <a:endParaRPr lang="en-US" dirty="0" smtClean="0"/>
          </a:p>
          <a:p>
            <a:endParaRPr lang="en-US" dirty="0"/>
          </a:p>
        </p:txBody>
      </p:sp>
    </p:spTree>
    <p:extLst>
      <p:ext uri="{BB962C8B-B14F-4D97-AF65-F5344CB8AC3E}">
        <p14:creationId xmlns:p14="http://schemas.microsoft.com/office/powerpoint/2010/main" val="692247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0414"/>
            <a:ext cx="10515600" cy="5386549"/>
          </a:xfrm>
        </p:spPr>
        <p:txBody>
          <a:bodyPr>
            <a:normAutofit/>
          </a:bodyPr>
          <a:lstStyle/>
          <a:p>
            <a:pPr marL="0" indent="0">
              <a:buNone/>
            </a:pPr>
            <a:endParaRPr lang="en-US" dirty="0" smtClean="0"/>
          </a:p>
          <a:p>
            <a:pPr marL="0" indent="0">
              <a:buNone/>
            </a:pPr>
            <a:endParaRPr lang="en-US" dirty="0"/>
          </a:p>
          <a:p>
            <a:pPr marL="0" indent="0">
              <a:buNone/>
            </a:pPr>
            <a:r>
              <a:rPr lang="en-US" dirty="0" smtClean="0"/>
              <a:t>A </a:t>
            </a:r>
            <a:r>
              <a:rPr lang="en-US" dirty="0"/>
              <a:t>make rule can include one or more commands -- referred to as </a:t>
            </a:r>
            <a:r>
              <a:rPr lang="en-US" b="1" i="1" dirty="0"/>
              <a:t>make recipe</a:t>
            </a:r>
            <a:r>
              <a:rPr lang="en-US" dirty="0"/>
              <a:t> -- that will be executed in order to generate the target file. </a:t>
            </a:r>
            <a:endParaRPr lang="en-US" dirty="0" smtClean="0"/>
          </a:p>
          <a:p>
            <a:pPr marL="0" indent="0">
              <a:buNone/>
            </a:pPr>
            <a:r>
              <a:rPr lang="en-US" dirty="0" smtClean="0"/>
              <a:t>The </a:t>
            </a:r>
            <a:r>
              <a:rPr lang="en-US" dirty="0"/>
              <a:t>make rule's target and prerequisites are defined on a single line. The commands for the make rule should be specified one per line starting with a </a:t>
            </a:r>
            <a:r>
              <a:rPr lang="en-US" b="1" dirty="0"/>
              <a:t>single tab character.</a:t>
            </a:r>
          </a:p>
          <a:p>
            <a:pPr marL="0" indent="0">
              <a:buNone/>
            </a:pPr>
            <a:endParaRPr lang="en-US" dirty="0"/>
          </a:p>
        </p:txBody>
      </p:sp>
    </p:spTree>
    <p:extLst>
      <p:ext uri="{BB962C8B-B14F-4D97-AF65-F5344CB8AC3E}">
        <p14:creationId xmlns:p14="http://schemas.microsoft.com/office/powerpoint/2010/main" val="2137573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7111" t="50649" r="37445" b="30118"/>
          <a:stretch/>
        </p:blipFill>
        <p:spPr>
          <a:xfrm>
            <a:off x="309966" y="1084882"/>
            <a:ext cx="11299413" cy="4804474"/>
          </a:xfrm>
          <a:prstGeom prst="rect">
            <a:avLst/>
          </a:prstGeom>
        </p:spPr>
      </p:pic>
    </p:spTree>
    <p:extLst>
      <p:ext uri="{BB962C8B-B14F-4D97-AF65-F5344CB8AC3E}">
        <p14:creationId xmlns:p14="http://schemas.microsoft.com/office/powerpoint/2010/main" val="2738937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4908" t="43171" r="32636" b="19431"/>
          <a:stretch/>
        </p:blipFill>
        <p:spPr>
          <a:xfrm>
            <a:off x="1565329" y="511444"/>
            <a:ext cx="9407471" cy="6097436"/>
          </a:xfrm>
          <a:prstGeom prst="rect">
            <a:avLst/>
          </a:prstGeom>
        </p:spPr>
      </p:pic>
    </p:spTree>
    <p:extLst>
      <p:ext uri="{BB962C8B-B14F-4D97-AF65-F5344CB8AC3E}">
        <p14:creationId xmlns:p14="http://schemas.microsoft.com/office/powerpoint/2010/main" val="442708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630"/>
            <a:ext cx="10515600" cy="1325563"/>
          </a:xfrm>
        </p:spPr>
        <p:txBody>
          <a:bodyPr/>
          <a:lstStyle/>
          <a:p>
            <a:r>
              <a:rPr lang="en-US" b="1" dirty="0" smtClean="0"/>
              <a:t>The different kinds of files</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b="1" dirty="0" smtClean="0"/>
              <a:t>Header files. </a:t>
            </a:r>
            <a:r>
              <a:rPr lang="en-US" dirty="0" smtClean="0"/>
              <a:t>These files contain function declarations (also known as function prototypes) and various preprocessor statements. They are used to allow source code files to access externally-defined functions. Header files end in ".h" by convention.</a:t>
            </a:r>
          </a:p>
          <a:p>
            <a:endParaRPr lang="en-US" dirty="0" smtClean="0"/>
          </a:p>
        </p:txBody>
      </p:sp>
    </p:spTree>
    <p:extLst>
      <p:ext uri="{BB962C8B-B14F-4D97-AF65-F5344CB8AC3E}">
        <p14:creationId xmlns:p14="http://schemas.microsoft.com/office/powerpoint/2010/main" val="2176148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zyBooks example had a few errors</a:t>
            </a:r>
            <a:endParaRPr lang="en-US" dirty="0"/>
          </a:p>
        </p:txBody>
      </p:sp>
      <p:pic>
        <p:nvPicPr>
          <p:cNvPr id="6" name="Content Placeholder 5"/>
          <p:cNvPicPr>
            <a:picLocks noGrp="1" noChangeAspect="1"/>
          </p:cNvPicPr>
          <p:nvPr>
            <p:ph idx="1"/>
          </p:nvPr>
        </p:nvPicPr>
        <p:blipFill rotWithShape="1">
          <a:blip r:embed="rId2"/>
          <a:srcRect l="50305" t="39302" r="25431" b="39422"/>
          <a:stretch/>
        </p:blipFill>
        <p:spPr>
          <a:xfrm>
            <a:off x="1792106" y="1958701"/>
            <a:ext cx="7919452" cy="3906071"/>
          </a:xfrm>
          <a:prstGeom prst="rect">
            <a:avLst/>
          </a:prstGeom>
        </p:spPr>
      </p:pic>
    </p:spTree>
    <p:extLst>
      <p:ext uri="{BB962C8B-B14F-4D97-AF65-F5344CB8AC3E}">
        <p14:creationId xmlns:p14="http://schemas.microsoft.com/office/powerpoint/2010/main" val="1075101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Make rules can also be used to define common operations used when managing larger programs. One common make rule is the  </a:t>
            </a:r>
            <a:r>
              <a:rPr lang="en-US" b="1" dirty="0" smtClean="0"/>
              <a:t>clean :</a:t>
            </a:r>
            <a:r>
              <a:rPr lang="en-US" dirty="0" smtClean="0"/>
              <a:t> rule that is used to execute a command for deleting all generated files such as object files and the program executable. In the above example, this is accomplished by running the command </a:t>
            </a:r>
            <a:r>
              <a:rPr lang="en-US" dirty="0" err="1" smtClean="0"/>
              <a:t>rm</a:t>
            </a:r>
            <a:r>
              <a:rPr lang="en-US" dirty="0" smtClean="0"/>
              <a:t> *.o myprog.exe.</a:t>
            </a:r>
            <a:endParaRPr lang="en-US" dirty="0"/>
          </a:p>
        </p:txBody>
      </p:sp>
    </p:spTree>
    <p:extLst>
      <p:ext uri="{BB962C8B-B14F-4D97-AF65-F5344CB8AC3E}">
        <p14:creationId xmlns:p14="http://schemas.microsoft.com/office/powerpoint/2010/main" val="1235489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dirty="0" smtClean="0"/>
              <a:t>By default make assumes the </a:t>
            </a:r>
            <a:r>
              <a:rPr lang="en-US" dirty="0" err="1" smtClean="0"/>
              <a:t>makefile</a:t>
            </a:r>
            <a:r>
              <a:rPr lang="en-US" dirty="0" smtClean="0"/>
              <a:t> is named </a:t>
            </a:r>
            <a:r>
              <a:rPr lang="en-US" dirty="0" err="1" smtClean="0"/>
              <a:t>makefile</a:t>
            </a:r>
            <a:r>
              <a:rPr lang="en-US" dirty="0" smtClean="0"/>
              <a:t> or </a:t>
            </a:r>
            <a:r>
              <a:rPr lang="en-US" dirty="0" err="1" smtClean="0"/>
              <a:t>Makefile</a:t>
            </a:r>
            <a:r>
              <a:rPr lang="en-US" dirty="0" smtClean="0"/>
              <a:t>. The -f flag can be used to run make using a different filename. For example, make -f </a:t>
            </a:r>
            <a:r>
              <a:rPr lang="en-US" dirty="0" err="1" smtClean="0"/>
              <a:t>MyMakefile</a:t>
            </a:r>
            <a:r>
              <a:rPr lang="en-US" dirty="0" smtClean="0"/>
              <a:t> will run make using the file named </a:t>
            </a:r>
            <a:r>
              <a:rPr lang="en-US" dirty="0" err="1" smtClean="0"/>
              <a:t>MyMakefile</a:t>
            </a:r>
            <a:r>
              <a:rPr lang="en-US" dirty="0" smtClean="0"/>
              <a:t>.</a:t>
            </a:r>
            <a:endParaRPr lang="en-US" dirty="0"/>
          </a:p>
        </p:txBody>
      </p:sp>
    </p:spTree>
    <p:extLst>
      <p:ext uri="{BB962C8B-B14F-4D97-AF65-F5344CB8AC3E}">
        <p14:creationId xmlns:p14="http://schemas.microsoft.com/office/powerpoint/2010/main" val="953810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630"/>
            <a:ext cx="10515600" cy="1325563"/>
          </a:xfrm>
        </p:spPr>
        <p:txBody>
          <a:bodyPr/>
          <a:lstStyle/>
          <a:p>
            <a:r>
              <a:rPr lang="en-US" b="1" dirty="0" smtClean="0"/>
              <a:t>The different kinds of files</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smtClean="0"/>
          </a:p>
          <a:p>
            <a:pPr marL="514350" indent="-514350">
              <a:buFont typeface="+mj-lt"/>
              <a:buAutoNum type="arabicPeriod" startAt="3"/>
            </a:pPr>
            <a:r>
              <a:rPr lang="en-US" b="1" dirty="0" smtClean="0"/>
              <a:t>Object files. </a:t>
            </a:r>
            <a:r>
              <a:rPr lang="en-US" dirty="0" smtClean="0"/>
              <a:t>These files are produced as the output of the compiler. They consist of function definitions in binary form, but they are not executable by themselves. Object files end in ".o" by convention, although on some operating systems (e.g. Windows, MS-DOS), they often end in ".</a:t>
            </a:r>
            <a:r>
              <a:rPr lang="en-US" dirty="0" err="1" smtClean="0"/>
              <a:t>obj</a:t>
            </a:r>
            <a:r>
              <a:rPr lang="en-US" dirty="0" smtClean="0"/>
              <a:t>".</a:t>
            </a:r>
          </a:p>
          <a:p>
            <a:endParaRPr lang="en-US" dirty="0" smtClean="0"/>
          </a:p>
        </p:txBody>
      </p:sp>
    </p:spTree>
    <p:extLst>
      <p:ext uri="{BB962C8B-B14F-4D97-AF65-F5344CB8AC3E}">
        <p14:creationId xmlns:p14="http://schemas.microsoft.com/office/powerpoint/2010/main" val="1699255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630"/>
            <a:ext cx="10515600" cy="1325563"/>
          </a:xfrm>
        </p:spPr>
        <p:txBody>
          <a:bodyPr/>
          <a:lstStyle/>
          <a:p>
            <a:r>
              <a:rPr lang="en-US" b="1" dirty="0" smtClean="0"/>
              <a:t>The different kinds of files</a:t>
            </a:r>
            <a:endParaRPr lang="en-US" b="1" dirty="0"/>
          </a:p>
        </p:txBody>
      </p:sp>
      <p:sp>
        <p:nvSpPr>
          <p:cNvPr id="3" name="Content Placeholder 2"/>
          <p:cNvSpPr>
            <a:spLocks noGrp="1"/>
          </p:cNvSpPr>
          <p:nvPr>
            <p:ph idx="1"/>
          </p:nvPr>
        </p:nvSpPr>
        <p:spPr/>
        <p:txBody>
          <a:bodyPr>
            <a:normAutofit/>
          </a:bodyPr>
          <a:lstStyle/>
          <a:p>
            <a:endParaRPr lang="en-US" dirty="0" smtClean="0"/>
          </a:p>
          <a:p>
            <a:pPr marL="514350" indent="-514350">
              <a:buFont typeface="+mj-lt"/>
              <a:buAutoNum type="arabicPeriod" startAt="4"/>
            </a:pPr>
            <a:r>
              <a:rPr lang="en-US" b="1" dirty="0" smtClean="0"/>
              <a:t>Binary executables. </a:t>
            </a:r>
            <a:r>
              <a:rPr lang="en-US" dirty="0" smtClean="0"/>
              <a:t>These are produced as the output of a program called a "linker". The linker links together a number of object files to produce a binary file which can be directly executed. Binary executables have no special suffix on Unix operating systems, although they generally end in ".exe" on Windows.</a:t>
            </a:r>
          </a:p>
          <a:p>
            <a:endParaRPr lang="en-US" dirty="0" smtClean="0"/>
          </a:p>
        </p:txBody>
      </p:sp>
    </p:spTree>
    <p:extLst>
      <p:ext uri="{BB962C8B-B14F-4D97-AF65-F5344CB8AC3E}">
        <p14:creationId xmlns:p14="http://schemas.microsoft.com/office/powerpoint/2010/main" val="3467860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Modular compilation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Using separate files to organize code can also help to make the compilation process more efficient. </a:t>
            </a:r>
          </a:p>
          <a:p>
            <a:pPr marL="0" indent="0">
              <a:buNone/>
            </a:pPr>
            <a:endParaRPr lang="en-US" dirty="0"/>
          </a:p>
          <a:p>
            <a:pPr marL="0" indent="0">
              <a:buNone/>
            </a:pPr>
            <a:r>
              <a:rPr lang="en-US" dirty="0" smtClean="0"/>
              <a:t>So far, we used a single-step compilation approach in which all source files are compiled at the same time to create the executable, e.g.  </a:t>
            </a:r>
          </a:p>
          <a:p>
            <a:pPr marL="0" indent="0">
              <a:buNone/>
            </a:pPr>
            <a:r>
              <a:rPr lang="en-US" b="1" dirty="0" err="1" smtClean="0"/>
              <a:t>gcc</a:t>
            </a:r>
            <a:r>
              <a:rPr lang="en-US" b="1" dirty="0" smtClean="0"/>
              <a:t> </a:t>
            </a:r>
            <a:r>
              <a:rPr lang="en-US" b="1" dirty="0" err="1" smtClean="0"/>
              <a:t>main.c</a:t>
            </a:r>
            <a:r>
              <a:rPr lang="en-US" b="1" dirty="0" smtClean="0"/>
              <a:t> </a:t>
            </a:r>
            <a:r>
              <a:rPr lang="en-US" b="1" dirty="0" err="1" smtClean="0"/>
              <a:t>threenumsfcts.c</a:t>
            </a:r>
            <a:r>
              <a:rPr lang="en-US" dirty="0" smtClean="0"/>
              <a:t>. </a:t>
            </a:r>
            <a:endParaRPr lang="en-US" dirty="0"/>
          </a:p>
        </p:txBody>
      </p:sp>
    </p:spTree>
    <p:extLst>
      <p:ext uri="{BB962C8B-B14F-4D97-AF65-F5344CB8AC3E}">
        <p14:creationId xmlns:p14="http://schemas.microsoft.com/office/powerpoint/2010/main" val="1211649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Modular compilation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This approach has a significant drawback. Anytime one of the source files is modified, all files must be recompiled. Even a small change, such as modifying a </a:t>
            </a:r>
            <a:r>
              <a:rPr lang="en-US" dirty="0" err="1" smtClean="0"/>
              <a:t>printf</a:t>
            </a:r>
            <a:r>
              <a:rPr lang="en-US" dirty="0" smtClean="0"/>
              <a:t> statement to fix a spelling error, would require all files be recompiled. </a:t>
            </a:r>
            <a:endParaRPr lang="en-US" dirty="0"/>
          </a:p>
        </p:txBody>
      </p:sp>
    </p:spTree>
    <p:extLst>
      <p:ext uri="{BB962C8B-B14F-4D97-AF65-F5344CB8AC3E}">
        <p14:creationId xmlns:p14="http://schemas.microsoft.com/office/powerpoint/2010/main" val="2362107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Single-step compilation compiles and links all source files and libraries.</a:t>
            </a:r>
          </a:p>
        </p:txBody>
      </p:sp>
      <p:pic>
        <p:nvPicPr>
          <p:cNvPr id="4" name="Content Placeholder 3"/>
          <p:cNvPicPr>
            <a:picLocks noGrp="1" noChangeAspect="1"/>
          </p:cNvPicPr>
          <p:nvPr>
            <p:ph idx="1"/>
          </p:nvPr>
        </p:nvPicPr>
        <p:blipFill rotWithShape="1">
          <a:blip r:embed="rId2"/>
          <a:srcRect l="27094" t="43526" r="35642" b="26200"/>
          <a:stretch/>
        </p:blipFill>
        <p:spPr>
          <a:xfrm>
            <a:off x="712922" y="1968284"/>
            <a:ext cx="10106358" cy="4618495"/>
          </a:xfrm>
          <a:prstGeom prst="rect">
            <a:avLst/>
          </a:prstGeom>
        </p:spPr>
      </p:pic>
    </p:spTree>
    <p:extLst>
      <p:ext uri="{BB962C8B-B14F-4D97-AF65-F5344CB8AC3E}">
        <p14:creationId xmlns:p14="http://schemas.microsoft.com/office/powerpoint/2010/main" val="3255305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1444"/>
            <a:ext cx="10515600" cy="5665519"/>
          </a:xfrm>
        </p:spPr>
        <p:txBody>
          <a:bodyPr/>
          <a:lstStyle/>
          <a:p>
            <a:pPr marL="0" indent="0">
              <a:buNone/>
            </a:pPr>
            <a:endParaRPr lang="en-US" dirty="0" smtClean="0"/>
          </a:p>
          <a:p>
            <a:pPr marL="0" indent="0">
              <a:buNone/>
            </a:pPr>
            <a:endParaRPr lang="en-US" dirty="0"/>
          </a:p>
          <a:p>
            <a:pPr marL="0" indent="0">
              <a:buNone/>
            </a:pPr>
            <a:r>
              <a:rPr lang="en-US" sz="3200" dirty="0" smtClean="0"/>
              <a:t>As </a:t>
            </a:r>
            <a:r>
              <a:rPr lang="en-US" sz="3200" dirty="0"/>
              <a:t>programs become larger and the number of source files increases, the time required to recompile and link all source files can become very long - often requiring minutes to hours. </a:t>
            </a:r>
            <a:endParaRPr lang="en-US" sz="3200" dirty="0" smtClean="0"/>
          </a:p>
          <a:p>
            <a:pPr marL="0" indent="0">
              <a:buNone/>
            </a:pPr>
            <a:endParaRPr lang="en-US" sz="3200" dirty="0"/>
          </a:p>
          <a:p>
            <a:pPr marL="0" indent="0">
              <a:buNone/>
            </a:pPr>
            <a:r>
              <a:rPr lang="en-US" sz="3200" dirty="0" smtClean="0"/>
              <a:t>Instead </a:t>
            </a:r>
            <a:r>
              <a:rPr lang="en-US" sz="3200" dirty="0"/>
              <a:t>of compiling an executable using a single step, a </a:t>
            </a:r>
            <a:r>
              <a:rPr lang="en-US" sz="3200" b="1" i="1" dirty="0"/>
              <a:t>modular compilation</a:t>
            </a:r>
            <a:r>
              <a:rPr lang="en-US" sz="3200" dirty="0"/>
              <a:t> approach can be used that separates the compiling and linking steps within the compilation process. </a:t>
            </a:r>
            <a:endParaRPr lang="en-US" sz="3200"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293149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1444"/>
            <a:ext cx="10515600" cy="5665519"/>
          </a:xfrm>
        </p:spPr>
        <p:txBody>
          <a:bodyPr/>
          <a:lstStyle/>
          <a:p>
            <a:pPr marL="0" indent="0">
              <a:buNone/>
            </a:pPr>
            <a:endParaRPr lang="en-US" dirty="0"/>
          </a:p>
          <a:p>
            <a:pPr marL="0" indent="0">
              <a:buNone/>
            </a:pPr>
            <a:r>
              <a:rPr lang="en-US" dirty="0" smtClean="0"/>
              <a:t>In </a:t>
            </a:r>
            <a:r>
              <a:rPr lang="en-US" dirty="0"/>
              <a:t>this approach, each source file is independently compiled into an object file. An </a:t>
            </a:r>
            <a:r>
              <a:rPr lang="en-US" b="1" i="1" dirty="0"/>
              <a:t>object file</a:t>
            </a:r>
            <a:r>
              <a:rPr lang="en-US" dirty="0"/>
              <a:t> contains machine instructions for the compiled code along with placeholders, often referred to as references, for calls to functions or accesses to variables or classes defined in other source files or libraries</a:t>
            </a:r>
            <a:r>
              <a:rPr lang="en-US" dirty="0" smtClean="0"/>
              <a:t>.</a:t>
            </a:r>
          </a:p>
          <a:p>
            <a:pPr marL="0" indent="0">
              <a:buNone/>
            </a:pPr>
            <a:endParaRPr lang="en-US" dirty="0" smtClean="0"/>
          </a:p>
          <a:p>
            <a:pPr marL="0" indent="0">
              <a:buNone/>
            </a:pPr>
            <a:r>
              <a:rPr lang="en-US" dirty="0" err="1" smtClean="0"/>
              <a:t>gcc</a:t>
            </a:r>
            <a:r>
              <a:rPr lang="en-US" dirty="0" smtClean="0"/>
              <a:t> –c </a:t>
            </a:r>
            <a:r>
              <a:rPr lang="en-US" dirty="0" err="1" smtClean="0"/>
              <a:t>main.c</a:t>
            </a:r>
            <a:endParaRPr lang="en-US" dirty="0"/>
          </a:p>
          <a:p>
            <a:pPr marL="0" indent="0">
              <a:buNone/>
            </a:pPr>
            <a:r>
              <a:rPr lang="en-US" dirty="0" err="1" smtClean="0"/>
              <a:t>gcc</a:t>
            </a:r>
            <a:r>
              <a:rPr lang="en-US" dirty="0" smtClean="0"/>
              <a:t> –c </a:t>
            </a:r>
            <a:r>
              <a:rPr lang="en-US" dirty="0" err="1" smtClean="0"/>
              <a:t>threenumsfcts.c</a:t>
            </a:r>
            <a:endParaRPr lang="en-US" dirty="0" smtClean="0"/>
          </a:p>
          <a:p>
            <a:pPr marL="0" indent="0">
              <a:buNone/>
            </a:pPr>
            <a:endParaRPr lang="en-US" dirty="0"/>
          </a:p>
          <a:p>
            <a:pPr marL="0" indent="0">
              <a:buNone/>
            </a:pPr>
            <a:r>
              <a:rPr lang="en-US" dirty="0" smtClean="0"/>
              <a:t>files can be compiled separately into two object files named </a:t>
            </a:r>
            <a:r>
              <a:rPr lang="en-US" dirty="0" err="1" smtClean="0"/>
              <a:t>main.o</a:t>
            </a:r>
            <a:r>
              <a:rPr lang="en-US" dirty="0" smtClean="0"/>
              <a:t> and </a:t>
            </a:r>
            <a:r>
              <a:rPr lang="en-US" dirty="0" err="1" smtClean="0"/>
              <a:t>threenumsfcts.o</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8041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773</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The different kinds of files</vt:lpstr>
      <vt:lpstr>The different kinds of files</vt:lpstr>
      <vt:lpstr>The different kinds of files</vt:lpstr>
      <vt:lpstr>The different kinds of files</vt:lpstr>
      <vt:lpstr>Modular compilation </vt:lpstr>
      <vt:lpstr>Modular compilation </vt:lpstr>
      <vt:lpstr>Single-step compilation compiles and links all source files and libraries.</vt:lpstr>
      <vt:lpstr>PowerPoint Presentation</vt:lpstr>
      <vt:lpstr>PowerPoint Presentation</vt:lpstr>
      <vt:lpstr>PowerPoint Presentation</vt:lpstr>
      <vt:lpstr>Linker</vt:lpstr>
      <vt:lpstr>Linker</vt:lpstr>
      <vt:lpstr>PowerPoint Presentation</vt:lpstr>
      <vt:lpstr>Makefiles</vt:lpstr>
      <vt:lpstr>PowerPoint Presentation</vt:lpstr>
      <vt:lpstr>PowerPoint Presentation</vt:lpstr>
      <vt:lpstr>PowerPoint Presentation</vt:lpstr>
      <vt:lpstr>PowerPoint Presentation</vt:lpstr>
      <vt:lpstr>PowerPoint Presentation</vt:lpstr>
      <vt:lpstr>zyBooks example had a few errors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Command-line arguments</dc:title>
  <dc:creator>Duce, Patricia</dc:creator>
  <cp:lastModifiedBy>Duce, Patricia</cp:lastModifiedBy>
  <cp:revision>14</cp:revision>
  <dcterms:created xsi:type="dcterms:W3CDTF">2018-10-23T16:16:57Z</dcterms:created>
  <dcterms:modified xsi:type="dcterms:W3CDTF">2019-03-08T20:36:07Z</dcterms:modified>
</cp:coreProperties>
</file>