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50"/>
  </p:notesMasterIdLst>
  <p:handoutMasterIdLst>
    <p:handoutMasterId r:id="rId51"/>
  </p:handoutMasterIdLst>
  <p:sldIdLst>
    <p:sldId id="257" r:id="rId5"/>
    <p:sldId id="259" r:id="rId6"/>
    <p:sldId id="299" r:id="rId7"/>
    <p:sldId id="300" r:id="rId8"/>
    <p:sldId id="301" r:id="rId9"/>
    <p:sldId id="302" r:id="rId10"/>
    <p:sldId id="334" r:id="rId11"/>
    <p:sldId id="335" r:id="rId12"/>
    <p:sldId id="303" r:id="rId13"/>
    <p:sldId id="304" r:id="rId14"/>
    <p:sldId id="305" r:id="rId15"/>
    <p:sldId id="306" r:id="rId16"/>
    <p:sldId id="307" r:id="rId17"/>
    <p:sldId id="308" r:id="rId18"/>
    <p:sldId id="309" r:id="rId19"/>
    <p:sldId id="310" r:id="rId20"/>
    <p:sldId id="272"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36" r:id="rId35"/>
    <p:sldId id="337" r:id="rId36"/>
    <p:sldId id="324" r:id="rId37"/>
    <p:sldId id="325" r:id="rId38"/>
    <p:sldId id="326" r:id="rId39"/>
    <p:sldId id="327" r:id="rId40"/>
    <p:sldId id="333" r:id="rId41"/>
    <p:sldId id="328" r:id="rId42"/>
    <p:sldId id="329" r:id="rId43"/>
    <p:sldId id="330" r:id="rId44"/>
    <p:sldId id="331" r:id="rId45"/>
    <p:sldId id="332" r:id="rId46"/>
    <p:sldId id="338" r:id="rId47"/>
    <p:sldId id="339" r:id="rId48"/>
    <p:sldId id="270" r:id="rId49"/>
  </p:sldIdLst>
  <p:sldSz cx="12192000" cy="6858000"/>
  <p:notesSz cx="6858000" cy="9144000"/>
  <p:custDataLst>
    <p:tags r:id="rId52"/>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136" autoAdjust="0"/>
  </p:normalViewPr>
  <p:slideViewPr>
    <p:cSldViewPr snapToGrid="0" snapToObjects="1">
      <p:cViewPr varScale="1">
        <p:scale>
          <a:sx n="101" d="100"/>
          <a:sy n="101" d="100"/>
        </p:scale>
        <p:origin x="132" y="7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aterino, Kara" userId="4deb671a-73cc-4a87-9661-22d240278c6a" providerId="ADAL" clId="{E19D3058-5748-45A7-ADAB-8FDBD51851D9}"/>
    <pc:docChg chg="modSld">
      <pc:chgData name="DiCaterino, Kara" userId="4deb671a-73cc-4a87-9661-22d240278c6a" providerId="ADAL" clId="{E19D3058-5748-45A7-ADAB-8FDBD51851D9}" dt="2022-09-13T15:36:35.126" v="18" actId="962"/>
      <pc:docMkLst>
        <pc:docMk/>
      </pc:docMkLst>
      <pc:sldChg chg="modSp mod">
        <pc:chgData name="DiCaterino, Kara" userId="4deb671a-73cc-4a87-9661-22d240278c6a" providerId="ADAL" clId="{E19D3058-5748-45A7-ADAB-8FDBD51851D9}" dt="2022-09-13T15:33:21.160" v="0" actId="962"/>
        <pc:sldMkLst>
          <pc:docMk/>
          <pc:sldMk cId="2293288057" sldId="257"/>
        </pc:sldMkLst>
        <pc:picChg chg="mod">
          <ac:chgData name="DiCaterino, Kara" userId="4deb671a-73cc-4a87-9661-22d240278c6a" providerId="ADAL" clId="{E19D3058-5748-45A7-ADAB-8FDBD51851D9}" dt="2022-09-13T15:33:21.160" v="0" actId="962"/>
          <ac:picMkLst>
            <pc:docMk/>
            <pc:sldMk cId="2293288057" sldId="257"/>
            <ac:picMk id="5" creationId="{629EDB37-8785-460C-8C3A-F88F7B1A3CDD}"/>
          </ac:picMkLst>
        </pc:picChg>
      </pc:sldChg>
      <pc:sldChg chg="modSp mod">
        <pc:chgData name="DiCaterino, Kara" userId="4deb671a-73cc-4a87-9661-22d240278c6a" providerId="ADAL" clId="{E19D3058-5748-45A7-ADAB-8FDBD51851D9}" dt="2022-09-13T15:33:52.166" v="2" actId="962"/>
        <pc:sldMkLst>
          <pc:docMk/>
          <pc:sldMk cId="1185373045" sldId="272"/>
        </pc:sldMkLst>
        <pc:picChg chg="mod">
          <ac:chgData name="DiCaterino, Kara" userId="4deb671a-73cc-4a87-9661-22d240278c6a" providerId="ADAL" clId="{E19D3058-5748-45A7-ADAB-8FDBD51851D9}" dt="2022-09-13T15:33:52.166" v="2" actId="962"/>
          <ac:picMkLst>
            <pc:docMk/>
            <pc:sldMk cId="1185373045" sldId="272"/>
            <ac:picMk id="5" creationId="{00000000-0000-0000-0000-000000000000}"/>
          </ac:picMkLst>
        </pc:picChg>
      </pc:sldChg>
      <pc:sldChg chg="modSp mod">
        <pc:chgData name="DiCaterino, Kara" userId="4deb671a-73cc-4a87-9661-22d240278c6a" providerId="ADAL" clId="{E19D3058-5748-45A7-ADAB-8FDBD51851D9}" dt="2022-09-13T15:34:09.194" v="4" actId="962"/>
        <pc:sldMkLst>
          <pc:docMk/>
          <pc:sldMk cId="550323669" sldId="311"/>
        </pc:sldMkLst>
        <pc:picChg chg="mod">
          <ac:chgData name="DiCaterino, Kara" userId="4deb671a-73cc-4a87-9661-22d240278c6a" providerId="ADAL" clId="{E19D3058-5748-45A7-ADAB-8FDBD51851D9}" dt="2022-09-13T15:34:09.194" v="4" actId="962"/>
          <ac:picMkLst>
            <pc:docMk/>
            <pc:sldMk cId="550323669" sldId="311"/>
            <ac:picMk id="5" creationId="{00000000-0000-0000-0000-000000000000}"/>
          </ac:picMkLst>
        </pc:picChg>
      </pc:sldChg>
      <pc:sldChg chg="modSp mod">
        <pc:chgData name="DiCaterino, Kara" userId="4deb671a-73cc-4a87-9661-22d240278c6a" providerId="ADAL" clId="{E19D3058-5748-45A7-ADAB-8FDBD51851D9}" dt="2022-09-13T15:34:27.923" v="6" actId="962"/>
        <pc:sldMkLst>
          <pc:docMk/>
          <pc:sldMk cId="772423575" sldId="315"/>
        </pc:sldMkLst>
        <pc:picChg chg="mod">
          <ac:chgData name="DiCaterino, Kara" userId="4deb671a-73cc-4a87-9661-22d240278c6a" providerId="ADAL" clId="{E19D3058-5748-45A7-ADAB-8FDBD51851D9}" dt="2022-09-13T15:34:27.923" v="6" actId="962"/>
          <ac:picMkLst>
            <pc:docMk/>
            <pc:sldMk cId="772423575" sldId="315"/>
            <ac:picMk id="5" creationId="{00000000-0000-0000-0000-000000000000}"/>
          </ac:picMkLst>
        </pc:picChg>
      </pc:sldChg>
      <pc:sldChg chg="modSp mod">
        <pc:chgData name="DiCaterino, Kara" userId="4deb671a-73cc-4a87-9661-22d240278c6a" providerId="ADAL" clId="{E19D3058-5748-45A7-ADAB-8FDBD51851D9}" dt="2022-09-13T15:34:46.865" v="8" actId="962"/>
        <pc:sldMkLst>
          <pc:docMk/>
          <pc:sldMk cId="3156517927" sldId="318"/>
        </pc:sldMkLst>
        <pc:picChg chg="mod">
          <ac:chgData name="DiCaterino, Kara" userId="4deb671a-73cc-4a87-9661-22d240278c6a" providerId="ADAL" clId="{E19D3058-5748-45A7-ADAB-8FDBD51851D9}" dt="2022-09-13T15:34:46.865" v="8" actId="962"/>
          <ac:picMkLst>
            <pc:docMk/>
            <pc:sldMk cId="3156517927" sldId="318"/>
            <ac:picMk id="5" creationId="{00000000-0000-0000-0000-000000000000}"/>
          </ac:picMkLst>
        </pc:picChg>
      </pc:sldChg>
      <pc:sldChg chg="modSp mod">
        <pc:chgData name="DiCaterino, Kara" userId="4deb671a-73cc-4a87-9661-22d240278c6a" providerId="ADAL" clId="{E19D3058-5748-45A7-ADAB-8FDBD51851D9}" dt="2022-09-13T15:35:08.164" v="10" actId="962"/>
        <pc:sldMkLst>
          <pc:docMk/>
          <pc:sldMk cId="383374523" sldId="323"/>
        </pc:sldMkLst>
        <pc:picChg chg="mod">
          <ac:chgData name="DiCaterino, Kara" userId="4deb671a-73cc-4a87-9661-22d240278c6a" providerId="ADAL" clId="{E19D3058-5748-45A7-ADAB-8FDBD51851D9}" dt="2022-09-13T15:35:08.164" v="10" actId="962"/>
          <ac:picMkLst>
            <pc:docMk/>
            <pc:sldMk cId="383374523" sldId="323"/>
            <ac:picMk id="5" creationId="{00000000-0000-0000-0000-000000000000}"/>
          </ac:picMkLst>
        </pc:picChg>
      </pc:sldChg>
      <pc:sldChg chg="modSp mod">
        <pc:chgData name="DiCaterino, Kara" userId="4deb671a-73cc-4a87-9661-22d240278c6a" providerId="ADAL" clId="{E19D3058-5748-45A7-ADAB-8FDBD51851D9}" dt="2022-09-13T15:35:38.171" v="12" actId="962"/>
        <pc:sldMkLst>
          <pc:docMk/>
          <pc:sldMk cId="1997551919" sldId="325"/>
        </pc:sldMkLst>
        <pc:picChg chg="mod">
          <ac:chgData name="DiCaterino, Kara" userId="4deb671a-73cc-4a87-9661-22d240278c6a" providerId="ADAL" clId="{E19D3058-5748-45A7-ADAB-8FDBD51851D9}" dt="2022-09-13T15:35:38.171" v="12" actId="962"/>
          <ac:picMkLst>
            <pc:docMk/>
            <pc:sldMk cId="1997551919" sldId="325"/>
            <ac:picMk id="5" creationId="{00000000-0000-0000-0000-000000000000}"/>
          </ac:picMkLst>
        </pc:picChg>
      </pc:sldChg>
      <pc:sldChg chg="modSp mod">
        <pc:chgData name="DiCaterino, Kara" userId="4deb671a-73cc-4a87-9661-22d240278c6a" providerId="ADAL" clId="{E19D3058-5748-45A7-ADAB-8FDBD51851D9}" dt="2022-09-13T15:35:53.065" v="14" actId="962"/>
        <pc:sldMkLst>
          <pc:docMk/>
          <pc:sldMk cId="375760921" sldId="327"/>
        </pc:sldMkLst>
        <pc:picChg chg="mod">
          <ac:chgData name="DiCaterino, Kara" userId="4deb671a-73cc-4a87-9661-22d240278c6a" providerId="ADAL" clId="{E19D3058-5748-45A7-ADAB-8FDBD51851D9}" dt="2022-09-13T15:35:53.065" v="14" actId="962"/>
          <ac:picMkLst>
            <pc:docMk/>
            <pc:sldMk cId="375760921" sldId="327"/>
            <ac:picMk id="5" creationId="{00000000-0000-0000-0000-000000000000}"/>
          </ac:picMkLst>
        </pc:picChg>
      </pc:sldChg>
      <pc:sldChg chg="modSp mod">
        <pc:chgData name="DiCaterino, Kara" userId="4deb671a-73cc-4a87-9661-22d240278c6a" providerId="ADAL" clId="{E19D3058-5748-45A7-ADAB-8FDBD51851D9}" dt="2022-09-13T15:36:13.958" v="16" actId="962"/>
        <pc:sldMkLst>
          <pc:docMk/>
          <pc:sldMk cId="2342194615" sldId="329"/>
        </pc:sldMkLst>
        <pc:picChg chg="mod">
          <ac:chgData name="DiCaterino, Kara" userId="4deb671a-73cc-4a87-9661-22d240278c6a" providerId="ADAL" clId="{E19D3058-5748-45A7-ADAB-8FDBD51851D9}" dt="2022-09-13T15:36:13.958" v="16" actId="962"/>
          <ac:picMkLst>
            <pc:docMk/>
            <pc:sldMk cId="2342194615" sldId="329"/>
            <ac:picMk id="5" creationId="{00000000-0000-0000-0000-000000000000}"/>
          </ac:picMkLst>
        </pc:picChg>
      </pc:sldChg>
      <pc:sldChg chg="modSp mod">
        <pc:chgData name="DiCaterino, Kara" userId="4deb671a-73cc-4a87-9661-22d240278c6a" providerId="ADAL" clId="{E19D3058-5748-45A7-ADAB-8FDBD51851D9}" dt="2022-09-13T15:36:35.126" v="18" actId="962"/>
        <pc:sldMkLst>
          <pc:docMk/>
          <pc:sldMk cId="1090600945" sldId="331"/>
        </pc:sldMkLst>
        <pc:picChg chg="mod">
          <ac:chgData name="DiCaterino, Kara" userId="4deb671a-73cc-4a87-9661-22d240278c6a" providerId="ADAL" clId="{E19D3058-5748-45A7-ADAB-8FDBD51851D9}" dt="2022-09-13T15:36:35.126" v="18" actId="962"/>
          <ac:picMkLst>
            <pc:docMk/>
            <pc:sldMk cId="1090600945" sldId="331"/>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27613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57200"/>
          </a:xfrm>
          <a:prstGeom prst="rect">
            <a:avLst/>
          </a:prstGeom>
          <a:noFill/>
        </p:spPr>
        <p:txBody>
          <a:bodyPr wrap="square" rtlCol="0">
            <a:spAutoFit/>
          </a:bodyPr>
          <a:lstStyle/>
          <a:p>
            <a:r>
              <a:rPr lang="en-US" sz="1100" kern="1200" dirty="0">
                <a:solidFill>
                  <a:schemeClr val="bg1"/>
                </a:solidFill>
                <a:latin typeface="+mn-lt"/>
                <a:ea typeface="+mn-ea"/>
                <a:cs typeface="+mn-cs"/>
              </a:rPr>
              <a:t>[Author Name], [Book Title], [#] Edition. © [Insert Year]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p:cNvSpPr>
            <a:spLocks noGrp="1"/>
          </p:cNvSpPr>
          <p:nvPr>
            <p:ph idx="1" hasCustomPrompt="1"/>
          </p:nvPr>
        </p:nvSpPr>
        <p:spPr/>
        <p:txBody>
          <a:bodyPr/>
          <a:lstStyle>
            <a:lvl1pPr>
              <a:spcAft>
                <a:spcPts val="800"/>
              </a:spcAft>
              <a:defRPr sz="2000"/>
            </a:lvl1pPr>
            <a:lvl2pPr>
              <a:spcAft>
                <a:spcPts val="800"/>
              </a:spcAft>
              <a:defRPr sz="2000" b="0"/>
            </a:lvl2pPr>
            <a:lvl3pPr>
              <a:spcAft>
                <a:spcPts val="800"/>
              </a:spcAft>
              <a:defRPr sz="20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sz="2000"/>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 Database Systems: Design, Implementation, and Management, 14 Edition. © 2023 Cengage.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5"/>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 id="2147483766" r:id="rId13"/>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a:xfrm>
            <a:off x="5646420" y="1848899"/>
            <a:ext cx="6104302" cy="2387600"/>
          </a:xfrm>
        </p:spPr>
        <p:txBody>
          <a:bodyPr/>
          <a:lstStyle/>
          <a:p>
            <a:r>
              <a:rPr lang="en-US" dirty="0"/>
              <a:t>Database Systems: Design, Implementation, and Management, 14e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a:xfrm>
            <a:off x="5646420" y="4368586"/>
            <a:ext cx="6104302" cy="1424930"/>
          </a:xfrm>
        </p:spPr>
        <p:txBody>
          <a:bodyPr/>
          <a:lstStyle/>
          <a:p>
            <a:r>
              <a:rPr lang="en-US" dirty="0"/>
              <a:t>Module 2: Data Models</a:t>
            </a:r>
          </a:p>
        </p:txBody>
      </p:sp>
      <p:pic>
        <p:nvPicPr>
          <p:cNvPr id="5" name="Picture 4">
            <a:extLst>
              <a:ext uri="{FF2B5EF4-FFF2-40B4-BE49-F238E27FC236}">
                <a16:creationId xmlns:a16="http://schemas.microsoft.com/office/drawing/2014/main" id="{629EDB37-8785-460C-8C3A-F88F7B1A3CDD}"/>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2842" y="746976"/>
            <a:ext cx="4044022" cy="5174763"/>
          </a:xfrm>
          <a:prstGeom prst="rect">
            <a:avLst/>
          </a:prstGeo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a:t>
            </a:r>
            <a:r>
              <a:rPr lang="en-US" sz="1100" kern="1200" dirty="0">
                <a:solidFill>
                  <a:schemeClr val="bg1"/>
                </a:solidFill>
                <a:latin typeface="+mn-lt"/>
                <a:ea typeface="+mn-ea"/>
                <a:cs typeface="+mn-cs"/>
              </a:rPr>
              <a:t>, </a:t>
            </a:r>
            <a:r>
              <a:rPr lang="en-US" sz="1100" dirty="0">
                <a:solidFill>
                  <a:schemeClr val="bg1"/>
                </a:solidFill>
                <a:latin typeface="+mn-lt"/>
              </a:rPr>
              <a:t>Database Systems: Design, Implementation, and Management</a:t>
            </a:r>
            <a:r>
              <a:rPr lang="en-US" sz="1100" kern="1200" dirty="0">
                <a:solidFill>
                  <a:schemeClr val="bg1"/>
                </a:solidFill>
                <a:latin typeface="+mn-lt"/>
                <a:ea typeface="+mn-ea"/>
                <a:cs typeface="+mn-cs"/>
              </a:rPr>
              <a:t>, 14 Edition. © </a:t>
            </a:r>
            <a:r>
              <a:rPr lang="en-US" sz="1100" dirty="0">
                <a:solidFill>
                  <a:schemeClr val="bg1"/>
                </a:solidFill>
                <a:latin typeface="+mn-lt"/>
              </a:rPr>
              <a:t>2023</a:t>
            </a:r>
            <a:r>
              <a:rPr lang="en-US" sz="1100" kern="1200" dirty="0">
                <a:solidFill>
                  <a:schemeClr val="bg1"/>
                </a:solidFill>
                <a:latin typeface="+mn-lt"/>
                <a:ea typeface="+mn-ea"/>
                <a:cs typeface="+mn-cs"/>
              </a:rPr>
              <a:t>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1E38-78D0-356B-13DA-2671B3480750}"/>
              </a:ext>
            </a:extLst>
          </p:cNvPr>
          <p:cNvSpPr>
            <a:spLocks noGrp="1"/>
          </p:cNvSpPr>
          <p:nvPr>
            <p:ph type="title"/>
          </p:nvPr>
        </p:nvSpPr>
        <p:spPr/>
        <p:txBody>
          <a:bodyPr/>
          <a:lstStyle/>
          <a:p>
            <a:r>
              <a:rPr lang="en-US" dirty="0"/>
              <a:t>Discovering Business Rules</a:t>
            </a:r>
          </a:p>
        </p:txBody>
      </p:sp>
      <p:sp>
        <p:nvSpPr>
          <p:cNvPr id="3" name="Content Placeholder 2">
            <a:extLst>
              <a:ext uri="{FF2B5EF4-FFF2-40B4-BE49-F238E27FC236}">
                <a16:creationId xmlns:a16="http://schemas.microsoft.com/office/drawing/2014/main" id="{F16DC773-F362-9E94-5CD9-0718D9B9AA8D}"/>
              </a:ext>
            </a:extLst>
          </p:cNvPr>
          <p:cNvSpPr>
            <a:spLocks noGrp="1"/>
          </p:cNvSpPr>
          <p:nvPr>
            <p:ph idx="1"/>
          </p:nvPr>
        </p:nvSpPr>
        <p:spPr/>
        <p:txBody>
          <a:bodyPr/>
          <a:lstStyle/>
          <a:p>
            <a:r>
              <a:rPr lang="en-US" dirty="0"/>
              <a:t>The main sources of business rules are company managers, policy makers, department managers, and written documentation such as company procedures</a:t>
            </a:r>
          </a:p>
          <a:p>
            <a:r>
              <a:rPr lang="en-US" dirty="0"/>
              <a:t>Business rules are essential to database design due to the following reasons:</a:t>
            </a:r>
          </a:p>
          <a:p>
            <a:pPr lvl="1"/>
            <a:r>
              <a:rPr lang="en-US" dirty="0"/>
              <a:t>It helps to standardize the company’s view of data</a:t>
            </a:r>
          </a:p>
          <a:p>
            <a:pPr lvl="1"/>
            <a:r>
              <a:rPr lang="en-US" dirty="0"/>
              <a:t>It can be a communication tool between users and designers</a:t>
            </a:r>
          </a:p>
          <a:p>
            <a:pPr lvl="1"/>
            <a:r>
              <a:rPr lang="en-US" dirty="0"/>
              <a:t>It allows the designer to understand the nature, role, and scope of the data</a:t>
            </a:r>
          </a:p>
          <a:p>
            <a:pPr lvl="1"/>
            <a:r>
              <a:rPr lang="en-US" dirty="0"/>
              <a:t>It allows the designer to understand business processes</a:t>
            </a:r>
          </a:p>
          <a:p>
            <a:pPr lvl="1"/>
            <a:r>
              <a:rPr lang="en-US" dirty="0"/>
              <a:t>It allows the designer to develop appropriate relationship participation rules and constraints and to create an accurate data model</a:t>
            </a:r>
          </a:p>
        </p:txBody>
      </p:sp>
    </p:spTree>
    <p:extLst>
      <p:ext uri="{BB962C8B-B14F-4D97-AF65-F5344CB8AC3E}">
        <p14:creationId xmlns:p14="http://schemas.microsoft.com/office/powerpoint/2010/main" val="339190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DC38-279E-9FDC-D58E-B492299CF885}"/>
              </a:ext>
            </a:extLst>
          </p:cNvPr>
          <p:cNvSpPr>
            <a:spLocks noGrp="1"/>
          </p:cNvSpPr>
          <p:nvPr>
            <p:ph type="title"/>
          </p:nvPr>
        </p:nvSpPr>
        <p:spPr/>
        <p:txBody>
          <a:bodyPr/>
          <a:lstStyle/>
          <a:p>
            <a:r>
              <a:rPr lang="en-US" dirty="0"/>
              <a:t>Translating Business Rules into Data Model Components</a:t>
            </a:r>
          </a:p>
        </p:txBody>
      </p:sp>
      <p:sp>
        <p:nvSpPr>
          <p:cNvPr id="3" name="Content Placeholder 2">
            <a:extLst>
              <a:ext uri="{FF2B5EF4-FFF2-40B4-BE49-F238E27FC236}">
                <a16:creationId xmlns:a16="http://schemas.microsoft.com/office/drawing/2014/main" id="{D23FC539-08B7-43C9-D2B5-B3E93142A967}"/>
              </a:ext>
            </a:extLst>
          </p:cNvPr>
          <p:cNvSpPr>
            <a:spLocks noGrp="1"/>
          </p:cNvSpPr>
          <p:nvPr>
            <p:ph idx="1"/>
          </p:nvPr>
        </p:nvSpPr>
        <p:spPr/>
        <p:txBody>
          <a:bodyPr/>
          <a:lstStyle/>
          <a:p>
            <a:r>
              <a:rPr lang="en-US" dirty="0"/>
              <a:t>For example, the business rule “a customer may generate many invoices” contains two nouns and a verb that associates the nouns</a:t>
            </a:r>
          </a:p>
          <a:p>
            <a:r>
              <a:rPr lang="en-US" dirty="0"/>
              <a:t>From this business rule, you could deduce the following:</a:t>
            </a:r>
          </a:p>
          <a:p>
            <a:pPr lvl="1"/>
            <a:r>
              <a:rPr lang="en-US" dirty="0"/>
              <a:t>Customer and invoice are objects of interest for the environment and should be represented by their respective entities</a:t>
            </a:r>
          </a:p>
          <a:p>
            <a:pPr lvl="1"/>
            <a:r>
              <a:rPr lang="en-US" dirty="0"/>
              <a:t>There is a generate relationship between customer and invoice</a:t>
            </a:r>
          </a:p>
          <a:p>
            <a:r>
              <a:rPr lang="en-US" dirty="0"/>
              <a:t>The rule above is complemented by the business rule “an invoice is generated by only one customer”</a:t>
            </a:r>
          </a:p>
          <a:p>
            <a:pPr lvl="1"/>
            <a:r>
              <a:rPr lang="en-US" dirty="0"/>
              <a:t>The relationship is one-to-many (1:M)</a:t>
            </a:r>
          </a:p>
        </p:txBody>
      </p:sp>
    </p:spTree>
    <p:extLst>
      <p:ext uri="{BB962C8B-B14F-4D97-AF65-F5344CB8AC3E}">
        <p14:creationId xmlns:p14="http://schemas.microsoft.com/office/powerpoint/2010/main" val="54933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7AF5-13C7-349D-89D8-6701FE52CCA3}"/>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62FFA176-D7B7-3CE8-E595-63250D542E8D}"/>
              </a:ext>
            </a:extLst>
          </p:cNvPr>
          <p:cNvSpPr>
            <a:spLocks noGrp="1"/>
          </p:cNvSpPr>
          <p:nvPr>
            <p:ph idx="1"/>
          </p:nvPr>
        </p:nvSpPr>
        <p:spPr/>
        <p:txBody>
          <a:bodyPr/>
          <a:lstStyle/>
          <a:p>
            <a:r>
              <a:rPr lang="en-US" dirty="0"/>
              <a:t>Entity names should be descriptive of the objects in the business environment and use technology that is familiar to the users</a:t>
            </a:r>
          </a:p>
          <a:p>
            <a:r>
              <a:rPr lang="en-US" dirty="0"/>
              <a:t>An attribute name should also be descriptive of the data represented</a:t>
            </a:r>
          </a:p>
          <a:p>
            <a:r>
              <a:rPr lang="en-US" dirty="0"/>
              <a:t>It is good practice to prefix the name of an attribute with the name or abbreviation of the entity in which it occurs</a:t>
            </a:r>
          </a:p>
          <a:p>
            <a:pPr lvl="1"/>
            <a:r>
              <a:rPr lang="en-US" dirty="0"/>
              <a:t>For example, in the CUSTOMER entity, customer’s credit limit may be called CUS_CREDIT_LIMIT</a:t>
            </a:r>
          </a:p>
          <a:p>
            <a:r>
              <a:rPr lang="en-US" dirty="0"/>
              <a:t>A proper naming convention can help make your model self-documenting</a:t>
            </a:r>
          </a:p>
        </p:txBody>
      </p:sp>
    </p:spTree>
    <p:extLst>
      <p:ext uri="{BB962C8B-B14F-4D97-AF65-F5344CB8AC3E}">
        <p14:creationId xmlns:p14="http://schemas.microsoft.com/office/powerpoint/2010/main" val="260437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7079-6BFF-164E-1D18-69A1137A0B33}"/>
              </a:ext>
            </a:extLst>
          </p:cNvPr>
          <p:cNvSpPr>
            <a:spLocks noGrp="1"/>
          </p:cNvSpPr>
          <p:nvPr>
            <p:ph type="title"/>
          </p:nvPr>
        </p:nvSpPr>
        <p:spPr/>
        <p:txBody>
          <a:bodyPr/>
          <a:lstStyle/>
          <a:p>
            <a:r>
              <a:rPr lang="en-US" dirty="0"/>
              <a:t>The Evolution of Data Models</a:t>
            </a:r>
          </a:p>
        </p:txBody>
      </p:sp>
      <p:sp>
        <p:nvSpPr>
          <p:cNvPr id="3" name="Content Placeholder 2">
            <a:extLst>
              <a:ext uri="{FF2B5EF4-FFF2-40B4-BE49-F238E27FC236}">
                <a16:creationId xmlns:a16="http://schemas.microsoft.com/office/drawing/2014/main" id="{4DA23D91-57C8-10D5-EFF1-6C4387D6AB71}"/>
              </a:ext>
            </a:extLst>
          </p:cNvPr>
          <p:cNvSpPr>
            <a:spLocks noGrp="1"/>
          </p:cNvSpPr>
          <p:nvPr>
            <p:ph idx="1"/>
          </p:nvPr>
        </p:nvSpPr>
        <p:spPr/>
        <p:txBody>
          <a:bodyPr/>
          <a:lstStyle/>
          <a:p>
            <a:r>
              <a:rPr lang="en-US" dirty="0"/>
              <a:t>Data models represent schools of thought as to what a database is, what it should do, the types of structures that it should employ, and the technology that would be used to implement these structures</a:t>
            </a:r>
          </a:p>
          <a:p>
            <a:r>
              <a:rPr lang="en-US" dirty="0"/>
              <a:t>This section gives an overview of the major data models in roughly chronological order</a:t>
            </a:r>
          </a:p>
        </p:txBody>
      </p:sp>
    </p:spTree>
    <p:extLst>
      <p:ext uri="{BB962C8B-B14F-4D97-AF65-F5344CB8AC3E}">
        <p14:creationId xmlns:p14="http://schemas.microsoft.com/office/powerpoint/2010/main" val="339491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9C0F-6B3D-F15E-E274-05329F436560}"/>
              </a:ext>
            </a:extLst>
          </p:cNvPr>
          <p:cNvSpPr>
            <a:spLocks noGrp="1"/>
          </p:cNvSpPr>
          <p:nvPr>
            <p:ph type="title"/>
          </p:nvPr>
        </p:nvSpPr>
        <p:spPr/>
        <p:txBody>
          <a:bodyPr/>
          <a:lstStyle/>
          <a:p>
            <a:r>
              <a:rPr lang="en-US" dirty="0"/>
              <a:t>Hierarchical and Network Models (1 of 2)</a:t>
            </a:r>
          </a:p>
        </p:txBody>
      </p:sp>
      <p:sp>
        <p:nvSpPr>
          <p:cNvPr id="3" name="Content Placeholder 2">
            <a:extLst>
              <a:ext uri="{FF2B5EF4-FFF2-40B4-BE49-F238E27FC236}">
                <a16:creationId xmlns:a16="http://schemas.microsoft.com/office/drawing/2014/main" id="{AF9A974B-2CD2-BE85-F07A-6E68B5B1632F}"/>
              </a:ext>
            </a:extLst>
          </p:cNvPr>
          <p:cNvSpPr>
            <a:spLocks noGrp="1"/>
          </p:cNvSpPr>
          <p:nvPr>
            <p:ph idx="1"/>
          </p:nvPr>
        </p:nvSpPr>
        <p:spPr/>
        <p:txBody>
          <a:bodyPr/>
          <a:lstStyle/>
          <a:p>
            <a:r>
              <a:rPr lang="en-US" dirty="0"/>
              <a:t>The </a:t>
            </a:r>
            <a:r>
              <a:rPr lang="en-US" b="1" dirty="0"/>
              <a:t>hierarchical model </a:t>
            </a:r>
            <a:r>
              <a:rPr lang="en-US" dirty="0"/>
              <a:t>was developed in the 1960s to manage large amounts of data for complex manufacturing projects</a:t>
            </a:r>
          </a:p>
          <a:p>
            <a:pPr lvl="1"/>
            <a:r>
              <a:rPr lang="en-US" dirty="0"/>
              <a:t>The hierarchical structure contains levels, or segments</a:t>
            </a:r>
          </a:p>
          <a:p>
            <a:r>
              <a:rPr lang="en-US" dirty="0"/>
              <a:t>A </a:t>
            </a:r>
            <a:r>
              <a:rPr lang="en-US" b="1" dirty="0"/>
              <a:t>segment</a:t>
            </a:r>
            <a:r>
              <a:rPr lang="en-US" dirty="0"/>
              <a:t> is the equivalent of a file system’s record type</a:t>
            </a:r>
          </a:p>
          <a:p>
            <a:r>
              <a:rPr lang="en-US" dirty="0"/>
              <a:t>A higher layer is perceived as the parent of the segment directly beneath it, which is called the child</a:t>
            </a:r>
          </a:p>
          <a:p>
            <a:r>
              <a:rPr lang="en-US" dirty="0"/>
              <a:t>The </a:t>
            </a:r>
            <a:r>
              <a:rPr lang="en-US" b="1" dirty="0"/>
              <a:t>network model </a:t>
            </a:r>
            <a:r>
              <a:rPr lang="en-US" dirty="0"/>
              <a:t>was created to represent complex data relationships more effectively than the hierarchical model, to improve database performance, and to impose a database standard</a:t>
            </a:r>
          </a:p>
        </p:txBody>
      </p:sp>
    </p:spTree>
    <p:extLst>
      <p:ext uri="{BB962C8B-B14F-4D97-AF65-F5344CB8AC3E}">
        <p14:creationId xmlns:p14="http://schemas.microsoft.com/office/powerpoint/2010/main" val="182171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9C0F-6B3D-F15E-E274-05329F436560}"/>
              </a:ext>
            </a:extLst>
          </p:cNvPr>
          <p:cNvSpPr>
            <a:spLocks noGrp="1"/>
          </p:cNvSpPr>
          <p:nvPr>
            <p:ph type="title"/>
          </p:nvPr>
        </p:nvSpPr>
        <p:spPr/>
        <p:txBody>
          <a:bodyPr/>
          <a:lstStyle/>
          <a:p>
            <a:r>
              <a:rPr lang="en-US" dirty="0"/>
              <a:t>Hierarchical and Network Models (2 of 2)</a:t>
            </a:r>
          </a:p>
        </p:txBody>
      </p:sp>
      <p:sp>
        <p:nvSpPr>
          <p:cNvPr id="3" name="Content Placeholder 2">
            <a:extLst>
              <a:ext uri="{FF2B5EF4-FFF2-40B4-BE49-F238E27FC236}">
                <a16:creationId xmlns:a16="http://schemas.microsoft.com/office/drawing/2014/main" id="{AF9A974B-2CD2-BE85-F07A-6E68B5B1632F}"/>
              </a:ext>
            </a:extLst>
          </p:cNvPr>
          <p:cNvSpPr>
            <a:spLocks noGrp="1"/>
          </p:cNvSpPr>
          <p:nvPr>
            <p:ph idx="1"/>
          </p:nvPr>
        </p:nvSpPr>
        <p:spPr/>
        <p:txBody>
          <a:bodyPr/>
          <a:lstStyle/>
          <a:p>
            <a:r>
              <a:rPr lang="en-US" dirty="0"/>
              <a:t>The following database concepts that emerged with the network model are still used by modern data models:</a:t>
            </a:r>
          </a:p>
          <a:p>
            <a:pPr lvl="1"/>
            <a:r>
              <a:rPr lang="en-US" dirty="0"/>
              <a:t>The </a:t>
            </a:r>
            <a:r>
              <a:rPr lang="en-US" b="1" dirty="0"/>
              <a:t>schema</a:t>
            </a:r>
            <a:r>
              <a:rPr lang="en-US" dirty="0"/>
              <a:t> is the conceptual organization of the entire database as viewed by the database administrator</a:t>
            </a:r>
          </a:p>
          <a:p>
            <a:pPr lvl="1"/>
            <a:r>
              <a:rPr lang="en-US" dirty="0"/>
              <a:t>The </a:t>
            </a:r>
            <a:r>
              <a:rPr lang="en-US" b="1" dirty="0"/>
              <a:t>subschema</a:t>
            </a:r>
            <a:r>
              <a:rPr lang="en-US" dirty="0"/>
              <a:t> defines the portion of the database “seen” by the application programs that produce the desired information from the data within the database</a:t>
            </a:r>
          </a:p>
          <a:p>
            <a:pPr lvl="1"/>
            <a:r>
              <a:rPr lang="en-US" dirty="0"/>
              <a:t>The </a:t>
            </a:r>
            <a:r>
              <a:rPr lang="en-US" b="1" dirty="0"/>
              <a:t>data manipulation language (DML) </a:t>
            </a:r>
            <a:r>
              <a:rPr lang="en-US" dirty="0"/>
              <a:t>defines the environment in which data can be managed and is used to work with the data in the database</a:t>
            </a:r>
          </a:p>
          <a:p>
            <a:pPr lvl="1"/>
            <a:r>
              <a:rPr lang="en-US" dirty="0"/>
              <a:t>A schema </a:t>
            </a:r>
            <a:r>
              <a:rPr lang="en-US" b="1" dirty="0"/>
              <a:t>data definition language (DDL) </a:t>
            </a:r>
            <a:r>
              <a:rPr lang="en-US" dirty="0"/>
              <a:t>enables the database administrator to define the schema components</a:t>
            </a:r>
          </a:p>
          <a:p>
            <a:pPr lvl="1"/>
            <a:endParaRPr lang="en-US" dirty="0"/>
          </a:p>
        </p:txBody>
      </p:sp>
    </p:spTree>
    <p:extLst>
      <p:ext uri="{BB962C8B-B14F-4D97-AF65-F5344CB8AC3E}">
        <p14:creationId xmlns:p14="http://schemas.microsoft.com/office/powerpoint/2010/main" val="20349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3FFF-3E38-97D5-7059-333BEA6DF09E}"/>
              </a:ext>
            </a:extLst>
          </p:cNvPr>
          <p:cNvSpPr>
            <a:spLocks noGrp="1"/>
          </p:cNvSpPr>
          <p:nvPr>
            <p:ph type="title"/>
          </p:nvPr>
        </p:nvSpPr>
        <p:spPr/>
        <p:txBody>
          <a:bodyPr/>
          <a:lstStyle/>
          <a:p>
            <a:r>
              <a:rPr lang="en-US" dirty="0"/>
              <a:t>The Relational Model (1 of 4)</a:t>
            </a:r>
          </a:p>
        </p:txBody>
      </p:sp>
      <p:sp>
        <p:nvSpPr>
          <p:cNvPr id="3" name="Content Placeholder 2">
            <a:extLst>
              <a:ext uri="{FF2B5EF4-FFF2-40B4-BE49-F238E27FC236}">
                <a16:creationId xmlns:a16="http://schemas.microsoft.com/office/drawing/2014/main" id="{6C8331FC-F37F-09A7-4327-9F593C6AC152}"/>
              </a:ext>
            </a:extLst>
          </p:cNvPr>
          <p:cNvSpPr>
            <a:spLocks noGrp="1"/>
          </p:cNvSpPr>
          <p:nvPr>
            <p:ph idx="1"/>
          </p:nvPr>
        </p:nvSpPr>
        <p:spPr/>
        <p:txBody>
          <a:bodyPr/>
          <a:lstStyle/>
          <a:p>
            <a:r>
              <a:rPr lang="en-US" dirty="0"/>
              <a:t>The </a:t>
            </a:r>
            <a:r>
              <a:rPr lang="en-US" b="1" dirty="0"/>
              <a:t>relational model’s </a:t>
            </a:r>
            <a:r>
              <a:rPr lang="en-US" dirty="0"/>
              <a:t>foundation is a mathematical concept known as a relation</a:t>
            </a:r>
          </a:p>
          <a:p>
            <a:pPr lvl="1"/>
            <a:r>
              <a:rPr lang="en-US" dirty="0"/>
              <a:t>A </a:t>
            </a:r>
            <a:r>
              <a:rPr lang="en-US" b="1" dirty="0"/>
              <a:t>relation</a:t>
            </a:r>
            <a:r>
              <a:rPr lang="en-US" dirty="0"/>
              <a:t> is a two-dimensional structure composed of intersecting rows and columns</a:t>
            </a:r>
          </a:p>
          <a:p>
            <a:pPr lvl="1"/>
            <a:r>
              <a:rPr lang="en-US" dirty="0"/>
              <a:t>Each row in a relation is called a </a:t>
            </a:r>
            <a:r>
              <a:rPr lang="en-US" b="1" dirty="0"/>
              <a:t>tuple </a:t>
            </a:r>
            <a:r>
              <a:rPr lang="en-US" dirty="0"/>
              <a:t>and each column represents an attribute</a:t>
            </a:r>
          </a:p>
          <a:p>
            <a:r>
              <a:rPr lang="en-US" dirty="0"/>
              <a:t>The relational data model is implemented through a very sophisticated </a:t>
            </a:r>
            <a:r>
              <a:rPr lang="en-US" b="1" dirty="0"/>
              <a:t>relational database management system (RDBMS)</a:t>
            </a:r>
          </a:p>
          <a:p>
            <a:pPr lvl="1"/>
            <a:r>
              <a:rPr lang="en-US" dirty="0"/>
              <a:t>The RDBMS performs the same basic functions provided by the hierarchical and network DBMS systems</a:t>
            </a:r>
          </a:p>
          <a:p>
            <a:r>
              <a:rPr lang="en-US" dirty="0"/>
              <a:t>The RDBMS manages all of the details, while the users sees a collection of tables in which the data is stored</a:t>
            </a:r>
          </a:p>
        </p:txBody>
      </p:sp>
    </p:spTree>
    <p:extLst>
      <p:ext uri="{BB962C8B-B14F-4D97-AF65-F5344CB8AC3E}">
        <p14:creationId xmlns:p14="http://schemas.microsoft.com/office/powerpoint/2010/main" val="124200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Relational Model (2 of 4)</a:t>
            </a:r>
            <a:endParaRPr lang="zh-CN" altLang="en-US" dirty="0"/>
          </a:p>
        </p:txBody>
      </p:sp>
      <p:sp>
        <p:nvSpPr>
          <p:cNvPr id="4" name="Text Placeholder 3"/>
          <p:cNvSpPr>
            <a:spLocks noGrp="1"/>
          </p:cNvSpPr>
          <p:nvPr>
            <p:ph type="body" sz="quarter" idx="11"/>
          </p:nvPr>
        </p:nvSpPr>
        <p:spPr>
          <a:xfrm>
            <a:off x="7478972" y="5472038"/>
            <a:ext cx="3976406" cy="406782"/>
          </a:xfrm>
        </p:spPr>
        <p:txBody>
          <a:bodyPr/>
          <a:lstStyle/>
          <a:p>
            <a:r>
              <a:rPr lang="en-US" altLang="zh-CN" b="1" dirty="0"/>
              <a:t>Figure 2.1  </a:t>
            </a:r>
            <a:r>
              <a:rPr lang="en-US" altLang="zh-CN" dirty="0"/>
              <a:t>Linking Relational Tables</a:t>
            </a:r>
            <a:endParaRPr lang="zh-CN" altLang="en-US" dirty="0"/>
          </a:p>
        </p:txBody>
      </p:sp>
      <p:pic>
        <p:nvPicPr>
          <p:cNvPr id="5" name="Picture Placeholder 4" descr="Database named Chapter 0 2 underscore Insurance Company, has two tables named agent and customer linked through the agent code. The agent table has 6 attributes while the customer table has 10 and the common attribute in both is agent underscore code."/>
          <p:cNvPicPr>
            <a:picLocks noGrp="1" noChangeAspect="1"/>
          </p:cNvPicPr>
          <p:nvPr>
            <p:ph type="pic" sz="quarter" idx="10"/>
          </p:nvPr>
        </p:nvPicPr>
        <p:blipFill>
          <a:blip r:embed="rId2">
            <a:extLst>
              <a:ext uri="{28A0092B-C50C-407E-A947-70E740481C1C}">
                <a14:useLocalDpi xmlns:a14="http://schemas.microsoft.com/office/drawing/2010/main"/>
              </a:ext>
            </a:extLst>
          </a:blip>
          <a:stretch>
            <a:fillRect/>
          </a:stretch>
        </p:blipFill>
        <p:spPr>
          <a:xfrm>
            <a:off x="1256073" y="1980505"/>
            <a:ext cx="6999235" cy="2916348"/>
          </a:xfrm>
        </p:spPr>
      </p:pic>
    </p:spTree>
    <p:extLst>
      <p:ext uri="{BB962C8B-B14F-4D97-AF65-F5344CB8AC3E}">
        <p14:creationId xmlns:p14="http://schemas.microsoft.com/office/powerpoint/2010/main" val="1185373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Relational Model (3 of 4)</a:t>
            </a:r>
            <a:endParaRPr lang="zh-CN" altLang="en-US" dirty="0"/>
          </a:p>
        </p:txBody>
      </p:sp>
      <p:sp>
        <p:nvSpPr>
          <p:cNvPr id="4" name="Text Placeholder 3"/>
          <p:cNvSpPr>
            <a:spLocks noGrp="1"/>
          </p:cNvSpPr>
          <p:nvPr>
            <p:ph type="body" sz="quarter" idx="11"/>
          </p:nvPr>
        </p:nvSpPr>
        <p:spPr>
          <a:xfrm>
            <a:off x="7478972" y="5472038"/>
            <a:ext cx="3976406" cy="406782"/>
          </a:xfrm>
        </p:spPr>
        <p:txBody>
          <a:bodyPr/>
          <a:lstStyle/>
          <a:p>
            <a:r>
              <a:rPr lang="en-US" altLang="zh-CN" b="1" dirty="0"/>
              <a:t>Figure 2.2  </a:t>
            </a:r>
            <a:r>
              <a:rPr lang="en-US" altLang="zh-CN" dirty="0"/>
              <a:t>A Relational Diagram</a:t>
            </a:r>
            <a:endParaRPr lang="zh-CN" altLang="en-US" dirty="0"/>
          </a:p>
        </p:txBody>
      </p:sp>
      <p:pic>
        <p:nvPicPr>
          <p:cNvPr id="5" name="Picture Placeholder 4" descr="A relational diagram showing a common attribute called agent underscore code in both the entities of the database named agent and customer. "/>
          <p:cNvPicPr>
            <a:picLocks noGrp="1" noChangeAspect="1"/>
          </p:cNvPicPr>
          <p:nvPr>
            <p:ph type="pic" sz="quarter" idx="10"/>
          </p:nvPr>
        </p:nvPicPr>
        <p:blipFill>
          <a:blip r:embed="rId2">
            <a:extLst>
              <a:ext uri="{28A0092B-C50C-407E-A947-70E740481C1C}">
                <a14:useLocalDpi xmlns:a14="http://schemas.microsoft.com/office/drawing/2010/main"/>
              </a:ext>
            </a:extLst>
          </a:blip>
          <a:stretch>
            <a:fillRect/>
          </a:stretch>
        </p:blipFill>
        <p:spPr>
          <a:xfrm>
            <a:off x="2622075" y="1798285"/>
            <a:ext cx="4596871" cy="3526780"/>
          </a:xfrm>
        </p:spPr>
      </p:pic>
    </p:spTree>
    <p:extLst>
      <p:ext uri="{BB962C8B-B14F-4D97-AF65-F5344CB8AC3E}">
        <p14:creationId xmlns:p14="http://schemas.microsoft.com/office/powerpoint/2010/main" val="55032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6F67-17F7-A09D-7823-183DAA08BF91}"/>
              </a:ext>
            </a:extLst>
          </p:cNvPr>
          <p:cNvSpPr>
            <a:spLocks noGrp="1"/>
          </p:cNvSpPr>
          <p:nvPr>
            <p:ph type="title"/>
          </p:nvPr>
        </p:nvSpPr>
        <p:spPr/>
        <p:txBody>
          <a:bodyPr/>
          <a:lstStyle/>
          <a:p>
            <a:r>
              <a:rPr lang="en-US" dirty="0"/>
              <a:t>The Relational Model (4 of 4)</a:t>
            </a:r>
          </a:p>
        </p:txBody>
      </p:sp>
      <p:sp>
        <p:nvSpPr>
          <p:cNvPr id="3" name="Content Placeholder 2">
            <a:extLst>
              <a:ext uri="{FF2B5EF4-FFF2-40B4-BE49-F238E27FC236}">
                <a16:creationId xmlns:a16="http://schemas.microsoft.com/office/drawing/2014/main" id="{006FAC30-67CA-1D98-E53A-27A2D675CFDA}"/>
              </a:ext>
            </a:extLst>
          </p:cNvPr>
          <p:cNvSpPr>
            <a:spLocks noGrp="1"/>
          </p:cNvSpPr>
          <p:nvPr>
            <p:ph idx="1"/>
          </p:nvPr>
        </p:nvSpPr>
        <p:spPr/>
        <p:txBody>
          <a:bodyPr/>
          <a:lstStyle/>
          <a:p>
            <a:r>
              <a:rPr lang="en-US" dirty="0"/>
              <a:t>Any SQL-based relational database application involves the following three parts:</a:t>
            </a:r>
          </a:p>
          <a:p>
            <a:pPr lvl="1"/>
            <a:r>
              <a:rPr lang="en-US" dirty="0"/>
              <a:t>The end user interface – the interface allows the end user to interact with the data</a:t>
            </a:r>
          </a:p>
          <a:p>
            <a:pPr lvl="1"/>
            <a:r>
              <a:rPr lang="en-US" dirty="0"/>
              <a:t>A collection of tables stored in the database – the tables “present” the data to the end user in a way that is easy to understand</a:t>
            </a:r>
          </a:p>
          <a:p>
            <a:pPr lvl="1"/>
            <a:r>
              <a:rPr lang="en-US" dirty="0"/>
              <a:t>SQL engine – the SQL engine executes all queries or data requests</a:t>
            </a:r>
          </a:p>
        </p:txBody>
      </p:sp>
    </p:spTree>
    <p:extLst>
      <p:ext uri="{BB962C8B-B14F-4D97-AF65-F5344CB8AC3E}">
        <p14:creationId xmlns:p14="http://schemas.microsoft.com/office/powerpoint/2010/main" val="189751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DF6-643B-423B-BFFA-CEBACE66A152}"/>
              </a:ext>
            </a:extLst>
          </p:cNvPr>
          <p:cNvSpPr>
            <a:spLocks noGrp="1"/>
          </p:cNvSpPr>
          <p:nvPr>
            <p:ph type="title"/>
          </p:nvPr>
        </p:nvSpPr>
        <p:spPr/>
        <p:txBody>
          <a:bodyPr/>
          <a:lstStyle/>
          <a:p>
            <a:r>
              <a:rPr lang="en-US" dirty="0"/>
              <a:t>Chapter Objectives</a:t>
            </a:r>
          </a:p>
        </p:txBody>
      </p:sp>
      <p:sp>
        <p:nvSpPr>
          <p:cNvPr id="3" name="Content Placeholder 2">
            <a:extLst>
              <a:ext uri="{FF2B5EF4-FFF2-40B4-BE49-F238E27FC236}">
                <a16:creationId xmlns:a16="http://schemas.microsoft.com/office/drawing/2014/main" id="{5654B1CF-B9D3-4962-AD19-D9C1AB18881D}"/>
              </a:ext>
            </a:extLst>
          </p:cNvPr>
          <p:cNvSpPr>
            <a:spLocks noGrp="1"/>
          </p:cNvSpPr>
          <p:nvPr>
            <p:ph idx="1"/>
          </p:nvPr>
        </p:nvSpPr>
        <p:spPr/>
        <p:txBody>
          <a:bodyPr/>
          <a:lstStyle/>
          <a:p>
            <a:pPr marL="0" indent="0">
              <a:buNone/>
            </a:pPr>
            <a:r>
              <a:rPr lang="en-US" dirty="0"/>
              <a:t>By the end of this chapter, you should be able to:</a:t>
            </a:r>
          </a:p>
          <a:p>
            <a:pPr marL="457200" indent="-457200">
              <a:buAutoNum type="arabicPeriod"/>
            </a:pPr>
            <a:r>
              <a:rPr lang="en-US" dirty="0"/>
              <a:t>Discuss data modeling and why data models are important</a:t>
            </a:r>
          </a:p>
          <a:p>
            <a:pPr marL="457200" indent="-457200">
              <a:buAutoNum type="arabicPeriod"/>
            </a:pPr>
            <a:r>
              <a:rPr lang="en-US" dirty="0"/>
              <a:t>Describe the basic data-modeling building blocks</a:t>
            </a:r>
          </a:p>
          <a:p>
            <a:pPr marL="457200" indent="-457200">
              <a:buAutoNum type="arabicPeriod"/>
            </a:pPr>
            <a:r>
              <a:rPr lang="en-US" dirty="0"/>
              <a:t>Define what business rules are and how they influence database design</a:t>
            </a:r>
          </a:p>
          <a:p>
            <a:pPr marL="457200" indent="-457200">
              <a:buAutoNum type="arabicPeriod"/>
            </a:pPr>
            <a:r>
              <a:rPr lang="en-US" dirty="0"/>
              <a:t>Understand how the major data models evolved</a:t>
            </a:r>
          </a:p>
          <a:p>
            <a:pPr marL="457200" indent="-457200">
              <a:buAutoNum type="arabicPeriod"/>
            </a:pPr>
            <a:r>
              <a:rPr lang="en-US" dirty="0"/>
              <a:t>List emerging alternative data models and the needs they fulfill</a:t>
            </a:r>
          </a:p>
          <a:p>
            <a:pPr marL="457200" indent="-457200">
              <a:buAutoNum type="arabicPeriod"/>
            </a:pPr>
            <a:r>
              <a:rPr lang="en-US" dirty="0"/>
              <a:t>Explain how data models can be classified by their level of abstraction</a:t>
            </a:r>
          </a:p>
          <a:p>
            <a:pPr marL="457200" indent="-457200">
              <a:buAutoNum type="arabicPeriod"/>
            </a:pPr>
            <a:endParaRPr lang="en-US" dirty="0"/>
          </a:p>
        </p:txBody>
      </p:sp>
    </p:spTree>
    <p:extLst>
      <p:ext uri="{BB962C8B-B14F-4D97-AF65-F5344CB8AC3E}">
        <p14:creationId xmlns:p14="http://schemas.microsoft.com/office/powerpoint/2010/main" val="3724899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D935-1676-0784-6A90-4AC097923902}"/>
              </a:ext>
            </a:extLst>
          </p:cNvPr>
          <p:cNvSpPr>
            <a:spLocks noGrp="1"/>
          </p:cNvSpPr>
          <p:nvPr>
            <p:ph type="title"/>
          </p:nvPr>
        </p:nvSpPr>
        <p:spPr/>
        <p:txBody>
          <a:bodyPr/>
          <a:lstStyle/>
          <a:p>
            <a:r>
              <a:rPr lang="en-US" dirty="0"/>
              <a:t>The Entity Relationship Model (1 of 3)</a:t>
            </a:r>
          </a:p>
        </p:txBody>
      </p:sp>
      <p:sp>
        <p:nvSpPr>
          <p:cNvPr id="3" name="Content Placeholder 2">
            <a:extLst>
              <a:ext uri="{FF2B5EF4-FFF2-40B4-BE49-F238E27FC236}">
                <a16:creationId xmlns:a16="http://schemas.microsoft.com/office/drawing/2014/main" id="{4FB150BD-A21B-B0AD-B510-1352A7FBB073}"/>
              </a:ext>
            </a:extLst>
          </p:cNvPr>
          <p:cNvSpPr>
            <a:spLocks noGrp="1"/>
          </p:cNvSpPr>
          <p:nvPr>
            <p:ph idx="1"/>
          </p:nvPr>
        </p:nvSpPr>
        <p:spPr/>
        <p:txBody>
          <a:bodyPr/>
          <a:lstStyle/>
          <a:p>
            <a:r>
              <a:rPr lang="en-US" dirty="0"/>
              <a:t>Complex design activities require conceptual simplicity to yield successful results</a:t>
            </a:r>
          </a:p>
          <a:p>
            <a:r>
              <a:rPr lang="en-US" dirty="0"/>
              <a:t>Database designers prefer to use a graphical tool in which entities and their relationships are pictured</a:t>
            </a:r>
          </a:p>
          <a:p>
            <a:pPr lvl="1"/>
            <a:r>
              <a:rPr lang="en-US" dirty="0"/>
              <a:t>The </a:t>
            </a:r>
            <a:r>
              <a:rPr lang="en-US" b="1" dirty="0"/>
              <a:t>entity relationship (ER) model (ERM) </a:t>
            </a:r>
            <a:r>
              <a:rPr lang="en-US" dirty="0"/>
              <a:t>was developed to do just that</a:t>
            </a:r>
          </a:p>
          <a:p>
            <a:r>
              <a:rPr lang="en-US" dirty="0"/>
              <a:t>The relational data model and ERM combined to provide the foundation for tightly structured database design</a:t>
            </a:r>
          </a:p>
          <a:p>
            <a:r>
              <a:rPr lang="en-US" dirty="0"/>
              <a:t>An </a:t>
            </a:r>
            <a:r>
              <a:rPr lang="en-US" b="1" dirty="0"/>
              <a:t>entity relationship diagram (ERD) </a:t>
            </a:r>
            <a:r>
              <a:rPr lang="en-US" dirty="0"/>
              <a:t>uses graphical representations to model database components</a:t>
            </a:r>
          </a:p>
          <a:p>
            <a:endParaRPr lang="en-US" dirty="0"/>
          </a:p>
        </p:txBody>
      </p:sp>
    </p:spTree>
    <p:extLst>
      <p:ext uri="{BB962C8B-B14F-4D97-AF65-F5344CB8AC3E}">
        <p14:creationId xmlns:p14="http://schemas.microsoft.com/office/powerpoint/2010/main" val="3416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D935-1676-0784-6A90-4AC097923902}"/>
              </a:ext>
            </a:extLst>
          </p:cNvPr>
          <p:cNvSpPr>
            <a:spLocks noGrp="1"/>
          </p:cNvSpPr>
          <p:nvPr>
            <p:ph type="title"/>
          </p:nvPr>
        </p:nvSpPr>
        <p:spPr/>
        <p:txBody>
          <a:bodyPr/>
          <a:lstStyle/>
          <a:p>
            <a:r>
              <a:rPr lang="en-US" dirty="0"/>
              <a:t>The Entity Relationship Model (2 of 3)</a:t>
            </a:r>
          </a:p>
        </p:txBody>
      </p:sp>
      <p:sp>
        <p:nvSpPr>
          <p:cNvPr id="3" name="Content Placeholder 2">
            <a:extLst>
              <a:ext uri="{FF2B5EF4-FFF2-40B4-BE49-F238E27FC236}">
                <a16:creationId xmlns:a16="http://schemas.microsoft.com/office/drawing/2014/main" id="{4FB150BD-A21B-B0AD-B510-1352A7FBB073}"/>
              </a:ext>
            </a:extLst>
          </p:cNvPr>
          <p:cNvSpPr>
            <a:spLocks noGrp="1"/>
          </p:cNvSpPr>
          <p:nvPr>
            <p:ph idx="1"/>
          </p:nvPr>
        </p:nvSpPr>
        <p:spPr/>
        <p:txBody>
          <a:bodyPr/>
          <a:lstStyle/>
          <a:p>
            <a:r>
              <a:rPr lang="en-US" dirty="0"/>
              <a:t>The ER model is based on the following components:</a:t>
            </a:r>
          </a:p>
          <a:p>
            <a:pPr lvl="1"/>
            <a:r>
              <a:rPr lang="en-US" dirty="0"/>
              <a:t>Entity – an entity is represented in the ERD by a rectangle (entity box)</a:t>
            </a:r>
          </a:p>
          <a:p>
            <a:pPr lvl="1"/>
            <a:r>
              <a:rPr lang="en-US" dirty="0"/>
              <a:t>Attributes – each entity consists of a set of attributes that describes particular characteristics of the entity</a:t>
            </a:r>
          </a:p>
          <a:p>
            <a:pPr lvl="1"/>
            <a:r>
              <a:rPr lang="en-US" dirty="0"/>
              <a:t>Relationships – relationships describe associations among data</a:t>
            </a:r>
          </a:p>
          <a:p>
            <a:r>
              <a:rPr lang="en-US" dirty="0"/>
              <a:t>The following are three ER notations:</a:t>
            </a:r>
          </a:p>
          <a:p>
            <a:pPr lvl="1"/>
            <a:r>
              <a:rPr lang="en-US" b="1" dirty="0"/>
              <a:t>Chen notation</a:t>
            </a:r>
          </a:p>
          <a:p>
            <a:pPr lvl="1"/>
            <a:r>
              <a:rPr lang="en-US" b="1" dirty="0"/>
              <a:t>Crow’s Foot notation</a:t>
            </a:r>
          </a:p>
          <a:p>
            <a:pPr lvl="1"/>
            <a:r>
              <a:rPr lang="en-US" b="1" dirty="0"/>
              <a:t>Class diagram notation </a:t>
            </a:r>
            <a:r>
              <a:rPr lang="en-US" dirty="0"/>
              <a:t>(part of the Unified Modeling Language (UML))</a:t>
            </a:r>
          </a:p>
          <a:p>
            <a:endParaRPr lang="en-US" dirty="0"/>
          </a:p>
        </p:txBody>
      </p:sp>
    </p:spTree>
    <p:extLst>
      <p:ext uri="{BB962C8B-B14F-4D97-AF65-F5344CB8AC3E}">
        <p14:creationId xmlns:p14="http://schemas.microsoft.com/office/powerpoint/2010/main" val="335772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6F5B-F531-7EC0-8A44-3510EDECF4DB}"/>
              </a:ext>
            </a:extLst>
          </p:cNvPr>
          <p:cNvSpPr>
            <a:spLocks noGrp="1"/>
          </p:cNvSpPr>
          <p:nvPr>
            <p:ph type="title"/>
          </p:nvPr>
        </p:nvSpPr>
        <p:spPr/>
        <p:txBody>
          <a:bodyPr/>
          <a:lstStyle/>
          <a:p>
            <a:r>
              <a:rPr lang="en-US" dirty="0"/>
              <a:t>The Entity Relationship Model (3 of 3)</a:t>
            </a:r>
          </a:p>
        </p:txBody>
      </p:sp>
      <p:pic>
        <p:nvPicPr>
          <p:cNvPr id="5" name="Picture Placeholder 4" descr="The E R Model Notations for Chen, Crow’s Foot and U M L Class Diagram, displaying relationships. 1. In a one to many relationship, a painter can paint many paintings; each painting is painted by one painter. 2. In a many to many relationship; an employee can learn many skills; each skills can be learnt by many employees. 3. In a one to one relationship an employee manages one store; each store is managed by one employe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230572" y="1968473"/>
            <a:ext cx="6248400" cy="2926080"/>
          </a:xfrm>
        </p:spPr>
      </p:pic>
      <p:sp>
        <p:nvSpPr>
          <p:cNvPr id="4" name="Text Placeholder 3">
            <a:extLst>
              <a:ext uri="{FF2B5EF4-FFF2-40B4-BE49-F238E27FC236}">
                <a16:creationId xmlns:a16="http://schemas.microsoft.com/office/drawing/2014/main" id="{F7027E5D-73DC-15BC-D88E-5253198804DE}"/>
              </a:ext>
            </a:extLst>
          </p:cNvPr>
          <p:cNvSpPr>
            <a:spLocks noGrp="1"/>
          </p:cNvSpPr>
          <p:nvPr>
            <p:ph type="body" sz="quarter" idx="11"/>
          </p:nvPr>
        </p:nvSpPr>
        <p:spPr>
          <a:xfrm>
            <a:off x="7478972" y="5510337"/>
            <a:ext cx="3976406" cy="368483"/>
          </a:xfrm>
        </p:spPr>
        <p:txBody>
          <a:bodyPr/>
          <a:lstStyle/>
          <a:p>
            <a:r>
              <a:rPr lang="en-US" b="1" dirty="0"/>
              <a:t>Figure 2.3  </a:t>
            </a:r>
            <a:r>
              <a:rPr lang="en-US" dirty="0"/>
              <a:t>The ER Model Notations</a:t>
            </a:r>
          </a:p>
        </p:txBody>
      </p:sp>
    </p:spTree>
    <p:extLst>
      <p:ext uri="{BB962C8B-B14F-4D97-AF65-F5344CB8AC3E}">
        <p14:creationId xmlns:p14="http://schemas.microsoft.com/office/powerpoint/2010/main" val="77242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0386-8044-94B6-4690-69CC131C32BC}"/>
              </a:ext>
            </a:extLst>
          </p:cNvPr>
          <p:cNvSpPr>
            <a:spLocks noGrp="1"/>
          </p:cNvSpPr>
          <p:nvPr>
            <p:ph type="title"/>
          </p:nvPr>
        </p:nvSpPr>
        <p:spPr/>
        <p:txBody>
          <a:bodyPr/>
          <a:lstStyle/>
          <a:p>
            <a:r>
              <a:rPr lang="en-US" dirty="0"/>
              <a:t>The Object-Oriented Model (1 of 3)</a:t>
            </a:r>
          </a:p>
        </p:txBody>
      </p:sp>
      <p:sp>
        <p:nvSpPr>
          <p:cNvPr id="3" name="Content Placeholder 2">
            <a:extLst>
              <a:ext uri="{FF2B5EF4-FFF2-40B4-BE49-F238E27FC236}">
                <a16:creationId xmlns:a16="http://schemas.microsoft.com/office/drawing/2014/main" id="{EB439F4F-98AC-6713-11C4-A21AF5A29324}"/>
              </a:ext>
            </a:extLst>
          </p:cNvPr>
          <p:cNvSpPr>
            <a:spLocks noGrp="1"/>
          </p:cNvSpPr>
          <p:nvPr>
            <p:ph idx="1"/>
          </p:nvPr>
        </p:nvSpPr>
        <p:spPr/>
        <p:txBody>
          <a:bodyPr/>
          <a:lstStyle/>
          <a:p>
            <a:r>
              <a:rPr lang="en-US" dirty="0"/>
              <a:t>In the </a:t>
            </a:r>
            <a:r>
              <a:rPr lang="en-US" b="1" dirty="0"/>
              <a:t>object-oriented data model (OODM)</a:t>
            </a:r>
            <a:r>
              <a:rPr lang="en-US" dirty="0"/>
              <a:t>,</a:t>
            </a:r>
            <a:r>
              <a:rPr lang="en-US" b="1" dirty="0"/>
              <a:t> </a:t>
            </a:r>
            <a:r>
              <a:rPr lang="en-US" dirty="0"/>
              <a:t>both data and its relationship are contained in a single structure known as an </a:t>
            </a:r>
            <a:r>
              <a:rPr lang="en-US" b="1" dirty="0"/>
              <a:t>object</a:t>
            </a:r>
          </a:p>
          <a:p>
            <a:pPr lvl="1"/>
            <a:r>
              <a:rPr lang="en-US" dirty="0"/>
              <a:t>The OODM is the basis for the </a:t>
            </a:r>
            <a:r>
              <a:rPr lang="en-US" b="1" dirty="0"/>
              <a:t>object-oriented database management system (OODBMS)</a:t>
            </a:r>
          </a:p>
          <a:p>
            <a:pPr lvl="1"/>
            <a:r>
              <a:rPr lang="en-US" dirty="0"/>
              <a:t>The OODM is said to be a </a:t>
            </a:r>
            <a:r>
              <a:rPr lang="en-US" b="1" dirty="0"/>
              <a:t>semantic data model </a:t>
            </a:r>
            <a:r>
              <a:rPr lang="en-US" dirty="0"/>
              <a:t>because semantic indicates meaning</a:t>
            </a:r>
          </a:p>
          <a:p>
            <a:r>
              <a:rPr lang="en-US" dirty="0"/>
              <a:t>The OODM is based on the following components:</a:t>
            </a:r>
          </a:p>
          <a:p>
            <a:pPr lvl="1"/>
            <a:r>
              <a:rPr lang="en-US" dirty="0"/>
              <a:t>An object is an abstraction of a real-world entity</a:t>
            </a:r>
          </a:p>
          <a:p>
            <a:pPr lvl="1"/>
            <a:r>
              <a:rPr lang="en-US" dirty="0"/>
              <a:t>Attributes describe the properties of an object</a:t>
            </a:r>
          </a:p>
          <a:p>
            <a:endParaRPr lang="en-US" dirty="0"/>
          </a:p>
        </p:txBody>
      </p:sp>
    </p:spTree>
    <p:extLst>
      <p:ext uri="{BB962C8B-B14F-4D97-AF65-F5344CB8AC3E}">
        <p14:creationId xmlns:p14="http://schemas.microsoft.com/office/powerpoint/2010/main" val="360065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0386-8044-94B6-4690-69CC131C32BC}"/>
              </a:ext>
            </a:extLst>
          </p:cNvPr>
          <p:cNvSpPr>
            <a:spLocks noGrp="1"/>
          </p:cNvSpPr>
          <p:nvPr>
            <p:ph type="title"/>
          </p:nvPr>
        </p:nvSpPr>
        <p:spPr/>
        <p:txBody>
          <a:bodyPr/>
          <a:lstStyle/>
          <a:p>
            <a:r>
              <a:rPr lang="en-US" dirty="0"/>
              <a:t>The Object-Oriented Model (2 of 3)</a:t>
            </a:r>
          </a:p>
        </p:txBody>
      </p:sp>
      <p:sp>
        <p:nvSpPr>
          <p:cNvPr id="3" name="Content Placeholder 2">
            <a:extLst>
              <a:ext uri="{FF2B5EF4-FFF2-40B4-BE49-F238E27FC236}">
                <a16:creationId xmlns:a16="http://schemas.microsoft.com/office/drawing/2014/main" id="{EB439F4F-98AC-6713-11C4-A21AF5A29324}"/>
              </a:ext>
            </a:extLst>
          </p:cNvPr>
          <p:cNvSpPr>
            <a:spLocks noGrp="1"/>
          </p:cNvSpPr>
          <p:nvPr>
            <p:ph idx="1"/>
          </p:nvPr>
        </p:nvSpPr>
        <p:spPr/>
        <p:txBody>
          <a:bodyPr/>
          <a:lstStyle/>
          <a:p>
            <a:r>
              <a:rPr lang="en-US" dirty="0"/>
              <a:t>The OODM is based on the following components (continued):</a:t>
            </a:r>
          </a:p>
          <a:p>
            <a:pPr lvl="1"/>
            <a:r>
              <a:rPr lang="en-US" dirty="0"/>
              <a:t>A </a:t>
            </a:r>
            <a:r>
              <a:rPr lang="en-US" b="1" dirty="0"/>
              <a:t>class</a:t>
            </a:r>
            <a:r>
              <a:rPr lang="en-US" dirty="0"/>
              <a:t> is a collection of similar objects with shared structure and behavior</a:t>
            </a:r>
          </a:p>
          <a:p>
            <a:pPr lvl="2"/>
            <a:r>
              <a:rPr lang="en-US" dirty="0"/>
              <a:t>A class’s </a:t>
            </a:r>
            <a:r>
              <a:rPr lang="en-US" b="1" dirty="0"/>
              <a:t>method</a:t>
            </a:r>
            <a:r>
              <a:rPr lang="en-US" dirty="0"/>
              <a:t> represents a real-world action such as finding a selected PERSON’s name, changing a PERSON’s name, or printing a PERSON’s address</a:t>
            </a:r>
          </a:p>
          <a:p>
            <a:pPr lvl="1"/>
            <a:r>
              <a:rPr lang="en-US" dirty="0"/>
              <a:t>The </a:t>
            </a:r>
            <a:r>
              <a:rPr lang="en-US" b="1" dirty="0"/>
              <a:t>class hierarchy </a:t>
            </a:r>
            <a:r>
              <a:rPr lang="en-US" dirty="0"/>
              <a:t>resembles an upside-down tree where each class has only one parent</a:t>
            </a:r>
          </a:p>
          <a:p>
            <a:pPr lvl="1"/>
            <a:r>
              <a:rPr lang="en-US" b="1" dirty="0"/>
              <a:t>Inheritance</a:t>
            </a:r>
            <a:r>
              <a:rPr lang="en-US" dirty="0"/>
              <a:t> is the ability of an object within the class hierarchy to inherit the attributes and methods of the classes above it</a:t>
            </a:r>
          </a:p>
          <a:p>
            <a:pPr lvl="1"/>
            <a:r>
              <a:rPr lang="en-US" dirty="0"/>
              <a:t>Object-oriented data models are typically depicted using </a:t>
            </a:r>
            <a:r>
              <a:rPr lang="en-US" b="1" dirty="0"/>
              <a:t>Unified Modeling Language (UML)</a:t>
            </a:r>
            <a:r>
              <a:rPr lang="en-US" dirty="0"/>
              <a:t> class diagrams</a:t>
            </a:r>
          </a:p>
          <a:p>
            <a:endParaRPr lang="en-US" dirty="0"/>
          </a:p>
        </p:txBody>
      </p:sp>
    </p:spTree>
    <p:extLst>
      <p:ext uri="{BB962C8B-B14F-4D97-AF65-F5344CB8AC3E}">
        <p14:creationId xmlns:p14="http://schemas.microsoft.com/office/powerpoint/2010/main" val="2744380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A3E0-959E-9740-66C0-D2B51D65FE10}"/>
              </a:ext>
            </a:extLst>
          </p:cNvPr>
          <p:cNvSpPr>
            <a:spLocks noGrp="1"/>
          </p:cNvSpPr>
          <p:nvPr>
            <p:ph type="title"/>
          </p:nvPr>
        </p:nvSpPr>
        <p:spPr/>
        <p:txBody>
          <a:bodyPr/>
          <a:lstStyle/>
          <a:p>
            <a:r>
              <a:rPr lang="en-US" dirty="0"/>
              <a:t>The Object-Oriented Model (3 of 3)</a:t>
            </a:r>
          </a:p>
        </p:txBody>
      </p:sp>
      <p:pic>
        <p:nvPicPr>
          <p:cNvPr id="5" name="Picture Placeholder 4" descr="Three screens show examples of object representation, U M L Class Diagram and E R Model. Object representation has invoice details of customer in line. The U M L Class Diagram shows relationship between customer, invoice and line. The E R Model shows that one customer generates 0 to many invoices and one invoice can be stored in one or many lin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994351" y="2076757"/>
            <a:ext cx="6854185" cy="2471180"/>
          </a:xfrm>
        </p:spPr>
      </p:pic>
      <p:sp>
        <p:nvSpPr>
          <p:cNvPr id="4" name="Text Placeholder 3">
            <a:extLst>
              <a:ext uri="{FF2B5EF4-FFF2-40B4-BE49-F238E27FC236}">
                <a16:creationId xmlns:a16="http://schemas.microsoft.com/office/drawing/2014/main" id="{984948D7-A4B2-1F7D-009A-1852046DD5DF}"/>
              </a:ext>
            </a:extLst>
          </p:cNvPr>
          <p:cNvSpPr>
            <a:spLocks noGrp="1"/>
          </p:cNvSpPr>
          <p:nvPr>
            <p:ph type="body" sz="quarter" idx="11"/>
          </p:nvPr>
        </p:nvSpPr>
        <p:spPr>
          <a:xfrm>
            <a:off x="7478972" y="5261391"/>
            <a:ext cx="3976406" cy="617429"/>
          </a:xfrm>
        </p:spPr>
        <p:txBody>
          <a:bodyPr/>
          <a:lstStyle/>
          <a:p>
            <a:r>
              <a:rPr lang="en-US" b="1" dirty="0"/>
              <a:t>Figure 2.4  </a:t>
            </a:r>
            <a:r>
              <a:rPr lang="en-US" dirty="0"/>
              <a:t>A Comparison of the OO, UML, and ER Models</a:t>
            </a:r>
          </a:p>
        </p:txBody>
      </p:sp>
    </p:spTree>
    <p:extLst>
      <p:ext uri="{BB962C8B-B14F-4D97-AF65-F5344CB8AC3E}">
        <p14:creationId xmlns:p14="http://schemas.microsoft.com/office/powerpoint/2010/main" val="315651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66CB-2F85-EECB-15F2-C0B8B2613413}"/>
              </a:ext>
            </a:extLst>
          </p:cNvPr>
          <p:cNvSpPr>
            <a:spLocks noGrp="1"/>
          </p:cNvSpPr>
          <p:nvPr>
            <p:ph type="title"/>
          </p:nvPr>
        </p:nvSpPr>
        <p:spPr/>
        <p:txBody>
          <a:bodyPr/>
          <a:lstStyle/>
          <a:p>
            <a:r>
              <a:rPr lang="en-US" dirty="0"/>
              <a:t>Object/Relational and XML</a:t>
            </a:r>
          </a:p>
        </p:txBody>
      </p:sp>
      <p:sp>
        <p:nvSpPr>
          <p:cNvPr id="3" name="Content Placeholder 2">
            <a:extLst>
              <a:ext uri="{FF2B5EF4-FFF2-40B4-BE49-F238E27FC236}">
                <a16:creationId xmlns:a16="http://schemas.microsoft.com/office/drawing/2014/main" id="{15005C8F-19D1-3711-56F5-02E4F584CBA7}"/>
              </a:ext>
            </a:extLst>
          </p:cNvPr>
          <p:cNvSpPr>
            <a:spLocks noGrp="1"/>
          </p:cNvSpPr>
          <p:nvPr>
            <p:ph idx="1"/>
          </p:nvPr>
        </p:nvSpPr>
        <p:spPr/>
        <p:txBody>
          <a:bodyPr/>
          <a:lstStyle/>
          <a:p>
            <a:r>
              <a:rPr lang="en-US" dirty="0"/>
              <a:t>The </a:t>
            </a:r>
            <a:r>
              <a:rPr lang="en-US" b="1" dirty="0"/>
              <a:t>extended relational data model (ERDM) </a:t>
            </a:r>
            <a:r>
              <a:rPr lang="en-US" dirty="0"/>
              <a:t>adds many of the OO model’s features within the simpler relational database structure</a:t>
            </a:r>
          </a:p>
          <a:p>
            <a:r>
              <a:rPr lang="en-US" dirty="0"/>
              <a:t>A DBMS based on the ERDM is often described as an </a:t>
            </a:r>
            <a:r>
              <a:rPr lang="en-US" b="1" dirty="0"/>
              <a:t>object/relational database management system (O/R DBMS)</a:t>
            </a:r>
          </a:p>
          <a:p>
            <a:r>
              <a:rPr lang="en-US" dirty="0"/>
              <a:t>The success of the O/R DBMSs can be attributed to the model’s conceptual simplicity, data integrity, easy-to-use query language, high transaction performance, high availability, security, scalability, and expandability</a:t>
            </a:r>
          </a:p>
          <a:p>
            <a:r>
              <a:rPr lang="en-US" dirty="0"/>
              <a:t>The </a:t>
            </a:r>
            <a:r>
              <a:rPr lang="en-US" b="1" dirty="0"/>
              <a:t>Extensible Markup Language (XML)</a:t>
            </a:r>
            <a:r>
              <a:rPr lang="en-US" dirty="0"/>
              <a:t> has emerged as a standard for the efficient and effective exchange of structured, semistructured, and unstructured data</a:t>
            </a:r>
          </a:p>
        </p:txBody>
      </p:sp>
    </p:spTree>
    <p:extLst>
      <p:ext uri="{BB962C8B-B14F-4D97-AF65-F5344CB8AC3E}">
        <p14:creationId xmlns:p14="http://schemas.microsoft.com/office/powerpoint/2010/main" val="2703855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7280-4F59-B901-2BCA-CFA33075CF5C}"/>
              </a:ext>
            </a:extLst>
          </p:cNvPr>
          <p:cNvSpPr>
            <a:spLocks noGrp="1"/>
          </p:cNvSpPr>
          <p:nvPr>
            <p:ph type="title"/>
          </p:nvPr>
        </p:nvSpPr>
        <p:spPr/>
        <p:txBody>
          <a:bodyPr/>
          <a:lstStyle/>
          <a:p>
            <a:r>
              <a:rPr lang="en-US" dirty="0"/>
              <a:t>Emerging Data Models: Big Data and NoSQL (1 of 3)</a:t>
            </a:r>
          </a:p>
        </p:txBody>
      </p:sp>
      <p:sp>
        <p:nvSpPr>
          <p:cNvPr id="3" name="Content Placeholder 2">
            <a:extLst>
              <a:ext uri="{FF2B5EF4-FFF2-40B4-BE49-F238E27FC236}">
                <a16:creationId xmlns:a16="http://schemas.microsoft.com/office/drawing/2014/main" id="{4571FB12-7E26-26C9-ABE6-C508783346AA}"/>
              </a:ext>
            </a:extLst>
          </p:cNvPr>
          <p:cNvSpPr>
            <a:spLocks noGrp="1"/>
          </p:cNvSpPr>
          <p:nvPr>
            <p:ph idx="1"/>
          </p:nvPr>
        </p:nvSpPr>
        <p:spPr/>
        <p:txBody>
          <a:bodyPr/>
          <a:lstStyle/>
          <a:p>
            <a:r>
              <a:rPr lang="en-US" b="1" dirty="0"/>
              <a:t>Internet of Things (IoT) </a:t>
            </a:r>
            <a:r>
              <a:rPr lang="en-US" dirty="0"/>
              <a:t>is a web of Internet-connected devices exchanging and collecting data</a:t>
            </a:r>
          </a:p>
          <a:p>
            <a:pPr lvl="1"/>
            <a:r>
              <a:rPr lang="en-US" dirty="0"/>
              <a:t>The IoT has accelerated the rate of data growth so that about 2.5 quintillion bytes of data are created daily</a:t>
            </a:r>
          </a:p>
          <a:p>
            <a:r>
              <a:rPr lang="en-US" b="1" dirty="0"/>
              <a:t>Big Data</a:t>
            </a:r>
            <a:r>
              <a:rPr lang="en-US" dirty="0"/>
              <a:t> refers to a movement to find new and better ways to manage large amounts of web- and sensor-generated data and derive business insight from it</a:t>
            </a:r>
          </a:p>
          <a:p>
            <a:r>
              <a:rPr lang="en-US" dirty="0"/>
              <a:t>A basic characteristic of Big Data databases can be described as volume, velocity, and variety, or the </a:t>
            </a:r>
            <a:r>
              <a:rPr lang="en-US" b="1" dirty="0"/>
              <a:t>3 Vs</a:t>
            </a:r>
          </a:p>
          <a:p>
            <a:endParaRPr lang="en-US" dirty="0"/>
          </a:p>
        </p:txBody>
      </p:sp>
    </p:spTree>
    <p:extLst>
      <p:ext uri="{BB962C8B-B14F-4D97-AF65-F5344CB8AC3E}">
        <p14:creationId xmlns:p14="http://schemas.microsoft.com/office/powerpoint/2010/main" val="3527888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7280-4F59-B901-2BCA-CFA33075CF5C}"/>
              </a:ext>
            </a:extLst>
          </p:cNvPr>
          <p:cNvSpPr>
            <a:spLocks noGrp="1"/>
          </p:cNvSpPr>
          <p:nvPr>
            <p:ph type="title"/>
          </p:nvPr>
        </p:nvSpPr>
        <p:spPr/>
        <p:txBody>
          <a:bodyPr/>
          <a:lstStyle/>
          <a:p>
            <a:r>
              <a:rPr lang="en-US" dirty="0"/>
              <a:t>Emerging Data Models: Big Data and NoSQL (2 of 3)</a:t>
            </a:r>
          </a:p>
        </p:txBody>
      </p:sp>
      <p:sp>
        <p:nvSpPr>
          <p:cNvPr id="3" name="Content Placeholder 2">
            <a:extLst>
              <a:ext uri="{FF2B5EF4-FFF2-40B4-BE49-F238E27FC236}">
                <a16:creationId xmlns:a16="http://schemas.microsoft.com/office/drawing/2014/main" id="{4571FB12-7E26-26C9-ABE6-C508783346AA}"/>
              </a:ext>
            </a:extLst>
          </p:cNvPr>
          <p:cNvSpPr>
            <a:spLocks noGrp="1"/>
          </p:cNvSpPr>
          <p:nvPr>
            <p:ph idx="1"/>
          </p:nvPr>
        </p:nvSpPr>
        <p:spPr/>
        <p:txBody>
          <a:bodyPr/>
          <a:lstStyle/>
          <a:p>
            <a:r>
              <a:rPr lang="en-US" dirty="0"/>
              <a:t>Some of the most frequently used Big Data technologies are Hadoop and NoSQL databases:</a:t>
            </a:r>
          </a:p>
          <a:p>
            <a:pPr lvl="1"/>
            <a:r>
              <a:rPr lang="en-US" b="1" dirty="0"/>
              <a:t>Hadoop</a:t>
            </a:r>
            <a:r>
              <a:rPr lang="en-US" dirty="0"/>
              <a:t> is a Java-based, open-source, high-speed, fault-tolerant distributed storage and computational framework</a:t>
            </a:r>
          </a:p>
          <a:p>
            <a:pPr lvl="1"/>
            <a:r>
              <a:rPr lang="en-US" b="1" dirty="0"/>
              <a:t>Hadoop Distributed File System (HDFS)</a:t>
            </a:r>
            <a:r>
              <a:rPr lang="en-US" dirty="0"/>
              <a:t> is a highly distributed, fault-tolerant file storage system designed to manage large amounts of data at high speeds</a:t>
            </a:r>
          </a:p>
          <a:p>
            <a:pPr lvl="1"/>
            <a:r>
              <a:rPr lang="en-US" b="1" dirty="0"/>
              <a:t>MapReduce </a:t>
            </a:r>
            <a:r>
              <a:rPr lang="en-US" dirty="0"/>
              <a:t>is an open-source application programming interface (API) that provides fast data analytics services</a:t>
            </a:r>
          </a:p>
          <a:p>
            <a:pPr lvl="1"/>
            <a:r>
              <a:rPr lang="en-US" b="1" dirty="0"/>
              <a:t>NoSQL</a:t>
            </a:r>
            <a:r>
              <a:rPr lang="en-US" dirty="0"/>
              <a:t> is a large-scale distributed database system that stores structured and unstructured data in efficient ways</a:t>
            </a:r>
          </a:p>
          <a:p>
            <a:endParaRPr lang="en-US" dirty="0"/>
          </a:p>
        </p:txBody>
      </p:sp>
    </p:spTree>
    <p:extLst>
      <p:ext uri="{BB962C8B-B14F-4D97-AF65-F5344CB8AC3E}">
        <p14:creationId xmlns:p14="http://schemas.microsoft.com/office/powerpoint/2010/main" val="3776423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7280-4F59-B901-2BCA-CFA33075CF5C}"/>
              </a:ext>
            </a:extLst>
          </p:cNvPr>
          <p:cNvSpPr>
            <a:spLocks noGrp="1"/>
          </p:cNvSpPr>
          <p:nvPr>
            <p:ph type="title"/>
          </p:nvPr>
        </p:nvSpPr>
        <p:spPr/>
        <p:txBody>
          <a:bodyPr/>
          <a:lstStyle/>
          <a:p>
            <a:r>
              <a:rPr lang="en-US" dirty="0"/>
              <a:t>Emerging Data Models: Big Data and NoSQL (3 of 3)</a:t>
            </a:r>
          </a:p>
        </p:txBody>
      </p:sp>
      <p:sp>
        <p:nvSpPr>
          <p:cNvPr id="3" name="Content Placeholder 2">
            <a:extLst>
              <a:ext uri="{FF2B5EF4-FFF2-40B4-BE49-F238E27FC236}">
                <a16:creationId xmlns:a16="http://schemas.microsoft.com/office/drawing/2014/main" id="{4571FB12-7E26-26C9-ABE6-C508783346AA}"/>
              </a:ext>
            </a:extLst>
          </p:cNvPr>
          <p:cNvSpPr>
            <a:spLocks noGrp="1"/>
          </p:cNvSpPr>
          <p:nvPr>
            <p:ph idx="1"/>
          </p:nvPr>
        </p:nvSpPr>
        <p:spPr/>
        <p:txBody>
          <a:bodyPr/>
          <a:lstStyle/>
          <a:p>
            <a:r>
              <a:rPr lang="en-US" dirty="0"/>
              <a:t>NoSQL databases have the following general characteristics:</a:t>
            </a:r>
          </a:p>
          <a:p>
            <a:pPr lvl="1"/>
            <a:r>
              <a:rPr lang="en-US" dirty="0"/>
              <a:t>They are not based on the relational model and SQL</a:t>
            </a:r>
          </a:p>
          <a:p>
            <a:pPr lvl="1"/>
            <a:r>
              <a:rPr lang="en-US" dirty="0"/>
              <a:t>They support highly distributed database architectures</a:t>
            </a:r>
          </a:p>
          <a:p>
            <a:pPr lvl="1"/>
            <a:r>
              <a:rPr lang="en-US" dirty="0"/>
              <a:t>They provide high scalability, high availability, and fault tolerance</a:t>
            </a:r>
          </a:p>
          <a:p>
            <a:pPr lvl="1"/>
            <a:r>
              <a:rPr lang="en-US" dirty="0"/>
              <a:t>They support very large amounts of sparse data</a:t>
            </a:r>
          </a:p>
          <a:p>
            <a:pPr lvl="1"/>
            <a:r>
              <a:rPr lang="en-US" dirty="0"/>
              <a:t>They are geared toward performance rather than transaction consistency</a:t>
            </a:r>
          </a:p>
          <a:p>
            <a:endParaRPr lang="en-US" dirty="0"/>
          </a:p>
        </p:txBody>
      </p:sp>
    </p:spTree>
    <p:extLst>
      <p:ext uri="{BB962C8B-B14F-4D97-AF65-F5344CB8AC3E}">
        <p14:creationId xmlns:p14="http://schemas.microsoft.com/office/powerpoint/2010/main" val="410044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68BA-8A24-FCF5-566B-75C6A517A1E3}"/>
              </a:ext>
            </a:extLst>
          </p:cNvPr>
          <p:cNvSpPr>
            <a:spLocks noGrp="1"/>
          </p:cNvSpPr>
          <p:nvPr>
            <p:ph type="title"/>
          </p:nvPr>
        </p:nvSpPr>
        <p:spPr/>
        <p:txBody>
          <a:bodyPr/>
          <a:lstStyle/>
          <a:p>
            <a:r>
              <a:rPr lang="en-US" dirty="0"/>
              <a:t>Data Modeling and Data Models</a:t>
            </a:r>
          </a:p>
        </p:txBody>
      </p:sp>
      <p:sp>
        <p:nvSpPr>
          <p:cNvPr id="3" name="Content Placeholder 2">
            <a:extLst>
              <a:ext uri="{FF2B5EF4-FFF2-40B4-BE49-F238E27FC236}">
                <a16:creationId xmlns:a16="http://schemas.microsoft.com/office/drawing/2014/main" id="{33BF41A3-7A1B-90A3-132F-3AEFD03B2115}"/>
              </a:ext>
            </a:extLst>
          </p:cNvPr>
          <p:cNvSpPr>
            <a:spLocks noGrp="1"/>
          </p:cNvSpPr>
          <p:nvPr>
            <p:ph idx="1"/>
          </p:nvPr>
        </p:nvSpPr>
        <p:spPr/>
        <p:txBody>
          <a:bodyPr/>
          <a:lstStyle/>
          <a:p>
            <a:r>
              <a:rPr lang="en-US" b="1" dirty="0"/>
              <a:t>Data modeling </a:t>
            </a:r>
            <a:r>
              <a:rPr lang="en-US" dirty="0"/>
              <a:t>refers to the process of creating a specific data model for a determined problem domain</a:t>
            </a:r>
          </a:p>
          <a:p>
            <a:pPr lvl="1"/>
            <a:r>
              <a:rPr lang="en-US" dirty="0"/>
              <a:t>Data modeling is an iterative, progressive process</a:t>
            </a:r>
          </a:p>
          <a:p>
            <a:r>
              <a:rPr lang="en-US" dirty="0"/>
              <a:t>A </a:t>
            </a:r>
            <a:r>
              <a:rPr lang="en-US" b="1" dirty="0"/>
              <a:t>data model </a:t>
            </a:r>
            <a:r>
              <a:rPr lang="en-US" dirty="0"/>
              <a:t>is a relatively simple representation of more complex real-world data structures</a:t>
            </a:r>
          </a:p>
          <a:p>
            <a:r>
              <a:rPr lang="en-US" dirty="0"/>
              <a:t>Database designers make use of existing data-modeling constructs and powerful database design tools that diminish the potential for errors in database modeling</a:t>
            </a:r>
          </a:p>
        </p:txBody>
      </p:sp>
    </p:spTree>
    <p:extLst>
      <p:ext uri="{BB962C8B-B14F-4D97-AF65-F5344CB8AC3E}">
        <p14:creationId xmlns:p14="http://schemas.microsoft.com/office/powerpoint/2010/main" val="25454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ABD1-C1C3-5E0F-D529-86AD2875E740}"/>
              </a:ext>
            </a:extLst>
          </p:cNvPr>
          <p:cNvSpPr>
            <a:spLocks noGrp="1"/>
          </p:cNvSpPr>
          <p:nvPr>
            <p:ph type="title"/>
          </p:nvPr>
        </p:nvSpPr>
        <p:spPr/>
        <p:txBody>
          <a:bodyPr/>
          <a:lstStyle/>
          <a:p>
            <a:r>
              <a:rPr lang="en-US" dirty="0"/>
              <a:t>Data Models: A Summary</a:t>
            </a:r>
          </a:p>
        </p:txBody>
      </p:sp>
      <p:pic>
        <p:nvPicPr>
          <p:cNvPr id="5" name="Picture Placeholder 4" descr="The evolution of data models is explained with the help of a timeline and comments. Year 19 60, Hierarchical and Year 19 69, Network. In this phase it was difficult to represent many to many relationships. There was structural dependency, record at a time access resulted in no ad hoc queries, the access path was predefined. Year 19 70, relational. In this phase there was conceptual simplicity or structural independence, provision for ad hoc queries or S Q L and set oriented access. Year 19 76, Entity Relationship. This phase had more semantics, hence easy to understand. The phase was limited to conceptual modeling since there was no implementation component. Year 19 78, semantic is further classified into Year 1 985, Object oriented and Year 19 90, extended relational or d b m s. In this phase there was more semantics in data model, support for complex objects, inheritance or class hierarchy, behavior, unstructured data or X M L and X M L data exchanges. Year 2009 Big data, No S Q  L. This phase addresses big data problem and best suited for large sparse data stores. Based on schema less key value data model, this phase is also characterized by less semantics in data model. An arrow mark running across the time line shows that the semantics in data model was the least in the year 19 60 and the most by the year 19 90. The year 19 83 is when the Internet was born and this helped in handling big data, from the year 2009."/>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683612" y="1526738"/>
            <a:ext cx="5471160" cy="3893820"/>
          </a:xfrm>
        </p:spPr>
      </p:pic>
      <p:sp>
        <p:nvSpPr>
          <p:cNvPr id="4" name="Text Placeholder 3">
            <a:extLst>
              <a:ext uri="{FF2B5EF4-FFF2-40B4-BE49-F238E27FC236}">
                <a16:creationId xmlns:a16="http://schemas.microsoft.com/office/drawing/2014/main" id="{E29C4DD0-537B-4F21-502C-C422120CE301}"/>
              </a:ext>
            </a:extLst>
          </p:cNvPr>
          <p:cNvSpPr>
            <a:spLocks noGrp="1"/>
          </p:cNvSpPr>
          <p:nvPr>
            <p:ph type="body" sz="quarter" idx="11"/>
          </p:nvPr>
        </p:nvSpPr>
        <p:spPr>
          <a:xfrm>
            <a:off x="7478972" y="5256603"/>
            <a:ext cx="3976406" cy="622217"/>
          </a:xfrm>
        </p:spPr>
        <p:txBody>
          <a:bodyPr/>
          <a:lstStyle/>
          <a:p>
            <a:r>
              <a:rPr lang="en-US" b="1" dirty="0"/>
              <a:t>Figure 2.5  </a:t>
            </a:r>
            <a:r>
              <a:rPr lang="en-US" dirty="0"/>
              <a:t>The Evolution of Data Models</a:t>
            </a:r>
          </a:p>
        </p:txBody>
      </p:sp>
    </p:spTree>
    <p:extLst>
      <p:ext uri="{BB962C8B-B14F-4D97-AF65-F5344CB8AC3E}">
        <p14:creationId xmlns:p14="http://schemas.microsoft.com/office/powerpoint/2010/main" val="383374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2-2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altLang="zh-CN" sz="2400" b="1" dirty="0"/>
              <a:t>What does the term “3 Vs” refers to?</a:t>
            </a:r>
            <a:endParaRPr lang="zh-CN" altLang="zh-CN" sz="2400" dirty="0"/>
          </a:p>
          <a:p>
            <a:pPr marL="0" lvl="0" indent="0">
              <a:buNone/>
            </a:pPr>
            <a:endParaRPr lang="zh-CN" altLang="zh-CN" sz="2400" dirty="0"/>
          </a:p>
        </p:txBody>
      </p:sp>
    </p:spTree>
    <p:extLst>
      <p:ext uri="{BB962C8B-B14F-4D97-AF65-F5344CB8AC3E}">
        <p14:creationId xmlns:p14="http://schemas.microsoft.com/office/powerpoint/2010/main" val="948224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2-2: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altLang="zh-CN" b="1" dirty="0"/>
              <a:t>What does the term “3 Vs” refers to?</a:t>
            </a:r>
            <a:endParaRPr lang="zh-CN" altLang="zh-CN" dirty="0"/>
          </a:p>
          <a:p>
            <a:pPr marL="0" lvl="0" indent="0">
              <a:buNone/>
            </a:pPr>
            <a:endParaRPr lang="zh-CN" altLang="zh-CN" dirty="0"/>
          </a:p>
          <a:p>
            <a:r>
              <a:rPr lang="en-US" b="1" dirty="0"/>
              <a:t>Answer: </a:t>
            </a:r>
            <a:r>
              <a:rPr lang="en-US" altLang="zh-CN" dirty="0"/>
              <a:t>The term “3 Vs” refers to the 3 basic characteristics of Big Data databases, they are: volume, velocity, variety.</a:t>
            </a:r>
            <a:endParaRPr lang="zh-CN" altLang="zh-CN" dirty="0"/>
          </a:p>
          <a:p>
            <a:endParaRPr lang="zh-CN" altLang="zh-CN" dirty="0"/>
          </a:p>
          <a:p>
            <a:endParaRPr lang="zh-CN" altLang="zh-CN" dirty="0"/>
          </a:p>
        </p:txBody>
      </p:sp>
    </p:spTree>
    <p:extLst>
      <p:ext uri="{BB962C8B-B14F-4D97-AF65-F5344CB8AC3E}">
        <p14:creationId xmlns:p14="http://schemas.microsoft.com/office/powerpoint/2010/main" val="244173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21EB-8993-5B70-B970-89F6F18D1DBC}"/>
              </a:ext>
            </a:extLst>
          </p:cNvPr>
          <p:cNvSpPr>
            <a:spLocks noGrp="1"/>
          </p:cNvSpPr>
          <p:nvPr>
            <p:ph type="title"/>
          </p:nvPr>
        </p:nvSpPr>
        <p:spPr/>
        <p:txBody>
          <a:bodyPr/>
          <a:lstStyle/>
          <a:p>
            <a:r>
              <a:rPr lang="en-US" dirty="0"/>
              <a:t>Degrees of Data Abstraction (1 of 2)</a:t>
            </a:r>
          </a:p>
        </p:txBody>
      </p:sp>
      <p:sp>
        <p:nvSpPr>
          <p:cNvPr id="3" name="Content Placeholder 2">
            <a:extLst>
              <a:ext uri="{FF2B5EF4-FFF2-40B4-BE49-F238E27FC236}">
                <a16:creationId xmlns:a16="http://schemas.microsoft.com/office/drawing/2014/main" id="{8609BE08-3EB2-EC1C-447B-70C51C70C0E3}"/>
              </a:ext>
            </a:extLst>
          </p:cNvPr>
          <p:cNvSpPr>
            <a:spLocks noGrp="1"/>
          </p:cNvSpPr>
          <p:nvPr>
            <p:ph idx="1"/>
          </p:nvPr>
        </p:nvSpPr>
        <p:spPr/>
        <p:txBody>
          <a:bodyPr/>
          <a:lstStyle/>
          <a:p>
            <a:r>
              <a:rPr lang="en-US" dirty="0"/>
              <a:t>The </a:t>
            </a:r>
            <a:r>
              <a:rPr lang="en-US" b="1" dirty="0"/>
              <a:t>American National Standards Institute (ANSI) </a:t>
            </a:r>
            <a:r>
              <a:rPr lang="en-US" dirty="0"/>
              <a:t>Standards Planning and Requirements Committee (SPARC) defined a framework for data modeling based on degrees of data abstraction</a:t>
            </a:r>
          </a:p>
          <a:p>
            <a:r>
              <a:rPr lang="en-US" dirty="0"/>
              <a:t>The three levels of data abstraction are external, conceptual, and internal</a:t>
            </a:r>
          </a:p>
          <a:p>
            <a:r>
              <a:rPr lang="en-US" dirty="0"/>
              <a:t>In Figure 2.6, on the following slide, the ANSI/SPARC framework has been expanded with the addition of a physical model to explicitly address physical-level implementation details of the internal model</a:t>
            </a:r>
          </a:p>
        </p:txBody>
      </p:sp>
    </p:spTree>
    <p:extLst>
      <p:ext uri="{BB962C8B-B14F-4D97-AF65-F5344CB8AC3E}">
        <p14:creationId xmlns:p14="http://schemas.microsoft.com/office/powerpoint/2010/main" val="314533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CB1B-6F5A-BC2A-D5D3-3D7FA80BD87E}"/>
              </a:ext>
            </a:extLst>
          </p:cNvPr>
          <p:cNvSpPr>
            <a:spLocks noGrp="1"/>
          </p:cNvSpPr>
          <p:nvPr>
            <p:ph type="title"/>
          </p:nvPr>
        </p:nvSpPr>
        <p:spPr/>
        <p:txBody>
          <a:bodyPr/>
          <a:lstStyle/>
          <a:p>
            <a:r>
              <a:rPr lang="en-US" dirty="0"/>
              <a:t>Degrees of Data Abstraction (2 of 2)</a:t>
            </a:r>
          </a:p>
        </p:txBody>
      </p:sp>
      <p:pic>
        <p:nvPicPr>
          <p:cNvPr id="5" name="Picture Placeholder 4" descr="Data Abstraction levels, from top to bottom are end user view with external model; designer’s view with conceptual model, the D B M S view with internal model and lastly the physical model. The internal model requires logical independence while physical model needs physical independence. Degree of abstraction and its characteristics is explained with the help of two arrows. The bottom of the arrows show low abstraction with network hierarchical data models. These are both hardware and software dependent. The middle of the arrow show medium degree of abstraction with relational and object oriented data models. These are hardware independent but software dependent. The top of the arrow has high degree of abstraction with E R data models.These are hardware independent yet software dependent."/>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603196" y="1690691"/>
            <a:ext cx="6221159" cy="3711487"/>
          </a:xfrm>
        </p:spPr>
      </p:pic>
      <p:sp>
        <p:nvSpPr>
          <p:cNvPr id="4" name="Text Placeholder 3">
            <a:extLst>
              <a:ext uri="{FF2B5EF4-FFF2-40B4-BE49-F238E27FC236}">
                <a16:creationId xmlns:a16="http://schemas.microsoft.com/office/drawing/2014/main" id="{79890DEE-5599-C228-005A-47C9F83460B3}"/>
              </a:ext>
            </a:extLst>
          </p:cNvPr>
          <p:cNvSpPr>
            <a:spLocks noGrp="1"/>
          </p:cNvSpPr>
          <p:nvPr>
            <p:ph type="body" sz="quarter" idx="11"/>
          </p:nvPr>
        </p:nvSpPr>
        <p:spPr>
          <a:xfrm>
            <a:off x="7478972" y="5500762"/>
            <a:ext cx="3976406" cy="378058"/>
          </a:xfrm>
        </p:spPr>
        <p:txBody>
          <a:bodyPr/>
          <a:lstStyle/>
          <a:p>
            <a:r>
              <a:rPr lang="en-US" b="1" dirty="0"/>
              <a:t>Figure 2.6  </a:t>
            </a:r>
            <a:r>
              <a:rPr lang="en-US" dirty="0"/>
              <a:t>Data Abstraction Levels</a:t>
            </a:r>
          </a:p>
        </p:txBody>
      </p:sp>
    </p:spTree>
    <p:extLst>
      <p:ext uri="{BB962C8B-B14F-4D97-AF65-F5344CB8AC3E}">
        <p14:creationId xmlns:p14="http://schemas.microsoft.com/office/powerpoint/2010/main" val="1997551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82EB-1162-42BE-DCEC-CA900D0C04EF}"/>
              </a:ext>
            </a:extLst>
          </p:cNvPr>
          <p:cNvSpPr>
            <a:spLocks noGrp="1"/>
          </p:cNvSpPr>
          <p:nvPr>
            <p:ph type="title"/>
          </p:nvPr>
        </p:nvSpPr>
        <p:spPr/>
        <p:txBody>
          <a:bodyPr/>
          <a:lstStyle/>
          <a:p>
            <a:r>
              <a:rPr lang="en-US" dirty="0"/>
              <a:t>The External Model (1 of 3)</a:t>
            </a:r>
          </a:p>
        </p:txBody>
      </p:sp>
      <p:sp>
        <p:nvSpPr>
          <p:cNvPr id="3" name="Content Placeholder 2">
            <a:extLst>
              <a:ext uri="{FF2B5EF4-FFF2-40B4-BE49-F238E27FC236}">
                <a16:creationId xmlns:a16="http://schemas.microsoft.com/office/drawing/2014/main" id="{8CFA68B8-D111-1A59-E470-123417BC4986}"/>
              </a:ext>
            </a:extLst>
          </p:cNvPr>
          <p:cNvSpPr>
            <a:spLocks noGrp="1"/>
          </p:cNvSpPr>
          <p:nvPr>
            <p:ph idx="1"/>
          </p:nvPr>
        </p:nvSpPr>
        <p:spPr/>
        <p:txBody>
          <a:bodyPr/>
          <a:lstStyle/>
          <a:p>
            <a:r>
              <a:rPr lang="en-US" dirty="0"/>
              <a:t>The </a:t>
            </a:r>
            <a:r>
              <a:rPr lang="en-US" b="1" dirty="0"/>
              <a:t>external model </a:t>
            </a:r>
            <a:r>
              <a:rPr lang="en-US" dirty="0"/>
              <a:t>is the end users’ view of the data environment </a:t>
            </a:r>
          </a:p>
          <a:p>
            <a:r>
              <a:rPr lang="en-US" dirty="0"/>
              <a:t>End users usually operate in an environment in which an application has a specific business unit focus</a:t>
            </a:r>
          </a:p>
          <a:p>
            <a:pPr lvl="1"/>
            <a:r>
              <a:rPr lang="en-US" dirty="0"/>
              <a:t>End users within those business units view their data subsets as separate from or eternal to other units within the organization</a:t>
            </a:r>
          </a:p>
          <a:p>
            <a:r>
              <a:rPr lang="en-US" dirty="0"/>
              <a:t>ER diagrams will be used to represent the external views</a:t>
            </a:r>
          </a:p>
          <a:p>
            <a:r>
              <a:rPr lang="en-US" dirty="0"/>
              <a:t>A specific representation of an external view is known as an </a:t>
            </a:r>
            <a:r>
              <a:rPr lang="en-US" b="1" dirty="0"/>
              <a:t>external schema</a:t>
            </a:r>
          </a:p>
        </p:txBody>
      </p:sp>
    </p:spTree>
    <p:extLst>
      <p:ext uri="{BB962C8B-B14F-4D97-AF65-F5344CB8AC3E}">
        <p14:creationId xmlns:p14="http://schemas.microsoft.com/office/powerpoint/2010/main" val="2297002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0FFD-314E-73CE-3ED7-47EA2CF9F9A8}"/>
              </a:ext>
            </a:extLst>
          </p:cNvPr>
          <p:cNvSpPr>
            <a:spLocks noGrp="1"/>
          </p:cNvSpPr>
          <p:nvPr>
            <p:ph type="title"/>
          </p:nvPr>
        </p:nvSpPr>
        <p:spPr/>
        <p:txBody>
          <a:bodyPr/>
          <a:lstStyle/>
          <a:p>
            <a:r>
              <a:rPr lang="en-US" dirty="0"/>
              <a:t>The External Model (2 of 3)</a:t>
            </a:r>
          </a:p>
        </p:txBody>
      </p:sp>
      <p:pic>
        <p:nvPicPr>
          <p:cNvPr id="5" name="Picture Placeholder 4" descr="External Models are created for student registration and class scheduling of Tiny College. There are 2 conditions for student registration. a. A student may take up to six classes per registration and b. A class is limited to 35 students. The model shows that 1 student enrolls once or many times. 1 class is taken by 1 or many enrolled students. Also, 1 course generates 1 or many classes. In class scheduling there are 4 conditions a. a room may be used to teach many classes b. Each class is taught in only 1 room. c. Each class is taught by 1 professor. d. A professor may teach up to 3 classes. The model, show that 1 room is used for 1 or many classes. 1 course generates 1 or many classes; and 1 professor teaches in 1 or many classes."/>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418795" y="1653346"/>
            <a:ext cx="5974080" cy="3611880"/>
          </a:xfrm>
        </p:spPr>
      </p:pic>
      <p:sp>
        <p:nvSpPr>
          <p:cNvPr id="4" name="Text Placeholder 3">
            <a:extLst>
              <a:ext uri="{FF2B5EF4-FFF2-40B4-BE49-F238E27FC236}">
                <a16:creationId xmlns:a16="http://schemas.microsoft.com/office/drawing/2014/main" id="{C46941D8-5151-18F9-C636-52EAA8430FBA}"/>
              </a:ext>
            </a:extLst>
          </p:cNvPr>
          <p:cNvSpPr>
            <a:spLocks noGrp="1"/>
          </p:cNvSpPr>
          <p:nvPr>
            <p:ph type="body" sz="quarter" idx="11"/>
          </p:nvPr>
        </p:nvSpPr>
        <p:spPr>
          <a:xfrm>
            <a:off x="7478972" y="5227879"/>
            <a:ext cx="3976406" cy="650941"/>
          </a:xfrm>
        </p:spPr>
        <p:txBody>
          <a:bodyPr/>
          <a:lstStyle/>
          <a:p>
            <a:r>
              <a:rPr lang="en-US" b="1" dirty="0"/>
              <a:t>Figure 2.7  </a:t>
            </a:r>
            <a:r>
              <a:rPr lang="en-US" dirty="0"/>
              <a:t>External Models for Tiny College</a:t>
            </a:r>
          </a:p>
        </p:txBody>
      </p:sp>
    </p:spTree>
    <p:extLst>
      <p:ext uri="{BB962C8B-B14F-4D97-AF65-F5344CB8AC3E}">
        <p14:creationId xmlns:p14="http://schemas.microsoft.com/office/powerpoint/2010/main" val="375760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6103-AFF2-AC5F-0ACA-0D043DE1340C}"/>
              </a:ext>
            </a:extLst>
          </p:cNvPr>
          <p:cNvSpPr>
            <a:spLocks noGrp="1"/>
          </p:cNvSpPr>
          <p:nvPr>
            <p:ph type="title"/>
          </p:nvPr>
        </p:nvSpPr>
        <p:spPr/>
        <p:txBody>
          <a:bodyPr/>
          <a:lstStyle/>
          <a:p>
            <a:r>
              <a:rPr lang="en-US" dirty="0"/>
              <a:t>The External Model (3 of 3)</a:t>
            </a:r>
          </a:p>
        </p:txBody>
      </p:sp>
      <p:sp>
        <p:nvSpPr>
          <p:cNvPr id="3" name="Content Placeholder 2">
            <a:extLst>
              <a:ext uri="{FF2B5EF4-FFF2-40B4-BE49-F238E27FC236}">
                <a16:creationId xmlns:a16="http://schemas.microsoft.com/office/drawing/2014/main" id="{3F4C9654-67B3-8B30-F01E-14C9D2950D71}"/>
              </a:ext>
            </a:extLst>
          </p:cNvPr>
          <p:cNvSpPr>
            <a:spLocks noGrp="1"/>
          </p:cNvSpPr>
          <p:nvPr>
            <p:ph idx="1"/>
          </p:nvPr>
        </p:nvSpPr>
        <p:spPr/>
        <p:txBody>
          <a:bodyPr/>
          <a:lstStyle/>
          <a:p>
            <a:r>
              <a:rPr lang="en-US" dirty="0"/>
              <a:t>The use of external views that represent subsets of the database has some important advantages:</a:t>
            </a:r>
          </a:p>
          <a:p>
            <a:pPr lvl="1"/>
            <a:r>
              <a:rPr lang="en-US" dirty="0"/>
              <a:t>It is easy to identify specific data required to support each business unit</a:t>
            </a:r>
          </a:p>
          <a:p>
            <a:pPr lvl="1"/>
            <a:r>
              <a:rPr lang="en-US" dirty="0"/>
              <a:t>It makes the designer’s job easy by providing feedback about the model’s adequacy</a:t>
            </a:r>
          </a:p>
          <a:p>
            <a:pPr lvl="1"/>
            <a:r>
              <a:rPr lang="en-US" dirty="0"/>
              <a:t>It helps to ensure security constraints in the database design</a:t>
            </a:r>
          </a:p>
          <a:p>
            <a:pPr lvl="1"/>
            <a:r>
              <a:rPr lang="en-US" dirty="0"/>
              <a:t>It makes application program development much simpler</a:t>
            </a:r>
          </a:p>
        </p:txBody>
      </p:sp>
    </p:spTree>
    <p:extLst>
      <p:ext uri="{BB962C8B-B14F-4D97-AF65-F5344CB8AC3E}">
        <p14:creationId xmlns:p14="http://schemas.microsoft.com/office/powerpoint/2010/main" val="989687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7258-1701-45E1-83F8-54D2FF602B2C}"/>
              </a:ext>
            </a:extLst>
          </p:cNvPr>
          <p:cNvSpPr>
            <a:spLocks noGrp="1"/>
          </p:cNvSpPr>
          <p:nvPr>
            <p:ph type="title"/>
          </p:nvPr>
        </p:nvSpPr>
        <p:spPr/>
        <p:txBody>
          <a:bodyPr/>
          <a:lstStyle/>
          <a:p>
            <a:r>
              <a:rPr lang="en-US" dirty="0"/>
              <a:t>The Conceptual Model (1 of 2)</a:t>
            </a:r>
          </a:p>
        </p:txBody>
      </p:sp>
      <p:sp>
        <p:nvSpPr>
          <p:cNvPr id="3" name="Content Placeholder 2">
            <a:extLst>
              <a:ext uri="{FF2B5EF4-FFF2-40B4-BE49-F238E27FC236}">
                <a16:creationId xmlns:a16="http://schemas.microsoft.com/office/drawing/2014/main" id="{EE523A2F-575A-DD85-9B39-A408F0A81D96}"/>
              </a:ext>
            </a:extLst>
          </p:cNvPr>
          <p:cNvSpPr>
            <a:spLocks noGrp="1"/>
          </p:cNvSpPr>
          <p:nvPr>
            <p:ph idx="1"/>
          </p:nvPr>
        </p:nvSpPr>
        <p:spPr/>
        <p:txBody>
          <a:bodyPr/>
          <a:lstStyle/>
          <a:p>
            <a:r>
              <a:rPr lang="en-US" dirty="0"/>
              <a:t>The </a:t>
            </a:r>
            <a:r>
              <a:rPr lang="en-US" b="1" dirty="0"/>
              <a:t>conceptual model </a:t>
            </a:r>
            <a:r>
              <a:rPr lang="en-US" dirty="0"/>
              <a:t>represents a global view of the entire database by the entire organization</a:t>
            </a:r>
          </a:p>
          <a:p>
            <a:r>
              <a:rPr lang="en-US" dirty="0"/>
              <a:t>Also known as a </a:t>
            </a:r>
            <a:r>
              <a:rPr lang="en-US" b="1" dirty="0"/>
              <a:t>conceptual schema</a:t>
            </a:r>
            <a:r>
              <a:rPr lang="en-US" dirty="0"/>
              <a:t>, it is the basis for the identification and high-level description of the main data objects</a:t>
            </a:r>
          </a:p>
          <a:p>
            <a:r>
              <a:rPr lang="en-US" dirty="0"/>
              <a:t>The most widely used conceptual model is the ER model</a:t>
            </a:r>
          </a:p>
          <a:p>
            <a:r>
              <a:rPr lang="en-US" dirty="0"/>
              <a:t>The following are advantages of the conceptual model:</a:t>
            </a:r>
          </a:p>
          <a:p>
            <a:pPr lvl="1"/>
            <a:r>
              <a:rPr lang="en-US" dirty="0"/>
              <a:t>It provides a bird’s-eye view of the data environment that is easy to understand</a:t>
            </a:r>
          </a:p>
          <a:p>
            <a:pPr lvl="1"/>
            <a:r>
              <a:rPr lang="en-US" dirty="0"/>
              <a:t>The conceptual model is independent of both software and hardware</a:t>
            </a:r>
          </a:p>
          <a:p>
            <a:r>
              <a:rPr lang="en-US" dirty="0"/>
              <a:t>The term </a:t>
            </a:r>
            <a:r>
              <a:rPr lang="en-US" b="1" dirty="0"/>
              <a:t>logical design </a:t>
            </a:r>
            <a:r>
              <a:rPr lang="en-US" dirty="0"/>
              <a:t>refers to creating a conceptual data model </a:t>
            </a:r>
          </a:p>
          <a:p>
            <a:pPr lvl="1"/>
            <a:endParaRPr lang="en-US" dirty="0"/>
          </a:p>
        </p:txBody>
      </p:sp>
    </p:spTree>
    <p:extLst>
      <p:ext uri="{BB962C8B-B14F-4D97-AF65-F5344CB8AC3E}">
        <p14:creationId xmlns:p14="http://schemas.microsoft.com/office/powerpoint/2010/main" val="1555204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A979-1C03-3D71-BD3E-E303D8BDDCFA}"/>
              </a:ext>
            </a:extLst>
          </p:cNvPr>
          <p:cNvSpPr>
            <a:spLocks noGrp="1"/>
          </p:cNvSpPr>
          <p:nvPr>
            <p:ph type="title"/>
          </p:nvPr>
        </p:nvSpPr>
        <p:spPr/>
        <p:txBody>
          <a:bodyPr/>
          <a:lstStyle/>
          <a:p>
            <a:r>
              <a:rPr lang="en-US" dirty="0"/>
              <a:t>The Conceptual Model (2 of 2)</a:t>
            </a:r>
          </a:p>
        </p:txBody>
      </p:sp>
      <p:pic>
        <p:nvPicPr>
          <p:cNvPr id="5" name="Picture Placeholder 4" descr="The conceptual model for Tiny College shows that 1 student enrolls once or many times. 1 class is taken by 1 or many enrolled students. 1 course generates 1 or many classes. 1 room is used for 1 or many classes; and 1 professor teaches in 1 or many classes."/>
          <p:cNvPicPr>
            <a:picLocks noGrp="1" noChangeAspect="1"/>
          </p:cNvPicPr>
          <p:nvPr>
            <p:ph type="pic" sz="quarter" idx="10"/>
          </p:nvPr>
        </p:nvPicPr>
        <p:blipFill>
          <a:blip r:embed="rId2">
            <a:extLst>
              <a:ext uri="{28A0092B-C50C-407E-A947-70E740481C1C}">
                <a14:useLocalDpi xmlns:a14="http://schemas.microsoft.com/office/drawing/2010/main"/>
              </a:ext>
            </a:extLst>
          </a:blip>
          <a:stretch>
            <a:fillRect/>
          </a:stretch>
        </p:blipFill>
        <p:spPr>
          <a:xfrm>
            <a:off x="2341140" y="1574126"/>
            <a:ext cx="4793586" cy="3976829"/>
          </a:xfrm>
        </p:spPr>
      </p:pic>
      <p:sp>
        <p:nvSpPr>
          <p:cNvPr id="4" name="Text Placeholder 3">
            <a:extLst>
              <a:ext uri="{FF2B5EF4-FFF2-40B4-BE49-F238E27FC236}">
                <a16:creationId xmlns:a16="http://schemas.microsoft.com/office/drawing/2014/main" id="{8B294B04-6184-3C9A-6353-732E706028DE}"/>
              </a:ext>
            </a:extLst>
          </p:cNvPr>
          <p:cNvSpPr>
            <a:spLocks noGrp="1"/>
          </p:cNvSpPr>
          <p:nvPr>
            <p:ph type="body" sz="quarter" idx="11"/>
          </p:nvPr>
        </p:nvSpPr>
        <p:spPr>
          <a:xfrm>
            <a:off x="7478972" y="5223091"/>
            <a:ext cx="3976406" cy="655729"/>
          </a:xfrm>
        </p:spPr>
        <p:txBody>
          <a:bodyPr/>
          <a:lstStyle/>
          <a:p>
            <a:r>
              <a:rPr lang="en-US" b="1" dirty="0"/>
              <a:t>Figure 2.8  </a:t>
            </a:r>
            <a:r>
              <a:rPr lang="en-US" dirty="0"/>
              <a:t>Conceptual Model for Tiny College</a:t>
            </a:r>
          </a:p>
        </p:txBody>
      </p:sp>
    </p:spTree>
    <p:extLst>
      <p:ext uri="{BB962C8B-B14F-4D97-AF65-F5344CB8AC3E}">
        <p14:creationId xmlns:p14="http://schemas.microsoft.com/office/powerpoint/2010/main" val="234219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19B7-4016-1BED-DAC3-C932C4612760}"/>
              </a:ext>
            </a:extLst>
          </p:cNvPr>
          <p:cNvSpPr>
            <a:spLocks noGrp="1"/>
          </p:cNvSpPr>
          <p:nvPr>
            <p:ph type="title"/>
          </p:nvPr>
        </p:nvSpPr>
        <p:spPr/>
        <p:txBody>
          <a:bodyPr/>
          <a:lstStyle/>
          <a:p>
            <a:r>
              <a:rPr lang="en-US" dirty="0"/>
              <a:t>The Importance of Data Models</a:t>
            </a:r>
          </a:p>
        </p:txBody>
      </p:sp>
      <p:sp>
        <p:nvSpPr>
          <p:cNvPr id="3" name="Content Placeholder 2">
            <a:extLst>
              <a:ext uri="{FF2B5EF4-FFF2-40B4-BE49-F238E27FC236}">
                <a16:creationId xmlns:a16="http://schemas.microsoft.com/office/drawing/2014/main" id="{66BB29DF-4DFD-32E9-88B9-3BB52413D894}"/>
              </a:ext>
            </a:extLst>
          </p:cNvPr>
          <p:cNvSpPr>
            <a:spLocks noGrp="1"/>
          </p:cNvSpPr>
          <p:nvPr>
            <p:ph idx="1"/>
          </p:nvPr>
        </p:nvSpPr>
        <p:spPr/>
        <p:txBody>
          <a:bodyPr/>
          <a:lstStyle/>
          <a:p>
            <a:r>
              <a:rPr lang="en-US" dirty="0"/>
              <a:t>Data models are a communication tool</a:t>
            </a:r>
          </a:p>
          <a:p>
            <a:r>
              <a:rPr lang="en-US" dirty="0"/>
              <a:t>Applications are created to manage data and to help transform data into information, but data is viewed in different ways by different people</a:t>
            </a:r>
          </a:p>
          <a:p>
            <a:r>
              <a:rPr lang="en-US" dirty="0"/>
              <a:t>A sound data environment requires an overall database blueprint based on an appropriate data model</a:t>
            </a:r>
          </a:p>
          <a:p>
            <a:r>
              <a:rPr lang="en-US" dirty="0"/>
              <a:t>When a good database blueprint is available, it does not matter that an applications programmer’s view of the data is different from that of the manager or the end user</a:t>
            </a:r>
          </a:p>
          <a:p>
            <a:r>
              <a:rPr lang="en-US" dirty="0"/>
              <a:t>You will be unlikely to create a good database without first creating an appropriate data model</a:t>
            </a:r>
          </a:p>
        </p:txBody>
      </p:sp>
    </p:spTree>
    <p:extLst>
      <p:ext uri="{BB962C8B-B14F-4D97-AF65-F5344CB8AC3E}">
        <p14:creationId xmlns:p14="http://schemas.microsoft.com/office/powerpoint/2010/main" val="1834722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E65A-494B-B977-BEAF-688F604B9DD4}"/>
              </a:ext>
            </a:extLst>
          </p:cNvPr>
          <p:cNvSpPr>
            <a:spLocks noGrp="1"/>
          </p:cNvSpPr>
          <p:nvPr>
            <p:ph type="title"/>
          </p:nvPr>
        </p:nvSpPr>
        <p:spPr/>
        <p:txBody>
          <a:bodyPr/>
          <a:lstStyle/>
          <a:p>
            <a:r>
              <a:rPr lang="en-US" dirty="0"/>
              <a:t>The Internal Model (1 of 2)</a:t>
            </a:r>
          </a:p>
        </p:txBody>
      </p:sp>
      <p:sp>
        <p:nvSpPr>
          <p:cNvPr id="3" name="Content Placeholder 2">
            <a:extLst>
              <a:ext uri="{FF2B5EF4-FFF2-40B4-BE49-F238E27FC236}">
                <a16:creationId xmlns:a16="http://schemas.microsoft.com/office/drawing/2014/main" id="{D55DB2DB-315A-4B50-8269-958CA4673804}"/>
              </a:ext>
            </a:extLst>
          </p:cNvPr>
          <p:cNvSpPr>
            <a:spLocks noGrp="1"/>
          </p:cNvSpPr>
          <p:nvPr>
            <p:ph idx="1"/>
          </p:nvPr>
        </p:nvSpPr>
        <p:spPr/>
        <p:txBody>
          <a:bodyPr/>
          <a:lstStyle/>
          <a:p>
            <a:r>
              <a:rPr lang="en-US" dirty="0"/>
              <a:t>The </a:t>
            </a:r>
            <a:r>
              <a:rPr lang="en-US" b="1" dirty="0"/>
              <a:t>internal model </a:t>
            </a:r>
            <a:r>
              <a:rPr lang="en-US" dirty="0"/>
              <a:t>is the representation of the database as “seen” by the DBMS</a:t>
            </a:r>
          </a:p>
          <a:p>
            <a:pPr lvl="1"/>
            <a:r>
              <a:rPr lang="en-US" dirty="0"/>
              <a:t>The internal model requires a designer to match the conceptual model’s characteristics and constraints to those of the selected implementation model</a:t>
            </a:r>
          </a:p>
          <a:p>
            <a:r>
              <a:rPr lang="en-US" dirty="0"/>
              <a:t>An </a:t>
            </a:r>
            <a:r>
              <a:rPr lang="en-US" b="1" dirty="0"/>
              <a:t>internal schema </a:t>
            </a:r>
            <a:r>
              <a:rPr lang="en-US" dirty="0"/>
              <a:t>depicts a specific representation of an internal model, using the database constructs supported by the chosen database</a:t>
            </a:r>
          </a:p>
          <a:p>
            <a:r>
              <a:rPr lang="en-US" dirty="0"/>
              <a:t>Because the internal model depends on specific database software, it is said to be software dependent</a:t>
            </a:r>
          </a:p>
          <a:p>
            <a:r>
              <a:rPr lang="en-US" dirty="0"/>
              <a:t>When you change the internal model without affecting the conceptual model, you have </a:t>
            </a:r>
            <a:r>
              <a:rPr lang="en-US" b="1" dirty="0"/>
              <a:t>logical independence</a:t>
            </a:r>
          </a:p>
          <a:p>
            <a:r>
              <a:rPr lang="en-US" dirty="0"/>
              <a:t>However, the internal model is still hardware independent</a:t>
            </a:r>
          </a:p>
          <a:p>
            <a:endParaRPr lang="en-US" dirty="0"/>
          </a:p>
        </p:txBody>
      </p:sp>
    </p:spTree>
    <p:extLst>
      <p:ext uri="{BB962C8B-B14F-4D97-AF65-F5344CB8AC3E}">
        <p14:creationId xmlns:p14="http://schemas.microsoft.com/office/powerpoint/2010/main" val="3138357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20E9-5FBB-304E-14EA-2D4B7BE0BA5A}"/>
              </a:ext>
            </a:extLst>
          </p:cNvPr>
          <p:cNvSpPr>
            <a:spLocks noGrp="1"/>
          </p:cNvSpPr>
          <p:nvPr>
            <p:ph type="title"/>
          </p:nvPr>
        </p:nvSpPr>
        <p:spPr/>
        <p:txBody>
          <a:bodyPr/>
          <a:lstStyle/>
          <a:p>
            <a:r>
              <a:rPr lang="en-US" dirty="0"/>
              <a:t>The Internal Model (2 of 2)</a:t>
            </a:r>
          </a:p>
        </p:txBody>
      </p:sp>
      <p:pic>
        <p:nvPicPr>
          <p:cNvPr id="5" name="Picture Placeholder 4" descr="The conceptual model for Tiny College shows that 1 professor teaches in 1 or many classes. 1 course generates 1 or many classes and 1 room is used for 1 or many classes. The internal model for Tiny College gives the following commands. Create table PROFESSOR left parenthesis professor underscore I D number Primary key comma professor underscore L Name CHAR left parenthesis 15 right parenthesis comma professor underscore initial CHAR left parenthesis 1 right parenthesis comma professor underscore F Name CHAR left parenthesis 15 right parenthesis comma ellipses right parenthesis semi colon. Create Table CLASS left parenthesis CLASS underscore I D number PRIMARY KEY, C R S underscore I D CHAR left parenthesis 8 right parenthesis REFERENCES COURSE comma professor underscore I D number REFERENCES PROFESSOR comma ROOM underscore ID CHAR left parenthesis 8 right parenthesis REFERENCES ROOM comma ellipses right parenthesis semi colon. Create Table ROOM left parenthesis ROOM underscore I D CHAR left parenthesis 8 right parenthesis PRIMARY KEY comma ROOM underscore TYPE CHAR left parenthesis 3 right parenthesis comma ellipses right parenthesis semi colon. Create Table COURSE left parenthesis C R S underscore ID CHAR left parenthesis 8 right parenthesis PRIMARY KEY comma C R S underscore NAME CHAR left parenthesis 25 right parenthesis C R S underscore CREDITS number comma ellipses right parenthesis semi colon."/>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2116750" y="1493764"/>
            <a:ext cx="5150324" cy="4222116"/>
          </a:xfrm>
        </p:spPr>
      </p:pic>
      <p:sp>
        <p:nvSpPr>
          <p:cNvPr id="4" name="Text Placeholder 3">
            <a:extLst>
              <a:ext uri="{FF2B5EF4-FFF2-40B4-BE49-F238E27FC236}">
                <a16:creationId xmlns:a16="http://schemas.microsoft.com/office/drawing/2014/main" id="{672A43CF-594D-FA6A-76D2-AEBA7AA6F42D}"/>
              </a:ext>
            </a:extLst>
          </p:cNvPr>
          <p:cNvSpPr>
            <a:spLocks noGrp="1"/>
          </p:cNvSpPr>
          <p:nvPr>
            <p:ph type="body" sz="quarter" idx="11"/>
          </p:nvPr>
        </p:nvSpPr>
        <p:spPr>
          <a:xfrm>
            <a:off x="7478972" y="5213516"/>
            <a:ext cx="3976406" cy="665304"/>
          </a:xfrm>
        </p:spPr>
        <p:txBody>
          <a:bodyPr/>
          <a:lstStyle/>
          <a:p>
            <a:r>
              <a:rPr lang="en-US" b="1" dirty="0"/>
              <a:t>Figure 2.9  </a:t>
            </a:r>
            <a:r>
              <a:rPr lang="en-US" dirty="0"/>
              <a:t>Internal Model for Tiny College</a:t>
            </a:r>
          </a:p>
        </p:txBody>
      </p:sp>
    </p:spTree>
    <p:extLst>
      <p:ext uri="{BB962C8B-B14F-4D97-AF65-F5344CB8AC3E}">
        <p14:creationId xmlns:p14="http://schemas.microsoft.com/office/powerpoint/2010/main" val="1090600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2C2B-56C9-DCEA-A39A-ABF1F441879E}"/>
              </a:ext>
            </a:extLst>
          </p:cNvPr>
          <p:cNvSpPr>
            <a:spLocks noGrp="1"/>
          </p:cNvSpPr>
          <p:nvPr>
            <p:ph type="title"/>
          </p:nvPr>
        </p:nvSpPr>
        <p:spPr/>
        <p:txBody>
          <a:bodyPr/>
          <a:lstStyle/>
          <a:p>
            <a:r>
              <a:rPr lang="en-US" dirty="0"/>
              <a:t>The Physical Model</a:t>
            </a:r>
          </a:p>
        </p:txBody>
      </p:sp>
      <p:sp>
        <p:nvSpPr>
          <p:cNvPr id="3" name="Content Placeholder 2">
            <a:extLst>
              <a:ext uri="{FF2B5EF4-FFF2-40B4-BE49-F238E27FC236}">
                <a16:creationId xmlns:a16="http://schemas.microsoft.com/office/drawing/2014/main" id="{637EBBB1-6D33-8971-2A31-5D8B9C834FF9}"/>
              </a:ext>
            </a:extLst>
          </p:cNvPr>
          <p:cNvSpPr>
            <a:spLocks noGrp="1"/>
          </p:cNvSpPr>
          <p:nvPr>
            <p:ph idx="1"/>
          </p:nvPr>
        </p:nvSpPr>
        <p:spPr/>
        <p:txBody>
          <a:bodyPr/>
          <a:lstStyle/>
          <a:p>
            <a:r>
              <a:rPr lang="en-US" dirty="0"/>
              <a:t>The </a:t>
            </a:r>
            <a:r>
              <a:rPr lang="en-US" b="1" dirty="0"/>
              <a:t>physical model </a:t>
            </a:r>
            <a:r>
              <a:rPr lang="en-US" dirty="0"/>
              <a:t>operates at the lowest level of abstraction, describing the way data is saved on storage media</a:t>
            </a:r>
          </a:p>
          <a:p>
            <a:r>
              <a:rPr lang="en-US" dirty="0"/>
              <a:t>The physical model requires the definition of both the physical storage devices and the (physical) access methods required to reach the data within those storage devices</a:t>
            </a:r>
          </a:p>
          <a:p>
            <a:pPr lvl="1"/>
            <a:r>
              <a:rPr lang="en-US" dirty="0"/>
              <a:t>This means the physical model is both software and hardware dependent</a:t>
            </a:r>
          </a:p>
          <a:p>
            <a:r>
              <a:rPr lang="en-US" dirty="0"/>
              <a:t>When you can change the physical model without affecting the internal model, you have </a:t>
            </a:r>
            <a:r>
              <a:rPr lang="en-US" b="1" dirty="0"/>
              <a:t>physical independence </a:t>
            </a:r>
          </a:p>
        </p:txBody>
      </p:sp>
    </p:spTree>
    <p:extLst>
      <p:ext uri="{BB962C8B-B14F-4D97-AF65-F5344CB8AC3E}">
        <p14:creationId xmlns:p14="http://schemas.microsoft.com/office/powerpoint/2010/main" val="269218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2-3</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lvl="0"/>
            <a:r>
              <a:rPr lang="en-US" altLang="zh-CN" sz="2400" b="1" dirty="0"/>
              <a:t>What is logical independence?</a:t>
            </a:r>
            <a:endParaRPr lang="zh-CN" altLang="zh-CN" sz="2400" dirty="0"/>
          </a:p>
        </p:txBody>
      </p:sp>
    </p:spTree>
    <p:extLst>
      <p:ext uri="{BB962C8B-B14F-4D97-AF65-F5344CB8AC3E}">
        <p14:creationId xmlns:p14="http://schemas.microsoft.com/office/powerpoint/2010/main" val="4010637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2-3: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lvl="0"/>
            <a:r>
              <a:rPr lang="en-US" altLang="zh-CN" b="1" dirty="0"/>
              <a:t>What is logical independence?</a:t>
            </a:r>
            <a:endParaRPr lang="zh-CN" altLang="zh-CN" dirty="0"/>
          </a:p>
          <a:p>
            <a:r>
              <a:rPr lang="en-US" b="1" dirty="0"/>
              <a:t>Answer: </a:t>
            </a:r>
            <a:r>
              <a:rPr lang="en-US" altLang="zh-CN" b="1" dirty="0"/>
              <a:t>Logical independence</a:t>
            </a:r>
            <a:r>
              <a:rPr lang="en-US" altLang="zh-CN" dirty="0"/>
              <a:t> exists when you can change the internal model without affecting the conceptual model. </a:t>
            </a:r>
            <a:endParaRPr lang="zh-CN" altLang="zh-CN" dirty="0"/>
          </a:p>
          <a:p>
            <a:endParaRPr lang="zh-CN" altLang="zh-CN" dirty="0"/>
          </a:p>
        </p:txBody>
      </p:sp>
    </p:spTree>
    <p:extLst>
      <p:ext uri="{BB962C8B-B14F-4D97-AF65-F5344CB8AC3E}">
        <p14:creationId xmlns:p14="http://schemas.microsoft.com/office/powerpoint/2010/main" val="62662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88-57EA-415D-BA4C-9D237D98148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C62FF5B-1A90-449C-9F51-BCC153EB61C0}"/>
              </a:ext>
            </a:extLst>
          </p:cNvPr>
          <p:cNvSpPr>
            <a:spLocks noGrp="1"/>
          </p:cNvSpPr>
          <p:nvPr>
            <p:ph idx="1"/>
          </p:nvPr>
        </p:nvSpPr>
        <p:spPr/>
        <p:txBody>
          <a:bodyPr/>
          <a:lstStyle/>
          <a:p>
            <a:pPr marL="0" indent="0">
              <a:buNone/>
            </a:pPr>
            <a:r>
              <a:rPr lang="en-US" dirty="0"/>
              <a:t>Now that the lesson has ended, you should be able to:</a:t>
            </a:r>
          </a:p>
          <a:p>
            <a:pPr marL="457200" indent="-457200">
              <a:buAutoNum type="arabicPeriod"/>
            </a:pPr>
            <a:r>
              <a:rPr lang="en-US" dirty="0"/>
              <a:t>Discuss data modeling and why data models are important</a:t>
            </a:r>
          </a:p>
          <a:p>
            <a:pPr marL="457200" indent="-457200">
              <a:buAutoNum type="arabicPeriod"/>
            </a:pPr>
            <a:r>
              <a:rPr lang="en-US" dirty="0"/>
              <a:t>Describe the basic data-modeling building blocks</a:t>
            </a:r>
          </a:p>
          <a:p>
            <a:pPr marL="457200" indent="-457200">
              <a:buAutoNum type="arabicPeriod"/>
            </a:pPr>
            <a:r>
              <a:rPr lang="en-US" dirty="0"/>
              <a:t>Define what business rules are and how they influence database design</a:t>
            </a:r>
          </a:p>
          <a:p>
            <a:pPr marL="457200" indent="-457200">
              <a:buAutoNum type="arabicPeriod"/>
            </a:pPr>
            <a:r>
              <a:rPr lang="en-US" dirty="0"/>
              <a:t>Understand how the major data models evolved</a:t>
            </a:r>
          </a:p>
          <a:p>
            <a:pPr marL="457200" indent="-457200">
              <a:buAutoNum type="arabicPeriod"/>
            </a:pPr>
            <a:r>
              <a:rPr lang="en-US" dirty="0"/>
              <a:t>List emerging alternative data models and the needs they fulfill</a:t>
            </a:r>
          </a:p>
          <a:p>
            <a:pPr marL="457200" indent="-457200">
              <a:buAutoNum type="arabicPeriod"/>
            </a:pPr>
            <a:r>
              <a:rPr lang="en-US" dirty="0"/>
              <a:t>Explain how data models can be classified by their level of abstraction</a:t>
            </a:r>
          </a:p>
          <a:p>
            <a:pPr marL="457200" indent="-457200">
              <a:buAutoNum type="arabicPeriod"/>
            </a:pPr>
            <a:endParaRPr lang="en-US" altLang="zh-CN" dirty="0"/>
          </a:p>
        </p:txBody>
      </p:sp>
    </p:spTree>
    <p:extLst>
      <p:ext uri="{BB962C8B-B14F-4D97-AF65-F5344CB8AC3E}">
        <p14:creationId xmlns:p14="http://schemas.microsoft.com/office/powerpoint/2010/main" val="232237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217F-966B-C746-671D-1CE0263F27C5}"/>
              </a:ext>
            </a:extLst>
          </p:cNvPr>
          <p:cNvSpPr>
            <a:spLocks noGrp="1"/>
          </p:cNvSpPr>
          <p:nvPr>
            <p:ph type="title"/>
          </p:nvPr>
        </p:nvSpPr>
        <p:spPr/>
        <p:txBody>
          <a:bodyPr/>
          <a:lstStyle/>
          <a:p>
            <a:r>
              <a:rPr lang="en-US" dirty="0"/>
              <a:t>Data Model Basic Building Blocks (1 of 2)</a:t>
            </a:r>
          </a:p>
        </p:txBody>
      </p:sp>
      <p:sp>
        <p:nvSpPr>
          <p:cNvPr id="3" name="Content Placeholder 2">
            <a:extLst>
              <a:ext uri="{FF2B5EF4-FFF2-40B4-BE49-F238E27FC236}">
                <a16:creationId xmlns:a16="http://schemas.microsoft.com/office/drawing/2014/main" id="{3AEED63B-75B3-0CF6-7DC5-033B1FA74AE5}"/>
              </a:ext>
            </a:extLst>
          </p:cNvPr>
          <p:cNvSpPr>
            <a:spLocks noGrp="1"/>
          </p:cNvSpPr>
          <p:nvPr>
            <p:ph idx="1"/>
          </p:nvPr>
        </p:nvSpPr>
        <p:spPr/>
        <p:txBody>
          <a:bodyPr/>
          <a:lstStyle/>
          <a:p>
            <a:r>
              <a:rPr lang="en-US" dirty="0"/>
              <a:t>An </a:t>
            </a:r>
            <a:r>
              <a:rPr lang="en-US" b="1" dirty="0"/>
              <a:t>entity</a:t>
            </a:r>
            <a:r>
              <a:rPr lang="en-US" dirty="0"/>
              <a:t> is a person, place, thing, concept, or event about which data will be collected and stored</a:t>
            </a:r>
          </a:p>
          <a:p>
            <a:r>
              <a:rPr lang="en-US" dirty="0"/>
              <a:t>An </a:t>
            </a:r>
            <a:r>
              <a:rPr lang="en-US" b="1" dirty="0"/>
              <a:t>attribute</a:t>
            </a:r>
            <a:r>
              <a:rPr lang="en-US" dirty="0"/>
              <a:t> is a characteristic of an entity</a:t>
            </a:r>
          </a:p>
          <a:p>
            <a:r>
              <a:rPr lang="en-US" dirty="0"/>
              <a:t>A </a:t>
            </a:r>
            <a:r>
              <a:rPr lang="en-US" b="1" dirty="0"/>
              <a:t>relationship</a:t>
            </a:r>
            <a:r>
              <a:rPr lang="en-US" dirty="0"/>
              <a:t> describes an association among entities</a:t>
            </a:r>
          </a:p>
          <a:p>
            <a:r>
              <a:rPr lang="en-US" dirty="0"/>
              <a:t>The following are three different types of relationships:</a:t>
            </a:r>
          </a:p>
          <a:p>
            <a:pPr lvl="1"/>
            <a:r>
              <a:rPr lang="en-US" b="1" dirty="0"/>
              <a:t>One-to-many (1:M or 1..*) relationship</a:t>
            </a:r>
          </a:p>
          <a:p>
            <a:pPr lvl="1"/>
            <a:r>
              <a:rPr lang="en-US" b="1" dirty="0"/>
              <a:t>Many-to-many (M:N or *..*) relationship</a:t>
            </a:r>
          </a:p>
          <a:p>
            <a:pPr lvl="1"/>
            <a:r>
              <a:rPr lang="en-US" b="1" dirty="0"/>
              <a:t>One-to-one (1:1 or 1..1) relationship</a:t>
            </a:r>
          </a:p>
          <a:p>
            <a:endParaRPr lang="en-US" dirty="0"/>
          </a:p>
        </p:txBody>
      </p:sp>
    </p:spTree>
    <p:extLst>
      <p:ext uri="{BB962C8B-B14F-4D97-AF65-F5344CB8AC3E}">
        <p14:creationId xmlns:p14="http://schemas.microsoft.com/office/powerpoint/2010/main" val="74196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217F-966B-C746-671D-1CE0263F27C5}"/>
              </a:ext>
            </a:extLst>
          </p:cNvPr>
          <p:cNvSpPr>
            <a:spLocks noGrp="1"/>
          </p:cNvSpPr>
          <p:nvPr>
            <p:ph type="title"/>
          </p:nvPr>
        </p:nvSpPr>
        <p:spPr/>
        <p:txBody>
          <a:bodyPr/>
          <a:lstStyle/>
          <a:p>
            <a:r>
              <a:rPr lang="en-US" dirty="0"/>
              <a:t>Data Model Basic Building Blocks (2 of 2)</a:t>
            </a:r>
          </a:p>
        </p:txBody>
      </p:sp>
      <p:sp>
        <p:nvSpPr>
          <p:cNvPr id="3" name="Content Placeholder 2">
            <a:extLst>
              <a:ext uri="{FF2B5EF4-FFF2-40B4-BE49-F238E27FC236}">
                <a16:creationId xmlns:a16="http://schemas.microsoft.com/office/drawing/2014/main" id="{3AEED63B-75B3-0CF6-7DC5-033B1FA74AE5}"/>
              </a:ext>
            </a:extLst>
          </p:cNvPr>
          <p:cNvSpPr>
            <a:spLocks noGrp="1"/>
          </p:cNvSpPr>
          <p:nvPr>
            <p:ph idx="1"/>
          </p:nvPr>
        </p:nvSpPr>
        <p:spPr/>
        <p:txBody>
          <a:bodyPr/>
          <a:lstStyle/>
          <a:p>
            <a:r>
              <a:rPr lang="en-US" dirty="0"/>
              <a:t>A </a:t>
            </a:r>
            <a:r>
              <a:rPr lang="en-US" b="1" dirty="0"/>
              <a:t>constraint</a:t>
            </a:r>
            <a:r>
              <a:rPr lang="en-US" dirty="0"/>
              <a:t> is a restriction placed on the data</a:t>
            </a:r>
          </a:p>
          <a:p>
            <a:pPr lvl="1"/>
            <a:r>
              <a:rPr lang="en-US" dirty="0"/>
              <a:t>Constraints help ensure data integrity</a:t>
            </a:r>
          </a:p>
          <a:p>
            <a:r>
              <a:rPr lang="en-US" dirty="0"/>
              <a:t>Constraints are normally expressed in the form of rules:</a:t>
            </a:r>
          </a:p>
          <a:p>
            <a:pPr lvl="1"/>
            <a:r>
              <a:rPr lang="en-US" dirty="0"/>
              <a:t>An employee’s salary must have values that are between 6,000 and 350,000</a:t>
            </a:r>
          </a:p>
          <a:p>
            <a:pPr lvl="1"/>
            <a:r>
              <a:rPr lang="en-US" dirty="0"/>
              <a:t>A student’s GPA must be between 0.00 and 4.00</a:t>
            </a:r>
          </a:p>
          <a:p>
            <a:pPr lvl="1"/>
            <a:r>
              <a:rPr lang="en-US" dirty="0"/>
              <a:t>Each class must have one and only one teacher</a:t>
            </a:r>
          </a:p>
          <a:p>
            <a:endParaRPr lang="en-US" dirty="0"/>
          </a:p>
        </p:txBody>
      </p:sp>
    </p:spTree>
    <p:extLst>
      <p:ext uri="{BB962C8B-B14F-4D97-AF65-F5344CB8AC3E}">
        <p14:creationId xmlns:p14="http://schemas.microsoft.com/office/powerpoint/2010/main" val="307696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2-1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lvl="0"/>
            <a:r>
              <a:rPr lang="en-US" altLang="zh-CN" sz="2400" b="1" dirty="0"/>
              <a:t>What is a relationship, and what three types of relationships exist?</a:t>
            </a:r>
            <a:endParaRPr lang="zh-CN" altLang="zh-CN" sz="2400" dirty="0"/>
          </a:p>
        </p:txBody>
      </p:sp>
    </p:spTree>
    <p:extLst>
      <p:ext uri="{BB962C8B-B14F-4D97-AF65-F5344CB8AC3E}">
        <p14:creationId xmlns:p14="http://schemas.microsoft.com/office/powerpoint/2010/main" val="357896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2-1: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lvl="0"/>
            <a:r>
              <a:rPr lang="en-US" altLang="zh-CN" b="1" dirty="0"/>
              <a:t>What is a relationship, and what three types of relationships exist?</a:t>
            </a:r>
            <a:endParaRPr lang="zh-CN" altLang="zh-CN" dirty="0"/>
          </a:p>
          <a:p>
            <a:r>
              <a:rPr lang="en-US" b="1" dirty="0"/>
              <a:t>Answer: </a:t>
            </a:r>
            <a:r>
              <a:rPr lang="en-US" altLang="zh-CN" dirty="0"/>
              <a:t>A relationship is an association among (two or more) entities. Three types of relationships exist: one-to-one (1:1), one-to-many (1:M), and many-to-many (M:N or M:M.) </a:t>
            </a:r>
            <a:endParaRPr lang="zh-CN" altLang="zh-CN" dirty="0"/>
          </a:p>
        </p:txBody>
      </p:sp>
    </p:spTree>
    <p:extLst>
      <p:ext uri="{BB962C8B-B14F-4D97-AF65-F5344CB8AC3E}">
        <p14:creationId xmlns:p14="http://schemas.microsoft.com/office/powerpoint/2010/main" val="75488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F022-F15B-5C47-F7CF-3442FF14A255}"/>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8FD11233-1FED-8246-7998-2BB37D864CF1}"/>
              </a:ext>
            </a:extLst>
          </p:cNvPr>
          <p:cNvSpPr>
            <a:spLocks noGrp="1"/>
          </p:cNvSpPr>
          <p:nvPr>
            <p:ph idx="1"/>
          </p:nvPr>
        </p:nvSpPr>
        <p:spPr/>
        <p:txBody>
          <a:bodyPr/>
          <a:lstStyle/>
          <a:p>
            <a:r>
              <a:rPr lang="en-US" dirty="0"/>
              <a:t>A </a:t>
            </a:r>
            <a:r>
              <a:rPr lang="en-US" b="1" dirty="0"/>
              <a:t>business rule </a:t>
            </a:r>
            <a:r>
              <a:rPr lang="en-US" dirty="0"/>
              <a:t>is a brief, precise, and unambiguous description of a policy, procedure, or principle within a specific organization</a:t>
            </a:r>
          </a:p>
          <a:p>
            <a:pPr lvl="1"/>
            <a:r>
              <a:rPr lang="en-US" dirty="0"/>
              <a:t>They apply to any organization that stores and uses data to generate information</a:t>
            </a:r>
          </a:p>
          <a:p>
            <a:r>
              <a:rPr lang="en-US" dirty="0"/>
              <a:t>Business rules are used to define entities, attributes, relationships, and constraints</a:t>
            </a:r>
          </a:p>
          <a:p>
            <a:pPr lvl="1"/>
            <a:r>
              <a:rPr lang="en-US" dirty="0"/>
              <a:t>They must be easy to understand and widely disseminated</a:t>
            </a:r>
          </a:p>
          <a:p>
            <a:r>
              <a:rPr lang="en-US" dirty="0"/>
              <a:t>Examples of business rules include the following:</a:t>
            </a:r>
          </a:p>
          <a:p>
            <a:pPr lvl="1"/>
            <a:r>
              <a:rPr lang="en-US" dirty="0"/>
              <a:t>A customer may generate many invoices</a:t>
            </a:r>
          </a:p>
          <a:p>
            <a:pPr lvl="1"/>
            <a:r>
              <a:rPr lang="en-US" dirty="0"/>
              <a:t>An invoice is generated by only one customer</a:t>
            </a:r>
          </a:p>
        </p:txBody>
      </p:sp>
    </p:spTree>
    <p:extLst>
      <p:ext uri="{BB962C8B-B14F-4D97-AF65-F5344CB8AC3E}">
        <p14:creationId xmlns:p14="http://schemas.microsoft.com/office/powerpoint/2010/main" val="2964708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Admin xmlns="c8ecdccd-e3b0-4392-94c4-49d90f16d1d5">
      <UserInfo>
        <DisplayName/>
        <AccountId xsi:nil="true"/>
        <AccountType/>
      </UserInfo>
    </Admin>
    <PartnerProgram xmlns="c8ecdccd-e3b0-4392-94c4-49d90f16d1d5" xsi:nil="true"/>
    <Topic xmlns="c8ecdccd-e3b0-4392-94c4-49d90f16d1d5">
      <Value>Accessibility</Value>
    </Topic>
    <Copy xmlns="c8ecdccd-e3b0-4392-94c4-49d90f16d1d5">false</Copy>
    <MasterLocation_x0028_ifCopy_x003d_Yes_x0029_ xmlns="c8ecdccd-e3b0-4392-94c4-49d90f16d1d5">n/a</MasterLocation_x0028_ifCopy_x003d_Yes_x0029_>
    <Owner xmlns="c8ecdccd-e3b0-4392-94c4-49d90f16d1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3" ma:contentTypeDescription="Create a new document." ma:contentTypeScope="" ma:versionID="bb91af784c98ffd54f07baef4de8c87a">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6483f901f2ec473eb96d4dadeaaace36"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enumeration value="Design"/>
                    <xsd:enumeration value="Inclusivity &amp; Diversity"/>
                    <xsd:enumeration value="Choice 16"/>
                  </xsd:restriction>
                </xsd:simpleType>
              </xsd:element>
            </xsd:sequence>
          </xsd:extension>
        </xsd:complexContent>
      </xsd:complexType>
    </xsd:element>
    <xsd:element name="Owner" ma:index="3"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earning"/>
          <xsd:enumeration value="Manufacturing"/>
          <xsd:enumeration value="NGL"/>
          <xsd:enumeration value="Strategic Sourcing"/>
        </xsd:restriction>
      </xsd:simpleType>
    </xsd:element>
    <xsd:element name="Admin" ma:index="4" nillable="true" ma:displayName="Admi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earning"/>
          <xsd:enumeration value="Strategic Sourcing"/>
          <xsd:enumeration value="VIP Documents"/>
          <xsd:enumeration value="n/a"/>
          <xsd:enumeration value="Creative Studio"/>
          <xsd:enumeration value="NGL"/>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 ds:uri="http://purl.org/dc/dcmitype/"/>
    <ds:schemaRef ds:uri="cc1e726a-7c3b-4654-9122-87de3e28a51c"/>
    <ds:schemaRef ds:uri="c8ecdccd-e3b0-4392-94c4-49d90f16d1d5"/>
    <ds:schemaRef ds:uri="http://www.w3.org/XML/1998/namespace"/>
  </ds:schemaRefs>
</ds:datastoreItem>
</file>

<file path=customXml/itemProps2.xml><?xml version="1.0" encoding="utf-8"?>
<ds:datastoreItem xmlns:ds="http://schemas.openxmlformats.org/officeDocument/2006/customXml" ds:itemID="{99006C67-D151-4DD6-B0C5-0010ADB115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4571</TotalTime>
  <Words>2886</Words>
  <Application>Microsoft Office PowerPoint</Application>
  <PresentationFormat>Widescreen</PresentationFormat>
  <Paragraphs>224</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Wingdings</vt:lpstr>
      <vt:lpstr>Work Sans</vt:lpstr>
      <vt:lpstr>Work Sans </vt:lpstr>
      <vt:lpstr>Optimized Template Master</vt:lpstr>
      <vt:lpstr>Database Systems: Design, Implementation, and Management, 14e</vt:lpstr>
      <vt:lpstr>Chapter Objectives</vt:lpstr>
      <vt:lpstr>Data Modeling and Data Models</vt:lpstr>
      <vt:lpstr>The Importance of Data Models</vt:lpstr>
      <vt:lpstr>Data Model Basic Building Blocks (1 of 2)</vt:lpstr>
      <vt:lpstr>Data Model Basic Building Blocks (2 of 2)</vt:lpstr>
      <vt:lpstr>Knowledge Check Activity 2-1</vt:lpstr>
      <vt:lpstr>Knowledge Check Activity 2-1: Answer</vt:lpstr>
      <vt:lpstr>Business Rules</vt:lpstr>
      <vt:lpstr>Discovering Business Rules</vt:lpstr>
      <vt:lpstr>Translating Business Rules into Data Model Components</vt:lpstr>
      <vt:lpstr>Naming Conventions</vt:lpstr>
      <vt:lpstr>The Evolution of Data Models</vt:lpstr>
      <vt:lpstr>Hierarchical and Network Models (1 of 2)</vt:lpstr>
      <vt:lpstr>Hierarchical and Network Models (2 of 2)</vt:lpstr>
      <vt:lpstr>The Relational Model (1 of 4)</vt:lpstr>
      <vt:lpstr>The Relational Model (2 of 4)</vt:lpstr>
      <vt:lpstr>The Relational Model (3 of 4)</vt:lpstr>
      <vt:lpstr>The Relational Model (4 of 4)</vt:lpstr>
      <vt:lpstr>The Entity Relationship Model (1 of 3)</vt:lpstr>
      <vt:lpstr>The Entity Relationship Model (2 of 3)</vt:lpstr>
      <vt:lpstr>The Entity Relationship Model (3 of 3)</vt:lpstr>
      <vt:lpstr>The Object-Oriented Model (1 of 3)</vt:lpstr>
      <vt:lpstr>The Object-Oriented Model (2 of 3)</vt:lpstr>
      <vt:lpstr>The Object-Oriented Model (3 of 3)</vt:lpstr>
      <vt:lpstr>Object/Relational and XML</vt:lpstr>
      <vt:lpstr>Emerging Data Models: Big Data and NoSQL (1 of 3)</vt:lpstr>
      <vt:lpstr>Emerging Data Models: Big Data and NoSQL (2 of 3)</vt:lpstr>
      <vt:lpstr>Emerging Data Models: Big Data and NoSQL (3 of 3)</vt:lpstr>
      <vt:lpstr>Data Models: A Summary</vt:lpstr>
      <vt:lpstr>Knowledge Check Activity 2-2</vt:lpstr>
      <vt:lpstr>Knowledge Check Activity 2-2: Answer</vt:lpstr>
      <vt:lpstr>Degrees of Data Abstraction (1 of 2)</vt:lpstr>
      <vt:lpstr>Degrees of Data Abstraction (2 of 2)</vt:lpstr>
      <vt:lpstr>The External Model (1 of 3)</vt:lpstr>
      <vt:lpstr>The External Model (2 of 3)</vt:lpstr>
      <vt:lpstr>The External Model (3 of 3)</vt:lpstr>
      <vt:lpstr>The Conceptual Model (1 of 2)</vt:lpstr>
      <vt:lpstr>The Conceptual Model (2 of 2)</vt:lpstr>
      <vt:lpstr>The Internal Model (1 of 2)</vt:lpstr>
      <vt:lpstr>The Internal Model (2 of 2)</vt:lpstr>
      <vt:lpstr>The Physical Model</vt:lpstr>
      <vt:lpstr>Knowledge Check Activity 2-3</vt:lpstr>
      <vt:lpstr>Knowledge Check Activity 2-3: Answer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DiCaterino, Kara</cp:lastModifiedBy>
  <cp:revision>93</cp:revision>
  <cp:lastPrinted>2016-10-03T15:29:39Z</cp:lastPrinted>
  <dcterms:created xsi:type="dcterms:W3CDTF">2021-12-10T16:21:02Z</dcterms:created>
  <dcterms:modified xsi:type="dcterms:W3CDTF">2022-09-13T15:36:44Z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