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70" r:id="rId3"/>
    <p:sldId id="271" r:id="rId4"/>
    <p:sldId id="278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39" autoAdjust="0"/>
  </p:normalViewPr>
  <p:slideViewPr>
    <p:cSldViewPr>
      <p:cViewPr varScale="1">
        <p:scale>
          <a:sx n="58" d="100"/>
          <a:sy n="58" d="100"/>
        </p:scale>
        <p:origin x="-148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06DF-0D5C-456F-BFE6-15ECB791B0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A9CE-00B8-4F31-9BBE-30982BBF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7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0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BUSINESS USE CASE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4797152"/>
            <a:ext cx="381642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Business Use Case Diagram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Business Activity Diagram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Business Use Case Specification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Diagram</a:t>
            </a:r>
            <a:endParaRPr lang="en-US" sz="2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스크린샷 2016-09-08 15.31.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741863"/>
            <a:ext cx="1476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78" y="1449285"/>
            <a:ext cx="4636169" cy="536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Diagram</a:t>
            </a:r>
            <a:endParaRPr lang="en-US" sz="28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스크린샷 2016-09-08 15.31.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741863"/>
            <a:ext cx="1476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79157"/>
              </p:ext>
            </p:extLst>
          </p:nvPr>
        </p:nvGraphicFramePr>
        <p:xfrm>
          <a:off x="755576" y="2204864"/>
          <a:ext cx="8128000" cy="1112520"/>
        </p:xfrm>
        <a:graphic>
          <a:graphicData uri="http://schemas.openxmlformats.org/drawingml/2006/table">
            <a:tbl>
              <a:tblPr firstRow="1" bandRow="1"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7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Name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Description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발송인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물품을 발송하는 사람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물품을 배송하는 사람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98062"/>
              </p:ext>
            </p:extLst>
          </p:nvPr>
        </p:nvGraphicFramePr>
        <p:xfrm>
          <a:off x="755576" y="4221088"/>
          <a:ext cx="8128000" cy="2225040"/>
        </p:xfrm>
        <a:graphic>
          <a:graphicData uri="http://schemas.openxmlformats.org/drawingml/2006/table">
            <a:tbl>
              <a:tblPr firstRow="1" bandRow="1"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7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Name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Description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배송물품 등록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smtClean="0"/>
                        <a:t>어플리케이션에 배송을 의뢰할 물품을 등록한다</a:t>
                      </a:r>
                      <a:endParaRPr lang="en-US" altLang="ko-KR" sz="1400" b="0" u="none" strike="noStrike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배송물품 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smtClean="0"/>
                        <a:t>등록된 물품을 배송하기를 희망하는 </a:t>
                      </a: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지원 신청한다</a:t>
                      </a:r>
                      <a:endParaRPr lang="en-US" altLang="ko-KR" sz="1400" b="0" u="none" strike="noStrike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배송인 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발송인이 이 배송을 담당할 사람을 선택한다</a:t>
                      </a:r>
                      <a:endParaRPr lang="en-US" altLang="ko-KR" sz="1400" b="0" u="none" strike="noStrike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발송인에게서 물품을 전달받아 수취인에게 배송한다</a:t>
                      </a:r>
                      <a:endParaRPr lang="en-US" altLang="ko-KR" sz="1400" b="0" u="none" strike="noStrike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만족도 평가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smtClean="0"/>
                        <a:t>발송인과 </a:t>
                      </a: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만족도 평가를 실시한다</a:t>
                      </a:r>
                      <a:endParaRPr lang="en-US" altLang="ko-KR" sz="1400" b="0" u="none" strike="noStrike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576" y="1700808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b="1" dirty="0" smtClean="0"/>
              <a:t>Business Actor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371703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b="1" dirty="0" smtClean="0"/>
              <a:t>Business Use Case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Activity Diagram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스크린샷 2016-09-08 15.31.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741863"/>
            <a:ext cx="1476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Shape 154"/>
          <p:cNvGraphicFramePr/>
          <p:nvPr>
            <p:extLst>
              <p:ext uri="{D42A27DB-BD31-4B8C-83A1-F6EECF244321}">
                <p14:modId xmlns:p14="http://schemas.microsoft.com/office/powerpoint/2010/main" val="38623774"/>
              </p:ext>
            </p:extLst>
          </p:nvPr>
        </p:nvGraphicFramePr>
        <p:xfrm>
          <a:off x="1645707" y="1461722"/>
          <a:ext cx="6670708" cy="5063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5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5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latin typeface="+mj-ea"/>
                          <a:ea typeface="+mj-ea"/>
                        </a:rPr>
                        <a:t>발송인</a:t>
                      </a:r>
                      <a:endParaRPr lang="en-US" sz="16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68569" marR="68569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latin typeface="+mj-ea"/>
                          <a:ea typeface="+mj-ea"/>
                        </a:rPr>
                        <a:t>배송인</a:t>
                      </a:r>
                      <a:endParaRPr lang="en-US" sz="16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68569" marR="68569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69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69" marR="68569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192"/>
          <p:cNvSpPr/>
          <p:nvPr/>
        </p:nvSpPr>
        <p:spPr>
          <a:xfrm>
            <a:off x="5934804" y="4745812"/>
            <a:ext cx="1373500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 smtClean="0">
                <a:latin typeface="+mj-ea"/>
                <a:ea typeface="+mj-ea"/>
                <a:sym typeface="Arial"/>
              </a:rPr>
              <a:t>배송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  <p:cxnSp>
        <p:nvCxnSpPr>
          <p:cNvPr id="37" name="Shape 200"/>
          <p:cNvCxnSpPr>
            <a:stCxn id="24" idx="1"/>
            <a:endCxn id="29" idx="5"/>
          </p:cNvCxnSpPr>
          <p:nvPr/>
        </p:nvCxnSpPr>
        <p:spPr>
          <a:xfrm>
            <a:off x="4086993" y="4334483"/>
            <a:ext cx="1847811" cy="537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41" name="Shape 204"/>
          <p:cNvGrpSpPr/>
          <p:nvPr/>
        </p:nvGrpSpPr>
        <p:grpSpPr>
          <a:xfrm>
            <a:off x="3419872" y="6207756"/>
            <a:ext cx="188999" cy="251999"/>
            <a:chOff x="8544271" y="5819591"/>
            <a:chExt cx="251999" cy="251999"/>
          </a:xfrm>
        </p:grpSpPr>
        <p:sp>
          <p:nvSpPr>
            <p:cNvPr id="42" name="Shape 205"/>
            <p:cNvSpPr/>
            <p:nvPr/>
          </p:nvSpPr>
          <p:spPr>
            <a:xfrm>
              <a:off x="8572171" y="5847491"/>
              <a:ext cx="196199" cy="196199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206"/>
            <p:cNvSpPr/>
            <p:nvPr/>
          </p:nvSpPr>
          <p:spPr>
            <a:xfrm>
              <a:off x="8544271" y="5819591"/>
              <a:ext cx="251999" cy="2519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Shape 155"/>
          <p:cNvSpPr/>
          <p:nvPr/>
        </p:nvSpPr>
        <p:spPr>
          <a:xfrm>
            <a:off x="3431979" y="2008664"/>
            <a:ext cx="176892" cy="1962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80"/>
          <p:cNvSpPr/>
          <p:nvPr/>
        </p:nvSpPr>
        <p:spPr>
          <a:xfrm>
            <a:off x="2627785" y="4030496"/>
            <a:ext cx="1459208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 smtClean="0">
                <a:latin typeface="+mj-ea"/>
                <a:ea typeface="+mj-ea"/>
                <a:sym typeface="Arial"/>
              </a:rPr>
              <a:t>배송인 선택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  <p:cxnSp>
        <p:nvCxnSpPr>
          <p:cNvPr id="40" name="Shape 203"/>
          <p:cNvCxnSpPr/>
          <p:nvPr/>
        </p:nvCxnSpPr>
        <p:spPr>
          <a:xfrm>
            <a:off x="3526479" y="5816978"/>
            <a:ext cx="0" cy="2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" name="Shape 208"/>
          <p:cNvSpPr/>
          <p:nvPr/>
        </p:nvSpPr>
        <p:spPr>
          <a:xfrm>
            <a:off x="2627785" y="5592928"/>
            <a:ext cx="1459207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 smtClean="0">
                <a:latin typeface="+mj-ea"/>
                <a:ea typeface="+mj-ea"/>
                <a:sym typeface="Arial"/>
              </a:rPr>
              <a:t>만족도</a:t>
            </a:r>
            <a:r>
              <a:rPr lang="en-US" altLang="ko-KR" sz="1400" dirty="0">
                <a:latin typeface="+mj-ea"/>
                <a:ea typeface="+mj-ea"/>
                <a:sym typeface="Arial"/>
              </a:rPr>
              <a:t> </a:t>
            </a:r>
            <a:r>
              <a:rPr lang="ko-KR" altLang="en-US" sz="1400" dirty="0" smtClean="0">
                <a:latin typeface="+mj-ea"/>
                <a:ea typeface="+mj-ea"/>
                <a:sym typeface="Arial"/>
              </a:rPr>
              <a:t>평가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  <p:cxnSp>
        <p:nvCxnSpPr>
          <p:cNvPr id="55" name="Shape 218"/>
          <p:cNvCxnSpPr/>
          <p:nvPr/>
        </p:nvCxnSpPr>
        <p:spPr>
          <a:xfrm>
            <a:off x="3519504" y="6028355"/>
            <a:ext cx="6975" cy="1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5" name="Shape 180"/>
          <p:cNvSpPr/>
          <p:nvPr/>
        </p:nvSpPr>
        <p:spPr>
          <a:xfrm>
            <a:off x="2699793" y="2708920"/>
            <a:ext cx="1387200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>
                <a:latin typeface="+mj-ea"/>
                <a:ea typeface="+mj-ea"/>
                <a:sym typeface="Arial"/>
              </a:rPr>
              <a:t>배송물품등록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  <p:cxnSp>
        <p:nvCxnSpPr>
          <p:cNvPr id="67" name="Shape 179"/>
          <p:cNvCxnSpPr/>
          <p:nvPr/>
        </p:nvCxnSpPr>
        <p:spPr>
          <a:xfrm>
            <a:off x="3519429" y="2204864"/>
            <a:ext cx="8962" cy="5257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0" name="Shape 192"/>
          <p:cNvSpPr/>
          <p:nvPr/>
        </p:nvSpPr>
        <p:spPr>
          <a:xfrm>
            <a:off x="5856465" y="3146160"/>
            <a:ext cx="1510850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 smtClean="0">
                <a:latin typeface="+mj-ea"/>
                <a:ea typeface="+mj-ea"/>
                <a:sym typeface="Arial"/>
              </a:rPr>
              <a:t>배송물품 선택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  <p:cxnSp>
        <p:nvCxnSpPr>
          <p:cNvPr id="82" name="Shape 200"/>
          <p:cNvCxnSpPr>
            <a:endCxn id="80" idx="5"/>
          </p:cNvCxnSpPr>
          <p:nvPr/>
        </p:nvCxnSpPr>
        <p:spPr>
          <a:xfrm>
            <a:off x="4072751" y="2915157"/>
            <a:ext cx="1783714" cy="3569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5" name="Shape 179"/>
          <p:cNvCxnSpPr>
            <a:stCxn id="80" idx="4"/>
            <a:endCxn id="24" idx="0"/>
          </p:cNvCxnSpPr>
          <p:nvPr/>
        </p:nvCxnSpPr>
        <p:spPr>
          <a:xfrm flipH="1">
            <a:off x="4086993" y="3450147"/>
            <a:ext cx="1769472" cy="706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79"/>
          <p:cNvCxnSpPr>
            <a:stCxn id="29" idx="4"/>
            <a:endCxn id="45" idx="0"/>
          </p:cNvCxnSpPr>
          <p:nvPr/>
        </p:nvCxnSpPr>
        <p:spPr>
          <a:xfrm flipH="1">
            <a:off x="4086992" y="5049799"/>
            <a:ext cx="1847812" cy="6690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5" name="Shape 179"/>
          <p:cNvCxnSpPr/>
          <p:nvPr/>
        </p:nvCxnSpPr>
        <p:spPr>
          <a:xfrm flipH="1">
            <a:off x="6611889" y="5175712"/>
            <a:ext cx="5859" cy="4172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2" name="Shape 204"/>
          <p:cNvGrpSpPr/>
          <p:nvPr/>
        </p:nvGrpSpPr>
        <p:grpSpPr>
          <a:xfrm>
            <a:off x="6517389" y="6196500"/>
            <a:ext cx="188999" cy="251999"/>
            <a:chOff x="8544271" y="5819591"/>
            <a:chExt cx="251999" cy="251999"/>
          </a:xfrm>
        </p:grpSpPr>
        <p:sp>
          <p:nvSpPr>
            <p:cNvPr id="113" name="Shape 205"/>
            <p:cNvSpPr/>
            <p:nvPr/>
          </p:nvSpPr>
          <p:spPr>
            <a:xfrm>
              <a:off x="8572171" y="5847491"/>
              <a:ext cx="196199" cy="196199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206"/>
            <p:cNvSpPr/>
            <p:nvPr/>
          </p:nvSpPr>
          <p:spPr>
            <a:xfrm>
              <a:off x="8544271" y="5819591"/>
              <a:ext cx="251999" cy="2519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" name="Shape 218"/>
          <p:cNvCxnSpPr/>
          <p:nvPr/>
        </p:nvCxnSpPr>
        <p:spPr>
          <a:xfrm>
            <a:off x="6617021" y="6017099"/>
            <a:ext cx="6975" cy="1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" name="Shape 208"/>
          <p:cNvSpPr/>
          <p:nvPr/>
        </p:nvSpPr>
        <p:spPr>
          <a:xfrm>
            <a:off x="5906513" y="5589240"/>
            <a:ext cx="1473799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 smtClean="0">
                <a:latin typeface="+mj-ea"/>
                <a:ea typeface="+mj-ea"/>
                <a:sym typeface="Arial"/>
              </a:rPr>
              <a:t>만족도</a:t>
            </a:r>
            <a:r>
              <a:rPr lang="en-US" altLang="ko-KR" sz="1400" dirty="0">
                <a:latin typeface="+mj-ea"/>
                <a:ea typeface="+mj-ea"/>
                <a:sym typeface="Arial"/>
              </a:rPr>
              <a:t> </a:t>
            </a:r>
            <a:r>
              <a:rPr lang="ko-KR" altLang="en-US" sz="1400" dirty="0" smtClean="0">
                <a:latin typeface="+mj-ea"/>
                <a:ea typeface="+mj-ea"/>
                <a:sym typeface="Arial"/>
              </a:rPr>
              <a:t>평가</a:t>
            </a:r>
            <a:endParaRPr lang="en-US" sz="1400" dirty="0">
              <a:latin typeface="+mj-ea"/>
              <a:ea typeface="+mj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0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 물품 등록</a:t>
            </a:r>
            <a:endParaRPr lang="en-US" sz="2800" b="1" dirty="0"/>
          </a:p>
        </p:txBody>
      </p:sp>
      <p:sp>
        <p:nvSpPr>
          <p:cNvPr id="23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Shape 107"/>
          <p:cNvGraphicFramePr/>
          <p:nvPr>
            <p:extLst>
              <p:ext uri="{D42A27DB-BD31-4B8C-83A1-F6EECF244321}">
                <p14:modId xmlns:p14="http://schemas.microsoft.com/office/powerpoint/2010/main" val="2681188681"/>
              </p:ext>
            </p:extLst>
          </p:nvPr>
        </p:nvGraphicFramePr>
        <p:xfrm>
          <a:off x="845586" y="1484783"/>
          <a:ext cx="8208912" cy="502433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배송 물품 등록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어플리케이션에 배송을 의뢰할 물품을 등록한다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발송인은 회원가입이</a:t>
                      </a:r>
                      <a:r>
                        <a:rPr lang="ko-KR" altLang="en-US" sz="1400" b="0" u="none" strike="noStrike" cap="none" baseline="0" dirty="0" smtClean="0"/>
                        <a:t> 되어있는 상태이다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발송인이 어플리케이션에 접속한다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배송하고자 하는 물품의 경로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출발지와 도착지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및 희망가격을 작성하여 배송을 의뢰하고자 하는 물품을 등록한다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배송할 물품의 등록이 완료되어 배송지원자들에게 보여진다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 모집이 시작된다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1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한쪽 모서리가 둥근 사각형 24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650006758"/>
              </p:ext>
            </p:extLst>
          </p:nvPr>
        </p:nvGraphicFramePr>
        <p:xfrm>
          <a:off x="845586" y="1484783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배송물품 선택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smtClean="0"/>
                        <a:t>등록된 물품을 배송하기를 희망하는 </a:t>
                      </a: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지원 신청한다</a:t>
                      </a:r>
                      <a:endParaRPr lang="en-US" altLang="ko-KR" sz="1400" b="0" u="none" strike="noStrike" cap="none" dirty="0" smtClean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배송인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err="1" smtClean="0"/>
                        <a:t>배송인은</a:t>
                      </a:r>
                      <a:r>
                        <a:rPr lang="ko-KR" altLang="en-US" sz="1400" b="0" u="none" strike="noStrike" cap="none" dirty="0" smtClean="0"/>
                        <a:t> 회원가입이 되어있는 상태이</a:t>
                      </a:r>
                      <a:r>
                        <a:rPr lang="ko-KR" altLang="en-US" sz="1400" b="0" u="none" strike="noStrike" cap="none" baseline="0" dirty="0" smtClean="0"/>
                        <a:t>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1. </a:t>
                      </a: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어플리케이션에 접속한다</a:t>
                      </a:r>
                      <a:r>
                        <a:rPr lang="en-US" altLang="ko-KR" sz="1400" b="0" u="none" strike="noStrike" cap="none" dirty="0" smtClean="0"/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2. </a:t>
                      </a:r>
                      <a:r>
                        <a:rPr lang="ko-KR" altLang="en-US" sz="1400" b="0" u="none" strike="noStrike" cap="none" dirty="0" smtClean="0"/>
                        <a:t>등록된 자주 다니는 경로</a:t>
                      </a:r>
                      <a:r>
                        <a:rPr lang="en-US" altLang="ko-KR" sz="1400" b="0" u="none" strike="noStrike" cap="none" dirty="0" smtClean="0"/>
                        <a:t>(</a:t>
                      </a:r>
                      <a:r>
                        <a:rPr lang="ko-KR" altLang="en-US" sz="1400" b="0" u="none" strike="noStrike" cap="none" dirty="0" smtClean="0"/>
                        <a:t>출발지와 도착지</a:t>
                      </a:r>
                      <a:r>
                        <a:rPr lang="en-US" altLang="ko-KR" sz="1400" b="0" u="none" strike="noStrike" cap="none" dirty="0" smtClean="0"/>
                        <a:t>)</a:t>
                      </a:r>
                      <a:r>
                        <a:rPr lang="ko-KR" altLang="en-US" sz="1400" b="0" u="none" strike="noStrike" cap="none" dirty="0" smtClean="0"/>
                        <a:t>가 없을 경우 작성하여 등록한다</a:t>
                      </a:r>
                      <a:r>
                        <a:rPr lang="en-US" altLang="ko-KR" sz="1400" b="0" u="none" strike="noStrike" cap="none" dirty="0" smtClean="0"/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          Alternate</a:t>
                      </a:r>
                      <a:r>
                        <a:rPr lang="en-US" altLang="ko-KR" sz="1400" b="0" u="none" strike="noStrike" cap="none" baseline="0" dirty="0" smtClean="0"/>
                        <a:t> 2a. </a:t>
                      </a:r>
                      <a:r>
                        <a:rPr lang="ko-KR" altLang="en-US" sz="1400" b="0" u="none" strike="noStrike" cap="none" baseline="0" dirty="0" smtClean="0"/>
                        <a:t>이미 자주 다니는 경로가 등록된 상태인 경우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3. </a:t>
                      </a:r>
                      <a:r>
                        <a:rPr lang="ko-KR" altLang="en-US" sz="1400" b="0" u="none" strike="noStrike" cap="none" dirty="0" err="1" smtClean="0"/>
                        <a:t>배송인은</a:t>
                      </a:r>
                      <a:r>
                        <a:rPr lang="ko-KR" altLang="en-US" sz="1400" b="0" u="none" strike="noStrike" cap="none" dirty="0" smtClean="0"/>
                        <a:t> 경로</a:t>
                      </a:r>
                      <a:r>
                        <a:rPr lang="ko-KR" altLang="en-US" sz="1400" b="0" u="none" strike="noStrike" cap="none" baseline="0" dirty="0" smtClean="0"/>
                        <a:t> 및</a:t>
                      </a:r>
                      <a:r>
                        <a:rPr lang="ko-KR" altLang="en-US" sz="1400" b="0" u="none" strike="noStrike" cap="none" dirty="0" smtClean="0"/>
                        <a:t> 가격</a:t>
                      </a:r>
                      <a:r>
                        <a:rPr lang="en-US" altLang="ko-KR" sz="1400" b="0" u="none" strike="noStrike" cap="none" dirty="0" smtClean="0"/>
                        <a:t>, </a:t>
                      </a:r>
                      <a:r>
                        <a:rPr lang="ko-KR" altLang="en-US" sz="1400" b="0" u="none" strike="noStrike" cap="none" dirty="0" smtClean="0"/>
                        <a:t>발송인 평점 등을 종합적으로 고려하여 배송하고자 하는 물품을 선택한다</a:t>
                      </a:r>
                      <a:r>
                        <a:rPr lang="en-US" altLang="ko-KR" sz="1400" b="0" u="none" strike="noStrike" cap="none" dirty="0" smtClean="0"/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4. </a:t>
                      </a:r>
                      <a:r>
                        <a:rPr lang="ko-KR" altLang="en-US" sz="1400" b="0" u="none" strike="noStrike" cap="none" dirty="0" smtClean="0"/>
                        <a:t>지원 접수가 완료되어 발송인에게 배송인의 정보가 보여진다</a:t>
                      </a:r>
                      <a:r>
                        <a:rPr lang="en-US" altLang="ko-KR" sz="1400" b="0" u="none" strike="noStrike" cap="none" dirty="0" smtClean="0"/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1" u="none" strike="noStrike" cap="none" dirty="0" smtClean="0"/>
                        <a:t>Alternate</a:t>
                      </a:r>
                      <a:r>
                        <a:rPr lang="en-US" sz="1400" b="1" u="none" strike="noStrike" cap="none" baseline="0" dirty="0" smtClean="0"/>
                        <a:t> 2a. </a:t>
                      </a:r>
                      <a:r>
                        <a:rPr lang="ko-KR" altLang="en-US" sz="1400" b="1" u="none" strike="noStrike" cap="none" baseline="0" dirty="0" smtClean="0"/>
                        <a:t>이미</a:t>
                      </a:r>
                      <a:r>
                        <a:rPr lang="en-US" sz="1400" b="1" u="none" strike="noStrike" cap="none" baseline="0" dirty="0" smtClean="0"/>
                        <a:t> </a:t>
                      </a:r>
                      <a:r>
                        <a:rPr lang="ko-KR" altLang="en-US" sz="1400" b="1" u="none" strike="noStrike" cap="none" baseline="0" dirty="0" smtClean="0"/>
                        <a:t>자주 다니는 경로가 등록된 상태인 경우</a:t>
                      </a:r>
                      <a:endParaRPr lang="en-US" altLang="ko-KR" sz="1400" b="1" u="none" strike="noStrike" cap="none" baseline="0" dirty="0" smtClean="0"/>
                    </a:p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0" u="none" strike="noStrike" cap="none" baseline="0" dirty="0" smtClean="0"/>
                        <a:t>1. </a:t>
                      </a:r>
                      <a:r>
                        <a:rPr lang="ko-KR" altLang="en-US" sz="1400" b="0" u="none" strike="noStrike" cap="none" baseline="0" dirty="0" smtClean="0"/>
                        <a:t>새로운 자주 다니는 경로를 추가할 필요가 없다</a:t>
                      </a:r>
                      <a:r>
                        <a:rPr lang="en-US" altLang="ko-KR" sz="1400" b="0" u="none" strike="noStrike" cap="none" baseline="0" dirty="0" smtClean="0"/>
                        <a:t>.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배송물품 선택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배송인 선택</a:t>
            </a:r>
            <a:endParaRPr lang="en-US" sz="2800" b="1" dirty="0"/>
          </a:p>
        </p:txBody>
      </p:sp>
      <p:sp>
        <p:nvSpPr>
          <p:cNvPr id="7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Shape 107"/>
          <p:cNvGraphicFramePr/>
          <p:nvPr>
            <p:extLst>
              <p:ext uri="{D42A27DB-BD31-4B8C-83A1-F6EECF244321}">
                <p14:modId xmlns:p14="http://schemas.microsoft.com/office/powerpoint/2010/main" val="2400565822"/>
              </p:ext>
            </p:extLst>
          </p:nvPr>
        </p:nvGraphicFramePr>
        <p:xfrm>
          <a:off x="845586" y="1484783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배송인 선택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발송인이 이 배송을 담당할 사람을 선택한다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배송 지원자가 최소 한 명 이상 존재한다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물품 배송을 지원한 지원자들 중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경로와 평가점수 등을 고려하여 한 명을 선택한다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매칭이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성사된다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sz="14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매칭이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이루어진 후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발송인과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배송인은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각자의 연락처를 포함하는 정보를 어플리케이션 상에서 열람할 수 있다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14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한쪽 모서리가 둥근 사각형 8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248216"/>
            <a:ext cx="324036" cy="184001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</a:t>
            </a:r>
            <a:endParaRPr lang="en-US" sz="2800" b="1" dirty="0"/>
          </a:p>
        </p:txBody>
      </p:sp>
      <p:sp>
        <p:nvSpPr>
          <p:cNvPr id="8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Shape 107"/>
          <p:cNvGraphicFramePr/>
          <p:nvPr>
            <p:extLst>
              <p:ext uri="{D42A27DB-BD31-4B8C-83A1-F6EECF244321}">
                <p14:modId xmlns:p14="http://schemas.microsoft.com/office/powerpoint/2010/main" val="2641377742"/>
              </p:ext>
            </p:extLst>
          </p:nvPr>
        </p:nvGraphicFramePr>
        <p:xfrm>
          <a:off x="845586" y="1484784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배송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발송인에게서 물품을 전달받아 수취인에게 배송한다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</a:t>
                      </a:r>
                      <a:r>
                        <a:rPr lang="en-US" altLang="ko-KR" sz="1400" b="0" u="none" strike="noStrike" cap="none" dirty="0" smtClean="0"/>
                        <a:t>, </a:t>
                      </a:r>
                      <a:r>
                        <a:rPr lang="ko-KR" altLang="en-US" sz="1400" b="0" u="none" strike="noStrike" cap="none" dirty="0" smtClean="0"/>
                        <a:t>배송인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발송인과 배송인 간에 일대일 </a:t>
                      </a:r>
                      <a:r>
                        <a:rPr lang="ko-KR" altLang="en-US" sz="1400" b="0" u="none" strike="noStrike" cap="none" dirty="0" err="1" smtClean="0"/>
                        <a:t>매칭이</a:t>
                      </a:r>
                      <a:r>
                        <a:rPr lang="ko-KR" altLang="en-US" sz="1400" b="0" u="none" strike="noStrike" cap="none" dirty="0" smtClean="0"/>
                        <a:t> 성사되어있다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u="none" strike="noStrike" cap="none" dirty="0" smtClean="0"/>
                        <a:t>1.</a:t>
                      </a:r>
                      <a:r>
                        <a:rPr lang="en-US" sz="1400" b="0" u="none" strike="noStrike" cap="none" baseline="0" dirty="0" smtClean="0"/>
                        <a:t> </a:t>
                      </a:r>
                      <a:r>
                        <a:rPr lang="ko-KR" altLang="en-US" sz="1400" b="0" u="none" strike="noStrike" cap="none" baseline="0" dirty="0" smtClean="0"/>
                        <a:t>발송인이 </a:t>
                      </a:r>
                      <a:r>
                        <a:rPr lang="ko-KR" altLang="en-US" sz="1400" b="0" u="none" strike="noStrike" cap="none" baseline="0" dirty="0" err="1" smtClean="0"/>
                        <a:t>배송인에게</a:t>
                      </a:r>
                      <a:r>
                        <a:rPr lang="ko-KR" altLang="en-US" sz="1400" b="0" u="none" strike="noStrike" cap="none" baseline="0" dirty="0" smtClean="0"/>
                        <a:t> 연락을 취해 접선 장소를 정한다</a:t>
                      </a:r>
                      <a:r>
                        <a:rPr lang="en-US" altLang="ko-KR" sz="1400" b="0" u="none" strike="noStrike" cap="none" baseline="0" dirty="0" smtClean="0"/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발송인이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배송인에게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배송 물품을 전달하고 현금으로 요금을 지급한다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배송인이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수취인에게 물품을 배송한다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Alternate 3a.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수취인의 부재 시</a:t>
                      </a:r>
                      <a:endParaRPr lang="en-US" altLang="ko-KR" sz="14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배송이 완료된다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5.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배송인이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배송현황을 어플리케이션 상에서 업데이트하면서 발송인은 실시간으로 확인할 수 있다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1" i="0" u="none" strike="noStrike" cap="none" dirty="0" smtClean="0"/>
                        <a:t>Alternate</a:t>
                      </a:r>
                      <a:r>
                        <a:rPr lang="en-US" sz="1400" b="1" i="0" u="none" strike="noStrike" cap="none" baseline="0" dirty="0" smtClean="0"/>
                        <a:t> 3a</a:t>
                      </a:r>
                      <a:r>
                        <a:rPr lang="en-US" sz="1400" b="1" i="0" u="none" strike="noStrike" cap="none" dirty="0" smtClean="0"/>
                        <a:t>. </a:t>
                      </a:r>
                      <a:r>
                        <a:rPr lang="ko-KR" altLang="en-US" sz="1400" b="1" i="0" u="none" strike="noStrike" cap="none" dirty="0" smtClean="0"/>
                        <a:t>수취인의</a:t>
                      </a:r>
                      <a:r>
                        <a:rPr lang="en-US" sz="1400" b="1" i="0" u="none" strike="noStrike" cap="none" baseline="0" dirty="0" smtClean="0"/>
                        <a:t> </a:t>
                      </a:r>
                      <a:r>
                        <a:rPr lang="ko-KR" altLang="en-US" sz="1400" b="1" i="0" u="none" strike="noStrike" cap="none" baseline="0" dirty="0" smtClean="0"/>
                        <a:t>부재 시</a:t>
                      </a:r>
                      <a:endParaRPr lang="en-US" altLang="ko-KR" sz="1400" b="1" i="0" u="none" strike="noStrike" cap="none" baseline="0" dirty="0" smtClean="0"/>
                    </a:p>
                    <a:p>
                      <a:pPr marL="4953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1400" b="0" i="0" u="none" strike="noStrike" cap="none" baseline="0" dirty="0" smtClean="0"/>
                        <a:t>수취인과 연락하여 보관방법을 논의한다</a:t>
                      </a:r>
                      <a:r>
                        <a:rPr lang="en-US" altLang="ko-KR" sz="1400" b="0" i="0" u="none" strike="noStrike" cap="none" baseline="0" dirty="0" smtClean="0"/>
                        <a:t>. </a:t>
                      </a:r>
                    </a:p>
                    <a:p>
                      <a:pPr marL="4953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1400" b="0" i="0" u="none" strike="noStrike" cap="none" baseline="0" dirty="0" smtClean="0"/>
                        <a:t>만약 연락이 되지 않으면 경비실에 보관한다</a:t>
                      </a:r>
                      <a:r>
                        <a:rPr lang="en-US" altLang="ko-KR" sz="1400" b="0" i="0" u="none" strike="noStrike" cap="none" baseline="0" dirty="0" smtClean="0"/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한쪽 모서리가 둥근 사각형 14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Business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sp>
        <p:nvSpPr>
          <p:cNvPr id="7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Shape 107"/>
          <p:cNvGraphicFramePr/>
          <p:nvPr>
            <p:extLst>
              <p:ext uri="{D42A27DB-BD31-4B8C-83A1-F6EECF244321}">
                <p14:modId xmlns:p14="http://schemas.microsoft.com/office/powerpoint/2010/main" val="156259670"/>
              </p:ext>
            </p:extLst>
          </p:nvPr>
        </p:nvGraphicFramePr>
        <p:xfrm>
          <a:off x="845586" y="1484784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만족도 평가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발송인과 </a:t>
                      </a:r>
                      <a:r>
                        <a:rPr lang="ko-KR" altLang="en-US" sz="1400" b="0" u="none" strike="noStrike" cap="none" dirty="0" err="1" smtClean="0"/>
                        <a:t>배송인이</a:t>
                      </a:r>
                      <a:r>
                        <a:rPr lang="ko-KR" altLang="en-US" sz="1400" b="0" u="none" strike="noStrike" cap="none" dirty="0" smtClean="0"/>
                        <a:t> 만족도 평가를 실시한다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</a:t>
                      </a:r>
                      <a:r>
                        <a:rPr lang="en-US" altLang="ko-KR" sz="1400" b="0" u="none" strike="noStrike" cap="none" dirty="0" smtClean="0"/>
                        <a:t>, </a:t>
                      </a:r>
                      <a:r>
                        <a:rPr lang="ko-KR" altLang="en-US" sz="1400" b="0" u="none" strike="noStrike" cap="none" dirty="0" smtClean="0"/>
                        <a:t>배송인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배송이 완료된 상태이다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u="none" strike="noStrike" cap="none" dirty="0" smtClean="0"/>
                        <a:t>1. </a:t>
                      </a:r>
                      <a:r>
                        <a:rPr lang="ko-KR" altLang="en-US" sz="1400" b="0" u="none" strike="noStrike" cap="none" dirty="0" smtClean="0"/>
                        <a:t>배송 완료 시 어플리케이션이 발송인과 </a:t>
                      </a:r>
                      <a:r>
                        <a:rPr lang="ko-KR" altLang="en-US" sz="1400" b="0" u="none" strike="noStrike" cap="none" dirty="0" err="1" smtClean="0"/>
                        <a:t>배송인에게</a:t>
                      </a:r>
                      <a:r>
                        <a:rPr lang="ko-KR" altLang="en-US" sz="1400" b="0" u="none" strike="noStrike" cap="none" dirty="0" smtClean="0"/>
                        <a:t> 만족도 평가 설문을 요청한다</a:t>
                      </a:r>
                      <a:r>
                        <a:rPr lang="en-US" altLang="ko-KR" sz="1400" b="0" u="none" strike="noStrike" cap="none" dirty="0" smtClean="0"/>
                        <a:t>.</a:t>
                      </a:r>
                      <a:endParaRPr lang="en-US" altLang="ko-KR" sz="14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dirty="0" smtClean="0"/>
                        <a:t>2.</a:t>
                      </a:r>
                      <a:r>
                        <a:rPr lang="en-US" altLang="ko-KR" sz="1400" b="0" u="none" strike="noStrike" cap="none" baseline="0" dirty="0" smtClean="0"/>
                        <a:t> </a:t>
                      </a:r>
                      <a:r>
                        <a:rPr lang="ko-KR" altLang="en-US" sz="1400" b="0" u="none" strike="noStrike" cap="none" baseline="0" dirty="0" smtClean="0"/>
                        <a:t>별 </a:t>
                      </a:r>
                      <a:r>
                        <a:rPr lang="en-US" altLang="ko-KR" sz="1400" b="0" u="none" strike="noStrike" cap="none" baseline="0" dirty="0" smtClean="0"/>
                        <a:t>5</a:t>
                      </a:r>
                      <a:r>
                        <a:rPr lang="ko-KR" altLang="en-US" sz="1400" b="0" u="none" strike="noStrike" cap="none" baseline="0" dirty="0" smtClean="0"/>
                        <a:t>개 만점을 기준으로 상호 간에 점수를 부여한다</a:t>
                      </a:r>
                      <a:r>
                        <a:rPr lang="en-US" altLang="ko-KR" sz="1400" b="0" u="none" strike="noStrike" cap="none" baseline="0" dirty="0" smtClean="0"/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baseline="0" dirty="0" smtClean="0"/>
                        <a:t>          Alternate 2a. </a:t>
                      </a:r>
                      <a:r>
                        <a:rPr lang="ko-KR" altLang="en-US" sz="1400" b="0" u="none" strike="noStrike" cap="none" baseline="0" dirty="0" smtClean="0"/>
                        <a:t>설문에 응하지 않을 시</a:t>
                      </a:r>
                      <a:endParaRPr lang="en-US" altLang="ko-KR" sz="1400" b="0" u="none" strike="noStrike" cap="none" baseline="0" dirty="0" smtClean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cap="none" baseline="0" dirty="0" smtClean="0"/>
                        <a:t>3. </a:t>
                      </a:r>
                      <a:r>
                        <a:rPr lang="ko-KR" altLang="en-US" sz="1400" b="0" u="none" strike="noStrike" cap="none" baseline="0" dirty="0" smtClean="0"/>
                        <a:t>만족도 평가가 완료된다</a:t>
                      </a:r>
                      <a:r>
                        <a:rPr lang="en-US" altLang="ko-KR" sz="1400" b="0" u="none" strike="noStrike" cap="none" baseline="0" dirty="0" smtClean="0"/>
                        <a:t>.</a:t>
                      </a:r>
                      <a:endParaRPr lang="en-US" altLang="ko-KR" sz="1400" b="0" u="none" strike="noStrike" cap="none" dirty="0" smtClean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1" u="none" strike="noStrike" cap="none" dirty="0" smtClean="0"/>
                        <a:t>Alternate</a:t>
                      </a:r>
                      <a:r>
                        <a:rPr lang="en-US" sz="1400" b="1" u="none" strike="noStrike" cap="none" baseline="0" dirty="0" smtClean="0"/>
                        <a:t> 2a.</a:t>
                      </a:r>
                      <a:r>
                        <a:rPr lang="en-US" sz="1400" b="1" u="none" strike="noStrike" cap="none" baseline="0" dirty="0"/>
                        <a:t> </a:t>
                      </a:r>
                      <a:r>
                        <a:rPr lang="ko-KR" altLang="en-US" sz="1400" b="1" u="none" strike="noStrike" cap="none" baseline="0" dirty="0" smtClean="0"/>
                        <a:t>설문에 응하지 않을 시</a:t>
                      </a:r>
                      <a:endParaRPr lang="en-US" altLang="ko-KR" sz="1400" b="1" u="none" strike="noStrike" cap="none" baseline="0" dirty="0" smtClean="0"/>
                    </a:p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altLang="ko-KR" sz="1400" b="0" u="none" strike="noStrike" cap="none" baseline="0" dirty="0" smtClean="0"/>
                        <a:t>1. </a:t>
                      </a:r>
                      <a:r>
                        <a:rPr lang="ko-KR" altLang="en-US" sz="1400" b="0" u="none" strike="noStrike" cap="none" baseline="0" dirty="0" smtClean="0"/>
                        <a:t>불이익이 발생하지는 않는다</a:t>
                      </a:r>
                      <a:endParaRPr lang="en-US" sz="1400" b="0" u="none" strike="noStrike" cap="none" baseline="0" dirty="0" smtClean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둥근 사각형 12"/>
          <p:cNvSpPr/>
          <p:nvPr/>
        </p:nvSpPr>
        <p:spPr>
          <a:xfrm>
            <a:off x="305526" y="208823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764" y="2088232"/>
            <a:ext cx="152762" cy="4769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택배팀 최종 PP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택배팀 최종 PPT2</Template>
  <TotalTime>0</TotalTime>
  <Words>528</Words>
  <Application>Microsoft Office PowerPoint</Application>
  <PresentationFormat>화면 슬라이드 쇼(4:3)</PresentationFormat>
  <Paragraphs>136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택배팀 최종 PPT2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2016-12-22T09:17:07Z</dcterms:created>
  <dcterms:modified xsi:type="dcterms:W3CDTF">2016-12-22T09:17:48Z</dcterms:modified>
</cp:coreProperties>
</file>