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73" r:id="rId2"/>
    <p:sldId id="272" r:id="rId3"/>
    <p:sldId id="269" r:id="rId4"/>
    <p:sldId id="279" r:id="rId5"/>
    <p:sldId id="284" r:id="rId6"/>
    <p:sldId id="287" r:id="rId7"/>
    <p:sldId id="294" r:id="rId8"/>
    <p:sldId id="295" r:id="rId9"/>
    <p:sldId id="288" r:id="rId10"/>
    <p:sldId id="296" r:id="rId11"/>
    <p:sldId id="297" r:id="rId12"/>
    <p:sldId id="289" r:id="rId13"/>
    <p:sldId id="299" r:id="rId14"/>
    <p:sldId id="298" r:id="rId15"/>
    <p:sldId id="290" r:id="rId16"/>
    <p:sldId id="300" r:id="rId17"/>
    <p:sldId id="301" r:id="rId18"/>
    <p:sldId id="291" r:id="rId19"/>
    <p:sldId id="302" r:id="rId20"/>
    <p:sldId id="303" r:id="rId21"/>
    <p:sldId id="292" r:id="rId22"/>
    <p:sldId id="304" r:id="rId23"/>
    <p:sldId id="305" r:id="rId24"/>
    <p:sldId id="293" r:id="rId2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239" autoAdjust="0"/>
  </p:normalViewPr>
  <p:slideViewPr>
    <p:cSldViewPr>
      <p:cViewPr varScale="1">
        <p:scale>
          <a:sx n="58" d="100"/>
          <a:sy n="58" d="100"/>
        </p:scale>
        <p:origin x="-1484" y="-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E806DF-0D5C-456F-BFE6-15ECB791B03C}" type="datetimeFigureOut">
              <a:rPr lang="ko-KR" altLang="en-US" smtClean="0"/>
              <a:t>2016-12-22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3A9CE-00B8-4F31-9BBE-30982BBFCD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77365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Business Modeling With UML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1" name="Shape 10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 sz="12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fld>
            <a:endParaRPr lang="en-US" sz="12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2" name="Shape 102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Business Modeling With UML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1" name="Shape 10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 sz="12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</a:t>
            </a:fld>
            <a:endParaRPr lang="en-US" sz="12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2" name="Shape 102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첫 번째 </a:t>
            </a:r>
            <a:r>
              <a:rPr lang="en-US" altLang="ko-KR" dirty="0" smtClean="0"/>
              <a:t>–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상단에 노란색 바탕 글씨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지원자가 없을 시 나오는 메시지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43A9CE-00B8-4F31-9BBE-30982BBFCD1E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4390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Business Modeling With UML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1" name="Shape 10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 sz="12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12</a:t>
            </a:fld>
            <a:endParaRPr lang="en-US" sz="12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2" name="Shape 102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</a:t>
            </a:r>
            <a:r>
              <a:rPr lang="ko-KR" altLang="en-US" sz="1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나중에 수정에서 다시 알려줌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Business Modeling With UML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1" name="Shape 10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 sz="12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13</a:t>
            </a:fld>
            <a:endParaRPr lang="en-US" sz="12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2" name="Shape 102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Business Modeling With UML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1" name="Shape 10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 sz="12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23</a:t>
            </a:fld>
            <a:endParaRPr lang="en-US" sz="12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2" name="Shape 102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EC1F2-B506-49D4-8C42-9A9292EEC36E}" type="datetimeFigureOut">
              <a:rPr lang="ko-KR" altLang="en-US" smtClean="0"/>
              <a:t>2016-12-22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FD555-8C8C-4331-8BC6-569AFF252A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4476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EC1F2-B506-49D4-8C42-9A9292EEC36E}" type="datetimeFigureOut">
              <a:rPr lang="ko-KR" altLang="en-US" smtClean="0"/>
              <a:t>2016-12-22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FD555-8C8C-4331-8BC6-569AFF252A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9027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EC1F2-B506-49D4-8C42-9A9292EEC36E}" type="datetimeFigureOut">
              <a:rPr lang="ko-KR" altLang="en-US" smtClean="0"/>
              <a:t>2016-12-22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FD555-8C8C-4331-8BC6-569AFF252A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9600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EC1F2-B506-49D4-8C42-9A9292EEC36E}" type="datetimeFigureOut">
              <a:rPr lang="ko-KR" altLang="en-US" smtClean="0"/>
              <a:t>2016-12-22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FD555-8C8C-4331-8BC6-569AFF252A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6160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EC1F2-B506-49D4-8C42-9A9292EEC36E}" type="datetimeFigureOut">
              <a:rPr lang="ko-KR" altLang="en-US" smtClean="0"/>
              <a:t>2016-12-22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FD555-8C8C-4331-8BC6-569AFF252A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4839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EC1F2-B506-49D4-8C42-9A9292EEC36E}" type="datetimeFigureOut">
              <a:rPr lang="ko-KR" altLang="en-US" smtClean="0"/>
              <a:t>2016-12-22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FD555-8C8C-4331-8BC6-569AFF252A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8390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EC1F2-B506-49D4-8C42-9A9292EEC36E}" type="datetimeFigureOut">
              <a:rPr lang="ko-KR" altLang="en-US" smtClean="0"/>
              <a:t>2016-12-22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FD555-8C8C-4331-8BC6-569AFF252A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0940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EC1F2-B506-49D4-8C42-9A9292EEC36E}" type="datetimeFigureOut">
              <a:rPr lang="ko-KR" altLang="en-US" smtClean="0"/>
              <a:t>2016-12-22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FD555-8C8C-4331-8BC6-569AFF252A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9784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EC1F2-B506-49D4-8C42-9A9292EEC36E}" type="datetimeFigureOut">
              <a:rPr lang="ko-KR" altLang="en-US" smtClean="0"/>
              <a:t>2016-12-22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FD555-8C8C-4331-8BC6-569AFF252A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4091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EC1F2-B506-49D4-8C42-9A9292EEC36E}" type="datetimeFigureOut">
              <a:rPr lang="ko-KR" altLang="en-US" smtClean="0"/>
              <a:t>2016-12-22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FD555-8C8C-4331-8BC6-569AFF252A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9181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EC1F2-B506-49D4-8C42-9A9292EEC36E}" type="datetimeFigureOut">
              <a:rPr lang="ko-KR" altLang="en-US" smtClean="0"/>
              <a:t>2016-12-22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FD555-8C8C-4331-8BC6-569AFF252A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3118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AEC1F2-B506-49D4-8C42-9A9292EEC36E}" type="datetimeFigureOut">
              <a:rPr lang="ko-KR" altLang="en-US" smtClean="0"/>
              <a:t>2016-12-22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FD555-8C8C-4331-8BC6-569AFF252A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1326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3780420" y="3356992"/>
            <a:ext cx="5400092" cy="504056"/>
            <a:chOff x="1332656" y="620688"/>
            <a:chExt cx="5400092" cy="504056"/>
          </a:xfrm>
        </p:grpSpPr>
        <p:cxnSp>
          <p:nvCxnSpPr>
            <p:cNvPr id="5" name="직선 연결선 4"/>
            <p:cNvCxnSpPr/>
            <p:nvPr/>
          </p:nvCxnSpPr>
          <p:spPr>
            <a:xfrm>
              <a:off x="2160087" y="620688"/>
              <a:ext cx="4572661" cy="0"/>
            </a:xfrm>
            <a:prstGeom prst="line">
              <a:avLst/>
            </a:prstGeom>
            <a:ln w="190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" name="직선 연결선 5"/>
            <p:cNvCxnSpPr/>
            <p:nvPr/>
          </p:nvCxnSpPr>
          <p:spPr>
            <a:xfrm>
              <a:off x="1332656" y="620688"/>
              <a:ext cx="251520" cy="0"/>
            </a:xfrm>
            <a:prstGeom prst="line">
              <a:avLst/>
            </a:prstGeom>
            <a:ln w="190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>
            <a:xfrm>
              <a:off x="1584176" y="620688"/>
              <a:ext cx="108012" cy="504056"/>
            </a:xfrm>
            <a:prstGeom prst="line">
              <a:avLst/>
            </a:prstGeom>
            <a:ln w="190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flipH="1">
              <a:off x="2051721" y="620688"/>
              <a:ext cx="108366" cy="504056"/>
            </a:xfrm>
            <a:prstGeom prst="line">
              <a:avLst/>
            </a:prstGeom>
            <a:ln w="190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>
            <a:xfrm>
              <a:off x="1692188" y="1124744"/>
              <a:ext cx="359532" cy="0"/>
            </a:xfrm>
            <a:prstGeom prst="line">
              <a:avLst/>
            </a:prstGeom>
            <a:ln w="190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4067944" y="3212976"/>
            <a:ext cx="5405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</a:rPr>
              <a:t>03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0" y="6453337"/>
            <a:ext cx="9144000" cy="40466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5004048" y="3501008"/>
            <a:ext cx="38884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</a:rPr>
              <a:t>SYSTEM USE CASE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940152" y="4797152"/>
            <a:ext cx="3816424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v"/>
            </a:pPr>
            <a:r>
              <a:rPr lang="en-US" altLang="ko-KR" sz="1400" dirty="0" smtClean="0">
                <a:solidFill>
                  <a:schemeClr val="bg1"/>
                </a:solidFill>
              </a:rPr>
              <a:t>System Use Case Diagram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v"/>
            </a:pPr>
            <a:r>
              <a:rPr lang="en-US" altLang="ko-KR" sz="1400" dirty="0" smtClean="0">
                <a:solidFill>
                  <a:schemeClr val="bg1"/>
                </a:solidFill>
              </a:rPr>
              <a:t>System Activity Diagram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v"/>
            </a:pPr>
            <a:r>
              <a:rPr lang="en-US" altLang="ko-KR" sz="1400" dirty="0">
                <a:solidFill>
                  <a:schemeClr val="bg1"/>
                </a:solidFill>
              </a:rPr>
              <a:t>System</a:t>
            </a:r>
            <a:r>
              <a:rPr lang="en-US" altLang="ko-KR" sz="1400" dirty="0" smtClean="0">
                <a:solidFill>
                  <a:schemeClr val="bg1"/>
                </a:solidFill>
              </a:rPr>
              <a:t> Use Case Specification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3790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12687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0" y="0"/>
            <a:ext cx="9144000" cy="26064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Shape 105"/>
          <p:cNvSpPr txBox="1">
            <a:spLocks/>
          </p:cNvSpPr>
          <p:nvPr/>
        </p:nvSpPr>
        <p:spPr>
          <a:xfrm>
            <a:off x="1331640" y="418654"/>
            <a:ext cx="6172200" cy="7780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pPr algn="l">
              <a:buSzPct val="25000"/>
            </a:pPr>
            <a:r>
              <a:rPr lang="en-US" sz="2800" b="1" dirty="0" smtClean="0"/>
              <a:t>System Use Case Description</a:t>
            </a:r>
          </a:p>
          <a:p>
            <a:pPr algn="l">
              <a:buSzPct val="25000"/>
            </a:pPr>
            <a:r>
              <a:rPr lang="en-US" altLang="ko-KR" sz="2800" b="1" dirty="0"/>
              <a:t>–</a:t>
            </a:r>
            <a:r>
              <a:rPr lang="en-US" sz="2800" b="1" dirty="0" smtClean="0"/>
              <a:t> </a:t>
            </a:r>
            <a:r>
              <a:rPr lang="ko-KR" altLang="en-US" sz="2800" b="1" dirty="0" smtClean="0"/>
              <a:t>배송인 선택</a:t>
            </a:r>
            <a:endParaRPr lang="en-US" sz="2800" b="1" dirty="0"/>
          </a:p>
        </p:txBody>
      </p:sp>
      <p:cxnSp>
        <p:nvCxnSpPr>
          <p:cNvPr id="10" name="직선 연결선 9"/>
          <p:cNvCxnSpPr/>
          <p:nvPr/>
        </p:nvCxnSpPr>
        <p:spPr>
          <a:xfrm>
            <a:off x="305526" y="1268760"/>
            <a:ext cx="8838474" cy="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한쪽 모서리가 둥근 사각형 10"/>
          <p:cNvSpPr/>
          <p:nvPr/>
        </p:nvSpPr>
        <p:spPr>
          <a:xfrm>
            <a:off x="305526" y="2088232"/>
            <a:ext cx="216024" cy="1124744"/>
          </a:xfrm>
          <a:prstGeom prst="round1Rect">
            <a:avLst>
              <a:gd name="adj" fmla="val 50000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배송인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" name="한쪽 모서리가 둥근 사각형 11"/>
          <p:cNvSpPr/>
          <p:nvPr/>
        </p:nvSpPr>
        <p:spPr>
          <a:xfrm>
            <a:off x="305526" y="260648"/>
            <a:ext cx="324036" cy="1827584"/>
          </a:xfrm>
          <a:prstGeom prst="round1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b="1" dirty="0" smtClean="0">
                <a:solidFill>
                  <a:schemeClr val="bg1"/>
                </a:solidFill>
              </a:rPr>
              <a:t>발송인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0" y="260648"/>
            <a:ext cx="305526" cy="659735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1772816"/>
            <a:ext cx="2730146" cy="468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773336"/>
            <a:ext cx="2700817" cy="468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65098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12687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0" y="0"/>
            <a:ext cx="9144000" cy="26064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Shape 105"/>
          <p:cNvSpPr txBox="1">
            <a:spLocks/>
          </p:cNvSpPr>
          <p:nvPr/>
        </p:nvSpPr>
        <p:spPr>
          <a:xfrm>
            <a:off x="1331640" y="418654"/>
            <a:ext cx="6172200" cy="7780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pPr algn="l">
              <a:buSzPct val="25000"/>
            </a:pPr>
            <a:r>
              <a:rPr lang="en-US" sz="2800" b="1" dirty="0" smtClean="0"/>
              <a:t>System Use Case Description</a:t>
            </a:r>
          </a:p>
          <a:p>
            <a:pPr algn="l">
              <a:buSzPct val="25000"/>
            </a:pPr>
            <a:r>
              <a:rPr lang="en-US" altLang="ko-KR" sz="2800" b="1" dirty="0"/>
              <a:t>–</a:t>
            </a:r>
            <a:r>
              <a:rPr lang="en-US" sz="2800" b="1" dirty="0" smtClean="0"/>
              <a:t> </a:t>
            </a:r>
            <a:r>
              <a:rPr lang="ko-KR" altLang="en-US" sz="2800" b="1" dirty="0" smtClean="0"/>
              <a:t>배송인 선택</a:t>
            </a:r>
            <a:endParaRPr lang="en-US" sz="2800" b="1" dirty="0"/>
          </a:p>
        </p:txBody>
      </p:sp>
      <p:cxnSp>
        <p:nvCxnSpPr>
          <p:cNvPr id="10" name="직선 연결선 9"/>
          <p:cNvCxnSpPr/>
          <p:nvPr/>
        </p:nvCxnSpPr>
        <p:spPr>
          <a:xfrm>
            <a:off x="305526" y="1268760"/>
            <a:ext cx="8838474" cy="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한쪽 모서리가 둥근 사각형 10"/>
          <p:cNvSpPr/>
          <p:nvPr/>
        </p:nvSpPr>
        <p:spPr>
          <a:xfrm>
            <a:off x="305526" y="2088232"/>
            <a:ext cx="216024" cy="1124744"/>
          </a:xfrm>
          <a:prstGeom prst="round1Rect">
            <a:avLst>
              <a:gd name="adj" fmla="val 50000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배송인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" name="한쪽 모서리가 둥근 사각형 11"/>
          <p:cNvSpPr/>
          <p:nvPr/>
        </p:nvSpPr>
        <p:spPr>
          <a:xfrm>
            <a:off x="305526" y="260648"/>
            <a:ext cx="324036" cy="1827584"/>
          </a:xfrm>
          <a:prstGeom prst="round1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b="1" dirty="0" smtClean="0">
                <a:solidFill>
                  <a:schemeClr val="bg1"/>
                </a:solidFill>
              </a:rPr>
              <a:t>발송인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0" y="260648"/>
            <a:ext cx="305526" cy="659735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772816"/>
            <a:ext cx="2700816" cy="468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5477" y="1772816"/>
            <a:ext cx="2700816" cy="468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39017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0" y="0"/>
            <a:ext cx="9144000" cy="12687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0" y="0"/>
            <a:ext cx="9144000" cy="26064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Shape 105"/>
          <p:cNvSpPr txBox="1">
            <a:spLocks/>
          </p:cNvSpPr>
          <p:nvPr/>
        </p:nvSpPr>
        <p:spPr>
          <a:xfrm>
            <a:off x="1331640" y="418654"/>
            <a:ext cx="6172200" cy="7780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pPr algn="l">
              <a:buSzPct val="25000"/>
            </a:pPr>
            <a:r>
              <a:rPr lang="en-US" sz="2800" b="1" dirty="0" smtClean="0"/>
              <a:t>System Use Case Description </a:t>
            </a:r>
            <a:br>
              <a:rPr lang="en-US" sz="2800" b="1" dirty="0" smtClean="0"/>
            </a:br>
            <a:r>
              <a:rPr lang="en-US" sz="2800" b="1" dirty="0" smtClean="0"/>
              <a:t>– </a:t>
            </a:r>
            <a:r>
              <a:rPr lang="ko-KR" altLang="en-US" sz="2800" b="1" dirty="0" smtClean="0"/>
              <a:t>만족도 평가</a:t>
            </a:r>
            <a:endParaRPr lang="en-US" sz="2800" b="1" dirty="0"/>
          </a:p>
        </p:txBody>
      </p:sp>
      <p:sp>
        <p:nvSpPr>
          <p:cNvPr id="23" name="Shape 106"/>
          <p:cNvSpPr txBox="1">
            <a:spLocks noGrp="1"/>
          </p:cNvSpPr>
          <p:nvPr>
            <p:ph type="sldNum" idx="12"/>
          </p:nvPr>
        </p:nvSpPr>
        <p:spPr>
          <a:xfrm>
            <a:off x="6457951" y="6356351"/>
            <a:ext cx="20573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4" name="Shape 107"/>
          <p:cNvGraphicFramePr/>
          <p:nvPr>
            <p:extLst>
              <p:ext uri="{D42A27DB-BD31-4B8C-83A1-F6EECF244321}">
                <p14:modId xmlns:p14="http://schemas.microsoft.com/office/powerpoint/2010/main" val="702399872"/>
              </p:ext>
            </p:extLst>
          </p:nvPr>
        </p:nvGraphicFramePr>
        <p:xfrm>
          <a:off x="845586" y="1484783"/>
          <a:ext cx="8208912" cy="5067004"/>
        </p:xfrm>
        <a:graphic>
          <a:graphicData uri="http://schemas.openxmlformats.org/drawingml/2006/table">
            <a:tbl>
              <a:tblPr firstRow="1" firstCol="1" bandRow="1">
                <a:noFill/>
              </a:tblPr>
              <a:tblGrid>
                <a:gridCol w="198904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21987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8033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400" b="1" u="none" strike="noStrike" cap="none" dirty="0">
                          <a:solidFill>
                            <a:srgbClr val="000000"/>
                          </a:solidFill>
                        </a:rPr>
                        <a:t>Name</a:t>
                      </a:r>
                    </a:p>
                  </a:txBody>
                  <a:tcPr marL="51094" marR="51094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400" b="0" i="0" u="none" strike="noStrike" kern="1200" cap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만족도 평가</a:t>
                      </a:r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61591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400" b="1" u="none" strike="noStrike" cap="none" dirty="0">
                          <a:solidFill>
                            <a:srgbClr val="000000"/>
                          </a:solidFill>
                        </a:rPr>
                        <a:t>Brief Description</a:t>
                      </a:r>
                    </a:p>
                  </a:txBody>
                  <a:tcPr marL="51094" marR="51094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400" b="0" i="0" u="none" strike="noStrike" kern="1200" cap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배송이 완료된 후 </a:t>
                      </a:r>
                      <a:r>
                        <a:rPr lang="ko-KR" altLang="en-US" sz="1400" b="0" i="0" u="none" strike="noStrike" kern="1200" cap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전반적인 </a:t>
                      </a:r>
                      <a:r>
                        <a:rPr lang="en-US" sz="1400" b="0" i="0" u="none" strike="noStrike" kern="1200" cap="none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배송</a:t>
                      </a:r>
                      <a:r>
                        <a:rPr lang="en-US" sz="1400" b="0" i="0" u="none" strike="noStrike" kern="1200" cap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u="none" strike="noStrike" kern="1200" cap="none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만족도를</a:t>
                      </a:r>
                      <a:r>
                        <a:rPr lang="en-US" sz="1400" b="0" i="0" u="none" strike="noStrike" kern="1200" cap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u="none" strike="noStrike" kern="1200" cap="none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평가한다</a:t>
                      </a:r>
                      <a:r>
                        <a:rPr lang="en-US" sz="1400" b="0" i="0" u="none" strike="noStrike" kern="1200" cap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1400" b="0" i="0" u="none" strike="noStrike" kern="1200" cap="none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61591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400" b="1" u="none" strike="noStrike" cap="none" dirty="0">
                          <a:solidFill>
                            <a:srgbClr val="000000"/>
                          </a:solidFill>
                        </a:rPr>
                        <a:t>Principal Actor</a:t>
                      </a:r>
                    </a:p>
                  </a:txBody>
                  <a:tcPr marL="51094" marR="51094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400" b="0" i="0" u="none" strike="noStrike" kern="1200" cap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발송인</a:t>
                      </a:r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61591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400" b="1" u="none" strike="noStrike" cap="none" dirty="0">
                          <a:solidFill>
                            <a:srgbClr val="000000"/>
                          </a:solidFill>
                        </a:rPr>
                        <a:t>Precondition</a:t>
                      </a:r>
                    </a:p>
                  </a:txBody>
                  <a:tcPr marL="51094" marR="51094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400" b="0" i="0" u="none" strike="noStrike" kern="1200" cap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물품이 수취인에게 최종적으로 배달이 완료된 상태이어야 한다.</a:t>
                      </a:r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61591">
                <a:tc gridSpan="2"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400" b="1" u="none" strike="noStrike" cap="none" dirty="0"/>
                        <a:t>Main Flow</a:t>
                      </a:r>
                    </a:p>
                  </a:txBody>
                  <a:tcPr marL="51094" marR="51094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256163">
                <a:tc gridSpan="2">
                  <a:txBody>
                    <a:bodyPr/>
                    <a:lstStyle/>
                    <a:p>
                      <a:pPr marL="457200" marR="0" lvl="0" indent="-30480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100000"/>
                        <a:buFont typeface="Arial"/>
                        <a:buAutoNum type="arabicPeriod"/>
                      </a:pPr>
                      <a:r>
                        <a:rPr lang="en-US" altLang="ko-KR" sz="1400" u="none" strike="noStrike" cap="none" dirty="0" err="1" smtClean="0">
                          <a:solidFill>
                            <a:schemeClr val="tx1"/>
                          </a:solidFill>
                        </a:rPr>
                        <a:t>최종적으로</a:t>
                      </a:r>
                      <a:r>
                        <a:rPr lang="en-US" altLang="ko-KR" sz="1400" u="none" strike="noStrike" cap="none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400" u="none" strike="noStrike" cap="none" dirty="0" err="1" smtClean="0">
                          <a:solidFill>
                            <a:schemeClr val="tx1"/>
                          </a:solidFill>
                        </a:rPr>
                        <a:t>배송</a:t>
                      </a:r>
                      <a:r>
                        <a:rPr lang="ko-KR" altLang="en-US" sz="1400" u="none" strike="noStrike" cap="none" dirty="0" smtClean="0">
                          <a:solidFill>
                            <a:schemeClr val="tx1"/>
                          </a:solidFill>
                        </a:rPr>
                        <a:t>이</a:t>
                      </a:r>
                      <a:r>
                        <a:rPr lang="en-US" altLang="ko-KR" sz="1400" u="none" strike="noStrike" cap="none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400" u="none" strike="noStrike" cap="none" dirty="0" err="1" smtClean="0">
                          <a:solidFill>
                            <a:schemeClr val="tx1"/>
                          </a:solidFill>
                        </a:rPr>
                        <a:t>완료</a:t>
                      </a:r>
                      <a:r>
                        <a:rPr lang="ko-KR" altLang="en-US" sz="1400" u="none" strike="noStrike" cap="none" dirty="0" smtClean="0">
                          <a:solidFill>
                            <a:schemeClr val="tx1"/>
                          </a:solidFill>
                        </a:rPr>
                        <a:t>되면</a:t>
                      </a:r>
                      <a:r>
                        <a:rPr lang="en-US" altLang="ko-KR" sz="1400" u="none" strike="noStrike" cap="none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400" u="none" strike="noStrike" cap="none" dirty="0" smtClean="0">
                          <a:solidFill>
                            <a:schemeClr val="tx1"/>
                          </a:solidFill>
                        </a:rPr>
                        <a:t>발송인에게 만족도 평가를 요구하는 탭이 나타난다</a:t>
                      </a:r>
                      <a:r>
                        <a:rPr lang="en-US" altLang="ko-KR" sz="1400" u="none" strike="noStrike" cap="none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457200" marR="0" lvl="0" indent="-30480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100000"/>
                        <a:buFont typeface="Arial"/>
                        <a:buAutoNum type="arabicPeriod"/>
                        <a:tabLst/>
                        <a:defRPr/>
                      </a:pPr>
                      <a:r>
                        <a:rPr lang="ko-KR" altLang="en-US" sz="1400" b="0" i="0" u="none" strike="noStrike" cap="none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배송인에</a:t>
                      </a:r>
                      <a:r>
                        <a:rPr lang="ko-KR" altLang="en-US" sz="1400" b="0" i="0" u="none" strike="noStrike" cap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 대한 만족도 평가를 별 </a:t>
                      </a:r>
                      <a:r>
                        <a:rPr lang="en-US" altLang="ko-KR" sz="1400" b="0" i="0" u="none" strike="noStrike" cap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5</a:t>
                      </a:r>
                      <a:r>
                        <a:rPr lang="ko-KR" altLang="en-US" sz="1400" b="0" i="0" u="none" strike="noStrike" cap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개 만점 기준으로 부여한다</a:t>
                      </a:r>
                      <a:r>
                        <a:rPr lang="en-US" altLang="ko-KR" sz="1400" b="0" i="0" u="none" strike="noStrike" cap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.</a:t>
                      </a:r>
                    </a:p>
                    <a:p>
                      <a:pPr marL="457200" marR="0" lvl="0" indent="-30480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100000"/>
                        <a:buFont typeface="Arial"/>
                        <a:buAutoNum type="arabicPeriod"/>
                        <a:tabLst/>
                        <a:defRPr/>
                      </a:pPr>
                      <a:r>
                        <a:rPr lang="ko-KR" altLang="en-US" sz="1400" b="0" i="0" u="none" strike="noStrike" cap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하단에 </a:t>
                      </a:r>
                      <a:r>
                        <a:rPr lang="en-US" altLang="ko-KR" sz="1400" b="0" i="0" u="none" strike="noStrike" cap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[ ]</a:t>
                      </a:r>
                      <a:r>
                        <a:rPr lang="ko-KR" altLang="en-US" sz="1400" b="0" i="0" u="none" strike="noStrike" cap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을 </a:t>
                      </a:r>
                      <a:r>
                        <a:rPr lang="ko-KR" altLang="en-US" sz="1400" b="0" i="0" u="none" strike="noStrike" cap="none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탭한다</a:t>
                      </a:r>
                      <a:r>
                        <a:rPr lang="en-US" altLang="ko-KR" sz="1400" b="0" i="0" u="none" strike="noStrike" cap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.</a:t>
                      </a:r>
                    </a:p>
                    <a:p>
                      <a:pPr marL="457200" marR="0" lvl="0" indent="-30480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100000"/>
                        <a:buFont typeface="Arial"/>
                        <a:buAutoNum type="arabicPeriod"/>
                        <a:tabLst/>
                        <a:defRPr/>
                      </a:pPr>
                      <a:r>
                        <a:rPr lang="ko-KR" altLang="en-US" sz="1400" u="none" strike="noStrike" cap="none" dirty="0" smtClean="0"/>
                        <a:t>만족도 평가가 완료된다</a:t>
                      </a:r>
                      <a:r>
                        <a:rPr lang="en-US" altLang="ko-KR" sz="1400" u="none" strike="noStrike" cap="none" dirty="0" smtClean="0"/>
                        <a:t>.</a:t>
                      </a:r>
                    </a:p>
                    <a:p>
                      <a:pPr marL="457200" marR="0" lvl="0" indent="-30480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100000"/>
                        <a:buFont typeface="Arial"/>
                        <a:buAutoNum type="arabicPeriod"/>
                        <a:tabLst/>
                        <a:defRPr/>
                      </a:pPr>
                      <a:r>
                        <a:rPr lang="ko-KR" altLang="en-US" sz="1400" u="none" strike="noStrike" cap="none" dirty="0" smtClean="0"/>
                        <a:t>만족도 평가가 완료된 이후에는 수정이 불가하다</a:t>
                      </a:r>
                      <a:r>
                        <a:rPr lang="en-US" altLang="ko-KR" sz="1400" u="none" strike="noStrike" cap="none" dirty="0" smtClean="0"/>
                        <a:t>.</a:t>
                      </a:r>
                    </a:p>
                  </a:txBody>
                  <a:tcPr marL="51094" marR="51094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61591">
                <a:tc gridSpan="2"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400" b="1" u="none" strike="noStrike" cap="none" dirty="0"/>
                        <a:t>Alternate</a:t>
                      </a:r>
                    </a:p>
                  </a:txBody>
                  <a:tcPr marL="51094" marR="51094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1214853">
                <a:tc gridSpan="2">
                  <a:txBody>
                    <a:bodyPr/>
                    <a:lstStyle/>
                    <a:p>
                      <a:pPr marL="15240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100000"/>
                        <a:buFont typeface="Arial"/>
                        <a:buNone/>
                      </a:pPr>
                      <a:endParaRPr lang="en-US" sz="1400" b="1" u="none" strike="noStrike" cap="none" dirty="0"/>
                    </a:p>
                  </a:txBody>
                  <a:tcPr marL="51094" marR="51094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5" name="한쪽 모서리가 둥근 사각형 24"/>
          <p:cNvSpPr/>
          <p:nvPr/>
        </p:nvSpPr>
        <p:spPr>
          <a:xfrm>
            <a:off x="305526" y="2088232"/>
            <a:ext cx="216024" cy="1124744"/>
          </a:xfrm>
          <a:prstGeom prst="round1Rect">
            <a:avLst>
              <a:gd name="adj" fmla="val 50000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배송인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6" name="한쪽 모서리가 둥근 사각형 25"/>
          <p:cNvSpPr/>
          <p:nvPr/>
        </p:nvSpPr>
        <p:spPr>
          <a:xfrm>
            <a:off x="305526" y="260648"/>
            <a:ext cx="324036" cy="1827584"/>
          </a:xfrm>
          <a:prstGeom prst="round1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b="1" dirty="0" smtClean="0">
                <a:solidFill>
                  <a:schemeClr val="bg1"/>
                </a:solidFill>
              </a:rPr>
              <a:t>발송인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cxnSp>
        <p:nvCxnSpPr>
          <p:cNvPr id="27" name="직선 연결선 26"/>
          <p:cNvCxnSpPr/>
          <p:nvPr/>
        </p:nvCxnSpPr>
        <p:spPr>
          <a:xfrm>
            <a:off x="629562" y="1268760"/>
            <a:ext cx="8514438" cy="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0" y="260648"/>
            <a:ext cx="305526" cy="659735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4639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0" y="0"/>
            <a:ext cx="9144000" cy="12687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0" y="0"/>
            <a:ext cx="9144000" cy="26064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Shape 105"/>
          <p:cNvSpPr txBox="1">
            <a:spLocks/>
          </p:cNvSpPr>
          <p:nvPr/>
        </p:nvSpPr>
        <p:spPr>
          <a:xfrm>
            <a:off x="1331640" y="418654"/>
            <a:ext cx="6172200" cy="7780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pPr algn="l">
              <a:buSzPct val="25000"/>
            </a:pPr>
            <a:r>
              <a:rPr lang="en-US" sz="2800" b="1" dirty="0" smtClean="0"/>
              <a:t>System Use Case Description </a:t>
            </a:r>
            <a:br>
              <a:rPr lang="en-US" sz="2800" b="1" dirty="0" smtClean="0"/>
            </a:br>
            <a:r>
              <a:rPr lang="en-US" sz="2800" b="1" dirty="0" smtClean="0"/>
              <a:t>– </a:t>
            </a:r>
            <a:r>
              <a:rPr lang="ko-KR" altLang="en-US" sz="2800" b="1" dirty="0" smtClean="0"/>
              <a:t>만족도 평가</a:t>
            </a:r>
            <a:endParaRPr lang="en-US" sz="2800" b="1" dirty="0"/>
          </a:p>
        </p:txBody>
      </p:sp>
      <p:sp>
        <p:nvSpPr>
          <p:cNvPr id="25" name="한쪽 모서리가 둥근 사각형 24"/>
          <p:cNvSpPr/>
          <p:nvPr/>
        </p:nvSpPr>
        <p:spPr>
          <a:xfrm>
            <a:off x="305526" y="2088232"/>
            <a:ext cx="216024" cy="1124744"/>
          </a:xfrm>
          <a:prstGeom prst="round1Rect">
            <a:avLst>
              <a:gd name="adj" fmla="val 50000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배송인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6" name="한쪽 모서리가 둥근 사각형 25"/>
          <p:cNvSpPr/>
          <p:nvPr/>
        </p:nvSpPr>
        <p:spPr>
          <a:xfrm>
            <a:off x="305526" y="260648"/>
            <a:ext cx="324036" cy="1827584"/>
          </a:xfrm>
          <a:prstGeom prst="round1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b="1" dirty="0" smtClean="0">
                <a:solidFill>
                  <a:schemeClr val="bg1"/>
                </a:solidFill>
              </a:rPr>
              <a:t>발송인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cxnSp>
        <p:nvCxnSpPr>
          <p:cNvPr id="27" name="직선 연결선 26"/>
          <p:cNvCxnSpPr/>
          <p:nvPr/>
        </p:nvCxnSpPr>
        <p:spPr>
          <a:xfrm>
            <a:off x="629562" y="1268760"/>
            <a:ext cx="8514438" cy="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0" y="260648"/>
            <a:ext cx="305526" cy="659735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1592" y="1628800"/>
            <a:ext cx="2700816" cy="468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09703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12687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9144000" cy="26064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Shape 105"/>
          <p:cNvSpPr txBox="1">
            <a:spLocks/>
          </p:cNvSpPr>
          <p:nvPr/>
        </p:nvSpPr>
        <p:spPr>
          <a:xfrm>
            <a:off x="1331640" y="418654"/>
            <a:ext cx="6172200" cy="7780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pPr algn="l">
              <a:buSzPct val="25000"/>
            </a:pPr>
            <a:r>
              <a:rPr lang="en-US" sz="2800" b="1" dirty="0" smtClean="0"/>
              <a:t>System Use Case Description</a:t>
            </a:r>
          </a:p>
          <a:p>
            <a:pPr algn="l">
              <a:buSzPct val="25000"/>
            </a:pPr>
            <a:r>
              <a:rPr lang="en-US" altLang="ko-KR" sz="2800" b="1" dirty="0"/>
              <a:t>–</a:t>
            </a:r>
            <a:r>
              <a:rPr lang="en-US" sz="2800" b="1" dirty="0" smtClean="0"/>
              <a:t> </a:t>
            </a:r>
            <a:r>
              <a:rPr lang="ko-KR" altLang="en-US" sz="2800" b="1" dirty="0"/>
              <a:t>배</a:t>
            </a:r>
            <a:r>
              <a:rPr lang="ko-KR" altLang="en-US" sz="2800" b="1" dirty="0" smtClean="0"/>
              <a:t>송인</a:t>
            </a:r>
            <a:endParaRPr lang="en-US" sz="2800" b="1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305526" y="1268760"/>
            <a:ext cx="8838474" cy="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72" name="Picture 9" descr="C:\Users\wansu\Downloads\캡처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629320"/>
            <a:ext cx="2439242" cy="46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" name="Picture 10" descr="C:\Users\wansu\Downloads\캡처0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5523" y="1629320"/>
            <a:ext cx="2439241" cy="46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Picture 11" descr="C:\Users\wansu\Downloads\캡처0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4744" y="1629320"/>
            <a:ext cx="2439241" cy="46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직사각형 74"/>
          <p:cNvSpPr/>
          <p:nvPr/>
        </p:nvSpPr>
        <p:spPr>
          <a:xfrm>
            <a:off x="847950" y="2348880"/>
            <a:ext cx="2418876" cy="247851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6" name="직사각형 75"/>
          <p:cNvSpPr/>
          <p:nvPr/>
        </p:nvSpPr>
        <p:spPr>
          <a:xfrm>
            <a:off x="5004048" y="4941168"/>
            <a:ext cx="662903" cy="159930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77" name="직선 화살표 연결선 76"/>
          <p:cNvCxnSpPr>
            <a:stCxn id="76" idx="3"/>
          </p:cNvCxnSpPr>
          <p:nvPr/>
        </p:nvCxnSpPr>
        <p:spPr>
          <a:xfrm flipV="1">
            <a:off x="5666951" y="5011088"/>
            <a:ext cx="752521" cy="1004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0" y="260648"/>
            <a:ext cx="305526" cy="65973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6" name="한쪽 모서리가 둥근 사각형 15"/>
          <p:cNvSpPr/>
          <p:nvPr/>
        </p:nvSpPr>
        <p:spPr>
          <a:xfrm>
            <a:off x="305526" y="260648"/>
            <a:ext cx="216024" cy="1124744"/>
          </a:xfrm>
          <a:prstGeom prst="round1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</a:rPr>
              <a:t>발송인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7" name="한쪽 모서리가 둥근 사각형 16"/>
          <p:cNvSpPr/>
          <p:nvPr/>
        </p:nvSpPr>
        <p:spPr>
          <a:xfrm>
            <a:off x="305526" y="1385392"/>
            <a:ext cx="324036" cy="1844824"/>
          </a:xfrm>
          <a:prstGeom prst="round1Rect">
            <a:avLst>
              <a:gd name="adj" fmla="val 50000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b="1" dirty="0" smtClean="0">
                <a:solidFill>
                  <a:schemeClr val="tx1"/>
                </a:solidFill>
              </a:rPr>
              <a:t>배송인</a:t>
            </a:r>
            <a:endParaRPr lang="ko-KR" altLang="en-US" sz="1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3654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0"/>
            <a:ext cx="9144000" cy="12687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" name="Shape 107"/>
          <p:cNvGraphicFramePr/>
          <p:nvPr>
            <p:extLst>
              <p:ext uri="{D42A27DB-BD31-4B8C-83A1-F6EECF244321}">
                <p14:modId xmlns:p14="http://schemas.microsoft.com/office/powerpoint/2010/main" val="3234846626"/>
              </p:ext>
            </p:extLst>
          </p:nvPr>
        </p:nvGraphicFramePr>
        <p:xfrm>
          <a:off x="845586" y="1484783"/>
          <a:ext cx="8208912" cy="5205691"/>
        </p:xfrm>
        <a:graphic>
          <a:graphicData uri="http://schemas.openxmlformats.org/drawingml/2006/table">
            <a:tbl>
              <a:tblPr firstRow="1" firstCol="1" bandRow="1">
                <a:noFill/>
              </a:tblPr>
              <a:tblGrid>
                <a:gridCol w="198904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21987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1591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400" b="1" u="none" strike="noStrike" cap="none" dirty="0">
                          <a:solidFill>
                            <a:srgbClr val="000000"/>
                          </a:solidFill>
                        </a:rPr>
                        <a:t>Name</a:t>
                      </a:r>
                    </a:p>
                  </a:txBody>
                  <a:tcPr marL="51094" marR="51094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altLang="en-US" sz="1400" b="0" u="none" strike="noStrike" kern="1200" cap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자주 다니는 경로 등록</a:t>
                      </a:r>
                      <a:endParaRPr lang="en-US" sz="1400" b="0" u="none" strike="noStrike" kern="1200" cap="none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61591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400" b="1" u="none" strike="noStrike" cap="none" dirty="0">
                          <a:solidFill>
                            <a:srgbClr val="000000"/>
                          </a:solidFill>
                        </a:rPr>
                        <a:t>Brief Description</a:t>
                      </a:r>
                    </a:p>
                  </a:txBody>
                  <a:tcPr marL="51094" marR="51094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배송업무를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희망하는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이용자가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배송업무에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필요한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자주 사용하는 경로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출발지 및 도착지 </a:t>
                      </a:r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정보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)를 </a:t>
                      </a:r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입력한다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61591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400" b="1" u="none" strike="noStrike" cap="none" dirty="0">
                          <a:solidFill>
                            <a:srgbClr val="000000"/>
                          </a:solidFill>
                        </a:rPr>
                        <a:t>Principal Actor</a:t>
                      </a:r>
                    </a:p>
                  </a:txBody>
                  <a:tcPr marL="51094" marR="51094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400" b="0" u="none" strike="noStrike" kern="1200" cap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배송인</a:t>
                      </a:r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61591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400" b="1" u="none" strike="noStrike" cap="none" dirty="0">
                          <a:solidFill>
                            <a:srgbClr val="000000"/>
                          </a:solidFill>
                        </a:rPr>
                        <a:t>Precondition</a:t>
                      </a:r>
                    </a:p>
                  </a:txBody>
                  <a:tcPr marL="51094" marR="51094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400" b="0" u="none" strike="noStrike" kern="1200" cap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정보를 </a:t>
                      </a:r>
                      <a:r>
                        <a:rPr lang="en-US" sz="1400" b="0" u="none" strike="noStrike" kern="1200" cap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등록하기 전 어플리케이션 상에 가입되어 있어야 한다.</a:t>
                      </a:r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61591">
                <a:tc gridSpan="2"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400" b="1" u="none" strike="noStrike" cap="none" dirty="0"/>
                        <a:t>Main Flow</a:t>
                      </a:r>
                    </a:p>
                  </a:txBody>
                  <a:tcPr marL="51094" marR="51094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256163">
                <a:tc gridSpan="2"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altLang="ko-KR" sz="1400" b="0" u="none" strike="noStrike" kern="1200" cap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1. </a:t>
                      </a:r>
                      <a:r>
                        <a:rPr lang="en-US" altLang="ko-KR" sz="1400" b="0" u="none" strike="noStrike" kern="1200" cap="none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배송인이</a:t>
                      </a:r>
                      <a:r>
                        <a:rPr lang="en-US" altLang="ko-KR" sz="1400" b="0" u="none" strike="noStrike" kern="1200" cap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US" altLang="ko-KR" sz="1400" b="0" u="none" strike="noStrike" kern="1200" cap="none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어플리케이션에</a:t>
                      </a:r>
                      <a:r>
                        <a:rPr lang="en-US" altLang="ko-KR" sz="1400" b="0" u="none" strike="noStrike" kern="1200" cap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US" altLang="ko-KR" sz="1400" b="0" u="none" strike="noStrike" kern="1200" cap="none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로그인을</a:t>
                      </a:r>
                      <a:r>
                        <a:rPr lang="en-US" altLang="ko-KR" sz="1400" b="0" u="none" strike="noStrike" kern="1200" cap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 한 </a:t>
                      </a:r>
                      <a:r>
                        <a:rPr lang="ko-KR" altLang="en-US" sz="1400" b="0" u="none" strike="noStrike" kern="1200" cap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후 </a:t>
                      </a:r>
                      <a:r>
                        <a:rPr lang="en-US" altLang="ko-KR" sz="1400" b="0" u="none" strike="noStrike" kern="1200" cap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[</a:t>
                      </a:r>
                      <a:r>
                        <a:rPr lang="ko-KR" altLang="en-US" sz="1400" b="0" u="none" strike="noStrike" kern="1200" cap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자주 다니는 경로 편집하기</a:t>
                      </a:r>
                      <a:r>
                        <a:rPr lang="en-US" altLang="ko-KR" sz="1400" b="0" u="none" strike="noStrike" kern="1200" cap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] </a:t>
                      </a:r>
                      <a:r>
                        <a:rPr lang="ko-KR" altLang="en-US" sz="1400" b="0" u="none" strike="noStrike" kern="1200" cap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버튼을 누른다</a:t>
                      </a:r>
                      <a:r>
                        <a:rPr lang="en-US" altLang="ko-KR" sz="1400" b="0" u="none" strike="noStrike" kern="1200" cap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.</a:t>
                      </a:r>
                    </a:p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altLang="ko-KR" sz="1400" b="0" u="none" strike="noStrike" kern="1200" cap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           Alternate 1a. </a:t>
                      </a:r>
                      <a:r>
                        <a:rPr lang="ko-KR" altLang="en-US" sz="1400" b="0" u="none" strike="noStrike" kern="1200" cap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자주 다니는 경로를 삭제하고 싶을 시</a:t>
                      </a:r>
                      <a:endParaRPr lang="en-US" altLang="ko-KR" sz="1400" b="0" u="none" strike="noStrike" kern="1200" cap="none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altLang="ko-KR" sz="1400" b="0" u="none" strike="noStrike" kern="1200" cap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2. “</a:t>
                      </a:r>
                      <a:r>
                        <a:rPr lang="ko-KR" altLang="en-US" sz="1400" b="0" u="none" strike="noStrike" kern="1200" cap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자주 다니는 경로</a:t>
                      </a:r>
                      <a:r>
                        <a:rPr lang="en-US" altLang="ko-KR" sz="1400" b="0" u="none" strike="noStrike" kern="1200" cap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” </a:t>
                      </a:r>
                      <a:r>
                        <a:rPr lang="ko-KR" altLang="en-US" sz="1400" b="0" u="none" strike="noStrike" kern="1200" cap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화면이 나타난다</a:t>
                      </a:r>
                      <a:r>
                        <a:rPr lang="en-US" altLang="ko-KR" sz="1400" b="0" u="none" strike="noStrike" kern="1200" cap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.</a:t>
                      </a:r>
                    </a:p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altLang="ko-KR" sz="1400" b="0" u="none" strike="noStrike" kern="1200" cap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3. </a:t>
                      </a:r>
                      <a:r>
                        <a:rPr lang="ko-KR" altLang="en-US" sz="1400" b="0" u="none" strike="noStrike" kern="1200" cap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새로운 자주 다니는 경로를 등록하기 위해서 </a:t>
                      </a:r>
                      <a:r>
                        <a:rPr lang="en-US" altLang="ko-KR" sz="1400" b="0" u="none" strike="noStrike" kern="1200" cap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[</a:t>
                      </a:r>
                      <a:r>
                        <a:rPr lang="ko-KR" altLang="en-US" sz="1400" b="0" u="none" strike="noStrike" kern="1200" cap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새로운 경로 추가하기</a:t>
                      </a:r>
                      <a:r>
                        <a:rPr lang="en-US" altLang="ko-KR" sz="1400" b="0" u="none" strike="noStrike" kern="1200" cap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] </a:t>
                      </a:r>
                      <a:r>
                        <a:rPr lang="ko-KR" altLang="en-US" sz="1400" b="0" u="none" strike="noStrike" kern="1200" cap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버튼을 누른다</a:t>
                      </a:r>
                      <a:r>
                        <a:rPr lang="en-US" altLang="ko-KR" sz="1400" b="0" u="none" strike="noStrike" kern="1200" cap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.</a:t>
                      </a:r>
                    </a:p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altLang="ko-KR" sz="1400" b="0" u="none" strike="noStrike" kern="1200" cap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4. [</a:t>
                      </a:r>
                      <a:r>
                        <a:rPr lang="ko-KR" altLang="en-US" sz="1400" b="0" u="none" strike="noStrike" kern="1200" cap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출발지</a:t>
                      </a:r>
                      <a:r>
                        <a:rPr lang="en-US" altLang="ko-KR" sz="1400" b="0" u="none" strike="noStrike" kern="1200" cap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] </a:t>
                      </a:r>
                      <a:r>
                        <a:rPr lang="ko-KR" altLang="en-US" sz="1400" b="0" u="none" strike="noStrike" kern="1200" cap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텍스트 박스에 출발지를 입력한다</a:t>
                      </a:r>
                      <a:r>
                        <a:rPr lang="en-US" altLang="ko-KR" sz="1400" b="0" u="none" strike="noStrike" kern="1200" cap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.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400" b="0" u="none" strike="noStrike" kern="1200" cap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5. [</a:t>
                      </a:r>
                      <a:r>
                        <a:rPr lang="ko-KR" altLang="en-US" sz="1400" b="0" u="none" strike="noStrike" kern="1200" cap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도착지</a:t>
                      </a:r>
                      <a:r>
                        <a:rPr lang="en-US" altLang="ko-KR" sz="1400" b="0" u="none" strike="noStrike" kern="1200" cap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] </a:t>
                      </a:r>
                      <a:r>
                        <a:rPr lang="ko-KR" altLang="en-US" sz="1400" b="0" u="none" strike="noStrike" kern="1200" cap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텍스트 박스에 출발지를 입력한다</a:t>
                      </a:r>
                      <a:r>
                        <a:rPr lang="en-US" altLang="ko-KR" sz="1400" b="0" u="none" strike="noStrike" kern="1200" cap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.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400" b="0" u="none" strike="noStrike" kern="1200" cap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6. [</a:t>
                      </a:r>
                      <a:r>
                        <a:rPr lang="ko-KR" altLang="en-US" sz="1400" b="0" u="none" strike="noStrike" kern="1200" cap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등록</a:t>
                      </a:r>
                      <a:r>
                        <a:rPr lang="en-US" altLang="ko-KR" sz="1400" b="0" u="none" strike="noStrike" kern="1200" cap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] </a:t>
                      </a:r>
                      <a:r>
                        <a:rPr lang="ko-KR" altLang="en-US" sz="1400" b="0" u="none" strike="noStrike" kern="1200" cap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버튼을 누른다</a:t>
                      </a:r>
                      <a:r>
                        <a:rPr lang="en-US" altLang="ko-KR" sz="1400" b="0" u="none" strike="noStrike" kern="1200" cap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.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400" b="0" u="none" strike="noStrike" kern="1200" cap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6. “</a:t>
                      </a:r>
                      <a:r>
                        <a:rPr lang="ko-KR" altLang="en-US" sz="1400" b="0" u="none" strike="noStrike" kern="1200" cap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자주 다니는 경로</a:t>
                      </a:r>
                      <a:r>
                        <a:rPr lang="en-US" altLang="ko-KR" sz="1400" b="0" u="none" strike="noStrike" kern="1200" cap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” </a:t>
                      </a:r>
                      <a:r>
                        <a:rPr lang="ko-KR" altLang="en-US" sz="1400" b="0" u="none" strike="noStrike" kern="1200" cap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화면에 새로운 자주 다니는 경로가 추가된다</a:t>
                      </a:r>
                      <a:r>
                        <a:rPr lang="en-US" altLang="ko-KR" sz="1400" b="0" u="none" strike="noStrike" kern="1200" cap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.</a:t>
                      </a:r>
                    </a:p>
                  </a:txBody>
                  <a:tcPr marL="51094" marR="51094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61591">
                <a:tc gridSpan="2"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400" b="1" u="none" strike="noStrike" cap="none" dirty="0"/>
                        <a:t>Alternate</a:t>
                      </a:r>
                    </a:p>
                  </a:txBody>
                  <a:tcPr marL="51094" marR="51094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1214853">
                <a:tc gridSpan="2">
                  <a:txBody>
                    <a:bodyPr/>
                    <a:lstStyle/>
                    <a:p>
                      <a:pPr marL="457200" marR="0" lvl="0" indent="-30480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400" b="1" u="none" strike="noStrike" kern="1200" cap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Alternate 1a. </a:t>
                      </a:r>
                      <a:r>
                        <a:rPr lang="ko-KR" altLang="en-US" sz="1400" b="1" u="none" strike="noStrike" kern="1200" cap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자주 다니는 경로를 삭제하고 싶을 시</a:t>
                      </a:r>
                    </a:p>
                    <a:p>
                      <a:pPr marL="457200" marR="0" lvl="0" indent="-30480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altLang="ko-KR" sz="1400" b="0" u="none" strike="noStrike" kern="1200" cap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1. </a:t>
                      </a:r>
                      <a:r>
                        <a:rPr lang="ko-KR" altLang="en-US" sz="1400" b="0" u="none" strike="noStrike" kern="1200" cap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목록에서 좌측에 나타나는 빨간색 모양을 누른다</a:t>
                      </a:r>
                      <a:r>
                        <a:rPr lang="en-US" altLang="ko-KR" sz="1400" b="0" u="none" strike="noStrike" kern="1200" cap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.</a:t>
                      </a:r>
                      <a:endParaRPr lang="ko-KR" altLang="en-US" sz="1400" b="0" u="none" strike="noStrike" kern="1200" cap="none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51094" marR="51094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0" y="0"/>
            <a:ext cx="9144000" cy="26064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Shape 105"/>
          <p:cNvSpPr txBox="1">
            <a:spLocks/>
          </p:cNvSpPr>
          <p:nvPr/>
        </p:nvSpPr>
        <p:spPr>
          <a:xfrm>
            <a:off x="1331640" y="418654"/>
            <a:ext cx="6172200" cy="7780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pPr algn="l">
              <a:buSzPct val="25000"/>
            </a:pPr>
            <a:r>
              <a:rPr lang="en-US" altLang="ko-KR" sz="2800" b="1" dirty="0"/>
              <a:t>System</a:t>
            </a:r>
            <a:r>
              <a:rPr lang="en-US" sz="2800" b="1" dirty="0" smtClean="0"/>
              <a:t> Use Case Description </a:t>
            </a:r>
            <a:br>
              <a:rPr lang="en-US" sz="2800" b="1" dirty="0" smtClean="0"/>
            </a:br>
            <a:r>
              <a:rPr lang="en-US" sz="2800" b="1" dirty="0" smtClean="0"/>
              <a:t>– </a:t>
            </a:r>
            <a:r>
              <a:rPr lang="ko-KR" altLang="en-US" sz="2800" b="1" dirty="0" smtClean="0"/>
              <a:t>자주 다니는 경로 등록</a:t>
            </a:r>
            <a:endParaRPr lang="en-US" sz="2800" b="1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521550" y="1268760"/>
            <a:ext cx="8622450" cy="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0" y="260648"/>
            <a:ext cx="305526" cy="65973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9" name="한쪽 모서리가 둥근 사각형 8"/>
          <p:cNvSpPr/>
          <p:nvPr/>
        </p:nvSpPr>
        <p:spPr>
          <a:xfrm>
            <a:off x="305526" y="260648"/>
            <a:ext cx="216024" cy="1124744"/>
          </a:xfrm>
          <a:prstGeom prst="round1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</a:rPr>
              <a:t>발송인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0" name="한쪽 모서리가 둥근 사각형 9"/>
          <p:cNvSpPr/>
          <p:nvPr/>
        </p:nvSpPr>
        <p:spPr>
          <a:xfrm>
            <a:off x="305526" y="1385392"/>
            <a:ext cx="324036" cy="1844824"/>
          </a:xfrm>
          <a:prstGeom prst="round1Rect">
            <a:avLst>
              <a:gd name="adj" fmla="val 50000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b="1" dirty="0" smtClean="0">
                <a:solidFill>
                  <a:schemeClr val="tx1"/>
                </a:solidFill>
              </a:rPr>
              <a:t>배송인</a:t>
            </a:r>
            <a:endParaRPr lang="ko-KR" altLang="en-US" sz="1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6780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0"/>
            <a:ext cx="9144000" cy="12687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9144000" cy="26064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Shape 105"/>
          <p:cNvSpPr txBox="1">
            <a:spLocks/>
          </p:cNvSpPr>
          <p:nvPr/>
        </p:nvSpPr>
        <p:spPr>
          <a:xfrm>
            <a:off x="1331640" y="418654"/>
            <a:ext cx="6172200" cy="7780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pPr algn="l">
              <a:buSzPct val="25000"/>
            </a:pPr>
            <a:r>
              <a:rPr lang="en-US" altLang="ko-KR" sz="2800" b="1" dirty="0"/>
              <a:t>System</a:t>
            </a:r>
            <a:r>
              <a:rPr lang="en-US" sz="2800" b="1" dirty="0" smtClean="0"/>
              <a:t> Use Case Description </a:t>
            </a:r>
            <a:br>
              <a:rPr lang="en-US" sz="2800" b="1" dirty="0" smtClean="0"/>
            </a:br>
            <a:r>
              <a:rPr lang="en-US" sz="2800" b="1" dirty="0" smtClean="0"/>
              <a:t>– </a:t>
            </a:r>
            <a:r>
              <a:rPr lang="ko-KR" altLang="en-US" sz="2800" b="1" dirty="0" smtClean="0"/>
              <a:t>자주 다니는 경로 등록</a:t>
            </a:r>
            <a:endParaRPr lang="en-US" sz="2800" b="1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521550" y="1268760"/>
            <a:ext cx="8622450" cy="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0" y="260648"/>
            <a:ext cx="305526" cy="65973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9" name="한쪽 모서리가 둥근 사각형 8"/>
          <p:cNvSpPr/>
          <p:nvPr/>
        </p:nvSpPr>
        <p:spPr>
          <a:xfrm>
            <a:off x="305526" y="260648"/>
            <a:ext cx="216024" cy="1124744"/>
          </a:xfrm>
          <a:prstGeom prst="round1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</a:rPr>
              <a:t>발송인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0" name="한쪽 모서리가 둥근 사각형 9"/>
          <p:cNvSpPr/>
          <p:nvPr/>
        </p:nvSpPr>
        <p:spPr>
          <a:xfrm>
            <a:off x="305526" y="1385392"/>
            <a:ext cx="324036" cy="1844824"/>
          </a:xfrm>
          <a:prstGeom prst="round1Rect">
            <a:avLst>
              <a:gd name="adj" fmla="val 50000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b="1" dirty="0" smtClean="0">
                <a:solidFill>
                  <a:schemeClr val="tx1"/>
                </a:solidFill>
              </a:rPr>
              <a:t>배송인</a:t>
            </a:r>
            <a:endParaRPr lang="ko-KR" altLang="en-US" sz="1800" b="1" dirty="0">
              <a:solidFill>
                <a:schemeClr val="tx1"/>
              </a:solidFill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9136" y="1556792"/>
            <a:ext cx="2700816" cy="468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직사각형 12"/>
          <p:cNvSpPr/>
          <p:nvPr/>
        </p:nvSpPr>
        <p:spPr>
          <a:xfrm>
            <a:off x="1439136" y="2420888"/>
            <a:ext cx="2700816" cy="288032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1544" y="1556792"/>
            <a:ext cx="2700816" cy="468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직사각형 14"/>
          <p:cNvSpPr/>
          <p:nvPr/>
        </p:nvSpPr>
        <p:spPr>
          <a:xfrm>
            <a:off x="5103335" y="2225031"/>
            <a:ext cx="2709025" cy="267345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30594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0"/>
            <a:ext cx="9144000" cy="12687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9144000" cy="26064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Shape 105"/>
          <p:cNvSpPr txBox="1">
            <a:spLocks/>
          </p:cNvSpPr>
          <p:nvPr/>
        </p:nvSpPr>
        <p:spPr>
          <a:xfrm>
            <a:off x="1331640" y="418654"/>
            <a:ext cx="6172200" cy="7780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pPr algn="l">
              <a:buSzPct val="25000"/>
            </a:pPr>
            <a:r>
              <a:rPr lang="en-US" altLang="ko-KR" sz="2800" b="1" dirty="0"/>
              <a:t>System</a:t>
            </a:r>
            <a:r>
              <a:rPr lang="en-US" sz="2800" b="1" dirty="0" smtClean="0"/>
              <a:t> Use Case Description </a:t>
            </a:r>
            <a:br>
              <a:rPr lang="en-US" sz="2800" b="1" dirty="0" smtClean="0"/>
            </a:br>
            <a:r>
              <a:rPr lang="en-US" sz="2800" b="1" dirty="0" smtClean="0"/>
              <a:t>– </a:t>
            </a:r>
            <a:r>
              <a:rPr lang="ko-KR" altLang="en-US" sz="2800" b="1" dirty="0" smtClean="0"/>
              <a:t>자주 다니는 경로 등록</a:t>
            </a:r>
            <a:endParaRPr lang="en-US" sz="2800" b="1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521550" y="1268760"/>
            <a:ext cx="8622450" cy="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0" y="260648"/>
            <a:ext cx="305526" cy="65973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9" name="한쪽 모서리가 둥근 사각형 8"/>
          <p:cNvSpPr/>
          <p:nvPr/>
        </p:nvSpPr>
        <p:spPr>
          <a:xfrm>
            <a:off x="305526" y="260648"/>
            <a:ext cx="216024" cy="1124744"/>
          </a:xfrm>
          <a:prstGeom prst="round1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</a:rPr>
              <a:t>발송인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0" name="한쪽 모서리가 둥근 사각형 9"/>
          <p:cNvSpPr/>
          <p:nvPr/>
        </p:nvSpPr>
        <p:spPr>
          <a:xfrm>
            <a:off x="305526" y="1385392"/>
            <a:ext cx="324036" cy="1844824"/>
          </a:xfrm>
          <a:prstGeom prst="round1Rect">
            <a:avLst>
              <a:gd name="adj" fmla="val 50000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b="1" dirty="0" smtClean="0">
                <a:solidFill>
                  <a:schemeClr val="tx1"/>
                </a:solidFill>
              </a:rPr>
              <a:t>배송인</a:t>
            </a:r>
            <a:endParaRPr lang="ko-KR" altLang="en-US" sz="1800" b="1" dirty="0">
              <a:solidFill>
                <a:schemeClr val="tx1"/>
              </a:solidFill>
            </a:endParaRPr>
          </a:p>
        </p:txBody>
      </p:sp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9136" y="1556792"/>
            <a:ext cx="2700816" cy="468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1544" y="1556792"/>
            <a:ext cx="2700816" cy="468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30594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0"/>
            <a:ext cx="9144000" cy="12687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" name="Shape 107"/>
          <p:cNvGraphicFramePr/>
          <p:nvPr>
            <p:extLst>
              <p:ext uri="{D42A27DB-BD31-4B8C-83A1-F6EECF244321}">
                <p14:modId xmlns:p14="http://schemas.microsoft.com/office/powerpoint/2010/main" val="71486428"/>
              </p:ext>
            </p:extLst>
          </p:nvPr>
        </p:nvGraphicFramePr>
        <p:xfrm>
          <a:off x="845586" y="1484783"/>
          <a:ext cx="8208912" cy="5040562"/>
        </p:xfrm>
        <a:graphic>
          <a:graphicData uri="http://schemas.openxmlformats.org/drawingml/2006/table">
            <a:tbl>
              <a:tblPr firstRow="1" firstCol="1" bandRow="1">
                <a:noFill/>
              </a:tblPr>
              <a:tblGrid>
                <a:gridCol w="198904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21987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1591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400" b="1" u="none" strike="noStrike" cap="none" dirty="0" smtClean="0">
                          <a:solidFill>
                            <a:srgbClr val="000000"/>
                          </a:solidFill>
                        </a:rPr>
                        <a:t>Name</a:t>
                      </a:r>
                      <a:endParaRPr lang="en-US" sz="1400" b="1" u="none" strike="noStrike" cap="none" dirty="0">
                        <a:solidFill>
                          <a:srgbClr val="000000"/>
                        </a:solidFill>
                      </a:endParaRPr>
                    </a:p>
                  </a:txBody>
                  <a:tcPr marL="51094" marR="51094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400" u="none" strike="noStrike" kern="1200" cap="none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배송</a:t>
                      </a:r>
                      <a:r>
                        <a:rPr lang="ko-KR" altLang="en-US" sz="1400" u="none" strike="noStrike" kern="1200" cap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물품 선택</a:t>
                      </a:r>
                      <a:endParaRPr lang="en-US" sz="1400" u="none" strike="noStrike" kern="1200" cap="none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61591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400" b="1" u="none" strike="noStrike" cap="none" dirty="0">
                          <a:solidFill>
                            <a:srgbClr val="000000"/>
                          </a:solidFill>
                        </a:rPr>
                        <a:t>Brief Description</a:t>
                      </a:r>
                    </a:p>
                  </a:txBody>
                  <a:tcPr marL="51094" marR="51094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400" u="none" strike="noStrike" kern="1200" cap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배송인이 입력한 정보를 고려하여 메인 화면에 배송 가능한 목록을 나열한다</a:t>
                      </a:r>
                      <a:r>
                        <a:rPr lang="en-US" altLang="ko-KR" sz="1400" u="none" strike="noStrike" kern="1200" cap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61591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400" b="1" u="none" strike="noStrike" cap="none" dirty="0">
                          <a:solidFill>
                            <a:srgbClr val="000000"/>
                          </a:solidFill>
                        </a:rPr>
                        <a:t>Principal Actor</a:t>
                      </a:r>
                    </a:p>
                  </a:txBody>
                  <a:tcPr marL="51094" marR="51094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400" u="none" strike="noStrike" kern="1200" cap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배송인</a:t>
                      </a:r>
                      <a:endParaRPr lang="en-US" sz="1400" u="none" strike="noStrike" kern="1200" cap="none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61591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400" b="1" u="none" strike="noStrike" cap="none" dirty="0">
                          <a:solidFill>
                            <a:srgbClr val="000000"/>
                          </a:solidFill>
                        </a:rPr>
                        <a:t>Precondition</a:t>
                      </a:r>
                    </a:p>
                  </a:txBody>
                  <a:tcPr marL="51094" marR="51094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altLang="en-US" sz="1400" u="none" strike="noStrike" kern="1200" cap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자주 다니는 경로가 등록되어 있어야 한다</a:t>
                      </a:r>
                      <a:endParaRPr lang="en-US" sz="1400" u="none" strike="noStrike" kern="1200" cap="none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61591">
                <a:tc gridSpan="2"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400" b="1" u="none" strike="noStrike" cap="none" dirty="0"/>
                        <a:t>Main Flow</a:t>
                      </a:r>
                    </a:p>
                  </a:txBody>
                  <a:tcPr marL="51094" marR="51094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256163">
                <a:tc gridSpan="2">
                  <a:txBody>
                    <a:bodyPr/>
                    <a:lstStyle/>
                    <a:p>
                      <a:pPr marL="457200" marR="0" lvl="0" indent="-30480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100000"/>
                        <a:buFont typeface="Arial"/>
                        <a:buAutoNum type="arabicPeriod"/>
                      </a:pPr>
                      <a:r>
                        <a:rPr lang="ko-KR" altLang="en-US" sz="1400" u="none" strike="noStrike" cap="none" baseline="0" dirty="0" smtClean="0">
                          <a:solidFill>
                            <a:schemeClr val="tx1"/>
                          </a:solidFill>
                        </a:rPr>
                        <a:t>배송희망자는 </a:t>
                      </a:r>
                      <a:r>
                        <a:rPr lang="en-US" altLang="ko-KR" sz="1400" u="none" strike="noStrike" cap="none" baseline="0" dirty="0" smtClean="0">
                          <a:solidFill>
                            <a:schemeClr val="tx1"/>
                          </a:solidFill>
                        </a:rPr>
                        <a:t>“</a:t>
                      </a:r>
                      <a:r>
                        <a:rPr lang="ko-KR" altLang="en-US" sz="1400" u="none" strike="noStrike" cap="none" baseline="0" dirty="0" smtClean="0">
                          <a:solidFill>
                            <a:schemeClr val="tx1"/>
                          </a:solidFill>
                        </a:rPr>
                        <a:t>운송하기</a:t>
                      </a:r>
                      <a:r>
                        <a:rPr lang="en-US" altLang="ko-KR" sz="1400" u="none" strike="noStrike" cap="none" baseline="0" dirty="0" smtClean="0">
                          <a:solidFill>
                            <a:schemeClr val="tx1"/>
                          </a:solidFill>
                        </a:rPr>
                        <a:t>” </a:t>
                      </a:r>
                      <a:r>
                        <a:rPr lang="ko-KR" altLang="en-US" sz="1400" u="none" strike="noStrike" cap="none" baseline="0" dirty="0" smtClean="0">
                          <a:solidFill>
                            <a:schemeClr val="tx1"/>
                          </a:solidFill>
                        </a:rPr>
                        <a:t>창에서 본인이 희망하는 경로와 가격을 가장 잘 만족하는 배송물품을 선택한다</a:t>
                      </a:r>
                      <a:r>
                        <a:rPr lang="en-US" altLang="ko-KR" sz="1400" u="none" strike="noStrike" cap="none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457200" marR="0" lvl="0" indent="-30480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100000"/>
                        <a:buFont typeface="Arial"/>
                        <a:buAutoNum type="arabicPeriod"/>
                      </a:pPr>
                      <a:r>
                        <a:rPr lang="en-US" altLang="ko-KR" sz="1400" u="none" strike="noStrike" cap="none" baseline="0" dirty="0" smtClean="0"/>
                        <a:t>[</a:t>
                      </a:r>
                      <a:r>
                        <a:rPr lang="ko-KR" altLang="en-US" sz="1400" u="none" strike="noStrike" cap="none" baseline="0" dirty="0" smtClean="0"/>
                        <a:t>이 화물 운송 신청하기</a:t>
                      </a:r>
                      <a:r>
                        <a:rPr lang="en-US" altLang="ko-KR" sz="1400" u="none" strike="noStrike" cap="none" baseline="0" dirty="0" smtClean="0"/>
                        <a:t>] </a:t>
                      </a:r>
                      <a:r>
                        <a:rPr lang="ko-KR" altLang="en-US" sz="1400" u="none" strike="noStrike" cap="none" baseline="0" dirty="0" smtClean="0"/>
                        <a:t>버튼을 누른다</a:t>
                      </a:r>
                      <a:r>
                        <a:rPr lang="en-US" altLang="ko-KR" sz="1400" u="none" strike="noStrike" cap="none" baseline="0" dirty="0" smtClean="0"/>
                        <a:t>.</a:t>
                      </a:r>
                    </a:p>
                    <a:p>
                      <a:pPr marL="457200" marR="0" lvl="0" indent="-30480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100000"/>
                        <a:buFont typeface="Arial"/>
                        <a:buAutoNum type="arabicPeriod"/>
                      </a:pPr>
                      <a:r>
                        <a:rPr lang="en-US" altLang="ko-KR" sz="1400" u="none" strike="noStrike" cap="none" baseline="0" dirty="0" smtClean="0"/>
                        <a:t>[</a:t>
                      </a:r>
                      <a:r>
                        <a:rPr lang="ko-KR" altLang="en-US" sz="1400" u="none" strike="noStrike" cap="none" baseline="0" dirty="0" smtClean="0"/>
                        <a:t>나의 운송</a:t>
                      </a:r>
                      <a:r>
                        <a:rPr lang="en-US" altLang="ko-KR" sz="1400" u="none" strike="noStrike" cap="none" baseline="0" dirty="0" smtClean="0"/>
                        <a:t>] </a:t>
                      </a:r>
                      <a:r>
                        <a:rPr lang="ko-KR" altLang="en-US" sz="1400" u="none" strike="noStrike" cap="none" baseline="0" dirty="0" smtClean="0"/>
                        <a:t>탭으로 자동으로 넘어가 </a:t>
                      </a:r>
                      <a:r>
                        <a:rPr lang="en-US" altLang="ko-KR" sz="1400" u="none" strike="noStrike" cap="none" baseline="0" dirty="0" smtClean="0"/>
                        <a:t>“</a:t>
                      </a:r>
                      <a:r>
                        <a:rPr lang="ko-KR" altLang="en-US" sz="1400" u="none" strike="noStrike" cap="none" baseline="0" dirty="0" smtClean="0"/>
                        <a:t>내가 신청중인 품목</a:t>
                      </a:r>
                      <a:r>
                        <a:rPr lang="en-US" altLang="ko-KR" sz="1400" u="none" strike="noStrike" cap="none" baseline="0" dirty="0" smtClean="0"/>
                        <a:t>”</a:t>
                      </a:r>
                      <a:r>
                        <a:rPr lang="ko-KR" altLang="en-US" sz="1400" u="none" strike="noStrike" cap="none" baseline="0" dirty="0" smtClean="0"/>
                        <a:t>창 목록에 나타난다</a:t>
                      </a:r>
                      <a:r>
                        <a:rPr lang="en-US" altLang="ko-KR" sz="1400" u="none" strike="noStrike" cap="none" baseline="0" dirty="0" smtClean="0"/>
                        <a:t>.</a:t>
                      </a:r>
                    </a:p>
                    <a:p>
                      <a:pPr marL="457200" marR="0" lvl="0" indent="-30480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100000"/>
                        <a:buFont typeface="Arial"/>
                        <a:buAutoNum type="arabicPeriod"/>
                        <a:tabLst/>
                        <a:defRPr/>
                      </a:pPr>
                      <a:r>
                        <a:rPr lang="ko-KR" altLang="en-US" sz="1400" u="none" strike="noStrike" cap="none" baseline="0" dirty="0" smtClean="0"/>
                        <a:t>신청이 완료된다</a:t>
                      </a:r>
                      <a:r>
                        <a:rPr lang="en-US" altLang="ko-KR" sz="1400" u="none" strike="noStrike" cap="none" baseline="0" dirty="0" smtClean="0"/>
                        <a:t>. </a:t>
                      </a:r>
                    </a:p>
                    <a:p>
                      <a:pPr marL="15240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1000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400" b="0" i="0" u="none" strike="noStrike" cap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5.     </a:t>
                      </a:r>
                      <a:r>
                        <a:rPr lang="ko-KR" altLang="en-US" sz="1400" b="0" i="0" u="none" strike="noStrike" cap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발송인이 운송 신청에 승인하면 </a:t>
                      </a:r>
                      <a:r>
                        <a:rPr lang="en-US" altLang="ko-KR" sz="1400" b="0" i="0" u="none" strike="noStrike" cap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“</a:t>
                      </a:r>
                      <a:r>
                        <a:rPr lang="ko-KR" altLang="en-US" sz="1400" b="0" i="0" u="none" strike="noStrike" cap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배송 정보</a:t>
                      </a:r>
                      <a:r>
                        <a:rPr lang="en-US" altLang="ko-KR" sz="1400" b="0" i="0" u="none" strike="noStrike" cap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” </a:t>
                      </a:r>
                      <a:r>
                        <a:rPr lang="ko-KR" altLang="en-US" sz="1400" b="0" i="0" u="none" strike="noStrike" cap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창에서 </a:t>
                      </a:r>
                      <a:r>
                        <a:rPr lang="en-US" altLang="ko-KR" sz="1400" b="0" i="0" u="none" strike="noStrike" cap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“</a:t>
                      </a:r>
                      <a:r>
                        <a:rPr lang="ko-KR" altLang="en-US" sz="1400" b="0" i="0" u="none" strike="noStrike" cap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픽업대기 중</a:t>
                      </a:r>
                      <a:r>
                        <a:rPr lang="en-US" altLang="ko-KR" sz="1400" b="0" i="0" u="none" strike="noStrike" cap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” </a:t>
                      </a:r>
                      <a:r>
                        <a:rPr lang="ko-KR" altLang="en-US" sz="1400" b="0" i="0" u="none" strike="noStrike" cap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상태로 바뀐다</a:t>
                      </a:r>
                      <a:r>
                        <a:rPr lang="en-US" altLang="ko-KR" sz="1400" b="0" i="0" u="none" strike="noStrike" cap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.</a:t>
                      </a:r>
                      <a:endParaRPr lang="en-US" altLang="ko-KR" sz="1400" u="none" strike="noStrike" cap="none" baseline="0" dirty="0" smtClean="0"/>
                    </a:p>
                  </a:txBody>
                  <a:tcPr marL="51094" marR="51094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61591">
                <a:tc gridSpan="2"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400" b="1" u="none" strike="noStrike" cap="none" dirty="0"/>
                        <a:t>Alternate</a:t>
                      </a:r>
                    </a:p>
                  </a:txBody>
                  <a:tcPr marL="51094" marR="51094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1214853">
                <a:tc gridSpan="2">
                  <a:txBody>
                    <a:bodyPr/>
                    <a:lstStyle/>
                    <a:p>
                      <a:pPr marL="15240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100000"/>
                        <a:buFont typeface="Arial"/>
                        <a:buNone/>
                      </a:pPr>
                      <a:endParaRPr lang="en-US" sz="1400" b="0" u="none" strike="noStrike" cap="none" dirty="0"/>
                    </a:p>
                  </a:txBody>
                  <a:tcPr marL="51094" marR="51094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0" y="0"/>
            <a:ext cx="9144000" cy="26064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Shape 105"/>
          <p:cNvSpPr txBox="1">
            <a:spLocks/>
          </p:cNvSpPr>
          <p:nvPr/>
        </p:nvSpPr>
        <p:spPr>
          <a:xfrm>
            <a:off x="1331640" y="418654"/>
            <a:ext cx="6172200" cy="7780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pPr algn="l">
              <a:buSzPct val="25000"/>
            </a:pPr>
            <a:r>
              <a:rPr lang="en-US" altLang="ko-KR" sz="2800" b="1" dirty="0"/>
              <a:t>System</a:t>
            </a:r>
            <a:r>
              <a:rPr lang="en-US" sz="2800" b="1" dirty="0" smtClean="0"/>
              <a:t> Use Case Description </a:t>
            </a:r>
            <a:br>
              <a:rPr lang="en-US" sz="2800" b="1" dirty="0" smtClean="0"/>
            </a:br>
            <a:r>
              <a:rPr lang="en-US" sz="2800" b="1" dirty="0" smtClean="0"/>
              <a:t>– </a:t>
            </a:r>
            <a:r>
              <a:rPr lang="ko-KR" altLang="en-US" sz="2800" b="1" dirty="0" smtClean="0"/>
              <a:t>배송 물품 선택</a:t>
            </a:r>
            <a:endParaRPr lang="en-US" sz="2800" b="1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521550" y="1268760"/>
            <a:ext cx="8622450" cy="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0" y="260648"/>
            <a:ext cx="305526" cy="65973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9" name="한쪽 모서리가 둥근 사각형 8"/>
          <p:cNvSpPr/>
          <p:nvPr/>
        </p:nvSpPr>
        <p:spPr>
          <a:xfrm>
            <a:off x="305526" y="260648"/>
            <a:ext cx="216024" cy="1124744"/>
          </a:xfrm>
          <a:prstGeom prst="round1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</a:rPr>
              <a:t>발송인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0" name="한쪽 모서리가 둥근 사각형 9"/>
          <p:cNvSpPr/>
          <p:nvPr/>
        </p:nvSpPr>
        <p:spPr>
          <a:xfrm>
            <a:off x="305526" y="1385392"/>
            <a:ext cx="324036" cy="1844824"/>
          </a:xfrm>
          <a:prstGeom prst="round1Rect">
            <a:avLst>
              <a:gd name="adj" fmla="val 50000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b="1" dirty="0" smtClean="0">
                <a:solidFill>
                  <a:schemeClr val="tx1"/>
                </a:solidFill>
              </a:rPr>
              <a:t>배송인</a:t>
            </a:r>
            <a:endParaRPr lang="ko-KR" altLang="en-US" sz="1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6780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0"/>
            <a:ext cx="9144000" cy="12687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9144000" cy="26064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Shape 105"/>
          <p:cNvSpPr txBox="1">
            <a:spLocks/>
          </p:cNvSpPr>
          <p:nvPr/>
        </p:nvSpPr>
        <p:spPr>
          <a:xfrm>
            <a:off x="1331640" y="418654"/>
            <a:ext cx="6172200" cy="7780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pPr algn="l">
              <a:buSzPct val="25000"/>
            </a:pPr>
            <a:r>
              <a:rPr lang="en-US" altLang="ko-KR" sz="2800" b="1" dirty="0"/>
              <a:t>System</a:t>
            </a:r>
            <a:r>
              <a:rPr lang="en-US" sz="2800" b="1" dirty="0" smtClean="0"/>
              <a:t> Use Case Description </a:t>
            </a:r>
            <a:br>
              <a:rPr lang="en-US" sz="2800" b="1" dirty="0" smtClean="0"/>
            </a:br>
            <a:r>
              <a:rPr lang="en-US" sz="2800" b="1" dirty="0" smtClean="0"/>
              <a:t>– </a:t>
            </a:r>
            <a:r>
              <a:rPr lang="ko-KR" altLang="en-US" sz="2800" b="1" dirty="0" smtClean="0"/>
              <a:t>배송 물품 선택</a:t>
            </a:r>
            <a:r>
              <a:rPr lang="en-US" altLang="ko-KR" sz="2800" b="1" dirty="0" smtClean="0"/>
              <a:t>(</a:t>
            </a:r>
            <a:r>
              <a:rPr lang="ko-KR" altLang="en-US" sz="2800" b="1" dirty="0" smtClean="0"/>
              <a:t>발송인이 선택하기 전</a:t>
            </a:r>
            <a:r>
              <a:rPr lang="en-US" altLang="ko-KR" sz="2800" b="1" dirty="0" smtClean="0"/>
              <a:t>)</a:t>
            </a:r>
            <a:endParaRPr lang="en-US" sz="2800" b="1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521550" y="1268760"/>
            <a:ext cx="8622450" cy="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0" y="260648"/>
            <a:ext cx="305526" cy="65973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9" name="한쪽 모서리가 둥근 사각형 8"/>
          <p:cNvSpPr/>
          <p:nvPr/>
        </p:nvSpPr>
        <p:spPr>
          <a:xfrm>
            <a:off x="305526" y="260648"/>
            <a:ext cx="216024" cy="1124744"/>
          </a:xfrm>
          <a:prstGeom prst="round1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</a:rPr>
              <a:t>발송인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0" name="한쪽 모서리가 둥근 사각형 9"/>
          <p:cNvSpPr/>
          <p:nvPr/>
        </p:nvSpPr>
        <p:spPr>
          <a:xfrm>
            <a:off x="305526" y="1385392"/>
            <a:ext cx="324036" cy="1844824"/>
          </a:xfrm>
          <a:prstGeom prst="round1Rect">
            <a:avLst>
              <a:gd name="adj" fmla="val 50000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b="1" dirty="0" smtClean="0">
                <a:solidFill>
                  <a:schemeClr val="tx1"/>
                </a:solidFill>
              </a:rPr>
              <a:t>배송인</a:t>
            </a:r>
            <a:endParaRPr lang="ko-KR" altLang="en-US" sz="1800" b="1" dirty="0">
              <a:solidFill>
                <a:schemeClr val="tx1"/>
              </a:solidFill>
            </a:endParaRPr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7746" y="1772816"/>
            <a:ext cx="2700816" cy="468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782019"/>
            <a:ext cx="2700816" cy="468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직사각형 13"/>
          <p:cNvSpPr/>
          <p:nvPr/>
        </p:nvSpPr>
        <p:spPr>
          <a:xfrm>
            <a:off x="1475656" y="5661248"/>
            <a:ext cx="2700816" cy="527912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5199247" y="3933056"/>
            <a:ext cx="2679315" cy="324036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5555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9144000" cy="12687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0"/>
            <a:ext cx="9144000" cy="26064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Shape 105"/>
          <p:cNvSpPr txBox="1">
            <a:spLocks/>
          </p:cNvSpPr>
          <p:nvPr/>
        </p:nvSpPr>
        <p:spPr>
          <a:xfrm>
            <a:off x="1331640" y="418654"/>
            <a:ext cx="6172200" cy="7780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pPr algn="l">
              <a:buSzPct val="25000"/>
            </a:pPr>
            <a:r>
              <a:rPr lang="en-US" sz="2800" b="1" dirty="0" smtClean="0"/>
              <a:t>System Use Case Diagram</a:t>
            </a:r>
            <a:endParaRPr lang="en-US" sz="2800" b="1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305526" y="1268760"/>
            <a:ext cx="8838474" cy="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0" y="260648"/>
            <a:ext cx="305526" cy="659735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484784"/>
            <a:ext cx="5587900" cy="53125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75010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0"/>
            <a:ext cx="9144000" cy="12687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9144000" cy="26064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Shape 105"/>
          <p:cNvSpPr txBox="1">
            <a:spLocks/>
          </p:cNvSpPr>
          <p:nvPr/>
        </p:nvSpPr>
        <p:spPr>
          <a:xfrm>
            <a:off x="1331640" y="418654"/>
            <a:ext cx="6172200" cy="7780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pPr algn="l">
              <a:buSzPct val="25000"/>
            </a:pPr>
            <a:r>
              <a:rPr lang="en-US" altLang="ko-KR" sz="2800" b="1" dirty="0"/>
              <a:t>System</a:t>
            </a:r>
            <a:r>
              <a:rPr lang="en-US" sz="2800" b="1" dirty="0" smtClean="0"/>
              <a:t> Use Case Description </a:t>
            </a:r>
            <a:br>
              <a:rPr lang="en-US" sz="2800" b="1" dirty="0" smtClean="0"/>
            </a:br>
            <a:r>
              <a:rPr lang="en-US" sz="2800" b="1" dirty="0" smtClean="0"/>
              <a:t>– </a:t>
            </a:r>
            <a:r>
              <a:rPr lang="ko-KR" altLang="en-US" sz="2800" b="1" dirty="0" smtClean="0"/>
              <a:t>배송 물품 선택</a:t>
            </a:r>
            <a:r>
              <a:rPr lang="en-US" altLang="ko-KR" sz="2800" b="1" dirty="0" smtClean="0"/>
              <a:t>(</a:t>
            </a:r>
            <a:r>
              <a:rPr lang="ko-KR" altLang="en-US" sz="2800" b="1" dirty="0" smtClean="0"/>
              <a:t>발송인이 선택한 후</a:t>
            </a:r>
            <a:r>
              <a:rPr lang="en-US" altLang="ko-KR" sz="2800" b="1" dirty="0" smtClean="0"/>
              <a:t>)</a:t>
            </a:r>
            <a:endParaRPr lang="en-US" sz="2800" b="1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521550" y="1268760"/>
            <a:ext cx="8622450" cy="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0" y="260648"/>
            <a:ext cx="305526" cy="65973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9" name="한쪽 모서리가 둥근 사각형 8"/>
          <p:cNvSpPr/>
          <p:nvPr/>
        </p:nvSpPr>
        <p:spPr>
          <a:xfrm>
            <a:off x="305526" y="260648"/>
            <a:ext cx="216024" cy="1124744"/>
          </a:xfrm>
          <a:prstGeom prst="round1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</a:rPr>
              <a:t>발송인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0" name="한쪽 모서리가 둥근 사각형 9"/>
          <p:cNvSpPr/>
          <p:nvPr/>
        </p:nvSpPr>
        <p:spPr>
          <a:xfrm>
            <a:off x="305526" y="1385392"/>
            <a:ext cx="324036" cy="1844824"/>
          </a:xfrm>
          <a:prstGeom prst="round1Rect">
            <a:avLst>
              <a:gd name="adj" fmla="val 50000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b="1" dirty="0" smtClean="0">
                <a:solidFill>
                  <a:schemeClr val="tx1"/>
                </a:solidFill>
              </a:rPr>
              <a:t>배송인</a:t>
            </a:r>
            <a:endParaRPr lang="ko-KR" altLang="en-US" sz="1800" b="1" dirty="0">
              <a:solidFill>
                <a:schemeClr val="tx1"/>
              </a:solidFill>
            </a:endParaRPr>
          </a:p>
        </p:txBody>
      </p:sp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6700" y="1773336"/>
            <a:ext cx="2700816" cy="468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5555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0"/>
            <a:ext cx="9144000" cy="12687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" name="Shape 107"/>
          <p:cNvGraphicFramePr/>
          <p:nvPr>
            <p:extLst>
              <p:ext uri="{D42A27DB-BD31-4B8C-83A1-F6EECF244321}">
                <p14:modId xmlns:p14="http://schemas.microsoft.com/office/powerpoint/2010/main" val="2439694865"/>
              </p:ext>
            </p:extLst>
          </p:nvPr>
        </p:nvGraphicFramePr>
        <p:xfrm>
          <a:off x="845586" y="1484783"/>
          <a:ext cx="8208912" cy="5040562"/>
        </p:xfrm>
        <a:graphic>
          <a:graphicData uri="http://schemas.openxmlformats.org/drawingml/2006/table">
            <a:tbl>
              <a:tblPr firstRow="1" firstCol="1" bandRow="1">
                <a:noFill/>
              </a:tblPr>
              <a:tblGrid>
                <a:gridCol w="198904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21987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1591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400" b="1" u="none" strike="noStrike" cap="none" dirty="0">
                          <a:solidFill>
                            <a:srgbClr val="000000"/>
                          </a:solidFill>
                        </a:rPr>
                        <a:t>Name</a:t>
                      </a:r>
                    </a:p>
                  </a:txBody>
                  <a:tcPr marL="51094" marR="51094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altLang="en-US" sz="1400" b="0" u="none" strike="noStrike" kern="1200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배송상태 설정</a:t>
                      </a:r>
                      <a:endParaRPr lang="en-US" sz="1400" b="0" u="none" strike="noStrike" kern="1200" cap="none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61591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400" b="1" u="none" strike="noStrike" cap="none" dirty="0">
                          <a:solidFill>
                            <a:srgbClr val="000000"/>
                          </a:solidFill>
                        </a:rPr>
                        <a:t>Brief Description</a:t>
                      </a:r>
                    </a:p>
                  </a:txBody>
                  <a:tcPr marL="51094" marR="51094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altLang="en-US" sz="1400" b="0" u="none" strike="noStrike" kern="1200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현재 배송 상태를 설정한다</a:t>
                      </a:r>
                      <a:endParaRPr lang="en-US" sz="1400" b="0" u="none" strike="noStrike" kern="1200" cap="none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61591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400" b="1" u="none" strike="noStrike" cap="none" dirty="0">
                          <a:solidFill>
                            <a:srgbClr val="000000"/>
                          </a:solidFill>
                        </a:rPr>
                        <a:t>Principal Actor</a:t>
                      </a:r>
                    </a:p>
                  </a:txBody>
                  <a:tcPr marL="51094" marR="51094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altLang="en-US" sz="1400" b="0" u="none" strike="noStrike" kern="1200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배송인</a:t>
                      </a:r>
                      <a:endParaRPr lang="en-US" sz="1400" b="0" u="none" strike="noStrike" kern="1200" cap="none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61591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400" b="1" u="none" strike="noStrike" cap="none" dirty="0">
                          <a:solidFill>
                            <a:srgbClr val="000000"/>
                          </a:solidFill>
                        </a:rPr>
                        <a:t>Precondition</a:t>
                      </a:r>
                    </a:p>
                  </a:txBody>
                  <a:tcPr marL="51094" marR="51094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altLang="en-US" sz="1400" b="0" u="none" strike="noStrike" kern="1200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발송인과의 매칭이 성사된 상태이다</a:t>
                      </a:r>
                      <a:endParaRPr lang="en-US" sz="1400" b="0" u="none" strike="noStrike" kern="1200" cap="none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61591">
                <a:tc gridSpan="2"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400" b="1" u="none" strike="noStrike" cap="none" dirty="0"/>
                        <a:t>Main Flow</a:t>
                      </a:r>
                    </a:p>
                  </a:txBody>
                  <a:tcPr marL="51094" marR="51094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256163">
                <a:tc gridSpan="2"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altLang="ko-KR" sz="1400" b="0" i="0" u="none" strike="noStrike" cap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1. </a:t>
                      </a:r>
                      <a:r>
                        <a:rPr lang="ko-KR" altLang="en-US" sz="1400" b="0" i="0" u="none" strike="noStrike" cap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물품을 인수받으면 </a:t>
                      </a:r>
                      <a:r>
                        <a:rPr lang="en-US" altLang="ko-KR" sz="1400" b="0" i="0" u="none" strike="noStrike" cap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[</a:t>
                      </a:r>
                      <a:r>
                        <a:rPr lang="ko-KR" altLang="en-US" sz="1400" b="0" i="0" u="none" strike="noStrike" cap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화물 픽업 완료 보고</a:t>
                      </a:r>
                      <a:r>
                        <a:rPr lang="en-US" altLang="ko-KR" sz="1400" b="0" i="0" u="none" strike="noStrike" cap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] </a:t>
                      </a:r>
                      <a:r>
                        <a:rPr lang="ko-KR" altLang="en-US" sz="1400" b="0" i="0" u="none" strike="noStrike" cap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버튼을  누른다</a:t>
                      </a:r>
                      <a:r>
                        <a:rPr lang="en-US" altLang="ko-KR" sz="1400" b="0" i="0" u="none" strike="noStrike" cap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.</a:t>
                      </a:r>
                    </a:p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altLang="ko-KR" sz="1400" b="0" i="0" u="none" strike="noStrike" cap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2. [</a:t>
                      </a:r>
                      <a:r>
                        <a:rPr lang="ko-KR" altLang="en-US" sz="1400" b="0" i="0" u="none" strike="noStrike" cap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배송 기록</a:t>
                      </a:r>
                      <a:r>
                        <a:rPr lang="en-US" altLang="ko-KR" sz="1400" b="0" i="0" u="none" strike="noStrike" cap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] </a:t>
                      </a:r>
                      <a:r>
                        <a:rPr lang="ko-KR" altLang="en-US" sz="1400" b="0" i="0" u="none" strike="noStrike" cap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탭에 배송이 시작된 시간이 기록된다</a:t>
                      </a:r>
                      <a:r>
                        <a:rPr lang="en-US" altLang="ko-KR" sz="1400" b="0" i="0" u="none" strike="noStrike" cap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.</a:t>
                      </a:r>
                    </a:p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altLang="ko-KR" sz="1400" b="0" i="0" u="none" strike="noStrike" cap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3. [</a:t>
                      </a:r>
                      <a:r>
                        <a:rPr lang="ko-KR" altLang="en-US" sz="1400" b="0" i="0" u="none" strike="noStrike" cap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배송 정보</a:t>
                      </a:r>
                      <a:r>
                        <a:rPr lang="en-US" altLang="ko-KR" sz="1400" b="0" i="0" u="none" strike="noStrike" cap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] </a:t>
                      </a:r>
                      <a:r>
                        <a:rPr lang="ko-KR" altLang="en-US" sz="1400" b="0" i="0" u="none" strike="noStrike" cap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탭에 배송현황이 </a:t>
                      </a:r>
                      <a:r>
                        <a:rPr lang="en-US" altLang="ko-KR" sz="1400" b="0" i="0" u="none" strike="noStrike" cap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“</a:t>
                      </a:r>
                      <a:r>
                        <a:rPr lang="ko-KR" altLang="en-US" sz="1400" b="0" i="0" u="none" strike="noStrike" cap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배송 중</a:t>
                      </a:r>
                      <a:r>
                        <a:rPr lang="en-US" altLang="ko-KR" sz="1400" b="0" i="0" u="none" strike="noStrike" cap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”</a:t>
                      </a:r>
                      <a:r>
                        <a:rPr lang="ko-KR" altLang="en-US" sz="1400" b="0" i="0" u="none" strike="noStrike" cap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으로 바뀐다</a:t>
                      </a:r>
                      <a:r>
                        <a:rPr lang="en-US" altLang="ko-KR" sz="1400" b="0" i="0" u="none" strike="noStrike" cap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.</a:t>
                      </a:r>
                    </a:p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altLang="ko-KR" sz="1400" b="0" i="0" u="none" strike="noStrike" cap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4. </a:t>
                      </a:r>
                      <a:r>
                        <a:rPr lang="ko-KR" altLang="en-US" sz="1400" b="0" i="0" u="none" strike="noStrike" cap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배달이 완료되면 </a:t>
                      </a:r>
                      <a:r>
                        <a:rPr lang="en-US" altLang="ko-KR" sz="1400" b="0" i="0" u="none" strike="noStrike" cap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[</a:t>
                      </a:r>
                      <a:r>
                        <a:rPr lang="ko-KR" altLang="en-US" sz="1400" b="0" i="0" u="none" strike="noStrike" cap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배송 완료 보고하기</a:t>
                      </a:r>
                      <a:r>
                        <a:rPr lang="en-US" altLang="ko-KR" sz="1400" b="0" i="0" u="none" strike="noStrike" cap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] </a:t>
                      </a:r>
                      <a:r>
                        <a:rPr lang="ko-KR" altLang="en-US" sz="1400" b="0" i="0" u="none" strike="noStrike" cap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버튼을 누른다</a:t>
                      </a:r>
                      <a:r>
                        <a:rPr lang="en-US" altLang="ko-KR" sz="1400" b="0" i="0" u="none" strike="noStrike" cap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.</a:t>
                      </a:r>
                    </a:p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altLang="ko-KR" sz="1400" b="0" i="0" u="none" strike="noStrike" cap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5. [</a:t>
                      </a:r>
                      <a:r>
                        <a:rPr lang="ko-KR" altLang="en-US" sz="1400" b="0" i="0" u="none" strike="noStrike" cap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배송 기록</a:t>
                      </a:r>
                      <a:r>
                        <a:rPr lang="en-US" altLang="ko-KR" sz="1400" b="0" i="0" u="none" strike="noStrike" cap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] </a:t>
                      </a:r>
                      <a:r>
                        <a:rPr lang="ko-KR" altLang="en-US" sz="1400" b="0" i="0" u="none" strike="noStrike" cap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탭에 배송이 완료된 시간이 기록된다</a:t>
                      </a:r>
                      <a:r>
                        <a:rPr lang="en-US" altLang="ko-KR" sz="1400" b="0" i="0" u="none" strike="noStrike" cap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.</a:t>
                      </a:r>
                    </a:p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altLang="ko-KR" sz="1400" b="0" i="0" u="none" strike="noStrike" cap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6. </a:t>
                      </a:r>
                      <a:r>
                        <a:rPr lang="ko-KR" altLang="en-US" sz="1400" b="0" i="0" u="none" strike="noStrike" cap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배송현황이 </a:t>
                      </a:r>
                      <a:r>
                        <a:rPr lang="en-US" altLang="ko-KR" sz="1400" b="0" i="0" u="none" strike="noStrike" cap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“</a:t>
                      </a:r>
                      <a:r>
                        <a:rPr lang="ko-KR" altLang="en-US" sz="1400" b="0" i="0" u="none" strike="noStrike" cap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배송완료</a:t>
                      </a:r>
                      <a:r>
                        <a:rPr lang="en-US" altLang="ko-KR" sz="1400" b="0" i="0" u="none" strike="noStrike" cap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”</a:t>
                      </a:r>
                      <a:r>
                        <a:rPr lang="ko-KR" altLang="en-US" sz="1400" b="0" i="0" u="none" strike="noStrike" cap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로 바뀐다</a:t>
                      </a:r>
                      <a:r>
                        <a:rPr lang="en-US" altLang="ko-KR" sz="1400" b="0" i="0" u="none" strike="noStrike" cap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.</a:t>
                      </a:r>
                      <a:endParaRPr lang="en-US" altLang="ko-KR" sz="1400" b="0" u="none" strike="noStrike" cap="none" dirty="0" smtClean="0"/>
                    </a:p>
                  </a:txBody>
                  <a:tcPr marL="51094" marR="51094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61591">
                <a:tc gridSpan="2"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400" b="1" u="none" strike="noStrike" cap="none" dirty="0"/>
                        <a:t>Alternate</a:t>
                      </a:r>
                    </a:p>
                  </a:txBody>
                  <a:tcPr marL="51094" marR="51094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1214853">
                <a:tc gridSpan="2">
                  <a:txBody>
                    <a:bodyPr/>
                    <a:lstStyle/>
                    <a:p>
                      <a:pPr marL="15240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100000"/>
                        <a:buFont typeface="Arial"/>
                        <a:buNone/>
                      </a:pPr>
                      <a:endParaRPr lang="en-US" sz="1400" b="0" u="none" strike="noStrike" cap="none" dirty="0"/>
                    </a:p>
                  </a:txBody>
                  <a:tcPr marL="51094" marR="51094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0" y="0"/>
            <a:ext cx="9144000" cy="26064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Shape 105"/>
          <p:cNvSpPr txBox="1">
            <a:spLocks/>
          </p:cNvSpPr>
          <p:nvPr/>
        </p:nvSpPr>
        <p:spPr>
          <a:xfrm>
            <a:off x="1331640" y="418654"/>
            <a:ext cx="6172200" cy="7780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pPr algn="l">
              <a:buSzPct val="25000"/>
            </a:pPr>
            <a:r>
              <a:rPr lang="en-US" sz="2800" b="1" dirty="0" smtClean="0"/>
              <a:t>System Use Case Description </a:t>
            </a:r>
            <a:br>
              <a:rPr lang="en-US" sz="2800" b="1" dirty="0" smtClean="0"/>
            </a:br>
            <a:r>
              <a:rPr lang="en-US" sz="2800" b="1" dirty="0" smtClean="0"/>
              <a:t>– </a:t>
            </a:r>
            <a:r>
              <a:rPr lang="ko-KR" altLang="en-US" sz="2800" b="1" dirty="0" smtClean="0"/>
              <a:t>배송  상태 설정</a:t>
            </a:r>
            <a:endParaRPr lang="en-US" sz="2800" b="1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521550" y="1268760"/>
            <a:ext cx="8622450" cy="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0" y="260648"/>
            <a:ext cx="305526" cy="65973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9" name="한쪽 모서리가 둥근 사각형 8"/>
          <p:cNvSpPr/>
          <p:nvPr/>
        </p:nvSpPr>
        <p:spPr>
          <a:xfrm>
            <a:off x="305526" y="260648"/>
            <a:ext cx="216024" cy="1124744"/>
          </a:xfrm>
          <a:prstGeom prst="round1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</a:rPr>
              <a:t>발송인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0" name="한쪽 모서리가 둥근 사각형 9"/>
          <p:cNvSpPr/>
          <p:nvPr/>
        </p:nvSpPr>
        <p:spPr>
          <a:xfrm>
            <a:off x="305526" y="1385392"/>
            <a:ext cx="324036" cy="1844824"/>
          </a:xfrm>
          <a:prstGeom prst="round1Rect">
            <a:avLst>
              <a:gd name="adj" fmla="val 50000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b="1" dirty="0" smtClean="0">
                <a:solidFill>
                  <a:schemeClr val="tx1"/>
                </a:solidFill>
              </a:rPr>
              <a:t>배송인</a:t>
            </a:r>
            <a:endParaRPr lang="ko-KR" altLang="en-US" sz="1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6780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0"/>
            <a:ext cx="9144000" cy="12687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9144000" cy="26064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Shape 105"/>
          <p:cNvSpPr txBox="1">
            <a:spLocks/>
          </p:cNvSpPr>
          <p:nvPr/>
        </p:nvSpPr>
        <p:spPr>
          <a:xfrm>
            <a:off x="1331640" y="418654"/>
            <a:ext cx="6172200" cy="7780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pPr algn="l">
              <a:buSzPct val="25000"/>
            </a:pPr>
            <a:r>
              <a:rPr lang="en-US" sz="2800" b="1" dirty="0" smtClean="0"/>
              <a:t>System Use Case Description </a:t>
            </a:r>
            <a:br>
              <a:rPr lang="en-US" sz="2800" b="1" dirty="0" smtClean="0"/>
            </a:br>
            <a:r>
              <a:rPr lang="en-US" sz="2800" b="1" dirty="0" smtClean="0"/>
              <a:t>– </a:t>
            </a:r>
            <a:r>
              <a:rPr lang="ko-KR" altLang="en-US" sz="2800" b="1" dirty="0" smtClean="0"/>
              <a:t>배송  상태 설정</a:t>
            </a:r>
            <a:endParaRPr lang="en-US" sz="2800" b="1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521550" y="1268760"/>
            <a:ext cx="8622450" cy="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0" y="260648"/>
            <a:ext cx="305526" cy="65973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9" name="한쪽 모서리가 둥근 사각형 8"/>
          <p:cNvSpPr/>
          <p:nvPr/>
        </p:nvSpPr>
        <p:spPr>
          <a:xfrm>
            <a:off x="305526" y="260648"/>
            <a:ext cx="216024" cy="1124744"/>
          </a:xfrm>
          <a:prstGeom prst="round1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</a:rPr>
              <a:t>발송인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0" name="한쪽 모서리가 둥근 사각형 9"/>
          <p:cNvSpPr/>
          <p:nvPr/>
        </p:nvSpPr>
        <p:spPr>
          <a:xfrm>
            <a:off x="305526" y="1385392"/>
            <a:ext cx="324036" cy="1844824"/>
          </a:xfrm>
          <a:prstGeom prst="round1Rect">
            <a:avLst>
              <a:gd name="adj" fmla="val 50000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b="1" dirty="0" smtClean="0">
                <a:solidFill>
                  <a:schemeClr val="tx1"/>
                </a:solidFill>
              </a:rPr>
              <a:t>배송인</a:t>
            </a:r>
            <a:endParaRPr lang="ko-KR" altLang="en-US" sz="1800" b="1" dirty="0">
              <a:solidFill>
                <a:schemeClr val="tx1"/>
              </a:solidFill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9703" y="1748294"/>
            <a:ext cx="2700816" cy="468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7568" y="1732596"/>
            <a:ext cx="2700816" cy="468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17982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0" y="0"/>
            <a:ext cx="9144000" cy="12687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0" y="0"/>
            <a:ext cx="9144000" cy="26064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Shape 105"/>
          <p:cNvSpPr txBox="1">
            <a:spLocks/>
          </p:cNvSpPr>
          <p:nvPr/>
        </p:nvSpPr>
        <p:spPr>
          <a:xfrm>
            <a:off x="1331640" y="418654"/>
            <a:ext cx="6172200" cy="7780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pPr algn="l">
              <a:buSzPct val="25000"/>
            </a:pPr>
            <a:r>
              <a:rPr lang="en-US" sz="2800" b="1" dirty="0" smtClean="0"/>
              <a:t>System Use Case Description </a:t>
            </a:r>
            <a:br>
              <a:rPr lang="en-US" sz="2800" b="1" dirty="0" smtClean="0"/>
            </a:br>
            <a:r>
              <a:rPr lang="en-US" sz="2800" b="1" dirty="0" smtClean="0"/>
              <a:t>– </a:t>
            </a:r>
            <a:r>
              <a:rPr lang="ko-KR" altLang="en-US" sz="2800" b="1" dirty="0" smtClean="0"/>
              <a:t>만족도 평가</a:t>
            </a:r>
            <a:endParaRPr lang="en-US" sz="2800" b="1" dirty="0"/>
          </a:p>
        </p:txBody>
      </p:sp>
      <p:sp>
        <p:nvSpPr>
          <p:cNvPr id="23" name="Shape 106"/>
          <p:cNvSpPr txBox="1">
            <a:spLocks noGrp="1"/>
          </p:cNvSpPr>
          <p:nvPr>
            <p:ph type="sldNum" idx="12"/>
          </p:nvPr>
        </p:nvSpPr>
        <p:spPr>
          <a:xfrm>
            <a:off x="6457951" y="6356351"/>
            <a:ext cx="20573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23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4" name="Shape 107"/>
          <p:cNvGraphicFramePr/>
          <p:nvPr>
            <p:extLst>
              <p:ext uri="{D42A27DB-BD31-4B8C-83A1-F6EECF244321}">
                <p14:modId xmlns:p14="http://schemas.microsoft.com/office/powerpoint/2010/main" val="434611391"/>
              </p:ext>
            </p:extLst>
          </p:nvPr>
        </p:nvGraphicFramePr>
        <p:xfrm>
          <a:off x="845586" y="1484783"/>
          <a:ext cx="8208912" cy="5067004"/>
        </p:xfrm>
        <a:graphic>
          <a:graphicData uri="http://schemas.openxmlformats.org/drawingml/2006/table">
            <a:tbl>
              <a:tblPr firstRow="1" firstCol="1" bandRow="1">
                <a:noFill/>
              </a:tblPr>
              <a:tblGrid>
                <a:gridCol w="198904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21987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8033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400" b="1" u="none" strike="noStrike" cap="none" dirty="0">
                          <a:solidFill>
                            <a:srgbClr val="000000"/>
                          </a:solidFill>
                        </a:rPr>
                        <a:t>Name</a:t>
                      </a:r>
                    </a:p>
                  </a:txBody>
                  <a:tcPr marL="51094" marR="51094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400" b="0" i="0" u="none" strike="noStrike" kern="1200" cap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만족도 평가</a:t>
                      </a:r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61591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400" b="1" u="none" strike="noStrike" cap="none" dirty="0">
                          <a:solidFill>
                            <a:srgbClr val="000000"/>
                          </a:solidFill>
                        </a:rPr>
                        <a:t>Brief Description</a:t>
                      </a:r>
                    </a:p>
                  </a:txBody>
                  <a:tcPr marL="51094" marR="51094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400" b="0" i="0" u="none" strike="noStrike" kern="1200" cap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배송이 완료된 후 </a:t>
                      </a:r>
                      <a:r>
                        <a:rPr lang="ko-KR" altLang="en-US" sz="1400" b="0" i="0" u="none" strike="noStrike" kern="1200" cap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전반적인</a:t>
                      </a:r>
                      <a:r>
                        <a:rPr lang="en-US" sz="1400" b="0" i="0" u="none" strike="noStrike" kern="1200" cap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u="none" strike="noStrike" kern="1200" cap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배송 </a:t>
                      </a:r>
                      <a:r>
                        <a:rPr lang="en-US" sz="1400" b="0" i="0" u="none" strike="noStrike" kern="1200" cap="none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만족도를</a:t>
                      </a:r>
                      <a:r>
                        <a:rPr lang="en-US" sz="1400" b="0" i="0" u="none" strike="noStrike" kern="1200" cap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u="none" strike="noStrike" kern="1200" cap="none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평가한다</a:t>
                      </a:r>
                      <a:r>
                        <a:rPr lang="en-US" sz="1400" b="0" i="0" u="none" strike="noStrike" kern="1200" cap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1400" b="0" i="0" u="none" strike="noStrike" kern="1200" cap="none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61591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400" b="1" u="none" strike="noStrike" cap="none" dirty="0">
                          <a:solidFill>
                            <a:srgbClr val="000000"/>
                          </a:solidFill>
                        </a:rPr>
                        <a:t>Principal Actor</a:t>
                      </a:r>
                    </a:p>
                  </a:txBody>
                  <a:tcPr marL="51094" marR="51094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altLang="en-US" sz="1400" b="0" i="0" u="none" strike="noStrike" kern="1200" cap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배</a:t>
                      </a:r>
                      <a:r>
                        <a:rPr lang="en-US" sz="1400" b="0" i="0" u="none" strike="noStrike" kern="1200" cap="none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송인</a:t>
                      </a:r>
                      <a:endParaRPr lang="en-US" sz="1400" b="0" i="0" u="none" strike="noStrike" kern="1200" cap="none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61591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400" b="1" u="none" strike="noStrike" cap="none" dirty="0">
                          <a:solidFill>
                            <a:srgbClr val="000000"/>
                          </a:solidFill>
                        </a:rPr>
                        <a:t>Precondition</a:t>
                      </a:r>
                    </a:p>
                  </a:txBody>
                  <a:tcPr marL="51094" marR="51094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400" b="0" i="0" u="none" strike="noStrike" kern="1200" cap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물품이 수취인에게 최종적으로 배달이 완료된 상태이어야 한다.</a:t>
                      </a:r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61591">
                <a:tc gridSpan="2"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400" b="1" u="none" strike="noStrike" cap="none" dirty="0"/>
                        <a:t>Main Flow</a:t>
                      </a:r>
                    </a:p>
                  </a:txBody>
                  <a:tcPr marL="51094" marR="51094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256163">
                <a:tc gridSpan="2">
                  <a:txBody>
                    <a:bodyPr/>
                    <a:lstStyle/>
                    <a:p>
                      <a:pPr marL="457200" marR="0" lvl="0" indent="-30480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100000"/>
                        <a:buFont typeface="Arial"/>
                        <a:buAutoNum type="arabicPeriod"/>
                      </a:pPr>
                      <a:r>
                        <a:rPr lang="en-US" altLang="ko-KR" sz="1400" u="none" strike="noStrike" cap="none" dirty="0" err="1" smtClean="0">
                          <a:solidFill>
                            <a:schemeClr val="tx1"/>
                          </a:solidFill>
                        </a:rPr>
                        <a:t>최종적으로</a:t>
                      </a:r>
                      <a:r>
                        <a:rPr lang="en-US" altLang="ko-KR" sz="1400" u="none" strike="noStrike" cap="none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400" u="none" strike="noStrike" cap="none" dirty="0" err="1" smtClean="0">
                          <a:solidFill>
                            <a:schemeClr val="tx1"/>
                          </a:solidFill>
                        </a:rPr>
                        <a:t>배송</a:t>
                      </a:r>
                      <a:r>
                        <a:rPr lang="ko-KR" altLang="en-US" sz="1400" u="none" strike="noStrike" cap="none" dirty="0" smtClean="0">
                          <a:solidFill>
                            <a:schemeClr val="tx1"/>
                          </a:solidFill>
                        </a:rPr>
                        <a:t>이</a:t>
                      </a:r>
                      <a:r>
                        <a:rPr lang="en-US" altLang="ko-KR" sz="1400" u="none" strike="noStrike" cap="none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400" u="none" strike="noStrike" cap="none" dirty="0" err="1" smtClean="0">
                          <a:solidFill>
                            <a:schemeClr val="tx1"/>
                          </a:solidFill>
                        </a:rPr>
                        <a:t>완료</a:t>
                      </a:r>
                      <a:r>
                        <a:rPr lang="ko-KR" altLang="en-US" sz="1400" u="none" strike="noStrike" cap="none" dirty="0" smtClean="0">
                          <a:solidFill>
                            <a:schemeClr val="tx1"/>
                          </a:solidFill>
                        </a:rPr>
                        <a:t>되면</a:t>
                      </a:r>
                      <a:r>
                        <a:rPr lang="en-US" altLang="ko-KR" sz="1400" u="none" strike="noStrike" cap="none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400" u="none" strike="noStrike" cap="none" dirty="0" err="1" smtClean="0">
                          <a:solidFill>
                            <a:schemeClr val="tx1"/>
                          </a:solidFill>
                        </a:rPr>
                        <a:t>배송인에게</a:t>
                      </a:r>
                      <a:r>
                        <a:rPr lang="ko-KR" altLang="en-US" sz="1400" u="none" strike="noStrike" cap="none" dirty="0" smtClean="0">
                          <a:solidFill>
                            <a:schemeClr val="tx1"/>
                          </a:solidFill>
                        </a:rPr>
                        <a:t> 만족도 평가를 요구하는 탭이 나타난다</a:t>
                      </a:r>
                      <a:r>
                        <a:rPr lang="en-US" altLang="ko-KR" sz="1400" u="none" strike="noStrike" cap="none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457200" marR="0" lvl="0" indent="-30480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100000"/>
                        <a:buFont typeface="Arial"/>
                        <a:buAutoNum type="arabicPeriod"/>
                        <a:tabLst/>
                        <a:defRPr/>
                      </a:pPr>
                      <a:r>
                        <a:rPr lang="ko-KR" altLang="en-US" sz="1400" b="0" i="0" u="none" strike="noStrike" cap="none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배송인에</a:t>
                      </a:r>
                      <a:r>
                        <a:rPr lang="ko-KR" altLang="en-US" sz="1400" b="0" i="0" u="none" strike="noStrike" cap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 대한 만족도 평가를 별 </a:t>
                      </a:r>
                      <a:r>
                        <a:rPr lang="en-US" altLang="ko-KR" sz="1400" b="0" i="0" u="none" strike="noStrike" cap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5</a:t>
                      </a:r>
                      <a:r>
                        <a:rPr lang="ko-KR" altLang="en-US" sz="1400" b="0" i="0" u="none" strike="noStrike" cap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개 만점 기준으로 부여한다</a:t>
                      </a:r>
                      <a:r>
                        <a:rPr lang="en-US" altLang="ko-KR" sz="1400" b="0" i="0" u="none" strike="noStrike" cap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.</a:t>
                      </a:r>
                    </a:p>
                    <a:p>
                      <a:pPr marL="457200" marR="0" lvl="0" indent="-30480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100000"/>
                        <a:buFont typeface="Arial"/>
                        <a:buAutoNum type="arabicPeriod"/>
                        <a:tabLst/>
                        <a:defRPr/>
                      </a:pPr>
                      <a:r>
                        <a:rPr lang="ko-KR" altLang="en-US" sz="1400" b="0" i="0" u="none" strike="noStrike" cap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하단에 </a:t>
                      </a:r>
                      <a:r>
                        <a:rPr lang="en-US" altLang="ko-KR" sz="1400" b="0" i="0" u="none" strike="noStrike" cap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[ ]</a:t>
                      </a:r>
                      <a:r>
                        <a:rPr lang="ko-KR" altLang="en-US" sz="1400" b="0" i="0" u="none" strike="noStrike" cap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을 </a:t>
                      </a:r>
                      <a:r>
                        <a:rPr lang="ko-KR" altLang="en-US" sz="1400" b="0" i="0" u="none" strike="noStrike" cap="none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탭한다</a:t>
                      </a:r>
                      <a:r>
                        <a:rPr lang="en-US" altLang="ko-KR" sz="1400" b="0" i="0" u="none" strike="noStrike" cap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.</a:t>
                      </a:r>
                    </a:p>
                    <a:p>
                      <a:pPr marL="457200" marR="0" lvl="0" indent="-30480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100000"/>
                        <a:buFont typeface="Arial"/>
                        <a:buAutoNum type="arabicPeriod"/>
                        <a:tabLst/>
                        <a:defRPr/>
                      </a:pPr>
                      <a:r>
                        <a:rPr lang="ko-KR" altLang="en-US" sz="1400" u="none" strike="noStrike" cap="none" dirty="0" smtClean="0"/>
                        <a:t>만족도 평가가 완료된다</a:t>
                      </a:r>
                      <a:r>
                        <a:rPr lang="en-US" altLang="ko-KR" sz="1400" u="none" strike="noStrike" cap="none" dirty="0" smtClean="0"/>
                        <a:t>.</a:t>
                      </a:r>
                    </a:p>
                    <a:p>
                      <a:pPr marL="457200" marR="0" lvl="0" indent="-30480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100000"/>
                        <a:buFont typeface="Arial"/>
                        <a:buAutoNum type="arabicPeriod"/>
                        <a:tabLst/>
                        <a:defRPr/>
                      </a:pPr>
                      <a:r>
                        <a:rPr lang="ko-KR" altLang="en-US" sz="1400" u="none" strike="noStrike" cap="none" dirty="0" smtClean="0"/>
                        <a:t>만족도 평가가 완료된 이후에는 수정이 불가하다</a:t>
                      </a:r>
                      <a:r>
                        <a:rPr lang="en-US" altLang="ko-KR" sz="1400" u="none" strike="noStrike" cap="none" dirty="0" smtClean="0"/>
                        <a:t>.</a:t>
                      </a:r>
                    </a:p>
                  </a:txBody>
                  <a:tcPr marL="51094" marR="51094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61591">
                <a:tc gridSpan="2"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400" b="1" u="none" strike="noStrike" cap="none" dirty="0"/>
                        <a:t>Alternate</a:t>
                      </a:r>
                    </a:p>
                  </a:txBody>
                  <a:tcPr marL="51094" marR="51094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1214853">
                <a:tc gridSpan="2">
                  <a:txBody>
                    <a:bodyPr/>
                    <a:lstStyle/>
                    <a:p>
                      <a:pPr marL="15240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100000"/>
                        <a:buFont typeface="Arial"/>
                        <a:buNone/>
                      </a:pPr>
                      <a:endParaRPr lang="en-US" sz="1400" b="1" u="none" strike="noStrike" cap="none" dirty="0"/>
                    </a:p>
                  </a:txBody>
                  <a:tcPr marL="51094" marR="51094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cxnSp>
        <p:nvCxnSpPr>
          <p:cNvPr id="27" name="직선 연결선 26"/>
          <p:cNvCxnSpPr/>
          <p:nvPr/>
        </p:nvCxnSpPr>
        <p:spPr>
          <a:xfrm>
            <a:off x="521550" y="1268760"/>
            <a:ext cx="8622450" cy="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0" y="260648"/>
            <a:ext cx="305526" cy="65973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2" name="한쪽 모서리가 둥근 사각형 11"/>
          <p:cNvSpPr/>
          <p:nvPr/>
        </p:nvSpPr>
        <p:spPr>
          <a:xfrm>
            <a:off x="305526" y="260648"/>
            <a:ext cx="216024" cy="1124744"/>
          </a:xfrm>
          <a:prstGeom prst="round1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</a:rPr>
              <a:t>발송인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3" name="한쪽 모서리가 둥근 사각형 12"/>
          <p:cNvSpPr/>
          <p:nvPr/>
        </p:nvSpPr>
        <p:spPr>
          <a:xfrm>
            <a:off x="305526" y="1385392"/>
            <a:ext cx="324036" cy="1844824"/>
          </a:xfrm>
          <a:prstGeom prst="round1Rect">
            <a:avLst>
              <a:gd name="adj" fmla="val 50000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b="1" dirty="0" smtClean="0">
                <a:solidFill>
                  <a:schemeClr val="tx1"/>
                </a:solidFill>
              </a:rPr>
              <a:t>배송인</a:t>
            </a:r>
            <a:endParaRPr lang="ko-KR" altLang="en-US" sz="1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6907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0"/>
            <a:ext cx="9144000" cy="12687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9144000" cy="26064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Shape 105"/>
          <p:cNvSpPr txBox="1">
            <a:spLocks/>
          </p:cNvSpPr>
          <p:nvPr/>
        </p:nvSpPr>
        <p:spPr>
          <a:xfrm>
            <a:off x="1331640" y="418654"/>
            <a:ext cx="6172200" cy="7780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pPr algn="l">
              <a:buSzPct val="25000"/>
            </a:pPr>
            <a:r>
              <a:rPr lang="en-US" sz="2800" b="1" dirty="0" smtClean="0"/>
              <a:t>System Use Case Description </a:t>
            </a:r>
            <a:br>
              <a:rPr lang="en-US" sz="2800" b="1" dirty="0" smtClean="0"/>
            </a:br>
            <a:r>
              <a:rPr lang="en-US" sz="2800" b="1" dirty="0" smtClean="0"/>
              <a:t>– </a:t>
            </a:r>
            <a:r>
              <a:rPr lang="ko-KR" altLang="en-US" sz="2800" b="1" dirty="0" smtClean="0"/>
              <a:t>만족도 평가</a:t>
            </a:r>
            <a:endParaRPr lang="en-US" sz="2800" b="1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521550" y="1268760"/>
            <a:ext cx="8622450" cy="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0" y="0"/>
            <a:ext cx="9144000" cy="12687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0" y="0"/>
            <a:ext cx="9144000" cy="26064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Shape 105"/>
          <p:cNvSpPr txBox="1">
            <a:spLocks/>
          </p:cNvSpPr>
          <p:nvPr/>
        </p:nvSpPr>
        <p:spPr>
          <a:xfrm>
            <a:off x="1331640" y="418654"/>
            <a:ext cx="6172200" cy="7780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pPr algn="l">
              <a:buSzPct val="25000"/>
            </a:pPr>
            <a:r>
              <a:rPr lang="en-US" sz="2800" b="1" dirty="0" smtClean="0"/>
              <a:t>System Use Case Description </a:t>
            </a:r>
            <a:br>
              <a:rPr lang="en-US" sz="2800" b="1" dirty="0" smtClean="0"/>
            </a:br>
            <a:r>
              <a:rPr lang="en-US" sz="2800" b="1" dirty="0" smtClean="0"/>
              <a:t>– </a:t>
            </a:r>
            <a:r>
              <a:rPr lang="ko-KR" altLang="en-US" sz="2800" b="1" dirty="0" smtClean="0"/>
              <a:t>만족도 평가</a:t>
            </a:r>
            <a:endParaRPr lang="en-US" sz="2800" b="1" dirty="0"/>
          </a:p>
        </p:txBody>
      </p:sp>
      <p:cxnSp>
        <p:nvCxnSpPr>
          <p:cNvPr id="17" name="직선 연결선 16"/>
          <p:cNvCxnSpPr/>
          <p:nvPr/>
        </p:nvCxnSpPr>
        <p:spPr>
          <a:xfrm>
            <a:off x="629562" y="1268760"/>
            <a:ext cx="8514438" cy="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1700808"/>
            <a:ext cx="2700816" cy="468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직사각형 19"/>
          <p:cNvSpPr/>
          <p:nvPr/>
        </p:nvSpPr>
        <p:spPr>
          <a:xfrm>
            <a:off x="0" y="260648"/>
            <a:ext cx="305526" cy="65973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21" name="한쪽 모서리가 둥근 사각형 20"/>
          <p:cNvSpPr/>
          <p:nvPr/>
        </p:nvSpPr>
        <p:spPr>
          <a:xfrm>
            <a:off x="305526" y="260648"/>
            <a:ext cx="216024" cy="1124744"/>
          </a:xfrm>
          <a:prstGeom prst="round1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</a:rPr>
              <a:t>발송인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2" name="한쪽 모서리가 둥근 사각형 21"/>
          <p:cNvSpPr/>
          <p:nvPr/>
        </p:nvSpPr>
        <p:spPr>
          <a:xfrm>
            <a:off x="305526" y="1385392"/>
            <a:ext cx="324036" cy="1844824"/>
          </a:xfrm>
          <a:prstGeom prst="round1Rect">
            <a:avLst>
              <a:gd name="adj" fmla="val 50000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b="1" dirty="0" smtClean="0">
                <a:solidFill>
                  <a:schemeClr val="tx1"/>
                </a:solidFill>
              </a:rPr>
              <a:t>배송인</a:t>
            </a:r>
            <a:endParaRPr lang="ko-KR" altLang="en-US" sz="1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6780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9144000" cy="12687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0" y="0"/>
            <a:ext cx="9144000" cy="26064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Shape 105"/>
          <p:cNvSpPr txBox="1">
            <a:spLocks/>
          </p:cNvSpPr>
          <p:nvPr/>
        </p:nvSpPr>
        <p:spPr>
          <a:xfrm>
            <a:off x="1331640" y="418654"/>
            <a:ext cx="6172200" cy="7780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pPr algn="l">
              <a:buSzPct val="25000"/>
            </a:pPr>
            <a:r>
              <a:rPr lang="en-US" sz="2800" b="1" dirty="0" smtClean="0"/>
              <a:t>System Use Case Diagram</a:t>
            </a:r>
            <a:endParaRPr lang="en-US" sz="2800" b="1" dirty="0"/>
          </a:p>
        </p:txBody>
      </p:sp>
      <p:cxnSp>
        <p:nvCxnSpPr>
          <p:cNvPr id="12" name="직선 연결선 11"/>
          <p:cNvCxnSpPr/>
          <p:nvPr/>
        </p:nvCxnSpPr>
        <p:spPr>
          <a:xfrm>
            <a:off x="305526" y="1268760"/>
            <a:ext cx="8838474" cy="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0" y="260648"/>
            <a:ext cx="305526" cy="659735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6013097"/>
              </p:ext>
            </p:extLst>
          </p:nvPr>
        </p:nvGraphicFramePr>
        <p:xfrm>
          <a:off x="755576" y="2060848"/>
          <a:ext cx="8128000" cy="1112520"/>
        </p:xfrm>
        <a:graphic>
          <a:graphicData uri="http://schemas.openxmlformats.org/drawingml/2006/table">
            <a:tbl>
              <a:tblPr firstRow="1" bandRow="1"/>
              <a:tblGrid>
                <a:gridCol w="165618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47181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 smtClean="0"/>
                        <a:t>Name</a:t>
                      </a:r>
                      <a:endParaRPr lang="ko-KR" altLang="en-US" sz="1400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 smtClean="0"/>
                        <a:t>Description</a:t>
                      </a:r>
                      <a:endParaRPr lang="ko-KR" altLang="en-US" sz="1400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발송인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물품을 발송하는 사람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배송인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물품을 배송하는 사람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755576" y="1556792"/>
            <a:ext cx="1068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altLang="ko-KR" b="1" dirty="0" smtClean="0"/>
              <a:t>Actor</a:t>
            </a:r>
            <a:endParaRPr lang="ko-KR" altLang="en-US" b="1" dirty="0"/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7426081"/>
              </p:ext>
            </p:extLst>
          </p:nvPr>
        </p:nvGraphicFramePr>
        <p:xfrm>
          <a:off x="755576" y="3901350"/>
          <a:ext cx="8136904" cy="2410634"/>
        </p:xfrm>
        <a:graphic>
          <a:graphicData uri="http://schemas.openxmlformats.org/drawingml/2006/table">
            <a:tbl>
              <a:tblPr firstRow="1" bandRow="1"/>
              <a:tblGrid>
                <a:gridCol w="165618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48072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53622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400" u="none" strike="noStrike" cap="none" dirty="0"/>
                        <a:t>Name</a:t>
                      </a:r>
                    </a:p>
                  </a:txBody>
                  <a:tcPr marL="63500" marR="63500" marT="63500" marB="6350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400" u="none" strike="noStrike" cap="none" dirty="0"/>
                        <a:t>Description</a:t>
                      </a:r>
                    </a:p>
                  </a:txBody>
                  <a:tcPr marL="63500" marR="63500" marT="63500" marB="63500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6156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배송물품 등록</a:t>
                      </a:r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발송을 </a:t>
                      </a:r>
                      <a:r>
                        <a:rPr lang="en-US" sz="14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희망하는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이용자가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출발지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나 도착지, </a:t>
                      </a: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희망가격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등의 정보를 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입력한다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2801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자주 다니는 경로 등록</a:t>
                      </a:r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배송업무를 희망하는 이용자가 배송업무에 필요한 </a:t>
                      </a: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자주 사용하는 경로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출발지 및 도착지 </a:t>
                      </a:r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정보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)를 입력한다.</a:t>
                      </a: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11146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배송</a:t>
                      </a: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인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선택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u="none" strike="noStrike" cap="none" dirty="0" smtClean="0"/>
                        <a:t>발송인이 이 배송을 담당할 사람을 선택한다</a:t>
                      </a:r>
                      <a:r>
                        <a:rPr lang="en-US" altLang="ko-KR" sz="1400" u="none" strike="noStrike" cap="none" dirty="0" smtClean="0"/>
                        <a:t>.</a:t>
                      </a:r>
                      <a:endParaRPr lang="en-US" altLang="ko-KR" sz="1400" b="0" u="none" strike="noStrike" cap="none" dirty="0" smtClean="0"/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98164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배송물품 선택</a:t>
                      </a:r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배송인이 입력한 정보를 고려하여 메인 화면에 배송 가능한 목록을 나열한다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53622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만족도 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평가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배송이 </a:t>
                      </a:r>
                      <a:r>
                        <a:rPr lang="en-US" sz="14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완료된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후 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전반적인 배송 만족도를 평가한다.</a:t>
                      </a: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55576" y="3397294"/>
            <a:ext cx="1463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altLang="ko-KR" b="1" dirty="0" smtClean="0"/>
              <a:t>Use Case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477853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9144000" cy="12687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0" y="0"/>
            <a:ext cx="9144000" cy="26064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Shape 105"/>
          <p:cNvSpPr txBox="1">
            <a:spLocks/>
          </p:cNvSpPr>
          <p:nvPr/>
        </p:nvSpPr>
        <p:spPr>
          <a:xfrm>
            <a:off x="1331640" y="418654"/>
            <a:ext cx="6172200" cy="7780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pPr algn="l">
              <a:buSzPct val="25000"/>
            </a:pPr>
            <a:r>
              <a:rPr lang="en-US" sz="2800" b="1" dirty="0" smtClean="0"/>
              <a:t>System Activity Diagram</a:t>
            </a:r>
          </a:p>
        </p:txBody>
      </p:sp>
      <p:cxnSp>
        <p:nvCxnSpPr>
          <p:cNvPr id="13" name="직선 연결선 12"/>
          <p:cNvCxnSpPr/>
          <p:nvPr/>
        </p:nvCxnSpPr>
        <p:spPr>
          <a:xfrm>
            <a:off x="305526" y="1268760"/>
            <a:ext cx="8838474" cy="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한쪽 모서리가 둥근 사각형 15"/>
          <p:cNvSpPr/>
          <p:nvPr/>
        </p:nvSpPr>
        <p:spPr>
          <a:xfrm>
            <a:off x="305526" y="2088232"/>
            <a:ext cx="216024" cy="1124744"/>
          </a:xfrm>
          <a:prstGeom prst="round1Rect">
            <a:avLst>
              <a:gd name="adj" fmla="val 50000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배송인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7" name="한쪽 모서리가 둥근 사각형 16"/>
          <p:cNvSpPr/>
          <p:nvPr/>
        </p:nvSpPr>
        <p:spPr>
          <a:xfrm>
            <a:off x="305526" y="248216"/>
            <a:ext cx="324036" cy="1840016"/>
          </a:xfrm>
          <a:prstGeom prst="round1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b="1" dirty="0" smtClean="0">
                <a:solidFill>
                  <a:schemeClr val="bg1"/>
                </a:solidFill>
              </a:rPr>
              <a:t>발송인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0" y="260648"/>
            <a:ext cx="305526" cy="659735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9" name="Shape 154"/>
          <p:cNvGraphicFramePr/>
          <p:nvPr>
            <p:extLst>
              <p:ext uri="{D42A27DB-BD31-4B8C-83A1-F6EECF244321}">
                <p14:modId xmlns:p14="http://schemas.microsoft.com/office/powerpoint/2010/main" val="182793278"/>
              </p:ext>
            </p:extLst>
          </p:nvPr>
        </p:nvGraphicFramePr>
        <p:xfrm>
          <a:off x="2195736" y="1546536"/>
          <a:ext cx="5042196" cy="5133399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62484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1734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8563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400" b="1" i="0" u="none" strike="noStrike" kern="1200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발송인</a:t>
                      </a:r>
                    </a:p>
                  </a:txBody>
                  <a:tcPr marL="91425" marR="91425" marT="91425" marB="91425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400" b="1" i="0" u="none" strike="noStrike" kern="1200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배송인</a:t>
                      </a:r>
                    </a:p>
                  </a:txBody>
                  <a:tcPr marL="91425" marR="91425" marT="91425" marB="91425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737189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" name="Shape 155"/>
          <p:cNvSpPr/>
          <p:nvPr/>
        </p:nvSpPr>
        <p:spPr>
          <a:xfrm>
            <a:off x="3079656" y="2060848"/>
            <a:ext cx="196200" cy="196200"/>
          </a:xfrm>
          <a:prstGeom prst="flowChartConnector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Shape 180"/>
          <p:cNvSpPr/>
          <p:nvPr/>
        </p:nvSpPr>
        <p:spPr>
          <a:xfrm>
            <a:off x="2478100" y="4103781"/>
            <a:ext cx="1606599" cy="251101"/>
          </a:xfrm>
          <a:prstGeom prst="octagon">
            <a:avLst>
              <a:gd name="adj" fmla="val 29289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400" dirty="0" err="1">
                <a:sym typeface="Arial"/>
              </a:rPr>
              <a:t>배송</a:t>
            </a:r>
            <a:r>
              <a:rPr lang="ko-KR" altLang="en-US" sz="1400" dirty="0">
                <a:sym typeface="Arial"/>
              </a:rPr>
              <a:t>인 </a:t>
            </a:r>
            <a:r>
              <a:rPr lang="en-US" sz="1400" dirty="0">
                <a:sym typeface="Arial"/>
              </a:rPr>
              <a:t>선택</a:t>
            </a:r>
          </a:p>
        </p:txBody>
      </p:sp>
      <p:sp>
        <p:nvSpPr>
          <p:cNvPr id="32" name="Shape 192"/>
          <p:cNvSpPr/>
          <p:nvPr/>
        </p:nvSpPr>
        <p:spPr>
          <a:xfrm>
            <a:off x="5220072" y="4800525"/>
            <a:ext cx="1513499" cy="429900"/>
          </a:xfrm>
          <a:prstGeom prst="octagon">
            <a:avLst>
              <a:gd name="adj" fmla="val 29289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400" dirty="0" err="1">
                <a:sym typeface="Arial"/>
              </a:rPr>
              <a:t>배송</a:t>
            </a:r>
            <a:r>
              <a:rPr lang="ko-KR" altLang="en-US" sz="1400" dirty="0">
                <a:sym typeface="Arial"/>
              </a:rPr>
              <a:t>상태 설정</a:t>
            </a:r>
            <a:endParaRPr lang="en-US" sz="1400" dirty="0">
              <a:sym typeface="Arial"/>
            </a:endParaRPr>
          </a:p>
        </p:txBody>
      </p:sp>
      <p:cxnSp>
        <p:nvCxnSpPr>
          <p:cNvPr id="35" name="Shape 200"/>
          <p:cNvCxnSpPr>
            <a:stCxn id="20" idx="1"/>
            <a:endCxn id="32" idx="5"/>
          </p:cNvCxnSpPr>
          <p:nvPr/>
        </p:nvCxnSpPr>
        <p:spPr>
          <a:xfrm>
            <a:off x="4084699" y="4281337"/>
            <a:ext cx="1135373" cy="645101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36" name="Shape 203"/>
          <p:cNvCxnSpPr/>
          <p:nvPr/>
        </p:nvCxnSpPr>
        <p:spPr>
          <a:xfrm>
            <a:off x="3244249" y="5859977"/>
            <a:ext cx="0" cy="232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lg" len="lg"/>
          </a:ln>
        </p:spPr>
      </p:cxnSp>
      <p:grpSp>
        <p:nvGrpSpPr>
          <p:cNvPr id="37" name="Shape 204"/>
          <p:cNvGrpSpPr/>
          <p:nvPr/>
        </p:nvGrpSpPr>
        <p:grpSpPr>
          <a:xfrm>
            <a:off x="3118249" y="6250754"/>
            <a:ext cx="251999" cy="251999"/>
            <a:chOff x="8544271" y="5819591"/>
            <a:chExt cx="251999" cy="251999"/>
          </a:xfrm>
        </p:grpSpPr>
        <p:sp>
          <p:nvSpPr>
            <p:cNvPr id="38" name="Shape 205"/>
            <p:cNvSpPr/>
            <p:nvPr/>
          </p:nvSpPr>
          <p:spPr>
            <a:xfrm>
              <a:off x="8572171" y="5847491"/>
              <a:ext cx="196199" cy="196199"/>
            </a:xfrm>
            <a:prstGeom prst="flowChartConnector">
              <a:avLst/>
            </a:prstGeom>
            <a:solidFill>
              <a:srgbClr val="00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Shape 206"/>
            <p:cNvSpPr/>
            <p:nvPr/>
          </p:nvSpPr>
          <p:spPr>
            <a:xfrm>
              <a:off x="8544271" y="5819591"/>
              <a:ext cx="251999" cy="251999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40" name="Shape 207"/>
          <p:cNvCxnSpPr>
            <a:stCxn id="32" idx="4"/>
            <a:endCxn id="41" idx="0"/>
          </p:cNvCxnSpPr>
          <p:nvPr/>
        </p:nvCxnSpPr>
        <p:spPr>
          <a:xfrm flipH="1">
            <a:off x="3991600" y="5104512"/>
            <a:ext cx="1228472" cy="657328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41" name="Shape 208"/>
          <p:cNvSpPr/>
          <p:nvPr/>
        </p:nvSpPr>
        <p:spPr>
          <a:xfrm>
            <a:off x="2478100" y="5635927"/>
            <a:ext cx="1513500" cy="429900"/>
          </a:xfrm>
          <a:prstGeom prst="octagon">
            <a:avLst>
              <a:gd name="adj" fmla="val 29289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400" dirty="0">
                <a:sym typeface="Arial"/>
              </a:rPr>
              <a:t>만족도 평가</a:t>
            </a:r>
          </a:p>
        </p:txBody>
      </p:sp>
      <p:cxnSp>
        <p:nvCxnSpPr>
          <p:cNvPr id="44" name="Shape 218"/>
          <p:cNvCxnSpPr/>
          <p:nvPr/>
        </p:nvCxnSpPr>
        <p:spPr>
          <a:xfrm>
            <a:off x="3244248" y="6065827"/>
            <a:ext cx="1" cy="184927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47" name="Shape 180"/>
          <p:cNvSpPr/>
          <p:nvPr/>
        </p:nvSpPr>
        <p:spPr>
          <a:xfrm>
            <a:off x="2411760" y="2564904"/>
            <a:ext cx="1513500" cy="253332"/>
          </a:xfrm>
          <a:prstGeom prst="octagon">
            <a:avLst>
              <a:gd name="adj" fmla="val 29289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ko-KR" altLang="en-US" sz="1400" b="0" i="0" u="none" strike="noStrike" cap="none" dirty="0" smtClean="0">
                <a:sym typeface="Arial"/>
              </a:rPr>
              <a:t>배송물품등록</a:t>
            </a:r>
            <a:endParaRPr lang="en-US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Diamond 15"/>
          <p:cNvSpPr/>
          <p:nvPr/>
        </p:nvSpPr>
        <p:spPr>
          <a:xfrm>
            <a:off x="3099096" y="3125998"/>
            <a:ext cx="165792" cy="164998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5" name="Shape 179"/>
          <p:cNvCxnSpPr/>
          <p:nvPr/>
        </p:nvCxnSpPr>
        <p:spPr>
          <a:xfrm>
            <a:off x="3168510" y="2266156"/>
            <a:ext cx="0" cy="31645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96" name="Shape 179"/>
          <p:cNvCxnSpPr>
            <a:endCxn id="49" idx="0"/>
          </p:cNvCxnSpPr>
          <p:nvPr/>
        </p:nvCxnSpPr>
        <p:spPr>
          <a:xfrm>
            <a:off x="3181992" y="2818236"/>
            <a:ext cx="0" cy="307762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02" name="Shape 200"/>
          <p:cNvCxnSpPr>
            <a:endCxn id="112" idx="4"/>
          </p:cNvCxnSpPr>
          <p:nvPr/>
        </p:nvCxnSpPr>
        <p:spPr>
          <a:xfrm>
            <a:off x="3281399" y="3227622"/>
            <a:ext cx="196267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03" name="Shape 200"/>
          <p:cNvCxnSpPr/>
          <p:nvPr/>
        </p:nvCxnSpPr>
        <p:spPr>
          <a:xfrm flipV="1">
            <a:off x="3174586" y="3692098"/>
            <a:ext cx="2069481" cy="24934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12" name="Shape 192"/>
          <p:cNvSpPr/>
          <p:nvPr/>
        </p:nvSpPr>
        <p:spPr>
          <a:xfrm>
            <a:off x="5244069" y="2915291"/>
            <a:ext cx="1513499" cy="441701"/>
          </a:xfrm>
          <a:prstGeom prst="octagon">
            <a:avLst>
              <a:gd name="adj" fmla="val 29289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ko-KR" altLang="en-US" sz="1200" dirty="0">
                <a:sym typeface="Arial"/>
              </a:rPr>
              <a:t>자주 다니는 경로 등록</a:t>
            </a:r>
            <a:endParaRPr lang="en-US" sz="1200" dirty="0">
              <a:sym typeface="Arial"/>
            </a:endParaRPr>
          </a:p>
        </p:txBody>
      </p:sp>
      <p:sp>
        <p:nvSpPr>
          <p:cNvPr id="113" name="Shape 192"/>
          <p:cNvSpPr/>
          <p:nvPr/>
        </p:nvSpPr>
        <p:spPr>
          <a:xfrm>
            <a:off x="5244068" y="3592291"/>
            <a:ext cx="1513499" cy="340765"/>
          </a:xfrm>
          <a:prstGeom prst="octagon">
            <a:avLst>
              <a:gd name="adj" fmla="val 29289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ko-KR" altLang="en-US" sz="1400" dirty="0">
                <a:sym typeface="Arial"/>
              </a:rPr>
              <a:t>배송물품 선택</a:t>
            </a:r>
            <a:endParaRPr lang="en-US" sz="1400" dirty="0">
              <a:sym typeface="Arial"/>
            </a:endParaRPr>
          </a:p>
        </p:txBody>
      </p:sp>
      <p:cxnSp>
        <p:nvCxnSpPr>
          <p:cNvPr id="114" name="Shape 179"/>
          <p:cNvCxnSpPr/>
          <p:nvPr/>
        </p:nvCxnSpPr>
        <p:spPr>
          <a:xfrm flipH="1">
            <a:off x="6000817" y="3356992"/>
            <a:ext cx="8518" cy="23529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26" name="직선 연결선 125"/>
          <p:cNvCxnSpPr/>
          <p:nvPr/>
        </p:nvCxnSpPr>
        <p:spPr>
          <a:xfrm>
            <a:off x="3175251" y="3293240"/>
            <a:ext cx="0" cy="4312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hape 200"/>
          <p:cNvCxnSpPr>
            <a:stCxn id="113" idx="4"/>
            <a:endCxn id="20" idx="0"/>
          </p:cNvCxnSpPr>
          <p:nvPr/>
        </p:nvCxnSpPr>
        <p:spPr>
          <a:xfrm flipH="1">
            <a:off x="4084699" y="3833249"/>
            <a:ext cx="1159369" cy="344077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41" name="Shape 208"/>
          <p:cNvSpPr/>
          <p:nvPr/>
        </p:nvSpPr>
        <p:spPr>
          <a:xfrm>
            <a:off x="5244067" y="5635927"/>
            <a:ext cx="1513500" cy="429900"/>
          </a:xfrm>
          <a:prstGeom prst="octagon">
            <a:avLst>
              <a:gd name="adj" fmla="val 29289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</a:pPr>
            <a:r>
              <a:rPr lang="en-US" sz="1400" dirty="0">
                <a:sym typeface="Arial"/>
              </a:rPr>
              <a:t>만족도 평가</a:t>
            </a:r>
          </a:p>
        </p:txBody>
      </p:sp>
      <p:cxnSp>
        <p:nvCxnSpPr>
          <p:cNvPr id="142" name="Shape 179"/>
          <p:cNvCxnSpPr/>
          <p:nvPr/>
        </p:nvCxnSpPr>
        <p:spPr>
          <a:xfrm>
            <a:off x="6025171" y="5230425"/>
            <a:ext cx="0" cy="405502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44" name="Shape 218"/>
          <p:cNvCxnSpPr/>
          <p:nvPr/>
        </p:nvCxnSpPr>
        <p:spPr>
          <a:xfrm>
            <a:off x="6015871" y="6071354"/>
            <a:ext cx="9300" cy="179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49" name="TextBox 148"/>
          <p:cNvSpPr txBox="1"/>
          <p:nvPr/>
        </p:nvSpPr>
        <p:spPr>
          <a:xfrm>
            <a:off x="3191850" y="2852936"/>
            <a:ext cx="1524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[</a:t>
            </a:r>
            <a:r>
              <a:rPr lang="ko-KR" altLang="en-US" sz="900" dirty="0"/>
              <a:t>자주 다니는 경로를 </a:t>
            </a:r>
            <a:r>
              <a:rPr lang="en-US" altLang="ko-KR" sz="900" dirty="0"/>
              <a:t/>
            </a:r>
            <a:br>
              <a:rPr lang="en-US" altLang="ko-KR" sz="900" dirty="0"/>
            </a:br>
            <a:r>
              <a:rPr lang="ko-KR" altLang="en-US" sz="900" dirty="0"/>
              <a:t>등록하지 않았을 경우</a:t>
            </a:r>
            <a:r>
              <a:rPr lang="en-US" altLang="ko-KR" sz="900" dirty="0"/>
              <a:t>]</a:t>
            </a:r>
            <a:endParaRPr lang="ko-KR" altLang="en-US" sz="900" dirty="0"/>
          </a:p>
        </p:txBody>
      </p:sp>
      <p:sp>
        <p:nvSpPr>
          <p:cNvPr id="150" name="TextBox 149"/>
          <p:cNvSpPr txBox="1"/>
          <p:nvPr/>
        </p:nvSpPr>
        <p:spPr>
          <a:xfrm>
            <a:off x="3203848" y="3356992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[</a:t>
            </a:r>
            <a:r>
              <a:rPr lang="ko-KR" altLang="en-US" sz="900" dirty="0" smtClean="0"/>
              <a:t>자주 다니는 경로가 등록되어 있을 경우</a:t>
            </a:r>
            <a:r>
              <a:rPr lang="en-US" altLang="ko-KR" sz="900" dirty="0" smtClean="0"/>
              <a:t>]</a:t>
            </a:r>
            <a:endParaRPr lang="ko-KR" altLang="en-US" sz="900" dirty="0"/>
          </a:p>
        </p:txBody>
      </p:sp>
      <p:grpSp>
        <p:nvGrpSpPr>
          <p:cNvPr id="165" name="Shape 204"/>
          <p:cNvGrpSpPr/>
          <p:nvPr/>
        </p:nvGrpSpPr>
        <p:grpSpPr>
          <a:xfrm>
            <a:off x="5889871" y="6257430"/>
            <a:ext cx="251999" cy="251999"/>
            <a:chOff x="8544271" y="5819591"/>
            <a:chExt cx="251999" cy="251999"/>
          </a:xfrm>
        </p:grpSpPr>
        <p:sp>
          <p:nvSpPr>
            <p:cNvPr id="166" name="Shape 205"/>
            <p:cNvSpPr/>
            <p:nvPr/>
          </p:nvSpPr>
          <p:spPr>
            <a:xfrm>
              <a:off x="8572171" y="5847491"/>
              <a:ext cx="196199" cy="196199"/>
            </a:xfrm>
            <a:prstGeom prst="flowChartConnector">
              <a:avLst/>
            </a:prstGeom>
            <a:solidFill>
              <a:srgbClr val="00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Shape 206"/>
            <p:cNvSpPr/>
            <p:nvPr/>
          </p:nvSpPr>
          <p:spPr>
            <a:xfrm>
              <a:off x="8544271" y="5819591"/>
              <a:ext cx="251999" cy="251999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86459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12687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9144000" cy="26064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Shape 105"/>
          <p:cNvSpPr txBox="1">
            <a:spLocks/>
          </p:cNvSpPr>
          <p:nvPr/>
        </p:nvSpPr>
        <p:spPr>
          <a:xfrm>
            <a:off x="1331640" y="418654"/>
            <a:ext cx="6172200" cy="7780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pPr algn="l">
              <a:buSzPct val="25000"/>
            </a:pPr>
            <a:r>
              <a:rPr lang="en-US" sz="2800" b="1" dirty="0" smtClean="0"/>
              <a:t>System Use Case Description</a:t>
            </a:r>
          </a:p>
          <a:p>
            <a:pPr algn="l">
              <a:buSzPct val="25000"/>
            </a:pPr>
            <a:r>
              <a:rPr lang="en-US" altLang="ko-KR" sz="2800" b="1" dirty="0"/>
              <a:t>–</a:t>
            </a:r>
            <a:r>
              <a:rPr lang="en-US" sz="2800" b="1" dirty="0" smtClean="0"/>
              <a:t> </a:t>
            </a:r>
            <a:r>
              <a:rPr lang="ko-KR" altLang="en-US" sz="2800" b="1" dirty="0" smtClean="0"/>
              <a:t>발송인</a:t>
            </a:r>
            <a:endParaRPr lang="en-US" sz="2800" b="1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305526" y="1268760"/>
            <a:ext cx="8838474" cy="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한쪽 모서리가 둥근 사각형 7"/>
          <p:cNvSpPr/>
          <p:nvPr/>
        </p:nvSpPr>
        <p:spPr>
          <a:xfrm>
            <a:off x="305526" y="2088232"/>
            <a:ext cx="216024" cy="1124744"/>
          </a:xfrm>
          <a:prstGeom prst="round1Rect">
            <a:avLst>
              <a:gd name="adj" fmla="val 50000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배송인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한쪽 모서리가 둥근 사각형 8"/>
          <p:cNvSpPr/>
          <p:nvPr/>
        </p:nvSpPr>
        <p:spPr>
          <a:xfrm>
            <a:off x="305526" y="260648"/>
            <a:ext cx="324036" cy="1827584"/>
          </a:xfrm>
          <a:prstGeom prst="round1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b="1" dirty="0" smtClean="0">
                <a:solidFill>
                  <a:schemeClr val="bg1"/>
                </a:solidFill>
              </a:rPr>
              <a:t>발송인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260648"/>
            <a:ext cx="305526" cy="659735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2" name="Picture 9" descr="C:\Users\wansu\Downloads\캡처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629320"/>
            <a:ext cx="2439242" cy="46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" name="Picture 10" descr="C:\Users\wansu\Downloads\캡처0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5523" y="1629320"/>
            <a:ext cx="2439241" cy="46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Picture 11" descr="C:\Users\wansu\Downloads\캡처0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4744" y="1629320"/>
            <a:ext cx="2439241" cy="46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직사각형 74"/>
          <p:cNvSpPr/>
          <p:nvPr/>
        </p:nvSpPr>
        <p:spPr>
          <a:xfrm>
            <a:off x="847950" y="2060848"/>
            <a:ext cx="2418876" cy="247851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6" name="직사각형 75"/>
          <p:cNvSpPr/>
          <p:nvPr/>
        </p:nvSpPr>
        <p:spPr>
          <a:xfrm>
            <a:off x="5004048" y="4941168"/>
            <a:ext cx="662903" cy="159930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77" name="직선 화살표 연결선 76"/>
          <p:cNvCxnSpPr>
            <a:stCxn id="76" idx="3"/>
          </p:cNvCxnSpPr>
          <p:nvPr/>
        </p:nvCxnSpPr>
        <p:spPr>
          <a:xfrm flipV="1">
            <a:off x="5666951" y="5011088"/>
            <a:ext cx="752521" cy="1004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1084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0" y="0"/>
            <a:ext cx="9144000" cy="12687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0" y="0"/>
            <a:ext cx="9144000" cy="26064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Shape 105"/>
          <p:cNvSpPr txBox="1">
            <a:spLocks/>
          </p:cNvSpPr>
          <p:nvPr/>
        </p:nvSpPr>
        <p:spPr>
          <a:xfrm>
            <a:off x="1331640" y="418654"/>
            <a:ext cx="6172200" cy="7780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pPr algn="l">
              <a:buSzPct val="25000"/>
            </a:pPr>
            <a:r>
              <a:rPr lang="en-US" sz="2800" b="1" dirty="0" smtClean="0"/>
              <a:t>System Use Case Description </a:t>
            </a:r>
            <a:br>
              <a:rPr lang="en-US" sz="2800" b="1" dirty="0" smtClean="0"/>
            </a:br>
            <a:r>
              <a:rPr lang="en-US" sz="2800" b="1" dirty="0" smtClean="0"/>
              <a:t>– </a:t>
            </a:r>
            <a:r>
              <a:rPr lang="ko-KR" altLang="en-US" sz="2800" b="1" dirty="0" smtClean="0"/>
              <a:t>배송 물품 등록</a:t>
            </a:r>
            <a:endParaRPr lang="en-US" sz="2800" b="1" dirty="0"/>
          </a:p>
        </p:txBody>
      </p:sp>
      <p:graphicFrame>
        <p:nvGraphicFramePr>
          <p:cNvPr id="24" name="Shape 107"/>
          <p:cNvGraphicFramePr/>
          <p:nvPr>
            <p:extLst>
              <p:ext uri="{D42A27DB-BD31-4B8C-83A1-F6EECF244321}">
                <p14:modId xmlns:p14="http://schemas.microsoft.com/office/powerpoint/2010/main" val="1189830511"/>
              </p:ext>
            </p:extLst>
          </p:nvPr>
        </p:nvGraphicFramePr>
        <p:xfrm>
          <a:off x="827584" y="1484784"/>
          <a:ext cx="8226914" cy="5170603"/>
        </p:xfrm>
        <a:graphic>
          <a:graphicData uri="http://schemas.openxmlformats.org/drawingml/2006/table">
            <a:tbl>
              <a:tblPr firstRow="1" firstCol="1" bandRow="1">
                <a:noFill/>
              </a:tblPr>
              <a:tblGrid>
                <a:gridCol w="19934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23351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13212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400" b="1" u="none" strike="noStrike" cap="none" dirty="0">
                          <a:solidFill>
                            <a:srgbClr val="000000"/>
                          </a:solidFill>
                        </a:rPr>
                        <a:t>Name</a:t>
                      </a:r>
                    </a:p>
                  </a:txBody>
                  <a:tcPr marL="51094" marR="51094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altLang="en-US" sz="1400" b="0" u="none" strike="noStrike" cap="none" dirty="0" smtClean="0">
                          <a:solidFill>
                            <a:schemeClr val="dk1"/>
                          </a:solidFill>
                        </a:rPr>
                        <a:t>배송 물품 등록</a:t>
                      </a:r>
                      <a:endParaRPr lang="en-US" sz="14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51094" marR="51094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84459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400" b="1" u="none" strike="noStrike" cap="none" dirty="0">
                          <a:solidFill>
                            <a:srgbClr val="000000"/>
                          </a:solidFill>
                        </a:rPr>
                        <a:t>Brief Description</a:t>
                      </a:r>
                    </a:p>
                  </a:txBody>
                  <a:tcPr marL="51094" marR="51094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발송을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희망하는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이용자가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출발지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나 </a:t>
                      </a:r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도착지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희망가격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등의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정보를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입력한다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altLang="ko-KR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1094" marR="51094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84459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400" b="1" u="none" strike="noStrike" cap="none" dirty="0">
                          <a:solidFill>
                            <a:srgbClr val="000000"/>
                          </a:solidFill>
                        </a:rPr>
                        <a:t>Principal Actor</a:t>
                      </a:r>
                    </a:p>
                  </a:txBody>
                  <a:tcPr marL="51094" marR="51094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altLang="en-US" sz="1400" b="0" u="none" strike="noStrike" cap="none" dirty="0" smtClean="0"/>
                        <a:t>발송인</a:t>
                      </a:r>
                      <a:endParaRPr lang="en-US" sz="1400" b="0" u="none" strike="noStrike" cap="none" dirty="0"/>
                    </a:p>
                  </a:txBody>
                  <a:tcPr marL="51094" marR="51094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84459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400" b="1" u="none" strike="noStrike" cap="none" dirty="0">
                          <a:solidFill>
                            <a:srgbClr val="000000"/>
                          </a:solidFill>
                        </a:rPr>
                        <a:t>Precondition</a:t>
                      </a:r>
                    </a:p>
                  </a:txBody>
                  <a:tcPr marL="51094" marR="51094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altLang="en-US" sz="1400" b="0" i="0" u="none" strike="noStrike" cap="none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로그인된</a:t>
                      </a:r>
                      <a:r>
                        <a:rPr lang="ko-KR" altLang="en-US" sz="1400" b="0" i="0" u="none" strike="noStrike" cap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 상태이며 초기 메뉴에서 </a:t>
                      </a:r>
                      <a:r>
                        <a:rPr lang="en-US" altLang="ko-KR" sz="1400" b="0" i="0" u="none" strike="noStrike" cap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[</a:t>
                      </a:r>
                      <a:r>
                        <a:rPr lang="ko-KR" altLang="en-US" sz="1400" b="0" i="0" u="none" strike="noStrike" cap="none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퀵</a:t>
                      </a:r>
                      <a:r>
                        <a:rPr lang="ko-KR" altLang="en-US" sz="1400" b="0" i="0" u="none" strike="noStrike" cap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  보내기</a:t>
                      </a:r>
                      <a:r>
                        <a:rPr lang="en-US" altLang="ko-KR" sz="1400" b="0" i="0" u="none" strike="noStrike" cap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] </a:t>
                      </a:r>
                      <a:r>
                        <a:rPr lang="ko-KR" altLang="en-US" sz="1400" b="0" i="0" u="none" strike="noStrike" cap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버튼을 누른 상태이다</a:t>
                      </a:r>
                      <a:r>
                        <a:rPr lang="en-US" altLang="ko-KR" sz="1400" b="0" i="0" u="none" strike="noStrike" cap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endParaRPr lang="en-US" altLang="ko-KR" sz="1400" b="0" i="0" u="none" strike="noStrike" cap="none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51094" marR="51094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84459">
                <a:tc gridSpan="2"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400" b="1" u="none" strike="noStrike" cap="none" dirty="0"/>
                        <a:t>Main Flow</a:t>
                      </a:r>
                    </a:p>
                  </a:txBody>
                  <a:tcPr marL="51094" marR="51094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437384">
                <a:tc gridSpan="2"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altLang="ko-KR" sz="1400" b="0" i="0" u="none" strike="noStrike" cap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1. </a:t>
                      </a:r>
                      <a:r>
                        <a:rPr lang="ko-KR" altLang="en-US" sz="1400" b="0" i="0" u="none" strike="noStrike" cap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발송인이 </a:t>
                      </a:r>
                      <a:r>
                        <a:rPr lang="en-US" altLang="ko-KR" sz="1400" b="0" i="0" u="none" strike="noStrike" cap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[</a:t>
                      </a:r>
                      <a:r>
                        <a:rPr lang="ko-KR" altLang="en-US" sz="1400" b="0" i="0" u="none" strike="noStrike" cap="none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퀵</a:t>
                      </a:r>
                      <a:r>
                        <a:rPr lang="ko-KR" altLang="en-US" sz="1400" b="0" i="0" u="none" strike="noStrike" cap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 보내기</a:t>
                      </a:r>
                      <a:r>
                        <a:rPr lang="en-US" altLang="ko-KR" sz="1400" b="0" i="0" u="none" strike="noStrike" cap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] </a:t>
                      </a:r>
                      <a:r>
                        <a:rPr lang="ko-KR" altLang="en-US" sz="1400" b="0" i="0" u="none" strike="noStrike" cap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창에서 </a:t>
                      </a:r>
                      <a:r>
                        <a:rPr lang="en-US" altLang="ko-KR" sz="1400" b="0" i="0" u="none" strike="noStrike" cap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[</a:t>
                      </a:r>
                      <a:r>
                        <a:rPr lang="ko-KR" altLang="en-US" sz="1400" b="0" i="0" u="none" strike="noStrike" cap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새로운 </a:t>
                      </a:r>
                      <a:r>
                        <a:rPr lang="ko-KR" altLang="en-US" sz="1400" b="0" i="0" u="none" strike="noStrike" cap="none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퀵</a:t>
                      </a:r>
                      <a:r>
                        <a:rPr lang="ko-KR" altLang="en-US" sz="1400" b="0" i="0" u="none" strike="noStrike" cap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 보내기</a:t>
                      </a:r>
                      <a:r>
                        <a:rPr lang="en-US" altLang="ko-KR" sz="1400" b="0" i="0" u="none" strike="noStrike" cap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] </a:t>
                      </a:r>
                      <a:r>
                        <a:rPr lang="ko-KR" altLang="en-US" sz="1400" b="0" i="0" u="none" strike="noStrike" cap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버튼을 클릭한다</a:t>
                      </a:r>
                      <a:r>
                        <a:rPr lang="en-US" altLang="ko-KR" sz="1400" b="0" i="0" u="none" strike="noStrike" cap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. </a:t>
                      </a:r>
                    </a:p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altLang="ko-KR" sz="1400" b="0" i="0" u="none" strike="noStrike" cap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2. [</a:t>
                      </a:r>
                      <a:r>
                        <a:rPr lang="ko-KR" altLang="en-US" sz="1400" b="0" i="0" u="none" strike="noStrike" cap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출발지</a:t>
                      </a:r>
                      <a:r>
                        <a:rPr lang="en-US" altLang="ko-KR" sz="1400" b="0" i="0" u="none" strike="noStrike" cap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] </a:t>
                      </a:r>
                      <a:r>
                        <a:rPr lang="ko-KR" altLang="en-US" sz="1400" b="0" i="0" u="none" strike="noStrike" cap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칸에 </a:t>
                      </a:r>
                      <a:r>
                        <a:rPr lang="ko-KR" altLang="en-US" sz="1400" b="0" i="0" u="none" strike="noStrike" cap="none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퀵</a:t>
                      </a:r>
                      <a:r>
                        <a:rPr lang="ko-KR" altLang="en-US" sz="1400" b="0" i="0" u="none" strike="noStrike" cap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 을 보내는 위치를 검색하여 설정한다</a:t>
                      </a:r>
                      <a:r>
                        <a:rPr lang="en-US" altLang="ko-KR" sz="1400" b="0" i="0" u="none" strike="noStrike" cap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.</a:t>
                      </a:r>
                      <a:endParaRPr lang="ko-KR" altLang="en-US" sz="1400" b="0" i="0" u="none" strike="noStrike" cap="none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altLang="ko-KR" sz="1400" b="0" i="0" u="none" strike="noStrike" cap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3. [</a:t>
                      </a:r>
                      <a:r>
                        <a:rPr lang="ko-KR" altLang="en-US" sz="1400" b="0" i="0" u="none" strike="noStrike" cap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도착지</a:t>
                      </a:r>
                      <a:r>
                        <a:rPr lang="en-US" altLang="ko-KR" sz="1400" b="0" i="0" u="none" strike="noStrike" cap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] </a:t>
                      </a:r>
                      <a:r>
                        <a:rPr lang="ko-KR" altLang="en-US" sz="1400" b="0" i="0" u="none" strike="noStrike" cap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칸에 </a:t>
                      </a:r>
                      <a:r>
                        <a:rPr lang="ko-KR" altLang="en-US" sz="1400" b="0" i="0" u="none" strike="noStrike" cap="none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퀵을</a:t>
                      </a:r>
                      <a:r>
                        <a:rPr lang="ko-KR" altLang="en-US" sz="1400" b="0" i="0" u="none" strike="noStrike" cap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 발송하고자 하는 도착지를 검색하여 설정한다</a:t>
                      </a:r>
                      <a:r>
                        <a:rPr lang="en-US" altLang="ko-KR" sz="1400" b="0" i="0" u="none" strike="noStrike" cap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.</a:t>
                      </a:r>
                    </a:p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altLang="ko-KR" sz="1400" b="0" i="0" u="none" strike="noStrike" cap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4. [</a:t>
                      </a:r>
                      <a:r>
                        <a:rPr lang="ko-KR" altLang="en-US" sz="1400" b="0" i="0" u="none" strike="noStrike" cap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희망가격</a:t>
                      </a:r>
                      <a:r>
                        <a:rPr lang="en-US" altLang="ko-KR" sz="1400" b="0" i="0" u="none" strike="noStrike" cap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]</a:t>
                      </a:r>
                      <a:r>
                        <a:rPr lang="ko-KR" altLang="en-US" sz="1400" b="0" i="0" u="none" strike="noStrike" cap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의 게이지를 </a:t>
                      </a:r>
                      <a:r>
                        <a:rPr lang="ko-KR" altLang="en-US" sz="1400" b="0" i="0" u="none" strike="noStrike" cap="none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스크롤하여</a:t>
                      </a:r>
                      <a:r>
                        <a:rPr lang="ko-KR" altLang="en-US" sz="1400" b="0" i="0" u="none" strike="noStrike" cap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 천원 단위로 희망 </a:t>
                      </a:r>
                      <a:r>
                        <a:rPr lang="ko-KR" altLang="en-US" sz="1400" b="0" i="0" u="none" strike="noStrike" cap="none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배송비를</a:t>
                      </a:r>
                      <a:r>
                        <a:rPr lang="ko-KR" altLang="en-US" sz="1400" b="0" i="0" u="none" strike="noStrike" cap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 설정한다</a:t>
                      </a:r>
                      <a:r>
                        <a:rPr lang="en-US" altLang="ko-KR" sz="1400" b="0" i="0" u="none" strike="noStrike" cap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.</a:t>
                      </a:r>
                      <a:r>
                        <a:rPr lang="ko-KR" altLang="en-US" sz="1400" b="0" i="0" u="none" strike="noStrike" cap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</a:p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altLang="ko-KR" sz="1400" b="0" i="0" u="none" strike="noStrike" cap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5. [</a:t>
                      </a:r>
                      <a:r>
                        <a:rPr lang="ko-KR" altLang="en-US" sz="1400" b="0" i="0" u="none" strike="noStrike" cap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등록</a:t>
                      </a:r>
                      <a:r>
                        <a:rPr lang="en-US" altLang="ko-KR" sz="1400" b="0" i="0" u="none" strike="noStrike" cap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] </a:t>
                      </a:r>
                      <a:r>
                        <a:rPr lang="ko-KR" altLang="en-US" sz="1400" b="0" i="0" u="none" strike="noStrike" cap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버튼을 눌러 발송 정보를 등록한다</a:t>
                      </a:r>
                      <a:r>
                        <a:rPr lang="en-US" altLang="ko-KR" sz="1400" b="0" i="0" u="none" strike="noStrike" cap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.</a:t>
                      </a:r>
                    </a:p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altLang="ko-KR" sz="1400" b="0" i="0" u="none" strike="noStrike" cap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6. “</a:t>
                      </a:r>
                      <a:r>
                        <a:rPr lang="ko-KR" altLang="en-US" sz="1400" b="0" i="0" u="none" strike="noStrike" cap="none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퀵</a:t>
                      </a:r>
                      <a:r>
                        <a:rPr lang="ko-KR" altLang="en-US" sz="1400" b="0" i="0" u="none" strike="noStrike" cap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 보내기</a:t>
                      </a:r>
                      <a:r>
                        <a:rPr lang="en-US" altLang="ko-KR" sz="1400" b="0" i="0" u="none" strike="noStrike" cap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” </a:t>
                      </a:r>
                      <a:r>
                        <a:rPr lang="ko-KR" altLang="en-US" sz="1400" b="0" i="0" u="none" strike="noStrike" cap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창으로 자동으로 넘어간다</a:t>
                      </a:r>
                      <a:r>
                        <a:rPr lang="en-US" altLang="ko-KR" sz="1400" b="0" i="0" u="none" strike="noStrike" cap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.</a:t>
                      </a:r>
                    </a:p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altLang="ko-KR" sz="1400" b="0" i="0" u="none" strike="noStrike" cap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7. </a:t>
                      </a:r>
                      <a:r>
                        <a:rPr lang="ko-KR" altLang="en-US" sz="1400" b="0" i="0" u="none" strike="noStrike" cap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목록 중 </a:t>
                      </a:r>
                      <a:r>
                        <a:rPr lang="ko-KR" altLang="en-US" sz="1400" b="0" i="0" u="none" strike="noStrike" cap="none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최하단에</a:t>
                      </a:r>
                      <a:r>
                        <a:rPr lang="ko-KR" altLang="en-US" sz="1400" b="0" i="0" u="none" strike="noStrike" cap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 새로 등록한 배송물품의 출발지 및 도착지</a:t>
                      </a:r>
                      <a:r>
                        <a:rPr lang="en-US" altLang="ko-KR" sz="1400" b="0" i="0" u="none" strike="noStrike" cap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, </a:t>
                      </a:r>
                      <a:r>
                        <a:rPr lang="ko-KR" altLang="en-US" sz="1400" b="0" i="0" u="none" strike="noStrike" cap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가격 정보</a:t>
                      </a:r>
                      <a:r>
                        <a:rPr lang="en-US" altLang="ko-KR" sz="1400" b="0" i="0" u="none" strike="noStrike" cap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, </a:t>
                      </a:r>
                      <a:r>
                        <a:rPr lang="ko-KR" altLang="en-US" sz="1400" b="0" i="0" u="none" strike="noStrike" cap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등록 시간과 </a:t>
                      </a:r>
                      <a:r>
                        <a:rPr lang="ko-KR" altLang="en-US" sz="1400" b="0" i="0" u="none" strike="noStrike" cap="none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함꼐</a:t>
                      </a:r>
                      <a:r>
                        <a:rPr lang="ko-KR" altLang="en-US" sz="1400" b="0" i="0" u="none" strike="noStrike" cap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US" altLang="ko-KR" sz="1400" b="0" i="0" u="none" strike="noStrike" cap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“</a:t>
                      </a:r>
                      <a:r>
                        <a:rPr lang="ko-KR" altLang="en-US" sz="1400" b="0" i="0" u="none" strike="noStrike" cap="none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모집중</a:t>
                      </a:r>
                      <a:r>
                        <a:rPr lang="en-US" altLang="ko-KR" sz="1400" b="0" i="0" u="none" strike="noStrike" cap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” </a:t>
                      </a:r>
                      <a:r>
                        <a:rPr lang="ko-KR" altLang="en-US" sz="1400" b="0" i="0" u="none" strike="noStrike" cap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상태로 나타난다</a:t>
                      </a:r>
                      <a:r>
                        <a:rPr lang="en-US" altLang="ko-KR" sz="1400" b="0" i="0" u="none" strike="noStrike" cap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.</a:t>
                      </a:r>
                    </a:p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altLang="ko-KR" sz="1400" b="0" i="0" u="none" strike="noStrike" cap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          Alternate 7a. </a:t>
                      </a:r>
                      <a:r>
                        <a:rPr lang="ko-KR" altLang="en-US" sz="1400" b="0" i="0" u="none" strike="noStrike" cap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배송물품을 삭제하고 싶을 시</a:t>
                      </a:r>
                      <a:endParaRPr lang="en-US" altLang="ko-KR" sz="1400" b="0" i="0" u="none" strike="noStrike" cap="none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altLang="ko-KR" sz="1400" b="0" i="0" u="none" strike="noStrike" cap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8. </a:t>
                      </a:r>
                      <a:r>
                        <a:rPr lang="ko-KR" altLang="en-US" sz="1400" b="0" i="0" u="none" strike="noStrike" cap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해당 물품의 칸을 누르면 </a:t>
                      </a:r>
                      <a:r>
                        <a:rPr lang="ko-KR" altLang="en-US" sz="1400" b="0" i="0" u="none" strike="noStrike" cap="none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배송인을</a:t>
                      </a:r>
                      <a:r>
                        <a:rPr lang="ko-KR" altLang="en-US" sz="1400" b="0" i="0" u="none" strike="noStrike" cap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 선택할 수 있는 화면인 </a:t>
                      </a:r>
                      <a:r>
                        <a:rPr lang="en-US" altLang="ko-KR" sz="1400" b="0" i="0" u="none" strike="noStrike" cap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“</a:t>
                      </a:r>
                      <a:r>
                        <a:rPr lang="ko-KR" altLang="en-US" sz="1400" b="0" i="0" u="none" strike="noStrike" cap="none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퀵</a:t>
                      </a:r>
                      <a:r>
                        <a:rPr lang="ko-KR" altLang="en-US" sz="1400" b="0" i="0" u="none" strike="noStrike" cap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 상세정보</a:t>
                      </a:r>
                      <a:r>
                        <a:rPr lang="en-US" altLang="ko-KR" sz="1400" b="0" i="0" u="none" strike="noStrike" cap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” </a:t>
                      </a:r>
                      <a:r>
                        <a:rPr lang="ko-KR" altLang="en-US" sz="1400" b="0" i="0" u="none" strike="noStrike" cap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창으로 넘어간다</a:t>
                      </a:r>
                      <a:r>
                        <a:rPr lang="en-US" altLang="ko-KR" sz="1400" b="0" i="0" u="none" strike="noStrike" cap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.</a:t>
                      </a:r>
                      <a:endParaRPr lang="ko-KR" altLang="en-US" sz="1400" b="0" i="0" u="none" strike="noStrike" cap="none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51094" marR="51094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84459">
                <a:tc gridSpan="2"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400" b="1" u="none" strike="noStrike" cap="none" dirty="0"/>
                        <a:t>Alternate</a:t>
                      </a:r>
                    </a:p>
                  </a:txBody>
                  <a:tcPr marL="51094" marR="51094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795661">
                <a:tc gridSpan="2">
                  <a:txBody>
                    <a:bodyPr/>
                    <a:lstStyle/>
                    <a:p>
                      <a:pPr marL="15240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100000"/>
                        <a:buFont typeface="Arial"/>
                        <a:buNone/>
                      </a:pPr>
                      <a:r>
                        <a:rPr lang="en-US" altLang="ko-KR" sz="1400" b="1" i="0" u="none" strike="noStrike" cap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Alternate 7a. </a:t>
                      </a:r>
                      <a:r>
                        <a:rPr lang="ko-KR" altLang="en-US" sz="1400" b="1" i="0" u="none" strike="noStrike" cap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배송물품을 삭제하고 싶을 시</a:t>
                      </a:r>
                      <a:endParaRPr lang="en-US" altLang="ko-KR" sz="1400" b="1" i="0" u="none" strike="noStrike" cap="none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  <a:p>
                      <a:pPr marL="495300" marR="0" lvl="0" indent="-34290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100000"/>
                        <a:buFont typeface="Arial"/>
                        <a:buAutoNum type="arabicPeriod"/>
                      </a:pPr>
                      <a:r>
                        <a:rPr lang="ko-KR" altLang="en-US" sz="1400" b="0" i="0" u="none" strike="noStrike" cap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모집 중인 물품을 선택한다</a:t>
                      </a:r>
                      <a:r>
                        <a:rPr lang="en-US" altLang="ko-KR" sz="1400" b="0" i="0" u="none" strike="noStrike" cap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.</a:t>
                      </a:r>
                    </a:p>
                    <a:p>
                      <a:pPr marL="495300" marR="0" lvl="0" indent="-34290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100000"/>
                        <a:buFont typeface="Arial"/>
                        <a:buAutoNum type="arabicPeriod"/>
                      </a:pP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14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 화물 운송 요청 삭제</a:t>
                      </a: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r>
                        <a:rPr lang="ko-KR" altLang="en-US" sz="14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를 </a:t>
                      </a:r>
                      <a:r>
                        <a:rPr lang="ko-KR" altLang="en-US" sz="14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탭한다</a:t>
                      </a: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495300" marR="0" lvl="0" indent="-34290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100000"/>
                        <a:buFont typeface="Arial"/>
                        <a:buAutoNum type="arabicPeriod"/>
                      </a:pPr>
                      <a:r>
                        <a:rPr lang="ko-KR" altLang="en-US" sz="1400" b="0" u="none" strike="noStrike" kern="1200" cap="non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삭제가 완료된다</a:t>
                      </a:r>
                      <a:r>
                        <a:rPr lang="en-US" altLang="ko-KR" sz="1400" b="0" u="none" strike="noStrike" kern="1200" cap="non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1400" b="0" u="none" strike="noStrike" cap="none" dirty="0"/>
                    </a:p>
                  </a:txBody>
                  <a:tcPr marL="51094" marR="51094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5" name="한쪽 모서리가 둥근 사각형 24"/>
          <p:cNvSpPr/>
          <p:nvPr/>
        </p:nvSpPr>
        <p:spPr>
          <a:xfrm>
            <a:off x="305526" y="2088232"/>
            <a:ext cx="216024" cy="1124744"/>
          </a:xfrm>
          <a:prstGeom prst="round1Rect">
            <a:avLst>
              <a:gd name="adj" fmla="val 50000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배송인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6" name="한쪽 모서리가 둥근 사각형 25"/>
          <p:cNvSpPr/>
          <p:nvPr/>
        </p:nvSpPr>
        <p:spPr>
          <a:xfrm>
            <a:off x="305526" y="260648"/>
            <a:ext cx="324036" cy="1827584"/>
          </a:xfrm>
          <a:prstGeom prst="round1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b="1" dirty="0" smtClean="0">
                <a:solidFill>
                  <a:schemeClr val="bg1"/>
                </a:solidFill>
              </a:rPr>
              <a:t>발송인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cxnSp>
        <p:nvCxnSpPr>
          <p:cNvPr id="27" name="직선 연결선 26"/>
          <p:cNvCxnSpPr/>
          <p:nvPr/>
        </p:nvCxnSpPr>
        <p:spPr>
          <a:xfrm>
            <a:off x="629562" y="1268760"/>
            <a:ext cx="8514438" cy="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0" y="260648"/>
            <a:ext cx="305526" cy="659735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32291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461" y="1772816"/>
            <a:ext cx="2651411" cy="468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8" descr="C:\Users\wansu\Downloads\캡처0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1773336"/>
            <a:ext cx="2439241" cy="46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1772816"/>
            <a:ext cx="2587386" cy="468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0" y="0"/>
            <a:ext cx="9144000" cy="12687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0" y="0"/>
            <a:ext cx="9144000" cy="26064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Shape 105"/>
          <p:cNvSpPr txBox="1">
            <a:spLocks/>
          </p:cNvSpPr>
          <p:nvPr/>
        </p:nvSpPr>
        <p:spPr>
          <a:xfrm>
            <a:off x="1331640" y="418654"/>
            <a:ext cx="6172200" cy="7780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pPr algn="l">
              <a:buSzPct val="25000"/>
            </a:pPr>
            <a:r>
              <a:rPr lang="en-US" sz="2800" b="1" dirty="0" smtClean="0"/>
              <a:t>System Use Case Description</a:t>
            </a:r>
          </a:p>
          <a:p>
            <a:pPr algn="l">
              <a:buSzPct val="25000"/>
            </a:pPr>
            <a:r>
              <a:rPr lang="en-US" altLang="ko-KR" sz="2800" b="1" dirty="0"/>
              <a:t>–</a:t>
            </a:r>
            <a:r>
              <a:rPr lang="en-US" sz="2800" b="1" dirty="0" smtClean="0"/>
              <a:t> </a:t>
            </a:r>
            <a:r>
              <a:rPr lang="ko-KR" altLang="en-US" sz="2800" b="1" dirty="0" smtClean="0"/>
              <a:t>배송 물품 등록</a:t>
            </a:r>
            <a:endParaRPr lang="en-US" sz="2800" b="1" dirty="0"/>
          </a:p>
        </p:txBody>
      </p:sp>
      <p:cxnSp>
        <p:nvCxnSpPr>
          <p:cNvPr id="10" name="직선 연결선 9"/>
          <p:cNvCxnSpPr/>
          <p:nvPr/>
        </p:nvCxnSpPr>
        <p:spPr>
          <a:xfrm>
            <a:off x="305526" y="1268760"/>
            <a:ext cx="8838474" cy="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한쪽 모서리가 둥근 사각형 10"/>
          <p:cNvSpPr/>
          <p:nvPr/>
        </p:nvSpPr>
        <p:spPr>
          <a:xfrm>
            <a:off x="305526" y="2088232"/>
            <a:ext cx="216024" cy="1124744"/>
          </a:xfrm>
          <a:prstGeom prst="round1Rect">
            <a:avLst>
              <a:gd name="adj" fmla="val 50000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배송인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" name="한쪽 모서리가 둥근 사각형 11"/>
          <p:cNvSpPr/>
          <p:nvPr/>
        </p:nvSpPr>
        <p:spPr>
          <a:xfrm>
            <a:off x="305526" y="260648"/>
            <a:ext cx="324036" cy="1827584"/>
          </a:xfrm>
          <a:prstGeom prst="round1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b="1" dirty="0" smtClean="0">
                <a:solidFill>
                  <a:schemeClr val="bg1"/>
                </a:solidFill>
              </a:rPr>
              <a:t>발송인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0" y="260648"/>
            <a:ext cx="305526" cy="659735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103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12687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0" y="0"/>
            <a:ext cx="9144000" cy="26064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Shape 105"/>
          <p:cNvSpPr txBox="1">
            <a:spLocks/>
          </p:cNvSpPr>
          <p:nvPr/>
        </p:nvSpPr>
        <p:spPr>
          <a:xfrm>
            <a:off x="1331640" y="418654"/>
            <a:ext cx="6172200" cy="7780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pPr algn="l">
              <a:buSzPct val="25000"/>
            </a:pPr>
            <a:r>
              <a:rPr lang="en-US" sz="2800" b="1" dirty="0" smtClean="0"/>
              <a:t>System Use Case Description</a:t>
            </a:r>
          </a:p>
          <a:p>
            <a:pPr algn="l">
              <a:buSzPct val="25000"/>
            </a:pPr>
            <a:r>
              <a:rPr lang="en-US" altLang="ko-KR" sz="2800" b="1" dirty="0"/>
              <a:t>–</a:t>
            </a:r>
            <a:r>
              <a:rPr lang="en-US" sz="2800" b="1" dirty="0" smtClean="0"/>
              <a:t> </a:t>
            </a:r>
            <a:r>
              <a:rPr lang="ko-KR" altLang="en-US" sz="2800" b="1" dirty="0" smtClean="0"/>
              <a:t>배송 물품 등록</a:t>
            </a:r>
            <a:endParaRPr lang="en-US" sz="2800" b="1" dirty="0"/>
          </a:p>
        </p:txBody>
      </p:sp>
      <p:cxnSp>
        <p:nvCxnSpPr>
          <p:cNvPr id="10" name="직선 연결선 9"/>
          <p:cNvCxnSpPr/>
          <p:nvPr/>
        </p:nvCxnSpPr>
        <p:spPr>
          <a:xfrm>
            <a:off x="305526" y="1268760"/>
            <a:ext cx="8838474" cy="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한쪽 모서리가 둥근 사각형 10"/>
          <p:cNvSpPr/>
          <p:nvPr/>
        </p:nvSpPr>
        <p:spPr>
          <a:xfrm>
            <a:off x="305526" y="2088232"/>
            <a:ext cx="216024" cy="1124744"/>
          </a:xfrm>
          <a:prstGeom prst="round1Rect">
            <a:avLst>
              <a:gd name="adj" fmla="val 50000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배송인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" name="한쪽 모서리가 둥근 사각형 11"/>
          <p:cNvSpPr/>
          <p:nvPr/>
        </p:nvSpPr>
        <p:spPr>
          <a:xfrm>
            <a:off x="305526" y="260648"/>
            <a:ext cx="324036" cy="1827584"/>
          </a:xfrm>
          <a:prstGeom prst="round1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b="1" dirty="0" smtClean="0">
                <a:solidFill>
                  <a:schemeClr val="bg1"/>
                </a:solidFill>
              </a:rPr>
              <a:t>발송인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0" y="260648"/>
            <a:ext cx="305526" cy="659735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6767" y="1772816"/>
            <a:ext cx="2541945" cy="468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67283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0" y="0"/>
            <a:ext cx="9144000" cy="12687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0" y="0"/>
            <a:ext cx="9144000" cy="26064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Shape 105"/>
          <p:cNvSpPr txBox="1">
            <a:spLocks/>
          </p:cNvSpPr>
          <p:nvPr/>
        </p:nvSpPr>
        <p:spPr>
          <a:xfrm>
            <a:off x="1331640" y="418654"/>
            <a:ext cx="6172200" cy="7780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pPr algn="l">
              <a:buSzPct val="25000"/>
            </a:pPr>
            <a:r>
              <a:rPr lang="en-US" sz="2800" b="1" dirty="0" smtClean="0"/>
              <a:t>System Use Case Description </a:t>
            </a:r>
            <a:br>
              <a:rPr lang="en-US" sz="2800" b="1" dirty="0" smtClean="0"/>
            </a:br>
            <a:r>
              <a:rPr lang="en-US" sz="2800" b="1" dirty="0" smtClean="0"/>
              <a:t>– </a:t>
            </a:r>
            <a:r>
              <a:rPr lang="ko-KR" altLang="en-US" sz="2800" b="1" dirty="0" smtClean="0"/>
              <a:t>배송인 선택</a:t>
            </a:r>
            <a:endParaRPr lang="en-US" sz="2800" b="1" dirty="0"/>
          </a:p>
        </p:txBody>
      </p:sp>
      <p:sp>
        <p:nvSpPr>
          <p:cNvPr id="23" name="Shape 106"/>
          <p:cNvSpPr txBox="1">
            <a:spLocks noGrp="1"/>
          </p:cNvSpPr>
          <p:nvPr>
            <p:ph type="sldNum" idx="12"/>
          </p:nvPr>
        </p:nvSpPr>
        <p:spPr>
          <a:xfrm>
            <a:off x="6457951" y="6356351"/>
            <a:ext cx="20573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4" name="Shape 107"/>
          <p:cNvGraphicFramePr/>
          <p:nvPr>
            <p:extLst>
              <p:ext uri="{D42A27DB-BD31-4B8C-83A1-F6EECF244321}">
                <p14:modId xmlns:p14="http://schemas.microsoft.com/office/powerpoint/2010/main" val="969756917"/>
              </p:ext>
            </p:extLst>
          </p:nvPr>
        </p:nvGraphicFramePr>
        <p:xfrm>
          <a:off x="845586" y="1484783"/>
          <a:ext cx="8208912" cy="4699379"/>
        </p:xfrm>
        <a:graphic>
          <a:graphicData uri="http://schemas.openxmlformats.org/drawingml/2006/table">
            <a:tbl>
              <a:tblPr firstRow="1" firstCol="1" bandRow="1">
                <a:noFill/>
              </a:tblPr>
              <a:tblGrid>
                <a:gridCol w="198904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21987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8033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400" b="1" u="none" strike="noStrike" cap="none" dirty="0">
                          <a:solidFill>
                            <a:srgbClr val="000000"/>
                          </a:solidFill>
                        </a:rPr>
                        <a:t>Name</a:t>
                      </a:r>
                    </a:p>
                  </a:txBody>
                  <a:tcPr marL="51094" marR="51094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400" b="0" i="0" u="none" strike="noStrike" kern="1200" cap="none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배송</a:t>
                      </a:r>
                      <a:r>
                        <a:rPr lang="ko-KR" altLang="en-US" sz="1400" b="0" i="0" u="none" strike="noStrike" kern="1200" cap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인</a:t>
                      </a:r>
                      <a:r>
                        <a:rPr lang="en-US" sz="1400" b="0" i="0" u="none" strike="noStrike" kern="1200" cap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u="none" strike="noStrike" kern="1200" cap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선택</a:t>
                      </a:r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61591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400" b="1" u="none" strike="noStrike" cap="none" dirty="0">
                          <a:solidFill>
                            <a:srgbClr val="000000"/>
                          </a:solidFill>
                        </a:rPr>
                        <a:t>Brief Description</a:t>
                      </a:r>
                    </a:p>
                  </a:txBody>
                  <a:tcPr marL="51094" marR="51094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400" b="0" i="0" u="none" strike="noStrike" kern="1200" cap="none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발송인이</a:t>
                      </a:r>
                      <a:r>
                        <a:rPr lang="en-US" sz="1400" b="0" i="0" u="none" strike="noStrike" kern="1200" cap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u="none" strike="noStrike" kern="1200" cap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본인이 </a:t>
                      </a:r>
                      <a:r>
                        <a:rPr lang="en-US" sz="1400" b="0" i="0" u="none" strike="noStrike" kern="1200" cap="none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희망하는</a:t>
                      </a:r>
                      <a:r>
                        <a:rPr lang="en-US" sz="1400" b="0" i="0" u="none" strike="noStrike" kern="1200" cap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u="none" strike="noStrike" kern="1200" cap="none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배송담당자를</a:t>
                      </a:r>
                      <a:r>
                        <a:rPr lang="en-US" sz="1400" b="0" i="0" u="none" strike="noStrike" kern="1200" cap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u="none" strike="noStrike" kern="1200" cap="none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선택한다</a:t>
                      </a:r>
                      <a:endParaRPr lang="en-US" sz="1400" b="0" i="0" u="none" strike="noStrike" kern="1200" cap="none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61591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400" b="1" u="none" strike="noStrike" cap="none" dirty="0">
                          <a:solidFill>
                            <a:srgbClr val="000000"/>
                          </a:solidFill>
                        </a:rPr>
                        <a:t>Principal Actor</a:t>
                      </a:r>
                    </a:p>
                  </a:txBody>
                  <a:tcPr marL="51094" marR="51094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400" b="0" i="0" u="none" strike="noStrike" kern="1200" cap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발송인</a:t>
                      </a:r>
                      <a:endParaRPr lang="en-US" sz="1400" b="0" i="0" u="none" strike="noStrike" kern="1200" cap="none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61591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400" b="1" u="none" strike="noStrike" cap="none" dirty="0">
                          <a:solidFill>
                            <a:srgbClr val="000000"/>
                          </a:solidFill>
                        </a:rPr>
                        <a:t>Precondition</a:t>
                      </a:r>
                    </a:p>
                  </a:txBody>
                  <a:tcPr marL="51094" marR="51094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altLang="en-US" sz="1400" b="0" i="0" u="none" strike="noStrike" kern="1200" cap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한 명 이상의 배송 희망자가 해당 발송 업무에 지원을 한 상태이다</a:t>
                      </a:r>
                      <a:endParaRPr lang="en-US" sz="1400" b="0" i="0" u="none" strike="noStrike" kern="1200" cap="none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61591">
                <a:tc gridSpan="2"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400" b="1" u="none" strike="noStrike" cap="none" dirty="0"/>
                        <a:t>Main Flow</a:t>
                      </a:r>
                    </a:p>
                  </a:txBody>
                  <a:tcPr marL="51094" marR="51094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996830">
                <a:tc gridSpan="2"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1. </a:t>
                      </a:r>
                      <a:r>
                        <a:rPr lang="ko-KR" altLang="en-US" sz="14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발송인이 어플리케이션에 접속한다</a:t>
                      </a:r>
                      <a:r>
                        <a:rPr lang="en-US" altLang="ko-KR" sz="14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.</a:t>
                      </a:r>
                    </a:p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2. </a:t>
                      </a:r>
                      <a:r>
                        <a:rPr lang="ko-KR" altLang="en-US" sz="14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배송하고자 하는 물품의 경로</a:t>
                      </a:r>
                      <a:r>
                        <a:rPr lang="en-US" altLang="ko-KR" sz="1400" b="0" i="0" u="none" strike="noStrike" cap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(</a:t>
                      </a:r>
                      <a:r>
                        <a:rPr lang="ko-KR" altLang="en-US" sz="1400" b="0" i="0" u="none" strike="noStrike" cap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출발지와 도착지</a:t>
                      </a:r>
                      <a:r>
                        <a:rPr lang="en-US" altLang="ko-KR" sz="1400" b="0" i="0" u="none" strike="noStrike" cap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) </a:t>
                      </a:r>
                      <a:r>
                        <a:rPr lang="ko-KR" altLang="en-US" sz="1400" b="0" i="0" u="none" strike="noStrike" cap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및 희망가격을 작성하여 배송을 의뢰하고자 하는 물품을 등록한다</a:t>
                      </a:r>
                      <a:r>
                        <a:rPr lang="en-US" altLang="ko-KR" sz="1400" b="0" i="0" u="none" strike="noStrike" cap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.</a:t>
                      </a:r>
                    </a:p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400" b="0" i="0" u="none" strike="noStrike" cap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3. </a:t>
                      </a:r>
                      <a:r>
                        <a:rPr lang="ko-KR" altLang="en-US" sz="1400" b="0" i="0" u="none" strike="noStrike" cap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배송할 물품의 등록이 완료되어 배송지원자들에게 보여진다</a:t>
                      </a:r>
                      <a:r>
                        <a:rPr lang="en-US" altLang="ko-KR" sz="1400" b="0" i="0" u="none" strike="noStrike" cap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.</a:t>
                      </a:r>
                    </a:p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400" b="0" i="0" u="none" strike="noStrike" cap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4. </a:t>
                      </a:r>
                      <a:r>
                        <a:rPr lang="ko-KR" altLang="en-US" sz="1400" b="0" i="0" u="none" strike="noStrike" cap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배송인 모집이 시작된다</a:t>
                      </a:r>
                      <a:r>
                        <a:rPr lang="en-US" altLang="ko-KR" sz="1400" b="0" i="0" u="none" strike="noStrike" cap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.</a:t>
                      </a:r>
                      <a:endParaRPr sz="1400" b="0" i="0" u="none" strike="noStrike" cap="none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51094" marR="51094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61591">
                <a:tc gridSpan="2"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400" b="1" u="none" strike="noStrike" cap="none" dirty="0"/>
                        <a:t>Alternate</a:t>
                      </a:r>
                    </a:p>
                  </a:txBody>
                  <a:tcPr marL="51094" marR="51094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1106561">
                <a:tc gridSpan="2">
                  <a:txBody>
                    <a:bodyPr/>
                    <a:lstStyle/>
                    <a:p>
                      <a:pPr marL="15240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100000"/>
                        <a:buFont typeface="Arial"/>
                        <a:buNone/>
                      </a:pPr>
                      <a:endParaRPr lang="en-US" sz="1400" b="1" u="none" strike="noStrike" cap="none" dirty="0"/>
                    </a:p>
                  </a:txBody>
                  <a:tcPr marL="51094" marR="51094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5" name="한쪽 모서리가 둥근 사각형 24"/>
          <p:cNvSpPr/>
          <p:nvPr/>
        </p:nvSpPr>
        <p:spPr>
          <a:xfrm>
            <a:off x="305526" y="2088232"/>
            <a:ext cx="216024" cy="1124744"/>
          </a:xfrm>
          <a:prstGeom prst="round1Rect">
            <a:avLst>
              <a:gd name="adj" fmla="val 50000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배송인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6" name="한쪽 모서리가 둥근 사각형 25"/>
          <p:cNvSpPr/>
          <p:nvPr/>
        </p:nvSpPr>
        <p:spPr>
          <a:xfrm>
            <a:off x="305526" y="260648"/>
            <a:ext cx="324036" cy="1827584"/>
          </a:xfrm>
          <a:prstGeom prst="round1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b="1" dirty="0" smtClean="0">
                <a:solidFill>
                  <a:schemeClr val="bg1"/>
                </a:solidFill>
              </a:rPr>
              <a:t>발송인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cxnSp>
        <p:nvCxnSpPr>
          <p:cNvPr id="27" name="직선 연결선 26"/>
          <p:cNvCxnSpPr/>
          <p:nvPr/>
        </p:nvCxnSpPr>
        <p:spPr>
          <a:xfrm>
            <a:off x="629562" y="1268760"/>
            <a:ext cx="8514438" cy="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0" y="260648"/>
            <a:ext cx="305526" cy="659735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4639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택배팀 최종 PPT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택배팀 최종 PPT2</Template>
  <TotalTime>0</TotalTime>
  <Words>1062</Words>
  <Application>Microsoft Office PowerPoint</Application>
  <PresentationFormat>화면 슬라이드 쇼(4:3)</PresentationFormat>
  <Paragraphs>242</Paragraphs>
  <Slides>24</Slides>
  <Notes>6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5" baseType="lpstr">
      <vt:lpstr>택배팀 최종 PPT2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wansu kim</dc:creator>
  <cp:lastModifiedBy>wansu kim</cp:lastModifiedBy>
  <cp:revision>1</cp:revision>
  <dcterms:created xsi:type="dcterms:W3CDTF">2016-12-22T09:17:57Z</dcterms:created>
  <dcterms:modified xsi:type="dcterms:W3CDTF">2016-12-22T09:18:42Z</dcterms:modified>
</cp:coreProperties>
</file>