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58" r:id="rId6"/>
    <p:sldId id="259" r:id="rId7"/>
    <p:sldId id="260" r:id="rId8"/>
    <p:sldId id="261" r:id="rId9"/>
    <p:sldId id="262" r:id="rId10"/>
    <p:sldId id="263" r:id="rId11"/>
    <p:sldId id="264"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2020/4/17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nblogs.com/yuexiaoyun/p/943908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XML</a:t>
            </a:r>
            <a:r>
              <a:rPr lang="zh-CN" altLang="en-US" dirty="0" smtClean="0"/>
              <a:t>技术</a:t>
            </a:r>
            <a:endParaRPr lang="zh-CN" altLang="en-US" dirty="0"/>
          </a:p>
        </p:txBody>
      </p:sp>
      <p:sp>
        <p:nvSpPr>
          <p:cNvPr id="3" name="副标题 2"/>
          <p:cNvSpPr>
            <a:spLocks noGrp="1"/>
          </p:cNvSpPr>
          <p:nvPr>
            <p:ph type="subTitle" idx="1"/>
          </p:nvPr>
        </p:nvSpPr>
        <p:spPr/>
        <p:txBody>
          <a:bodyPr/>
          <a:lstStyle/>
          <a:p>
            <a:r>
              <a:rPr lang="en-US" altLang="zh-CN" sz="800" dirty="0">
                <a:hlinkClick r:id="rId2"/>
              </a:rPr>
              <a:t>https://www.cnblogs.com/yuexiaoyun/p/9439080.html</a:t>
            </a:r>
            <a:endParaRPr lang="zh-CN" altLang="en-US" sz="800" dirty="0"/>
          </a:p>
        </p:txBody>
      </p:sp>
    </p:spTree>
    <p:extLst>
      <p:ext uri="{BB962C8B-B14F-4D97-AF65-F5344CB8AC3E}">
        <p14:creationId xmlns:p14="http://schemas.microsoft.com/office/powerpoint/2010/main" val="179779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属性类</a:t>
            </a:r>
            <a:r>
              <a:rPr lang="en-US" altLang="zh-CN" dirty="0" err="1"/>
              <a:t>Attr</a:t>
            </a:r>
            <a:endParaRPr lang="zh-CN" altLang="en-US" dirty="0"/>
          </a:p>
        </p:txBody>
      </p:sp>
      <p:sp>
        <p:nvSpPr>
          <p:cNvPr id="3" name="内容占位符 2"/>
          <p:cNvSpPr>
            <a:spLocks noGrp="1"/>
          </p:cNvSpPr>
          <p:nvPr>
            <p:ph idx="1"/>
          </p:nvPr>
        </p:nvSpPr>
        <p:spPr/>
        <p:txBody>
          <a:bodyPr/>
          <a:lstStyle/>
          <a:p>
            <a:pPr marL="0" indent="0">
              <a:buNone/>
            </a:pPr>
            <a:r>
              <a:rPr lang="zh-CN" altLang="en-US" dirty="0"/>
              <a:t>代表某个元素的属性，虽然</a:t>
            </a:r>
            <a:r>
              <a:rPr lang="en-US" altLang="zh-CN" dirty="0" err="1"/>
              <a:t>Attr</a:t>
            </a:r>
            <a:r>
              <a:rPr lang="zh-CN" altLang="en-US" dirty="0"/>
              <a:t>继承自</a:t>
            </a:r>
            <a:r>
              <a:rPr lang="en-US" altLang="zh-CN" dirty="0"/>
              <a:t>Node</a:t>
            </a:r>
            <a:r>
              <a:rPr lang="zh-CN" altLang="en-US" dirty="0"/>
              <a:t>接口，但因为</a:t>
            </a:r>
            <a:r>
              <a:rPr lang="en-US" altLang="zh-CN" dirty="0" err="1"/>
              <a:t>Attr</a:t>
            </a:r>
            <a:r>
              <a:rPr lang="zh-CN" altLang="en-US" dirty="0"/>
              <a:t>是包含在</a:t>
            </a:r>
            <a:r>
              <a:rPr lang="en-US" altLang="zh-CN" dirty="0"/>
              <a:t>Element</a:t>
            </a:r>
            <a:r>
              <a:rPr lang="zh-CN" altLang="en-US" dirty="0"/>
              <a:t>中的，但并不能将其看做是</a:t>
            </a:r>
            <a:r>
              <a:rPr lang="en-US" altLang="zh-CN" dirty="0"/>
              <a:t>Element</a:t>
            </a:r>
            <a:r>
              <a:rPr lang="zh-CN" altLang="en-US" dirty="0"/>
              <a:t>的子对象，因为</a:t>
            </a:r>
            <a:r>
              <a:rPr lang="en-US" altLang="zh-CN" dirty="0" err="1"/>
              <a:t>Attr</a:t>
            </a:r>
            <a:r>
              <a:rPr lang="zh-CN" altLang="en-US" dirty="0"/>
              <a:t>并不是</a:t>
            </a:r>
            <a:r>
              <a:rPr lang="en-US" altLang="zh-CN" dirty="0"/>
              <a:t>DOM</a:t>
            </a:r>
            <a:r>
              <a:rPr lang="zh-CN" altLang="en-US" dirty="0"/>
              <a:t>树的一部分</a:t>
            </a:r>
          </a:p>
        </p:txBody>
      </p:sp>
    </p:spTree>
    <p:extLst>
      <p:ext uri="{BB962C8B-B14F-4D97-AF65-F5344CB8AC3E}">
        <p14:creationId xmlns:p14="http://schemas.microsoft.com/office/powerpoint/2010/main" val="504180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SAX</a:t>
            </a:r>
            <a:r>
              <a:rPr lang="zh-CN" altLang="en-US" dirty="0"/>
              <a:t>流机制解析器</a:t>
            </a:r>
          </a:p>
        </p:txBody>
      </p:sp>
      <p:sp>
        <p:nvSpPr>
          <p:cNvPr id="3" name="内容占位符 2"/>
          <p:cNvSpPr>
            <a:spLocks noGrp="1"/>
          </p:cNvSpPr>
          <p:nvPr>
            <p:ph idx="1"/>
          </p:nvPr>
        </p:nvSpPr>
        <p:spPr>
          <a:xfrm>
            <a:off x="457200" y="1600200"/>
            <a:ext cx="3250704" cy="4525963"/>
          </a:xfrm>
        </p:spPr>
        <p:txBody>
          <a:bodyPr>
            <a:normAutofit/>
          </a:bodyPr>
          <a:lstStyle/>
          <a:p>
            <a:pPr marL="0" indent="0" fontAlgn="base">
              <a:buNone/>
            </a:pPr>
            <a:r>
              <a:rPr lang="en-US" altLang="zh-CN" sz="800" dirty="0"/>
              <a:t>public class </a:t>
            </a:r>
            <a:r>
              <a:rPr lang="en-US" altLang="zh-CN" sz="800" dirty="0" err="1"/>
              <a:t>ParseXml</a:t>
            </a:r>
            <a:r>
              <a:rPr lang="en-US" altLang="zh-CN" sz="800" dirty="0"/>
              <a:t> {</a:t>
            </a:r>
          </a:p>
          <a:p>
            <a:pPr marL="0" indent="0" fontAlgn="base">
              <a:buNone/>
            </a:pPr>
            <a:r>
              <a:rPr lang="en-US" altLang="zh-CN" sz="800" dirty="0"/>
              <a:t> </a:t>
            </a:r>
          </a:p>
          <a:p>
            <a:pPr marL="0" indent="0" fontAlgn="base">
              <a:buNone/>
            </a:pPr>
            <a:r>
              <a:rPr lang="en-US" altLang="zh-CN" sz="800" dirty="0"/>
              <a:t>    public static void main(String[] </a:t>
            </a:r>
            <a:r>
              <a:rPr lang="en-US" altLang="zh-CN" sz="800" dirty="0" err="1"/>
              <a:t>args</a:t>
            </a:r>
            <a:r>
              <a:rPr lang="en-US" altLang="zh-CN" sz="800" dirty="0"/>
              <a:t>) {</a:t>
            </a:r>
          </a:p>
          <a:p>
            <a:pPr marL="0" indent="0" fontAlgn="base">
              <a:buNone/>
            </a:pPr>
            <a:r>
              <a:rPr lang="en-US" altLang="zh-CN" sz="800" dirty="0"/>
              <a:t>            //1.</a:t>
            </a:r>
            <a:r>
              <a:rPr lang="zh-CN" altLang="en-US" sz="800" dirty="0"/>
              <a:t>创建解析工厂</a:t>
            </a:r>
          </a:p>
          <a:p>
            <a:pPr marL="0" indent="0" fontAlgn="base">
              <a:buNone/>
            </a:pPr>
            <a:r>
              <a:rPr lang="zh-CN" altLang="en-US" sz="800" dirty="0"/>
              <a:t>        </a:t>
            </a:r>
            <a:r>
              <a:rPr lang="en-US" altLang="zh-CN" sz="800" dirty="0" err="1"/>
              <a:t>SAXParserFactory</a:t>
            </a:r>
            <a:r>
              <a:rPr lang="en-US" altLang="zh-CN" sz="800" dirty="0"/>
              <a:t> factory =</a:t>
            </a:r>
            <a:r>
              <a:rPr lang="en-US" altLang="zh-CN" sz="800" dirty="0" err="1"/>
              <a:t>SAXParserFactory.newInstance</a:t>
            </a:r>
            <a:r>
              <a:rPr lang="en-US" altLang="zh-CN" sz="800" dirty="0"/>
              <a:t>();</a:t>
            </a:r>
          </a:p>
          <a:p>
            <a:pPr marL="0" indent="0" fontAlgn="base">
              <a:buNone/>
            </a:pPr>
            <a:r>
              <a:rPr lang="en-US" altLang="zh-CN" sz="800" dirty="0"/>
              <a:t>            //2.</a:t>
            </a:r>
            <a:r>
              <a:rPr lang="zh-CN" altLang="en-US" sz="800" dirty="0"/>
              <a:t>获取解析器</a:t>
            </a:r>
          </a:p>
          <a:p>
            <a:pPr marL="0" indent="0" fontAlgn="base">
              <a:buNone/>
            </a:pPr>
            <a:r>
              <a:rPr lang="zh-CN" altLang="en-US" sz="800" dirty="0"/>
              <a:t>        </a:t>
            </a:r>
            <a:r>
              <a:rPr lang="en-US" altLang="zh-CN" sz="800" dirty="0"/>
              <a:t>try {</a:t>
            </a:r>
          </a:p>
          <a:p>
            <a:pPr marL="0" indent="0" fontAlgn="base">
              <a:buNone/>
            </a:pPr>
            <a:r>
              <a:rPr lang="en-US" altLang="zh-CN" sz="800" dirty="0"/>
              <a:t>            </a:t>
            </a:r>
            <a:r>
              <a:rPr lang="en-US" altLang="zh-CN" sz="800" dirty="0" err="1"/>
              <a:t>SAXParser</a:t>
            </a:r>
            <a:r>
              <a:rPr lang="en-US" altLang="zh-CN" sz="800" dirty="0"/>
              <a:t> parse =</a:t>
            </a:r>
            <a:r>
              <a:rPr lang="en-US" altLang="zh-CN" sz="800" dirty="0" err="1"/>
              <a:t>factory.newSAXParser</a:t>
            </a:r>
            <a:r>
              <a:rPr lang="en-US" altLang="zh-CN" sz="800" dirty="0"/>
              <a:t>();</a:t>
            </a:r>
          </a:p>
          <a:p>
            <a:pPr marL="0" indent="0" fontAlgn="base">
              <a:buNone/>
            </a:pPr>
            <a:r>
              <a:rPr lang="en-US" altLang="zh-CN" sz="800" dirty="0"/>
              <a:t>            //3.</a:t>
            </a:r>
            <a:r>
              <a:rPr lang="zh-CN" altLang="en-US" sz="800" dirty="0"/>
              <a:t>加载文档</a:t>
            </a:r>
            <a:r>
              <a:rPr lang="en-US" altLang="zh-CN" sz="800" dirty="0"/>
              <a:t>Document</a:t>
            </a:r>
            <a:r>
              <a:rPr lang="zh-CN" altLang="en-US" sz="800" dirty="0"/>
              <a:t>注册处理器</a:t>
            </a:r>
          </a:p>
          <a:p>
            <a:pPr marL="0" indent="0" fontAlgn="base">
              <a:buNone/>
            </a:pPr>
            <a:r>
              <a:rPr lang="zh-CN" altLang="en-US" sz="800" dirty="0"/>
              <a:t>            </a:t>
            </a:r>
            <a:r>
              <a:rPr lang="en-US" altLang="zh-CN" sz="800" dirty="0"/>
              <a:t>//4.</a:t>
            </a:r>
            <a:r>
              <a:rPr lang="zh-CN" altLang="en-US" sz="800" dirty="0"/>
              <a:t>编写处理器</a:t>
            </a:r>
          </a:p>
          <a:p>
            <a:pPr marL="0" indent="0" fontAlgn="base">
              <a:buNone/>
            </a:pPr>
            <a:r>
              <a:rPr lang="zh-CN" altLang="en-US" sz="800" dirty="0"/>
              <a:t>            </a:t>
            </a:r>
            <a:r>
              <a:rPr lang="en-US" altLang="zh-CN" sz="800" dirty="0" err="1"/>
              <a:t>PersonHandler</a:t>
            </a:r>
            <a:r>
              <a:rPr lang="en-US" altLang="zh-CN" sz="800" dirty="0"/>
              <a:t> handler=new </a:t>
            </a:r>
            <a:r>
              <a:rPr lang="en-US" altLang="zh-CN" sz="800" dirty="0" err="1"/>
              <a:t>PersonHandler</a:t>
            </a:r>
            <a:r>
              <a:rPr lang="en-US" altLang="zh-CN" sz="800" dirty="0"/>
              <a:t>();</a:t>
            </a:r>
          </a:p>
          <a:p>
            <a:pPr marL="0" indent="0" fontAlgn="base">
              <a:buNone/>
            </a:pPr>
            <a:r>
              <a:rPr lang="en-US" altLang="zh-CN" sz="800" dirty="0"/>
              <a:t>            </a:t>
            </a:r>
            <a:r>
              <a:rPr lang="en-US" altLang="zh-CN" sz="800" dirty="0" err="1"/>
              <a:t>parse.parse</a:t>
            </a:r>
            <a:r>
              <a:rPr lang="en-US" altLang="zh-CN" sz="800" dirty="0"/>
              <a:t>(</a:t>
            </a:r>
            <a:r>
              <a:rPr lang="en-US" altLang="zh-CN" sz="800" dirty="0" err="1"/>
              <a:t>Thread.currentThread</a:t>
            </a:r>
            <a:r>
              <a:rPr lang="en-US" altLang="zh-CN" sz="800" dirty="0"/>
              <a:t>().</a:t>
            </a:r>
            <a:r>
              <a:rPr lang="en-US" altLang="zh-CN" sz="800" dirty="0" err="1"/>
              <a:t>getContextClassLoader</a:t>
            </a:r>
            <a:r>
              <a:rPr lang="en-US" altLang="zh-CN" sz="800" dirty="0"/>
              <a:t>().</a:t>
            </a:r>
            <a:r>
              <a:rPr lang="en-US" altLang="zh-CN" sz="800" dirty="0" err="1"/>
              <a:t>getResourceAsStream</a:t>
            </a:r>
            <a:r>
              <a:rPr lang="en-US" altLang="zh-CN" sz="800" dirty="0"/>
              <a:t>("com/</a:t>
            </a:r>
            <a:r>
              <a:rPr lang="en-US" altLang="zh-CN" sz="800" dirty="0" err="1"/>
              <a:t>dasenlin</a:t>
            </a:r>
            <a:r>
              <a:rPr lang="en-US" altLang="zh-CN" sz="800" dirty="0"/>
              <a:t>/</a:t>
            </a:r>
            <a:r>
              <a:rPr lang="en-US" altLang="zh-CN" sz="800" dirty="0" err="1"/>
              <a:t>prasexml</a:t>
            </a:r>
            <a:r>
              <a:rPr lang="en-US" altLang="zh-CN" sz="800" dirty="0"/>
              <a:t>/persons.xml"),handler);</a:t>
            </a:r>
          </a:p>
          <a:p>
            <a:pPr marL="0" indent="0" fontAlgn="base">
              <a:buNone/>
            </a:pPr>
            <a:r>
              <a:rPr lang="en-US" altLang="zh-CN" sz="800" dirty="0"/>
              <a:t>            List &lt;Persons&gt; person = </a:t>
            </a:r>
            <a:r>
              <a:rPr lang="en-US" altLang="zh-CN" sz="800" dirty="0" err="1"/>
              <a:t>handler.getPersons</a:t>
            </a:r>
            <a:r>
              <a:rPr lang="en-US" altLang="zh-CN" sz="800" dirty="0"/>
              <a:t>();</a:t>
            </a:r>
          </a:p>
          <a:p>
            <a:pPr marL="0" indent="0" fontAlgn="base">
              <a:buNone/>
            </a:pPr>
            <a:r>
              <a:rPr lang="en-US" altLang="zh-CN" sz="800" dirty="0"/>
              <a:t>            for(Persons </a:t>
            </a:r>
            <a:r>
              <a:rPr lang="en-US" altLang="zh-CN" sz="800" dirty="0" err="1"/>
              <a:t>any:person</a:t>
            </a:r>
            <a:r>
              <a:rPr lang="en-US" altLang="zh-CN" sz="800" dirty="0"/>
              <a:t>){</a:t>
            </a:r>
          </a:p>
          <a:p>
            <a:pPr marL="0" indent="0" fontAlgn="base">
              <a:buNone/>
            </a:pPr>
            <a:r>
              <a:rPr lang="en-US" altLang="zh-CN" sz="800" dirty="0"/>
              <a:t>                </a:t>
            </a:r>
            <a:r>
              <a:rPr lang="en-US" altLang="zh-CN" sz="800" dirty="0" err="1"/>
              <a:t>System.out.println</a:t>
            </a:r>
            <a:r>
              <a:rPr lang="en-US" altLang="zh-CN" sz="800" dirty="0"/>
              <a:t>("name:"+</a:t>
            </a:r>
            <a:r>
              <a:rPr lang="en-US" altLang="zh-CN" sz="800" dirty="0" err="1"/>
              <a:t>any.getName</a:t>
            </a:r>
            <a:r>
              <a:rPr lang="en-US" altLang="zh-CN" sz="800" dirty="0"/>
              <a:t>()+"\</a:t>
            </a:r>
            <a:r>
              <a:rPr lang="en-US" altLang="zh-CN" sz="800" dirty="0" err="1"/>
              <a:t>tage</a:t>
            </a:r>
            <a:r>
              <a:rPr lang="en-US" altLang="zh-CN" sz="800" dirty="0"/>
              <a:t>:"+</a:t>
            </a:r>
            <a:r>
              <a:rPr lang="en-US" altLang="zh-CN" sz="800" dirty="0" err="1"/>
              <a:t>any.getAge</a:t>
            </a:r>
            <a:r>
              <a:rPr lang="en-US" altLang="zh-CN" sz="800" dirty="0"/>
              <a:t>());</a:t>
            </a:r>
          </a:p>
          <a:p>
            <a:pPr marL="0" indent="0" fontAlgn="base">
              <a:buNone/>
            </a:pPr>
            <a:r>
              <a:rPr lang="en-US" altLang="zh-CN" sz="800" dirty="0"/>
              <a:t>            }</a:t>
            </a:r>
          </a:p>
          <a:p>
            <a:pPr marL="0" indent="0" fontAlgn="base">
              <a:buNone/>
            </a:pPr>
            <a:r>
              <a:rPr lang="en-US" altLang="zh-CN" sz="800" dirty="0"/>
              <a:t>        } catch (</a:t>
            </a:r>
            <a:r>
              <a:rPr lang="en-US" altLang="zh-CN" sz="800" dirty="0" err="1"/>
              <a:t>ParserConfigurationException</a:t>
            </a:r>
            <a:r>
              <a:rPr lang="en-US" altLang="zh-CN" sz="800" dirty="0"/>
              <a:t> e) {</a:t>
            </a:r>
          </a:p>
          <a:p>
            <a:pPr marL="0" indent="0" fontAlgn="base">
              <a:buNone/>
            </a:pPr>
            <a:r>
              <a:rPr lang="en-US" altLang="zh-CN" sz="800" dirty="0"/>
              <a:t>            </a:t>
            </a:r>
            <a:r>
              <a:rPr lang="en-US" altLang="zh-CN" sz="800" dirty="0" err="1"/>
              <a:t>e.printStackTrace</a:t>
            </a:r>
            <a:r>
              <a:rPr lang="en-US" altLang="zh-CN" sz="800" dirty="0"/>
              <a:t>();</a:t>
            </a:r>
          </a:p>
          <a:p>
            <a:pPr marL="0" indent="0" fontAlgn="base">
              <a:buNone/>
            </a:pPr>
            <a:r>
              <a:rPr lang="en-US" altLang="zh-CN" sz="800" dirty="0"/>
              <a:t>        } catch (</a:t>
            </a:r>
            <a:r>
              <a:rPr lang="en-US" altLang="zh-CN" sz="800" dirty="0" err="1"/>
              <a:t>SAXException</a:t>
            </a:r>
            <a:r>
              <a:rPr lang="en-US" altLang="zh-CN" sz="800" dirty="0"/>
              <a:t> e) {</a:t>
            </a:r>
          </a:p>
          <a:p>
            <a:pPr marL="0" indent="0" fontAlgn="base">
              <a:buNone/>
            </a:pPr>
            <a:r>
              <a:rPr lang="en-US" altLang="zh-CN" sz="800" dirty="0"/>
              <a:t>            </a:t>
            </a:r>
            <a:r>
              <a:rPr lang="en-US" altLang="zh-CN" sz="800" dirty="0" err="1"/>
              <a:t>e.printStackTrace</a:t>
            </a:r>
            <a:r>
              <a:rPr lang="en-US" altLang="zh-CN" sz="800" dirty="0"/>
              <a:t>();</a:t>
            </a:r>
          </a:p>
          <a:p>
            <a:pPr marL="0" indent="0" fontAlgn="base">
              <a:buNone/>
            </a:pPr>
            <a:r>
              <a:rPr lang="en-US" altLang="zh-CN" sz="800" dirty="0"/>
              <a:t>        } catch (</a:t>
            </a:r>
            <a:r>
              <a:rPr lang="en-US" altLang="zh-CN" sz="800" dirty="0" err="1"/>
              <a:t>IOException</a:t>
            </a:r>
            <a:r>
              <a:rPr lang="en-US" altLang="zh-CN" sz="800" dirty="0"/>
              <a:t> e) {</a:t>
            </a:r>
          </a:p>
          <a:p>
            <a:pPr marL="0" indent="0" fontAlgn="base">
              <a:buNone/>
            </a:pPr>
            <a:r>
              <a:rPr lang="en-US" altLang="zh-CN" sz="800" dirty="0"/>
              <a:t>            </a:t>
            </a:r>
            <a:r>
              <a:rPr lang="en-US" altLang="zh-CN" sz="800" dirty="0" err="1"/>
              <a:t>e.printStackTrace</a:t>
            </a:r>
            <a:r>
              <a:rPr lang="en-US" altLang="zh-CN" sz="800" dirty="0"/>
              <a:t>();</a:t>
            </a:r>
          </a:p>
          <a:p>
            <a:pPr marL="0" indent="0" fontAlgn="base">
              <a:buNone/>
            </a:pPr>
            <a:r>
              <a:rPr lang="en-US" altLang="zh-CN" sz="800" dirty="0"/>
              <a:t>        }</a:t>
            </a:r>
          </a:p>
          <a:p>
            <a:pPr marL="0" indent="0" fontAlgn="base">
              <a:buNone/>
            </a:pPr>
            <a:r>
              <a:rPr lang="en-US" altLang="zh-CN" sz="800" dirty="0"/>
              <a:t>    }</a:t>
            </a:r>
          </a:p>
          <a:p>
            <a:pPr marL="0" indent="0" fontAlgn="base">
              <a:buNone/>
            </a:pPr>
            <a:r>
              <a:rPr lang="en-US" altLang="zh-CN" sz="800" dirty="0"/>
              <a:t> </a:t>
            </a:r>
          </a:p>
          <a:p>
            <a:pPr marL="0" indent="0" fontAlgn="base">
              <a:buNone/>
            </a:pPr>
            <a:r>
              <a:rPr lang="en-US" altLang="zh-CN" sz="800" dirty="0"/>
              <a:t>}</a:t>
            </a:r>
          </a:p>
          <a:p>
            <a:pPr marL="0" indent="0">
              <a:buNone/>
            </a:pPr>
            <a:endParaRPr lang="zh-CN" altLang="en-US" sz="800" dirty="0"/>
          </a:p>
        </p:txBody>
      </p:sp>
      <p:sp>
        <p:nvSpPr>
          <p:cNvPr id="4" name="内容占位符 2"/>
          <p:cNvSpPr txBox="1">
            <a:spLocks/>
          </p:cNvSpPr>
          <p:nvPr/>
        </p:nvSpPr>
        <p:spPr>
          <a:xfrm>
            <a:off x="4211960" y="1746738"/>
            <a:ext cx="325070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zh-CN" altLang="en-US" sz="800" dirty="0"/>
          </a:p>
        </p:txBody>
      </p:sp>
      <p:sp>
        <p:nvSpPr>
          <p:cNvPr id="5" name="矩形 4"/>
          <p:cNvSpPr/>
          <p:nvPr/>
        </p:nvSpPr>
        <p:spPr>
          <a:xfrm>
            <a:off x="4211960" y="1484784"/>
            <a:ext cx="2736304" cy="4985980"/>
          </a:xfrm>
          <a:prstGeom prst="rect">
            <a:avLst/>
          </a:prstGeom>
        </p:spPr>
        <p:txBody>
          <a:bodyPr wrap="square">
            <a:spAutoFit/>
          </a:bodyPr>
          <a:lstStyle/>
          <a:p>
            <a:r>
              <a:rPr lang="en-US" altLang="zh-CN" sz="600" dirty="0"/>
              <a:t>public class </a:t>
            </a:r>
            <a:r>
              <a:rPr lang="en-US" altLang="zh-CN" sz="600" dirty="0" err="1"/>
              <a:t>PersonHandler</a:t>
            </a:r>
            <a:r>
              <a:rPr lang="en-US" altLang="zh-CN" sz="600" dirty="0"/>
              <a:t> extends </a:t>
            </a:r>
            <a:r>
              <a:rPr lang="en-US" altLang="zh-CN" sz="600" dirty="0" err="1"/>
              <a:t>DefaultHandler</a:t>
            </a:r>
            <a:r>
              <a:rPr lang="en-US" altLang="zh-CN" sz="600" dirty="0"/>
              <a:t> {</a:t>
            </a:r>
          </a:p>
          <a:p>
            <a:r>
              <a:rPr lang="en-US" altLang="zh-CN" sz="600" dirty="0"/>
              <a:t>    private List&lt;Persons&gt; persons;</a:t>
            </a:r>
          </a:p>
          <a:p>
            <a:r>
              <a:rPr lang="en-US" altLang="zh-CN" sz="600" dirty="0"/>
              <a:t>    private Persons person;</a:t>
            </a:r>
          </a:p>
          <a:p>
            <a:r>
              <a:rPr lang="en-US" altLang="zh-CN" sz="600" dirty="0"/>
              <a:t>    private String tag</a:t>
            </a:r>
            <a:r>
              <a:rPr lang="en-US" altLang="zh-CN" sz="600" dirty="0" smtClean="0"/>
              <a:t>;</a:t>
            </a:r>
            <a:endParaRPr lang="en-US" altLang="zh-CN" sz="600" dirty="0"/>
          </a:p>
          <a:p>
            <a:r>
              <a:rPr lang="en-US" altLang="zh-CN" sz="600" dirty="0"/>
              <a:t>    public List&lt;Persons&gt; </a:t>
            </a:r>
            <a:r>
              <a:rPr lang="en-US" altLang="zh-CN" sz="600" dirty="0" err="1"/>
              <a:t>getPersons</a:t>
            </a:r>
            <a:r>
              <a:rPr lang="en-US" altLang="zh-CN" sz="600" dirty="0"/>
              <a:t>() {</a:t>
            </a:r>
          </a:p>
          <a:p>
            <a:r>
              <a:rPr lang="en-US" altLang="zh-CN" sz="600" dirty="0"/>
              <a:t>        return persons;</a:t>
            </a:r>
          </a:p>
          <a:p>
            <a:r>
              <a:rPr lang="en-US" altLang="zh-CN" sz="600" dirty="0"/>
              <a:t>    </a:t>
            </a:r>
            <a:r>
              <a:rPr lang="en-US" altLang="zh-CN" sz="600" dirty="0" smtClean="0"/>
              <a:t>}</a:t>
            </a:r>
            <a:endParaRPr lang="en-US" altLang="zh-CN" sz="600" dirty="0"/>
          </a:p>
          <a:p>
            <a:r>
              <a:rPr lang="en-US" altLang="zh-CN" sz="600" dirty="0"/>
              <a:t>    public void </a:t>
            </a:r>
            <a:r>
              <a:rPr lang="en-US" altLang="zh-CN" sz="600" dirty="0" err="1"/>
              <a:t>setPersons</a:t>
            </a:r>
            <a:r>
              <a:rPr lang="en-US" altLang="zh-CN" sz="600" dirty="0"/>
              <a:t>(List&lt;Persons&gt; persons) {</a:t>
            </a:r>
          </a:p>
          <a:p>
            <a:r>
              <a:rPr lang="en-US" altLang="zh-CN" sz="600" dirty="0"/>
              <a:t>        </a:t>
            </a:r>
            <a:r>
              <a:rPr lang="en-US" altLang="zh-CN" sz="600" dirty="0" err="1"/>
              <a:t>this.persons</a:t>
            </a:r>
            <a:r>
              <a:rPr lang="en-US" altLang="zh-CN" sz="600" dirty="0"/>
              <a:t> = persons;</a:t>
            </a:r>
          </a:p>
          <a:p>
            <a:r>
              <a:rPr lang="en-US" altLang="zh-CN" sz="600" dirty="0"/>
              <a:t>    }</a:t>
            </a:r>
          </a:p>
          <a:p>
            <a:endParaRPr lang="en-US" altLang="zh-CN" sz="600" dirty="0"/>
          </a:p>
          <a:p>
            <a:r>
              <a:rPr lang="en-US" altLang="zh-CN" sz="600" dirty="0"/>
              <a:t>    @Override//</a:t>
            </a:r>
            <a:r>
              <a:rPr lang="zh-CN" altLang="en-US" sz="600" dirty="0"/>
              <a:t>开始文档</a:t>
            </a:r>
          </a:p>
          <a:p>
            <a:r>
              <a:rPr lang="zh-CN" altLang="en-US" sz="600" dirty="0"/>
              <a:t>    </a:t>
            </a:r>
            <a:r>
              <a:rPr lang="en-US" altLang="zh-CN" sz="600" dirty="0"/>
              <a:t>public void </a:t>
            </a:r>
            <a:r>
              <a:rPr lang="en-US" altLang="zh-CN" sz="600" dirty="0" err="1"/>
              <a:t>startDocument</a:t>
            </a:r>
            <a:r>
              <a:rPr lang="en-US" altLang="zh-CN" sz="600" dirty="0"/>
              <a:t>() throws </a:t>
            </a:r>
            <a:r>
              <a:rPr lang="en-US" altLang="zh-CN" sz="600" dirty="0" err="1"/>
              <a:t>SAXException</a:t>
            </a:r>
            <a:r>
              <a:rPr lang="en-US" altLang="zh-CN" sz="600" dirty="0"/>
              <a:t> {</a:t>
            </a:r>
          </a:p>
          <a:p>
            <a:r>
              <a:rPr lang="en-US" altLang="zh-CN" sz="600" dirty="0"/>
              <a:t>        persons =new </a:t>
            </a:r>
            <a:r>
              <a:rPr lang="en-US" altLang="zh-CN" sz="600" dirty="0" err="1"/>
              <a:t>ArrayList</a:t>
            </a:r>
            <a:r>
              <a:rPr lang="en-US" altLang="zh-CN" sz="600" dirty="0"/>
              <a:t>&lt;Persons&gt;();</a:t>
            </a:r>
          </a:p>
          <a:p>
            <a:r>
              <a:rPr lang="en-US" altLang="zh-CN" sz="600" dirty="0"/>
              <a:t>    }</a:t>
            </a:r>
          </a:p>
          <a:p>
            <a:r>
              <a:rPr lang="en-US" altLang="zh-CN" sz="600" dirty="0"/>
              <a:t> </a:t>
            </a:r>
          </a:p>
          <a:p>
            <a:r>
              <a:rPr lang="en-US" altLang="zh-CN" sz="600" dirty="0"/>
              <a:t>    @Override//</a:t>
            </a:r>
            <a:r>
              <a:rPr lang="zh-CN" altLang="en-US" sz="600" dirty="0"/>
              <a:t>开始元素</a:t>
            </a:r>
          </a:p>
          <a:p>
            <a:r>
              <a:rPr lang="zh-CN" altLang="en-US" sz="600" dirty="0"/>
              <a:t>    </a:t>
            </a:r>
            <a:r>
              <a:rPr lang="en-US" altLang="zh-CN" sz="600" dirty="0"/>
              <a:t>public void </a:t>
            </a:r>
            <a:r>
              <a:rPr lang="en-US" altLang="zh-CN" sz="600" dirty="0" err="1"/>
              <a:t>startElement</a:t>
            </a:r>
            <a:r>
              <a:rPr lang="en-US" altLang="zh-CN" sz="600" dirty="0"/>
              <a:t>(String </a:t>
            </a:r>
            <a:r>
              <a:rPr lang="en-US" altLang="zh-CN" sz="600" dirty="0" err="1"/>
              <a:t>uri</a:t>
            </a:r>
            <a:r>
              <a:rPr lang="en-US" altLang="zh-CN" sz="600" dirty="0"/>
              <a:t>, String </a:t>
            </a:r>
            <a:r>
              <a:rPr lang="en-US" altLang="zh-CN" sz="600" dirty="0" err="1"/>
              <a:t>localName</a:t>
            </a:r>
            <a:r>
              <a:rPr lang="en-US" altLang="zh-CN" sz="600" dirty="0"/>
              <a:t>, String </a:t>
            </a:r>
            <a:r>
              <a:rPr lang="en-US" altLang="zh-CN" sz="600" dirty="0" err="1"/>
              <a:t>qName</a:t>
            </a:r>
            <a:r>
              <a:rPr lang="en-US" altLang="zh-CN" sz="600" dirty="0"/>
              <a:t>,</a:t>
            </a:r>
          </a:p>
          <a:p>
            <a:r>
              <a:rPr lang="en-US" altLang="zh-CN" sz="600" dirty="0"/>
              <a:t>            Attributes attributes) throws </a:t>
            </a:r>
            <a:r>
              <a:rPr lang="en-US" altLang="zh-CN" sz="600" dirty="0" err="1"/>
              <a:t>SAXException</a:t>
            </a:r>
            <a:r>
              <a:rPr lang="en-US" altLang="zh-CN" sz="600" dirty="0"/>
              <a:t> {</a:t>
            </a:r>
          </a:p>
          <a:p>
            <a:r>
              <a:rPr lang="en-US" altLang="zh-CN" sz="600" dirty="0"/>
              <a:t>        if(null!=</a:t>
            </a:r>
            <a:r>
              <a:rPr lang="en-US" altLang="zh-CN" sz="600" dirty="0" err="1"/>
              <a:t>qName</a:t>
            </a:r>
            <a:r>
              <a:rPr lang="en-US" altLang="zh-CN" sz="600" dirty="0"/>
              <a:t>){</a:t>
            </a:r>
          </a:p>
          <a:p>
            <a:r>
              <a:rPr lang="en-US" altLang="zh-CN" sz="600" dirty="0"/>
              <a:t>            tag=</a:t>
            </a:r>
            <a:r>
              <a:rPr lang="en-US" altLang="zh-CN" sz="600" dirty="0" err="1"/>
              <a:t>qName</a:t>
            </a:r>
            <a:r>
              <a:rPr lang="en-US" altLang="zh-CN" sz="600" dirty="0"/>
              <a:t>;</a:t>
            </a:r>
          </a:p>
          <a:p>
            <a:r>
              <a:rPr lang="en-US" altLang="zh-CN" sz="600" dirty="0"/>
              <a:t>        }</a:t>
            </a:r>
          </a:p>
          <a:p>
            <a:r>
              <a:rPr lang="en-US" altLang="zh-CN" sz="600" dirty="0"/>
              <a:t>        if(null!=</a:t>
            </a:r>
            <a:r>
              <a:rPr lang="en-US" altLang="zh-CN" sz="600" dirty="0" err="1"/>
              <a:t>qName</a:t>
            </a:r>
            <a:r>
              <a:rPr lang="en-US" altLang="zh-CN" sz="600" dirty="0"/>
              <a:t> &amp;&amp; </a:t>
            </a:r>
            <a:r>
              <a:rPr lang="en-US" altLang="zh-CN" sz="600" dirty="0" err="1"/>
              <a:t>qName.equals</a:t>
            </a:r>
            <a:r>
              <a:rPr lang="en-US" altLang="zh-CN" sz="600" dirty="0"/>
              <a:t>("person")){</a:t>
            </a:r>
          </a:p>
          <a:p>
            <a:r>
              <a:rPr lang="en-US" altLang="zh-CN" sz="600" dirty="0"/>
              <a:t>            person = new Persons();</a:t>
            </a:r>
          </a:p>
          <a:p>
            <a:r>
              <a:rPr lang="en-US" altLang="zh-CN" sz="600" dirty="0"/>
              <a:t>        }</a:t>
            </a:r>
          </a:p>
          <a:p>
            <a:r>
              <a:rPr lang="en-US" altLang="zh-CN" sz="600" dirty="0"/>
              <a:t>    }</a:t>
            </a:r>
          </a:p>
          <a:p>
            <a:r>
              <a:rPr lang="en-US" altLang="zh-CN" sz="600" dirty="0"/>
              <a:t> </a:t>
            </a:r>
          </a:p>
          <a:p>
            <a:r>
              <a:rPr lang="en-US" altLang="zh-CN" sz="600" dirty="0"/>
              <a:t>    @Override//String</a:t>
            </a:r>
          </a:p>
          <a:p>
            <a:r>
              <a:rPr lang="en-US" altLang="zh-CN" sz="600" dirty="0"/>
              <a:t>    public void characters(char[] </a:t>
            </a:r>
            <a:r>
              <a:rPr lang="en-US" altLang="zh-CN" sz="600" dirty="0" err="1"/>
              <a:t>ch</a:t>
            </a:r>
            <a:r>
              <a:rPr lang="en-US" altLang="zh-CN" sz="600" dirty="0"/>
              <a:t>, </a:t>
            </a:r>
            <a:r>
              <a:rPr lang="en-US" altLang="zh-CN" sz="600" dirty="0" err="1"/>
              <a:t>int</a:t>
            </a:r>
            <a:r>
              <a:rPr lang="en-US" altLang="zh-CN" sz="600" dirty="0"/>
              <a:t> start, </a:t>
            </a:r>
            <a:r>
              <a:rPr lang="en-US" altLang="zh-CN" sz="600" dirty="0" err="1"/>
              <a:t>int</a:t>
            </a:r>
            <a:r>
              <a:rPr lang="en-US" altLang="zh-CN" sz="600" dirty="0"/>
              <a:t> length) throws </a:t>
            </a:r>
            <a:r>
              <a:rPr lang="en-US" altLang="zh-CN" sz="600" dirty="0" err="1"/>
              <a:t>SAXException</a:t>
            </a:r>
            <a:r>
              <a:rPr lang="en-US" altLang="zh-CN" sz="600" dirty="0"/>
              <a:t> {</a:t>
            </a:r>
          </a:p>
          <a:p>
            <a:r>
              <a:rPr lang="en-US" altLang="zh-CN" sz="600" dirty="0"/>
              <a:t>        String </a:t>
            </a:r>
            <a:r>
              <a:rPr lang="en-US" altLang="zh-CN" sz="600" dirty="0" err="1"/>
              <a:t>str</a:t>
            </a:r>
            <a:r>
              <a:rPr lang="en-US" altLang="zh-CN" sz="600" dirty="0"/>
              <a:t> = new String(</a:t>
            </a:r>
            <a:r>
              <a:rPr lang="en-US" altLang="zh-CN" sz="600" dirty="0" err="1"/>
              <a:t>ch,start,length</a:t>
            </a:r>
            <a:r>
              <a:rPr lang="en-US" altLang="zh-CN" sz="600" dirty="0"/>
              <a:t>);</a:t>
            </a:r>
          </a:p>
          <a:p>
            <a:r>
              <a:rPr lang="en-US" altLang="zh-CN" sz="600" dirty="0"/>
              <a:t>        if(null!=tag&amp;&amp;</a:t>
            </a:r>
            <a:r>
              <a:rPr lang="en-US" altLang="zh-CN" sz="600" dirty="0" err="1"/>
              <a:t>tag.equals</a:t>
            </a:r>
            <a:r>
              <a:rPr lang="en-US" altLang="zh-CN" sz="600" dirty="0"/>
              <a:t>("name")){</a:t>
            </a:r>
          </a:p>
          <a:p>
            <a:r>
              <a:rPr lang="en-US" altLang="zh-CN" sz="600" dirty="0"/>
              <a:t>            </a:t>
            </a:r>
            <a:r>
              <a:rPr lang="en-US" altLang="zh-CN" sz="600" dirty="0" err="1"/>
              <a:t>person.setName</a:t>
            </a:r>
            <a:r>
              <a:rPr lang="en-US" altLang="zh-CN" sz="600" dirty="0"/>
              <a:t>(</a:t>
            </a:r>
            <a:r>
              <a:rPr lang="en-US" altLang="zh-CN" sz="600" dirty="0" err="1"/>
              <a:t>str</a:t>
            </a:r>
            <a:r>
              <a:rPr lang="en-US" altLang="zh-CN" sz="600" dirty="0"/>
              <a:t>);</a:t>
            </a:r>
          </a:p>
          <a:p>
            <a:r>
              <a:rPr lang="en-US" altLang="zh-CN" sz="600" dirty="0"/>
              <a:t>        }else if(null!=tag&amp;&amp;</a:t>
            </a:r>
            <a:r>
              <a:rPr lang="en-US" altLang="zh-CN" sz="600" dirty="0" err="1"/>
              <a:t>tag.equals</a:t>
            </a:r>
            <a:r>
              <a:rPr lang="en-US" altLang="zh-CN" sz="600" dirty="0"/>
              <a:t>("age")){</a:t>
            </a:r>
          </a:p>
          <a:p>
            <a:r>
              <a:rPr lang="en-US" altLang="zh-CN" sz="600" dirty="0"/>
              <a:t>            Integer age = </a:t>
            </a:r>
            <a:r>
              <a:rPr lang="en-US" altLang="zh-CN" sz="600" dirty="0" err="1"/>
              <a:t>Integer.parseInt</a:t>
            </a:r>
            <a:r>
              <a:rPr lang="en-US" altLang="zh-CN" sz="600" dirty="0"/>
              <a:t>(</a:t>
            </a:r>
            <a:r>
              <a:rPr lang="en-US" altLang="zh-CN" sz="600" dirty="0" err="1"/>
              <a:t>str</a:t>
            </a:r>
            <a:r>
              <a:rPr lang="en-US" altLang="zh-CN" sz="600" dirty="0"/>
              <a:t>);</a:t>
            </a:r>
          </a:p>
          <a:p>
            <a:r>
              <a:rPr lang="en-US" altLang="zh-CN" sz="600" dirty="0"/>
              <a:t>            </a:t>
            </a:r>
            <a:r>
              <a:rPr lang="en-US" altLang="zh-CN" sz="600" dirty="0" err="1"/>
              <a:t>person.setAge</a:t>
            </a:r>
            <a:r>
              <a:rPr lang="en-US" altLang="zh-CN" sz="600" dirty="0"/>
              <a:t>(age);</a:t>
            </a:r>
          </a:p>
          <a:p>
            <a:r>
              <a:rPr lang="en-US" altLang="zh-CN" sz="600" dirty="0"/>
              <a:t>        }</a:t>
            </a:r>
          </a:p>
          <a:p>
            <a:r>
              <a:rPr lang="en-US" altLang="zh-CN" sz="600" dirty="0"/>
              <a:t>    }</a:t>
            </a:r>
          </a:p>
          <a:p>
            <a:r>
              <a:rPr lang="en-US" altLang="zh-CN" sz="600" dirty="0"/>
              <a:t> </a:t>
            </a:r>
          </a:p>
          <a:p>
            <a:r>
              <a:rPr lang="en-US" altLang="zh-CN" sz="600" dirty="0"/>
              <a:t>    @Override//</a:t>
            </a:r>
            <a:r>
              <a:rPr lang="zh-CN" altLang="en-US" sz="600" dirty="0"/>
              <a:t>结束元素</a:t>
            </a:r>
          </a:p>
          <a:p>
            <a:r>
              <a:rPr lang="zh-CN" altLang="en-US" sz="600" dirty="0"/>
              <a:t>    </a:t>
            </a:r>
            <a:r>
              <a:rPr lang="en-US" altLang="zh-CN" sz="600" dirty="0"/>
              <a:t>public void </a:t>
            </a:r>
            <a:r>
              <a:rPr lang="en-US" altLang="zh-CN" sz="600" dirty="0" err="1"/>
              <a:t>endElement</a:t>
            </a:r>
            <a:r>
              <a:rPr lang="en-US" altLang="zh-CN" sz="600" dirty="0"/>
              <a:t>(String </a:t>
            </a:r>
            <a:r>
              <a:rPr lang="en-US" altLang="zh-CN" sz="600" dirty="0" err="1"/>
              <a:t>uri</a:t>
            </a:r>
            <a:r>
              <a:rPr lang="en-US" altLang="zh-CN" sz="600" dirty="0"/>
              <a:t>, String </a:t>
            </a:r>
            <a:r>
              <a:rPr lang="en-US" altLang="zh-CN" sz="600" dirty="0" err="1"/>
              <a:t>localName</a:t>
            </a:r>
            <a:r>
              <a:rPr lang="en-US" altLang="zh-CN" sz="600" dirty="0"/>
              <a:t>, String </a:t>
            </a:r>
            <a:r>
              <a:rPr lang="en-US" altLang="zh-CN" sz="600" dirty="0" err="1"/>
              <a:t>qName</a:t>
            </a:r>
            <a:r>
              <a:rPr lang="en-US" altLang="zh-CN" sz="600" dirty="0"/>
              <a:t>)</a:t>
            </a:r>
          </a:p>
          <a:p>
            <a:r>
              <a:rPr lang="en-US" altLang="zh-CN" sz="600" dirty="0"/>
              <a:t>            throws </a:t>
            </a:r>
            <a:r>
              <a:rPr lang="en-US" altLang="zh-CN" sz="600" dirty="0" err="1"/>
              <a:t>SAXException</a:t>
            </a:r>
            <a:r>
              <a:rPr lang="en-US" altLang="zh-CN" sz="600" dirty="0"/>
              <a:t> {</a:t>
            </a:r>
          </a:p>
          <a:p>
            <a:r>
              <a:rPr lang="en-US" altLang="zh-CN" sz="600" dirty="0"/>
              <a:t>        if(</a:t>
            </a:r>
            <a:r>
              <a:rPr lang="en-US" altLang="zh-CN" sz="600" dirty="0" err="1"/>
              <a:t>qName.equals</a:t>
            </a:r>
            <a:r>
              <a:rPr lang="en-US" altLang="zh-CN" sz="600" dirty="0"/>
              <a:t>("person")){</a:t>
            </a:r>
          </a:p>
          <a:p>
            <a:r>
              <a:rPr lang="en-US" altLang="zh-CN" sz="600" dirty="0"/>
              <a:t>            </a:t>
            </a:r>
            <a:r>
              <a:rPr lang="en-US" altLang="zh-CN" sz="600" dirty="0" err="1"/>
              <a:t>this.persons.add</a:t>
            </a:r>
            <a:r>
              <a:rPr lang="en-US" altLang="zh-CN" sz="600" dirty="0"/>
              <a:t>(person);</a:t>
            </a:r>
          </a:p>
          <a:p>
            <a:r>
              <a:rPr lang="en-US" altLang="zh-CN" sz="600" dirty="0"/>
              <a:t>        }</a:t>
            </a:r>
          </a:p>
          <a:p>
            <a:r>
              <a:rPr lang="en-US" altLang="zh-CN" sz="600" dirty="0"/>
              <a:t>        tag=null;</a:t>
            </a:r>
          </a:p>
          <a:p>
            <a:r>
              <a:rPr lang="en-US" altLang="zh-CN" sz="600" dirty="0"/>
              <a:t>    }</a:t>
            </a:r>
          </a:p>
          <a:p>
            <a:r>
              <a:rPr lang="en-US" altLang="zh-CN" sz="600" dirty="0"/>
              <a:t> </a:t>
            </a:r>
          </a:p>
          <a:p>
            <a:r>
              <a:rPr lang="en-US" altLang="zh-CN" sz="600" dirty="0"/>
              <a:t>    @Override//</a:t>
            </a:r>
            <a:r>
              <a:rPr lang="zh-CN" altLang="en-US" sz="600" dirty="0"/>
              <a:t>结束文档</a:t>
            </a:r>
          </a:p>
          <a:p>
            <a:r>
              <a:rPr lang="zh-CN" altLang="en-US" sz="600" dirty="0"/>
              <a:t>    </a:t>
            </a:r>
            <a:r>
              <a:rPr lang="en-US" altLang="zh-CN" sz="600" dirty="0"/>
              <a:t>public void </a:t>
            </a:r>
            <a:r>
              <a:rPr lang="en-US" altLang="zh-CN" sz="600" dirty="0" err="1"/>
              <a:t>endDocument</a:t>
            </a:r>
            <a:r>
              <a:rPr lang="en-US" altLang="zh-CN" sz="600" dirty="0"/>
              <a:t>() throws </a:t>
            </a:r>
            <a:r>
              <a:rPr lang="en-US" altLang="zh-CN" sz="600" dirty="0" err="1"/>
              <a:t>SAXException</a:t>
            </a:r>
            <a:r>
              <a:rPr lang="en-US" altLang="zh-CN" sz="600" dirty="0"/>
              <a:t> {</a:t>
            </a:r>
          </a:p>
          <a:p>
            <a:r>
              <a:rPr lang="en-US" altLang="zh-CN" sz="600" dirty="0"/>
              <a:t>        // TODO </a:t>
            </a:r>
            <a:r>
              <a:rPr lang="zh-CN" altLang="en-US" sz="600" dirty="0"/>
              <a:t>自动生成的方法存根</a:t>
            </a:r>
          </a:p>
          <a:p>
            <a:r>
              <a:rPr lang="zh-CN" altLang="en-US" sz="600" dirty="0"/>
              <a:t>        </a:t>
            </a:r>
            <a:r>
              <a:rPr lang="en-US" altLang="zh-CN" sz="600" dirty="0" err="1"/>
              <a:t>super.endDocument</a:t>
            </a:r>
            <a:r>
              <a:rPr lang="en-US" altLang="zh-CN" sz="600" dirty="0"/>
              <a:t>();</a:t>
            </a:r>
          </a:p>
          <a:p>
            <a:r>
              <a:rPr lang="en-US" altLang="zh-CN" sz="600" dirty="0"/>
              <a:t>    }</a:t>
            </a:r>
          </a:p>
          <a:p>
            <a:r>
              <a:rPr lang="en-US" altLang="zh-CN" sz="600" dirty="0"/>
              <a:t>}</a:t>
            </a:r>
            <a:endParaRPr lang="zh-CN" altLang="en-US" sz="600" dirty="0"/>
          </a:p>
        </p:txBody>
      </p:sp>
    </p:spTree>
    <p:extLst>
      <p:ext uri="{BB962C8B-B14F-4D97-AF65-F5344CB8AC3E}">
        <p14:creationId xmlns:p14="http://schemas.microsoft.com/office/powerpoint/2010/main" val="252684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StAX</a:t>
            </a:r>
            <a:r>
              <a:rPr lang="zh-CN" altLang="en-US" dirty="0"/>
              <a:t>流机制解析器</a:t>
            </a:r>
          </a:p>
        </p:txBody>
      </p:sp>
      <p:sp>
        <p:nvSpPr>
          <p:cNvPr id="3" name="内容占位符 2"/>
          <p:cNvSpPr>
            <a:spLocks noGrp="1"/>
          </p:cNvSpPr>
          <p:nvPr>
            <p:ph idx="1"/>
          </p:nvPr>
        </p:nvSpPr>
        <p:spPr>
          <a:xfrm>
            <a:off x="467544" y="1340768"/>
            <a:ext cx="8219256" cy="4853136"/>
          </a:xfrm>
        </p:spPr>
        <p:txBody>
          <a:bodyPr>
            <a:noAutofit/>
          </a:bodyPr>
          <a:lstStyle/>
          <a:p>
            <a:pPr marL="0" indent="0">
              <a:buNone/>
            </a:pPr>
            <a:r>
              <a:rPr lang="en-US" altLang="zh-CN" sz="700" dirty="0" err="1"/>
              <a:t>StAX</a:t>
            </a:r>
            <a:r>
              <a:rPr lang="en-US" altLang="zh-CN" sz="700" dirty="0"/>
              <a:t> </a:t>
            </a:r>
            <a:r>
              <a:rPr lang="zh-CN" altLang="en-US" sz="700" dirty="0"/>
              <a:t>解析器时一种拉解析器</a:t>
            </a:r>
            <a:r>
              <a:rPr lang="en-US" altLang="zh-CN" sz="700" dirty="0"/>
              <a:t>(pull parser),</a:t>
            </a:r>
            <a:r>
              <a:rPr lang="zh-CN" altLang="en-US" sz="700" dirty="0"/>
              <a:t>与安装事件处理器不同</a:t>
            </a:r>
            <a:r>
              <a:rPr lang="en-US" altLang="zh-CN" sz="700" dirty="0"/>
              <a:t>,</a:t>
            </a:r>
            <a:r>
              <a:rPr lang="zh-CN" altLang="en-US" sz="700" dirty="0"/>
              <a:t>只需要使用基本的循环来迭代所有事件</a:t>
            </a:r>
            <a:r>
              <a:rPr lang="en-US" altLang="zh-CN" sz="700" dirty="0"/>
              <a:t>,</a:t>
            </a:r>
            <a:r>
              <a:rPr lang="zh-CN" altLang="en-US" sz="700" dirty="0"/>
              <a:t>示例代码如下</a:t>
            </a:r>
            <a:r>
              <a:rPr lang="en-US" altLang="zh-CN" sz="700" dirty="0" smtClean="0"/>
              <a:t>:</a:t>
            </a:r>
            <a:endParaRPr lang="en-US" altLang="zh-CN" sz="700" dirty="0"/>
          </a:p>
          <a:p>
            <a:pPr marL="0" indent="0">
              <a:buNone/>
            </a:pPr>
            <a:r>
              <a:rPr lang="en-US" altLang="zh-CN" sz="700" dirty="0"/>
              <a:t>try </a:t>
            </a:r>
            <a:r>
              <a:rPr lang="en-US" altLang="zh-CN" sz="700" dirty="0" smtClean="0"/>
              <a:t>{</a:t>
            </a:r>
            <a:endParaRPr lang="en-US" altLang="zh-CN" sz="700" dirty="0"/>
          </a:p>
          <a:p>
            <a:pPr marL="0" indent="0">
              <a:buNone/>
            </a:pPr>
            <a:r>
              <a:rPr lang="en-US" altLang="zh-CN" sz="700" dirty="0"/>
              <a:t>      Path </a:t>
            </a:r>
            <a:r>
              <a:rPr lang="en-US" altLang="zh-CN" sz="700" dirty="0" err="1"/>
              <a:t>xmlPath</a:t>
            </a:r>
            <a:r>
              <a:rPr lang="en-US" altLang="zh-CN" sz="700" dirty="0"/>
              <a:t> = </a:t>
            </a:r>
            <a:r>
              <a:rPr lang="en-US" altLang="zh-CN" sz="700" dirty="0" err="1"/>
              <a:t>Paths.get</a:t>
            </a:r>
            <a:r>
              <a:rPr lang="en-US" altLang="zh-CN" sz="700" dirty="0"/>
              <a:t>("E://IDEA Workspace//</a:t>
            </a:r>
            <a:r>
              <a:rPr lang="en-US" altLang="zh-CN" sz="700" dirty="0" err="1"/>
              <a:t>exampleiostream</a:t>
            </a:r>
            <a:r>
              <a:rPr lang="en-US" altLang="zh-CN" sz="700" dirty="0"/>
              <a:t>//</a:t>
            </a:r>
            <a:r>
              <a:rPr lang="en-US" altLang="zh-CN" sz="700" dirty="0" err="1"/>
              <a:t>src</a:t>
            </a:r>
            <a:r>
              <a:rPr lang="en-US" altLang="zh-CN" sz="700" dirty="0"/>
              <a:t>//main//java//org//</a:t>
            </a:r>
            <a:r>
              <a:rPr lang="en-US" altLang="zh-CN" sz="700" dirty="0" err="1"/>
              <a:t>drsoft</a:t>
            </a:r>
            <a:r>
              <a:rPr lang="en-US" altLang="zh-CN" sz="700" dirty="0"/>
              <a:t>//examples//xml", "appParse.xml</a:t>
            </a:r>
            <a:r>
              <a:rPr lang="en-US" altLang="zh-CN" sz="700" dirty="0" smtClean="0"/>
              <a:t>");</a:t>
            </a:r>
            <a:endParaRPr lang="en-US" altLang="zh-CN" sz="700" dirty="0"/>
          </a:p>
          <a:p>
            <a:pPr marL="0" indent="0">
              <a:buNone/>
            </a:pPr>
            <a:r>
              <a:rPr lang="en-US" altLang="zh-CN" sz="700" dirty="0"/>
              <a:t>      </a:t>
            </a:r>
            <a:r>
              <a:rPr lang="en-US" altLang="zh-CN" sz="700" dirty="0" err="1"/>
              <a:t>InputStream</a:t>
            </a:r>
            <a:r>
              <a:rPr lang="en-US" altLang="zh-CN" sz="700" dirty="0"/>
              <a:t> </a:t>
            </a:r>
            <a:r>
              <a:rPr lang="en-US" altLang="zh-CN" sz="700" dirty="0" err="1"/>
              <a:t>xmlStream</a:t>
            </a:r>
            <a:r>
              <a:rPr lang="en-US" altLang="zh-CN" sz="700" dirty="0"/>
              <a:t> = </a:t>
            </a:r>
            <a:r>
              <a:rPr lang="en-US" altLang="zh-CN" sz="700" dirty="0" err="1"/>
              <a:t>Files.newInputStream</a:t>
            </a:r>
            <a:r>
              <a:rPr lang="en-US" altLang="zh-CN" sz="700" dirty="0"/>
              <a:t>(</a:t>
            </a:r>
            <a:r>
              <a:rPr lang="en-US" altLang="zh-CN" sz="700" dirty="0" err="1"/>
              <a:t>xmlPath</a:t>
            </a:r>
            <a:r>
              <a:rPr lang="en-US" altLang="zh-CN" sz="700" dirty="0"/>
              <a:t>, </a:t>
            </a:r>
            <a:r>
              <a:rPr lang="en-US" altLang="zh-CN" sz="700" dirty="0" err="1"/>
              <a:t>StandardOpenOption.READ</a:t>
            </a:r>
            <a:r>
              <a:rPr lang="en-US" altLang="zh-CN" sz="700" dirty="0" smtClean="0"/>
              <a:t>);</a:t>
            </a:r>
            <a:endParaRPr lang="en-US" altLang="zh-CN" sz="700" dirty="0"/>
          </a:p>
          <a:p>
            <a:pPr marL="0" indent="0">
              <a:buNone/>
            </a:pPr>
            <a:r>
              <a:rPr lang="en-US" altLang="zh-CN" sz="700" dirty="0"/>
              <a:t>      </a:t>
            </a:r>
            <a:r>
              <a:rPr lang="en-US" altLang="zh-CN" sz="700" dirty="0" err="1"/>
              <a:t>XMLInputFactory</a:t>
            </a:r>
            <a:r>
              <a:rPr lang="en-US" altLang="zh-CN" sz="700" dirty="0"/>
              <a:t> factory = </a:t>
            </a:r>
            <a:r>
              <a:rPr lang="en-US" altLang="zh-CN" sz="700" dirty="0" err="1"/>
              <a:t>XMLInputFactory.newFactory</a:t>
            </a:r>
            <a:r>
              <a:rPr lang="en-US" altLang="zh-CN" sz="700" dirty="0" smtClean="0"/>
              <a:t>();</a:t>
            </a:r>
            <a:endParaRPr lang="en-US" altLang="zh-CN" sz="700" dirty="0"/>
          </a:p>
          <a:p>
            <a:pPr marL="0" indent="0">
              <a:buNone/>
            </a:pPr>
            <a:r>
              <a:rPr lang="en-US" altLang="zh-CN" sz="700" dirty="0"/>
              <a:t>      </a:t>
            </a:r>
            <a:r>
              <a:rPr lang="en-US" altLang="zh-CN" sz="700" dirty="0" err="1"/>
              <a:t>XMLStreamReader</a:t>
            </a:r>
            <a:r>
              <a:rPr lang="en-US" altLang="zh-CN" sz="700" dirty="0"/>
              <a:t> parser = </a:t>
            </a:r>
            <a:r>
              <a:rPr lang="en-US" altLang="zh-CN" sz="700" dirty="0" err="1"/>
              <a:t>factory.createXMLStreamReader</a:t>
            </a:r>
            <a:r>
              <a:rPr lang="en-US" altLang="zh-CN" sz="700" dirty="0"/>
              <a:t>(</a:t>
            </a:r>
            <a:r>
              <a:rPr lang="en-US" altLang="zh-CN" sz="700" dirty="0" err="1"/>
              <a:t>xmlStream</a:t>
            </a:r>
            <a:r>
              <a:rPr lang="en-US" altLang="zh-CN" sz="700" dirty="0" smtClean="0"/>
              <a:t>);</a:t>
            </a:r>
            <a:endParaRPr lang="en-US" altLang="zh-CN" sz="700" dirty="0"/>
          </a:p>
          <a:p>
            <a:pPr marL="0" indent="0">
              <a:buNone/>
            </a:pPr>
            <a:r>
              <a:rPr lang="en-US" altLang="zh-CN" sz="700" dirty="0" smtClean="0"/>
              <a:t>      while (</a:t>
            </a:r>
            <a:r>
              <a:rPr lang="en-US" altLang="zh-CN" sz="700" dirty="0" err="1" smtClean="0"/>
              <a:t>parser.hasNext</a:t>
            </a:r>
            <a:r>
              <a:rPr lang="en-US" altLang="zh-CN" sz="700" dirty="0" smtClean="0"/>
              <a:t>()) {</a:t>
            </a:r>
          </a:p>
          <a:p>
            <a:pPr marL="0" indent="0">
              <a:buNone/>
            </a:pPr>
            <a:r>
              <a:rPr lang="en-US" altLang="zh-CN" sz="700" dirty="0" smtClean="0"/>
              <a:t>                  </a:t>
            </a:r>
            <a:r>
              <a:rPr lang="en-US" altLang="zh-CN" sz="700" dirty="0" err="1" smtClean="0"/>
              <a:t>int</a:t>
            </a:r>
            <a:r>
              <a:rPr lang="en-US" altLang="zh-CN" sz="700" dirty="0" smtClean="0"/>
              <a:t> event = </a:t>
            </a:r>
            <a:r>
              <a:rPr lang="en-US" altLang="zh-CN" sz="700" dirty="0" err="1" smtClean="0"/>
              <a:t>parser.next</a:t>
            </a:r>
            <a:r>
              <a:rPr lang="en-US" altLang="zh-CN" sz="700" dirty="0" smtClean="0"/>
              <a:t>();</a:t>
            </a:r>
          </a:p>
          <a:p>
            <a:pPr marL="0" indent="0">
              <a:buNone/>
            </a:pPr>
            <a:r>
              <a:rPr lang="en-US" altLang="zh-CN" sz="700" dirty="0" smtClean="0"/>
              <a:t>                  switch (event) {</a:t>
            </a:r>
          </a:p>
          <a:p>
            <a:pPr marL="0" indent="0">
              <a:buNone/>
            </a:pPr>
            <a:r>
              <a:rPr lang="en-US" altLang="zh-CN" sz="700" dirty="0" smtClean="0"/>
              <a:t>                          case </a:t>
            </a:r>
            <a:r>
              <a:rPr lang="en-US" altLang="zh-CN" sz="700" dirty="0" err="1" smtClean="0"/>
              <a:t>XMLStreamConstants.START_DOCUMENT</a:t>
            </a:r>
            <a:r>
              <a:rPr lang="en-US" altLang="zh-CN" sz="700" dirty="0" smtClean="0"/>
              <a:t>:</a:t>
            </a:r>
          </a:p>
          <a:p>
            <a:pPr marL="0" indent="0">
              <a:buNone/>
            </a:pPr>
            <a:r>
              <a:rPr lang="en-US" altLang="zh-CN" sz="700" dirty="0" smtClean="0"/>
              <a:t>                                    </a:t>
            </a:r>
            <a:r>
              <a:rPr lang="en-US" altLang="zh-CN" sz="700" dirty="0" err="1" smtClean="0"/>
              <a:t>System.out.println</a:t>
            </a:r>
            <a:r>
              <a:rPr lang="en-US" altLang="zh-CN" sz="700" dirty="0" smtClean="0"/>
              <a:t>("START_DOCUMENT Call");</a:t>
            </a:r>
          </a:p>
          <a:p>
            <a:pPr marL="0" indent="0">
              <a:buNone/>
            </a:pPr>
            <a:r>
              <a:rPr lang="en-US" altLang="zh-CN" sz="700" dirty="0" smtClean="0"/>
              <a:t>                                    break;</a:t>
            </a:r>
          </a:p>
          <a:p>
            <a:pPr marL="0" indent="0">
              <a:buNone/>
            </a:pPr>
            <a:r>
              <a:rPr lang="en-US" altLang="zh-CN" sz="700" dirty="0" smtClean="0"/>
              <a:t>                          case </a:t>
            </a:r>
            <a:r>
              <a:rPr lang="en-US" altLang="zh-CN" sz="700" dirty="0" err="1" smtClean="0"/>
              <a:t>XMLStreamConstants.END_DOCUMENT</a:t>
            </a:r>
            <a:r>
              <a:rPr lang="en-US" altLang="zh-CN" sz="700" dirty="0" smtClean="0"/>
              <a:t>:</a:t>
            </a:r>
          </a:p>
          <a:p>
            <a:pPr marL="0" indent="0">
              <a:buNone/>
            </a:pPr>
            <a:r>
              <a:rPr lang="en-US" altLang="zh-CN" sz="700" dirty="0" smtClean="0"/>
              <a:t>                                    </a:t>
            </a:r>
            <a:r>
              <a:rPr lang="en-US" altLang="zh-CN" sz="700" dirty="0" err="1" smtClean="0"/>
              <a:t>System.out.println</a:t>
            </a:r>
            <a:r>
              <a:rPr lang="en-US" altLang="zh-CN" sz="700" dirty="0" smtClean="0"/>
              <a:t>("END_DOCUMENT Call");</a:t>
            </a:r>
          </a:p>
          <a:p>
            <a:pPr marL="0" indent="0">
              <a:buNone/>
            </a:pPr>
            <a:r>
              <a:rPr lang="en-US" altLang="zh-CN" sz="700" dirty="0" smtClean="0"/>
              <a:t>                                    break;</a:t>
            </a:r>
          </a:p>
          <a:p>
            <a:pPr marL="0" indent="0">
              <a:buNone/>
            </a:pPr>
            <a:r>
              <a:rPr lang="en-US" altLang="zh-CN" sz="700" dirty="0" smtClean="0"/>
              <a:t>                          case </a:t>
            </a:r>
            <a:r>
              <a:rPr lang="en-US" altLang="zh-CN" sz="700" dirty="0" err="1" smtClean="0"/>
              <a:t>XMLStreamConstants.START_ELEMENT</a:t>
            </a:r>
            <a:r>
              <a:rPr lang="en-US" altLang="zh-CN" sz="700" dirty="0" smtClean="0"/>
              <a:t>:</a:t>
            </a:r>
          </a:p>
          <a:p>
            <a:pPr marL="0" indent="0">
              <a:buNone/>
            </a:pPr>
            <a:r>
              <a:rPr lang="en-US" altLang="zh-CN" sz="700" dirty="0" smtClean="0"/>
              <a:t>                                    </a:t>
            </a:r>
            <a:r>
              <a:rPr lang="en-US" altLang="zh-CN" sz="700" dirty="0" err="1" smtClean="0"/>
              <a:t>StringBuilder</a:t>
            </a:r>
            <a:r>
              <a:rPr lang="en-US" altLang="zh-CN" sz="700" dirty="0" smtClean="0"/>
              <a:t> </a:t>
            </a:r>
            <a:r>
              <a:rPr lang="en-US" altLang="zh-CN" sz="700" dirty="0" err="1" smtClean="0"/>
              <a:t>sb</a:t>
            </a:r>
            <a:r>
              <a:rPr lang="en-US" altLang="zh-CN" sz="700" dirty="0" smtClean="0"/>
              <a:t> = new </a:t>
            </a:r>
            <a:r>
              <a:rPr lang="en-US" altLang="zh-CN" sz="700" dirty="0" err="1" smtClean="0"/>
              <a:t>StringBuilder</a:t>
            </a:r>
            <a:r>
              <a:rPr lang="en-US" altLang="zh-CN" sz="700" dirty="0" smtClean="0"/>
              <a:t>();</a:t>
            </a:r>
          </a:p>
          <a:p>
            <a:pPr marL="0" indent="0">
              <a:buNone/>
            </a:pPr>
            <a:r>
              <a:rPr lang="en-US" altLang="zh-CN" sz="700" dirty="0" smtClean="0"/>
              <a:t>                                    for (</a:t>
            </a:r>
            <a:r>
              <a:rPr lang="en-US" altLang="zh-CN" sz="700" dirty="0" err="1" smtClean="0"/>
              <a:t>int</a:t>
            </a:r>
            <a:r>
              <a:rPr lang="en-US" altLang="zh-CN" sz="700" dirty="0" smtClean="0"/>
              <a:t> i = 0; i &lt; </a:t>
            </a:r>
            <a:r>
              <a:rPr lang="en-US" altLang="zh-CN" sz="700" dirty="0" err="1" smtClean="0"/>
              <a:t>parser.getAttributeCount</a:t>
            </a:r>
            <a:r>
              <a:rPr lang="en-US" altLang="zh-CN" sz="700" dirty="0" smtClean="0"/>
              <a:t>(); i++) {</a:t>
            </a:r>
          </a:p>
          <a:p>
            <a:pPr marL="0" indent="0">
              <a:buNone/>
            </a:pPr>
            <a:r>
              <a:rPr lang="en-US" altLang="zh-CN" sz="700" dirty="0" smtClean="0"/>
              <a:t>                                            </a:t>
            </a:r>
            <a:r>
              <a:rPr lang="en-US" altLang="zh-CN" sz="700" dirty="0" err="1" smtClean="0"/>
              <a:t>sb.append</a:t>
            </a:r>
            <a:r>
              <a:rPr lang="en-US" altLang="zh-CN" sz="700" dirty="0" smtClean="0"/>
              <a:t>(</a:t>
            </a:r>
            <a:r>
              <a:rPr lang="en-US" altLang="zh-CN" sz="700" dirty="0" err="1" smtClean="0"/>
              <a:t>parser.getAttributeName</a:t>
            </a:r>
            <a:r>
              <a:rPr lang="en-US" altLang="zh-CN" sz="700" dirty="0" smtClean="0"/>
              <a:t>(i) + "=/"" + </a:t>
            </a:r>
            <a:r>
              <a:rPr lang="en-US" altLang="zh-CN" sz="700" dirty="0" err="1" smtClean="0"/>
              <a:t>parser.getAttributeValue</a:t>
            </a:r>
            <a:r>
              <a:rPr lang="en-US" altLang="zh-CN" sz="700" dirty="0" smtClean="0"/>
              <a:t>(i) + "/"");</a:t>
            </a:r>
          </a:p>
          <a:p>
            <a:pPr marL="0" indent="0">
              <a:buNone/>
            </a:pPr>
            <a:r>
              <a:rPr lang="en-US" altLang="zh-CN" sz="700" dirty="0" smtClean="0"/>
              <a:t>                                    }</a:t>
            </a:r>
          </a:p>
          <a:p>
            <a:pPr marL="0" indent="0">
              <a:buNone/>
            </a:pPr>
            <a:r>
              <a:rPr lang="en-US" altLang="zh-CN" sz="700" dirty="0" smtClean="0"/>
              <a:t>                                    </a:t>
            </a:r>
            <a:r>
              <a:rPr lang="en-US" altLang="zh-CN" sz="700" dirty="0" err="1" smtClean="0"/>
              <a:t>System.out.println</a:t>
            </a:r>
            <a:r>
              <a:rPr lang="en-US" altLang="zh-CN" sz="700" dirty="0" smtClean="0"/>
              <a:t>("START_ELEMENT </a:t>
            </a:r>
            <a:r>
              <a:rPr lang="en-US" altLang="zh-CN" sz="700" dirty="0" err="1" smtClean="0"/>
              <a:t>qName</a:t>
            </a:r>
            <a:r>
              <a:rPr lang="en-US" altLang="zh-CN" sz="700" dirty="0" smtClean="0"/>
              <a:t>=" + </a:t>
            </a:r>
            <a:r>
              <a:rPr lang="en-US" altLang="zh-CN" sz="700" dirty="0" err="1" smtClean="0"/>
              <a:t>parser.getName</a:t>
            </a:r>
            <a:r>
              <a:rPr lang="en-US" altLang="zh-CN" sz="700" dirty="0" smtClean="0"/>
              <a:t>() + " Uri="+ </a:t>
            </a:r>
            <a:r>
              <a:rPr lang="en-US" altLang="zh-CN" sz="700" dirty="0" err="1" smtClean="0"/>
              <a:t>parser.getNamespaceURI</a:t>
            </a:r>
            <a:r>
              <a:rPr lang="en-US" altLang="zh-CN" sz="700" dirty="0" smtClean="0"/>
              <a:t>() + " </a:t>
            </a:r>
            <a:r>
              <a:rPr lang="en-US" altLang="zh-CN" sz="700" dirty="0" err="1" smtClean="0"/>
              <a:t>localName</a:t>
            </a:r>
            <a:r>
              <a:rPr lang="en-US" altLang="zh-CN" sz="700" dirty="0" smtClean="0"/>
              <a:t>=" + </a:t>
            </a:r>
            <a:r>
              <a:rPr lang="en-US" altLang="zh-CN" sz="700" dirty="0" err="1" smtClean="0"/>
              <a:t>parser.getLocalName</a:t>
            </a:r>
            <a:r>
              <a:rPr lang="en-US" altLang="zh-CN" sz="700" dirty="0" smtClean="0"/>
              <a:t>() + " attribute="+ </a:t>
            </a:r>
            <a:r>
              <a:rPr lang="en-US" altLang="zh-CN" sz="700" dirty="0" err="1" smtClean="0"/>
              <a:t>sb.toString</a:t>
            </a:r>
            <a:r>
              <a:rPr lang="en-US" altLang="zh-CN" sz="700" dirty="0" smtClean="0"/>
              <a:t>());</a:t>
            </a:r>
          </a:p>
          <a:p>
            <a:pPr marL="0" indent="0">
              <a:buNone/>
            </a:pPr>
            <a:r>
              <a:rPr lang="en-US" altLang="zh-CN" sz="700" dirty="0" smtClean="0"/>
              <a:t>                                    break;</a:t>
            </a:r>
          </a:p>
          <a:p>
            <a:pPr marL="0" indent="0">
              <a:buNone/>
            </a:pPr>
            <a:r>
              <a:rPr lang="en-US" altLang="zh-CN" sz="700" dirty="0" smtClean="0"/>
              <a:t>                          case </a:t>
            </a:r>
            <a:r>
              <a:rPr lang="en-US" altLang="zh-CN" sz="700" dirty="0" err="1" smtClean="0"/>
              <a:t>XMLStreamConstants.END_ELEMENT</a:t>
            </a:r>
            <a:r>
              <a:rPr lang="en-US" altLang="zh-CN" sz="700" dirty="0" smtClean="0"/>
              <a:t>:</a:t>
            </a:r>
          </a:p>
          <a:p>
            <a:pPr marL="0" indent="0">
              <a:buNone/>
            </a:pPr>
            <a:r>
              <a:rPr lang="en-US" altLang="zh-CN" sz="700" dirty="0" smtClean="0"/>
              <a:t>                                    </a:t>
            </a:r>
            <a:r>
              <a:rPr lang="en-US" altLang="zh-CN" sz="700" dirty="0" err="1" smtClean="0"/>
              <a:t>System.out.println</a:t>
            </a:r>
            <a:r>
              <a:rPr lang="en-US" altLang="zh-CN" sz="700" dirty="0" smtClean="0"/>
              <a:t>("END_ELEMENT </a:t>
            </a:r>
            <a:r>
              <a:rPr lang="en-US" altLang="zh-CN" sz="700" dirty="0" err="1" smtClean="0"/>
              <a:t>qName</a:t>
            </a:r>
            <a:r>
              <a:rPr lang="en-US" altLang="zh-CN" sz="700" dirty="0" smtClean="0"/>
              <a:t>=" + </a:t>
            </a:r>
            <a:r>
              <a:rPr lang="en-US" altLang="zh-CN" sz="700" dirty="0" err="1" smtClean="0"/>
              <a:t>parser.getName</a:t>
            </a:r>
            <a:r>
              <a:rPr lang="en-US" altLang="zh-CN" sz="700" dirty="0" smtClean="0"/>
              <a:t>() + " Uri=" + </a:t>
            </a:r>
            <a:r>
              <a:rPr lang="en-US" altLang="zh-CN" sz="700" dirty="0" err="1" smtClean="0"/>
              <a:t>parser.getNamespaceURI</a:t>
            </a:r>
            <a:r>
              <a:rPr lang="en-US" altLang="zh-CN" sz="700" dirty="0" smtClean="0"/>
              <a:t>() + " </a:t>
            </a:r>
            <a:r>
              <a:rPr lang="en-US" altLang="zh-CN" sz="700" dirty="0" err="1" smtClean="0"/>
              <a:t>localName</a:t>
            </a:r>
            <a:r>
              <a:rPr lang="en-US" altLang="zh-CN" sz="700" dirty="0" smtClean="0"/>
              <a:t>=" + </a:t>
            </a:r>
            <a:r>
              <a:rPr lang="en-US" altLang="zh-CN" sz="700" dirty="0" err="1" smtClean="0"/>
              <a:t>parser.getLocalName</a:t>
            </a:r>
            <a:r>
              <a:rPr lang="en-US" altLang="zh-CN" sz="700" dirty="0" smtClean="0"/>
              <a:t>());</a:t>
            </a:r>
          </a:p>
          <a:p>
            <a:pPr marL="0" indent="0">
              <a:buNone/>
            </a:pPr>
            <a:r>
              <a:rPr lang="en-US" altLang="zh-CN" sz="700" dirty="0" smtClean="0"/>
              <a:t>                                    break;</a:t>
            </a:r>
          </a:p>
          <a:p>
            <a:pPr marL="0" indent="0">
              <a:buNone/>
            </a:pPr>
            <a:r>
              <a:rPr lang="en-US" altLang="zh-CN" sz="700" dirty="0" smtClean="0"/>
              <a:t>                          case </a:t>
            </a:r>
            <a:r>
              <a:rPr lang="en-US" altLang="zh-CN" sz="700" dirty="0" err="1" smtClean="0"/>
              <a:t>XMLStreamConstants.CHARACTERS</a:t>
            </a:r>
            <a:r>
              <a:rPr lang="en-US" altLang="zh-CN" sz="700" dirty="0" smtClean="0"/>
              <a:t>:</a:t>
            </a:r>
          </a:p>
          <a:p>
            <a:pPr marL="0" indent="0">
              <a:buNone/>
            </a:pPr>
            <a:r>
              <a:rPr lang="en-US" altLang="zh-CN" sz="700" dirty="0" smtClean="0"/>
              <a:t>                                    </a:t>
            </a:r>
            <a:r>
              <a:rPr lang="en-US" altLang="zh-CN" sz="700" dirty="0" err="1" smtClean="0"/>
              <a:t>int</a:t>
            </a:r>
            <a:r>
              <a:rPr lang="en-US" altLang="zh-CN" sz="700" dirty="0" smtClean="0"/>
              <a:t> start = </a:t>
            </a:r>
            <a:r>
              <a:rPr lang="en-US" altLang="zh-CN" sz="700" dirty="0" err="1" smtClean="0"/>
              <a:t>parser.getTextStart</a:t>
            </a:r>
            <a:r>
              <a:rPr lang="en-US" altLang="zh-CN" sz="700" dirty="0" smtClean="0"/>
              <a:t>();</a:t>
            </a:r>
          </a:p>
          <a:p>
            <a:pPr marL="0" indent="0">
              <a:buNone/>
            </a:pPr>
            <a:r>
              <a:rPr lang="en-US" altLang="zh-CN" sz="700" dirty="0" smtClean="0"/>
              <a:t>                                    </a:t>
            </a:r>
            <a:r>
              <a:rPr lang="en-US" altLang="zh-CN" sz="700" dirty="0" err="1" smtClean="0"/>
              <a:t>int</a:t>
            </a:r>
            <a:r>
              <a:rPr lang="en-US" altLang="zh-CN" sz="700" dirty="0" smtClean="0"/>
              <a:t> length = </a:t>
            </a:r>
            <a:r>
              <a:rPr lang="en-US" altLang="zh-CN" sz="700" dirty="0" err="1" smtClean="0"/>
              <a:t>parser.getTextLength</a:t>
            </a:r>
            <a:r>
              <a:rPr lang="en-US" altLang="zh-CN" sz="700" dirty="0" smtClean="0"/>
              <a:t>();</a:t>
            </a:r>
          </a:p>
          <a:p>
            <a:pPr marL="0" indent="0">
              <a:buNone/>
            </a:pPr>
            <a:r>
              <a:rPr lang="en-US" altLang="zh-CN" sz="700" dirty="0" smtClean="0"/>
              <a:t>                                    </a:t>
            </a:r>
            <a:r>
              <a:rPr lang="en-US" altLang="zh-CN" sz="700" dirty="0" err="1" smtClean="0"/>
              <a:t>System.out.println</a:t>
            </a:r>
            <a:r>
              <a:rPr lang="en-US" altLang="zh-CN" sz="700" dirty="0" smtClean="0"/>
              <a:t>("CHARACTERS text=" + new String(</a:t>
            </a:r>
            <a:r>
              <a:rPr lang="en-US" altLang="zh-CN" sz="700" dirty="0" err="1" smtClean="0"/>
              <a:t>parser.getTextCharacters</a:t>
            </a:r>
            <a:r>
              <a:rPr lang="en-US" altLang="zh-CN" sz="700" dirty="0" smtClean="0"/>
              <a:t>(), start, length));</a:t>
            </a:r>
          </a:p>
          <a:p>
            <a:pPr marL="0" indent="0">
              <a:buNone/>
            </a:pPr>
            <a:r>
              <a:rPr lang="en-US" altLang="zh-CN" sz="700" dirty="0" smtClean="0"/>
              <a:t>                                    break;</a:t>
            </a:r>
          </a:p>
          <a:p>
            <a:pPr marL="0" indent="0">
              <a:buNone/>
            </a:pPr>
            <a:r>
              <a:rPr lang="en-US" altLang="zh-CN" sz="700" dirty="0" smtClean="0"/>
              <a:t>                }</a:t>
            </a:r>
          </a:p>
          <a:p>
            <a:pPr marL="0" indent="0">
              <a:buNone/>
            </a:pPr>
            <a:r>
              <a:rPr lang="en-US" altLang="zh-CN" sz="700" dirty="0" smtClean="0"/>
              <a:t>      }</a:t>
            </a:r>
          </a:p>
          <a:p>
            <a:pPr marL="0" indent="0">
              <a:buNone/>
            </a:pPr>
            <a:r>
              <a:rPr lang="en-US" altLang="zh-CN" sz="700" dirty="0" smtClean="0"/>
              <a:t>} catch (</a:t>
            </a:r>
            <a:r>
              <a:rPr lang="en-US" altLang="zh-CN" sz="700" dirty="0" err="1" smtClean="0"/>
              <a:t>IOException</a:t>
            </a:r>
            <a:r>
              <a:rPr lang="en-US" altLang="zh-CN" sz="700" dirty="0" smtClean="0"/>
              <a:t> e) {</a:t>
            </a:r>
          </a:p>
          <a:p>
            <a:pPr marL="0" indent="0">
              <a:buNone/>
            </a:pPr>
            <a:r>
              <a:rPr lang="en-US" altLang="zh-CN" sz="700" dirty="0" smtClean="0"/>
              <a:t>        </a:t>
            </a:r>
            <a:r>
              <a:rPr lang="en-US" altLang="zh-CN" sz="700" dirty="0" err="1" smtClean="0"/>
              <a:t>e.printStackTrace</a:t>
            </a:r>
            <a:r>
              <a:rPr lang="en-US" altLang="zh-CN" sz="700" dirty="0" smtClean="0"/>
              <a:t>();</a:t>
            </a:r>
          </a:p>
          <a:p>
            <a:pPr marL="0" indent="0">
              <a:buNone/>
            </a:pPr>
            <a:r>
              <a:rPr lang="en-US" altLang="zh-CN" sz="700" dirty="0" smtClean="0"/>
              <a:t>} catch (</a:t>
            </a:r>
            <a:r>
              <a:rPr lang="en-US" altLang="zh-CN" sz="700" dirty="0" err="1" smtClean="0"/>
              <a:t>XMLStreamException</a:t>
            </a:r>
            <a:r>
              <a:rPr lang="en-US" altLang="zh-CN" sz="700" dirty="0" smtClean="0"/>
              <a:t> e) {</a:t>
            </a:r>
          </a:p>
          <a:p>
            <a:pPr marL="0" indent="0">
              <a:buNone/>
            </a:pPr>
            <a:r>
              <a:rPr lang="en-US" altLang="zh-CN" sz="700" dirty="0" smtClean="0"/>
              <a:t>      </a:t>
            </a:r>
            <a:r>
              <a:rPr lang="en-US" altLang="zh-CN" sz="700" dirty="0" err="1" smtClean="0"/>
              <a:t>e.printStackTrace</a:t>
            </a:r>
            <a:r>
              <a:rPr lang="en-US" altLang="zh-CN" sz="700" dirty="0" smtClean="0"/>
              <a:t>();</a:t>
            </a:r>
          </a:p>
          <a:p>
            <a:pPr marL="0" indent="0">
              <a:buNone/>
            </a:pPr>
            <a:r>
              <a:rPr lang="en-US" altLang="zh-CN" sz="700" dirty="0" smtClean="0"/>
              <a:t>}</a:t>
            </a:r>
            <a:endParaRPr lang="zh-CN" altLang="en-US" sz="700" dirty="0"/>
          </a:p>
        </p:txBody>
      </p:sp>
    </p:spTree>
    <p:extLst>
      <p:ext uri="{BB962C8B-B14F-4D97-AF65-F5344CB8AC3E}">
        <p14:creationId xmlns:p14="http://schemas.microsoft.com/office/powerpoint/2010/main" val="351972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DTD</a:t>
            </a:r>
            <a:r>
              <a:rPr lang="zh-CN" altLang="en-US" dirty="0"/>
              <a:t>验证</a:t>
            </a:r>
            <a:r>
              <a:rPr lang="en-US" altLang="zh-CN" dirty="0"/>
              <a:t>XML</a:t>
            </a:r>
            <a:r>
              <a:rPr lang="zh-CN" altLang="en-US" dirty="0"/>
              <a:t>文档</a:t>
            </a:r>
          </a:p>
        </p:txBody>
      </p:sp>
      <p:sp>
        <p:nvSpPr>
          <p:cNvPr id="3" name="内容占位符 2"/>
          <p:cNvSpPr>
            <a:spLocks noGrp="1"/>
          </p:cNvSpPr>
          <p:nvPr>
            <p:ph idx="1"/>
          </p:nvPr>
        </p:nvSpPr>
        <p:spPr>
          <a:xfrm>
            <a:off x="467544" y="1412776"/>
            <a:ext cx="8229600" cy="4968552"/>
          </a:xfrm>
        </p:spPr>
        <p:txBody>
          <a:bodyPr>
            <a:noAutofit/>
          </a:bodyPr>
          <a:lstStyle/>
          <a:p>
            <a:pPr marL="0" indent="0">
              <a:buNone/>
            </a:pPr>
            <a:r>
              <a:rPr lang="zh-CN" altLang="en-US" sz="800" dirty="0"/>
              <a:t>一、什么是</a:t>
            </a:r>
            <a:r>
              <a:rPr lang="en-US" altLang="zh-CN" sz="800" dirty="0"/>
              <a:t>DTD</a:t>
            </a:r>
            <a:r>
              <a:rPr lang="zh-CN" altLang="en-US" sz="800" dirty="0"/>
              <a:t>　　</a:t>
            </a:r>
          </a:p>
          <a:p>
            <a:pPr marL="0" indent="0">
              <a:buNone/>
            </a:pPr>
            <a:r>
              <a:rPr lang="zh-CN" altLang="en-US" sz="800" dirty="0"/>
              <a:t>　　文档类型定义（</a:t>
            </a:r>
            <a:r>
              <a:rPr lang="en-US" altLang="zh-CN" sz="800" dirty="0"/>
              <a:t>DTD</a:t>
            </a:r>
            <a:r>
              <a:rPr lang="zh-CN" altLang="en-US" sz="800" dirty="0"/>
              <a:t>：</a:t>
            </a:r>
            <a:r>
              <a:rPr lang="en-US" altLang="zh-CN" sz="800" dirty="0"/>
              <a:t>Document Type Definition</a:t>
            </a:r>
            <a:r>
              <a:rPr lang="zh-CN" altLang="en-US" sz="800" dirty="0"/>
              <a:t>）可定义合法的</a:t>
            </a:r>
            <a:r>
              <a:rPr lang="en-US" altLang="zh-CN" sz="800" dirty="0"/>
              <a:t>XML</a:t>
            </a:r>
            <a:r>
              <a:rPr lang="zh-CN" altLang="en-US" sz="800" dirty="0"/>
              <a:t>文档构建模块。它使用一系列合法的元素来定义文档的结构。</a:t>
            </a:r>
          </a:p>
          <a:p>
            <a:pPr marL="0" indent="0">
              <a:buNone/>
            </a:pPr>
            <a:r>
              <a:rPr lang="zh-CN" altLang="en-US" sz="800" dirty="0"/>
              <a:t>　　</a:t>
            </a:r>
            <a:r>
              <a:rPr lang="en-US" altLang="zh-CN" sz="800" dirty="0"/>
              <a:t>DTD </a:t>
            </a:r>
            <a:r>
              <a:rPr lang="zh-CN" altLang="en-US" sz="800" dirty="0"/>
              <a:t>可被成行地声明于 </a:t>
            </a:r>
            <a:r>
              <a:rPr lang="en-US" altLang="zh-CN" sz="800" dirty="0"/>
              <a:t>XML </a:t>
            </a:r>
            <a:r>
              <a:rPr lang="zh-CN" altLang="en-US" sz="800" dirty="0"/>
              <a:t>文档中，也可作为一个外部引用</a:t>
            </a:r>
            <a:r>
              <a:rPr lang="zh-CN" altLang="en-US" sz="800" dirty="0" smtClean="0"/>
              <a:t>。</a:t>
            </a:r>
            <a:endParaRPr lang="zh-CN" altLang="en-US" sz="800" dirty="0"/>
          </a:p>
          <a:p>
            <a:pPr marL="0" indent="0">
              <a:buNone/>
            </a:pPr>
            <a:r>
              <a:rPr lang="zh-CN" altLang="en-US" sz="800" dirty="0"/>
              <a:t>二、</a:t>
            </a:r>
            <a:r>
              <a:rPr lang="en-US" altLang="zh-CN" sz="800" dirty="0"/>
              <a:t>DTD</a:t>
            </a:r>
            <a:r>
              <a:rPr lang="zh-CN" altLang="en-US" sz="800" dirty="0"/>
              <a:t>的</a:t>
            </a:r>
            <a:r>
              <a:rPr lang="zh-CN" altLang="en-US" sz="800" dirty="0" smtClean="0"/>
              <a:t>作用</a:t>
            </a:r>
            <a:endParaRPr lang="zh-CN" altLang="en-US" sz="800" dirty="0"/>
          </a:p>
          <a:p>
            <a:pPr marL="0" indent="0">
              <a:buNone/>
            </a:pPr>
            <a:r>
              <a:rPr lang="zh-CN" altLang="en-US" sz="800" dirty="0"/>
              <a:t>　　</a:t>
            </a:r>
            <a:r>
              <a:rPr lang="en-US" altLang="zh-CN" sz="800" dirty="0"/>
              <a:t>1</a:t>
            </a:r>
            <a:r>
              <a:rPr lang="zh-CN" altLang="en-US" sz="800" dirty="0"/>
              <a:t>、有了</a:t>
            </a:r>
            <a:r>
              <a:rPr lang="en-US" altLang="zh-CN" sz="800" dirty="0"/>
              <a:t>DTD</a:t>
            </a:r>
            <a:r>
              <a:rPr lang="zh-CN" altLang="en-US" sz="800" dirty="0"/>
              <a:t>，每个</a:t>
            </a:r>
            <a:r>
              <a:rPr lang="en-US" altLang="zh-CN" sz="800" dirty="0"/>
              <a:t>XML</a:t>
            </a:r>
            <a:r>
              <a:rPr lang="zh-CN" altLang="en-US" sz="800" dirty="0"/>
              <a:t>可以携带一个自身格式的描述</a:t>
            </a:r>
            <a:r>
              <a:rPr lang="zh-CN" altLang="en-US" sz="800" dirty="0" smtClean="0"/>
              <a:t>。</a:t>
            </a:r>
            <a:endParaRPr lang="zh-CN" altLang="en-US" sz="800" dirty="0"/>
          </a:p>
          <a:p>
            <a:pPr marL="0" indent="0">
              <a:buNone/>
            </a:pPr>
            <a:r>
              <a:rPr lang="zh-CN" altLang="en-US" sz="800" dirty="0"/>
              <a:t>　　</a:t>
            </a:r>
            <a:r>
              <a:rPr lang="en-US" altLang="zh-CN" sz="800" dirty="0"/>
              <a:t>2</a:t>
            </a:r>
            <a:r>
              <a:rPr lang="zh-CN" altLang="en-US" sz="800" dirty="0"/>
              <a:t>、有了</a:t>
            </a:r>
            <a:r>
              <a:rPr lang="en-US" altLang="zh-CN" sz="800" dirty="0"/>
              <a:t>DTD</a:t>
            </a:r>
            <a:r>
              <a:rPr lang="zh-CN" altLang="en-US" sz="800" dirty="0"/>
              <a:t>，不同组织可以使用一个通用的</a:t>
            </a:r>
            <a:r>
              <a:rPr lang="en-US" altLang="zh-CN" sz="800" dirty="0"/>
              <a:t>DTD</a:t>
            </a:r>
            <a:r>
              <a:rPr lang="zh-CN" altLang="en-US" sz="800" dirty="0"/>
              <a:t>来交换数据</a:t>
            </a:r>
            <a:r>
              <a:rPr lang="zh-CN" altLang="en-US" sz="800" dirty="0" smtClean="0"/>
              <a:t>。</a:t>
            </a:r>
            <a:endParaRPr lang="zh-CN" altLang="en-US" sz="800" dirty="0"/>
          </a:p>
          <a:p>
            <a:pPr marL="0" indent="0">
              <a:buNone/>
            </a:pPr>
            <a:r>
              <a:rPr lang="zh-CN" altLang="en-US" sz="800" dirty="0"/>
              <a:t>　　</a:t>
            </a:r>
            <a:r>
              <a:rPr lang="en-US" altLang="zh-CN" sz="800" dirty="0"/>
              <a:t>3</a:t>
            </a:r>
            <a:r>
              <a:rPr lang="zh-CN" altLang="en-US" sz="800" dirty="0"/>
              <a:t>、应用程序中使用</a:t>
            </a:r>
            <a:r>
              <a:rPr lang="en-US" altLang="zh-CN" sz="800" dirty="0"/>
              <a:t>DTD</a:t>
            </a:r>
            <a:r>
              <a:rPr lang="zh-CN" altLang="en-US" sz="800" dirty="0"/>
              <a:t>校检从外部接受的</a:t>
            </a:r>
            <a:r>
              <a:rPr lang="en-US" altLang="zh-CN" sz="800" dirty="0"/>
              <a:t>XML</a:t>
            </a:r>
            <a:r>
              <a:rPr lang="zh-CN" altLang="en-US" sz="800" dirty="0"/>
              <a:t>数据是否有效</a:t>
            </a:r>
            <a:r>
              <a:rPr lang="zh-CN" altLang="en-US" sz="800" dirty="0" smtClean="0"/>
              <a:t>。</a:t>
            </a:r>
            <a:endParaRPr lang="zh-CN" altLang="en-US" sz="800" dirty="0"/>
          </a:p>
          <a:p>
            <a:pPr marL="0" indent="0">
              <a:buNone/>
            </a:pPr>
            <a:r>
              <a:rPr lang="zh-CN" altLang="en-US" sz="800" dirty="0"/>
              <a:t>三、</a:t>
            </a:r>
            <a:r>
              <a:rPr lang="en-US" altLang="zh-CN" sz="800" dirty="0"/>
              <a:t>DTD</a:t>
            </a:r>
            <a:r>
              <a:rPr lang="zh-CN" altLang="en-US" sz="800" dirty="0"/>
              <a:t>中包含的</a:t>
            </a:r>
            <a:r>
              <a:rPr lang="zh-CN" altLang="en-US" sz="800" dirty="0" smtClean="0"/>
              <a:t>内容</a:t>
            </a:r>
            <a:endParaRPr lang="zh-CN" altLang="en-US" sz="800" dirty="0"/>
          </a:p>
          <a:p>
            <a:pPr marL="0" indent="0">
              <a:buNone/>
            </a:pPr>
            <a:r>
              <a:rPr lang="zh-CN" altLang="en-US" sz="800" dirty="0"/>
              <a:t>　　</a:t>
            </a:r>
            <a:r>
              <a:rPr lang="en-US" altLang="zh-CN" sz="800" dirty="0"/>
              <a:t>1</a:t>
            </a:r>
            <a:r>
              <a:rPr lang="zh-CN" altLang="en-US" sz="800" dirty="0"/>
              <a:t>、元素的定义规则：在</a:t>
            </a:r>
            <a:r>
              <a:rPr lang="en-US" altLang="zh-CN" sz="800" dirty="0"/>
              <a:t>DTD</a:t>
            </a:r>
            <a:r>
              <a:rPr lang="zh-CN" altLang="en-US" sz="800" dirty="0"/>
              <a:t>中需要验证</a:t>
            </a:r>
            <a:r>
              <a:rPr lang="en-US" altLang="zh-CN" sz="800" dirty="0"/>
              <a:t>XML</a:t>
            </a:r>
            <a:r>
              <a:rPr lang="zh-CN" altLang="en-US" sz="800" dirty="0"/>
              <a:t>中能包含哪些元素</a:t>
            </a:r>
            <a:r>
              <a:rPr lang="zh-CN" altLang="en-US" sz="800" dirty="0" smtClean="0"/>
              <a:t>。</a:t>
            </a:r>
            <a:endParaRPr lang="zh-CN" altLang="en-US" sz="800" dirty="0"/>
          </a:p>
          <a:p>
            <a:pPr marL="0" indent="0">
              <a:buNone/>
            </a:pPr>
            <a:r>
              <a:rPr lang="zh-CN" altLang="en-US" sz="800" dirty="0"/>
              <a:t>　　</a:t>
            </a:r>
            <a:r>
              <a:rPr lang="en-US" altLang="zh-CN" sz="800" dirty="0"/>
              <a:t>2</a:t>
            </a:r>
            <a:r>
              <a:rPr lang="zh-CN" altLang="en-US" sz="800" dirty="0"/>
              <a:t>、元素之间的关系规则：指元素的父元素是谁，元素和元素之间到底是上下层关系还是平行关系</a:t>
            </a:r>
            <a:r>
              <a:rPr lang="zh-CN" altLang="en-US" sz="800" dirty="0" smtClean="0"/>
              <a:t>。</a:t>
            </a:r>
            <a:endParaRPr lang="zh-CN" altLang="en-US" sz="800" dirty="0"/>
          </a:p>
          <a:p>
            <a:pPr marL="0" indent="0">
              <a:buNone/>
            </a:pPr>
            <a:r>
              <a:rPr lang="zh-CN" altLang="en-US" sz="800" dirty="0"/>
              <a:t>　　</a:t>
            </a:r>
            <a:r>
              <a:rPr lang="en-US" altLang="zh-CN" sz="800" dirty="0"/>
              <a:t>3</a:t>
            </a:r>
            <a:r>
              <a:rPr lang="zh-CN" altLang="en-US" sz="800" dirty="0"/>
              <a:t>、属性的定义：可以规定在</a:t>
            </a:r>
            <a:r>
              <a:rPr lang="en-US" altLang="zh-CN" sz="800" dirty="0"/>
              <a:t>XML</a:t>
            </a:r>
            <a:r>
              <a:rPr lang="zh-CN" altLang="en-US" sz="800" dirty="0"/>
              <a:t>中属性名是什么，属性值是什么类型</a:t>
            </a:r>
            <a:r>
              <a:rPr lang="zh-CN" altLang="en-US" sz="800" dirty="0" smtClean="0"/>
              <a:t>。</a:t>
            </a:r>
            <a:endParaRPr lang="zh-CN" altLang="en-US" sz="800" dirty="0"/>
          </a:p>
          <a:p>
            <a:pPr marL="0" indent="0">
              <a:buNone/>
            </a:pPr>
            <a:r>
              <a:rPr lang="zh-CN" altLang="en-US" sz="800" dirty="0"/>
              <a:t>四、</a:t>
            </a:r>
            <a:r>
              <a:rPr lang="en-US" altLang="zh-CN" sz="800" dirty="0"/>
              <a:t>DTD</a:t>
            </a:r>
            <a:r>
              <a:rPr lang="zh-CN" altLang="en-US" sz="800" dirty="0"/>
              <a:t>的分类</a:t>
            </a:r>
            <a:r>
              <a:rPr lang="zh-CN" altLang="en-US" sz="800" dirty="0" smtClean="0"/>
              <a:t>：</a:t>
            </a:r>
            <a:endParaRPr lang="zh-CN" altLang="en-US" sz="800" dirty="0"/>
          </a:p>
          <a:p>
            <a:pPr marL="0" indent="0">
              <a:buNone/>
            </a:pPr>
            <a:r>
              <a:rPr lang="zh-CN" altLang="en-US" sz="800" dirty="0"/>
              <a:t>　　</a:t>
            </a:r>
            <a:r>
              <a:rPr lang="en-US" altLang="zh-CN" sz="800" dirty="0"/>
              <a:t>1</a:t>
            </a:r>
            <a:r>
              <a:rPr lang="zh-CN" altLang="en-US" sz="800" dirty="0"/>
              <a:t>、内部</a:t>
            </a:r>
            <a:r>
              <a:rPr lang="en-US" altLang="zh-CN" sz="800" dirty="0"/>
              <a:t>DTD</a:t>
            </a:r>
            <a:r>
              <a:rPr lang="zh-CN" altLang="en-US" sz="800" dirty="0"/>
              <a:t>文档：</a:t>
            </a:r>
            <a:r>
              <a:rPr lang="en-US" altLang="zh-CN" sz="800" dirty="0"/>
              <a:t>DTD</a:t>
            </a:r>
            <a:r>
              <a:rPr lang="zh-CN" altLang="en-US" sz="800" dirty="0"/>
              <a:t>文档和</a:t>
            </a:r>
            <a:r>
              <a:rPr lang="en-US" altLang="zh-CN" sz="800" dirty="0"/>
              <a:t>XML</a:t>
            </a:r>
            <a:r>
              <a:rPr lang="zh-CN" altLang="en-US" sz="800" dirty="0"/>
              <a:t>文档在同一个文件中</a:t>
            </a:r>
            <a:r>
              <a:rPr lang="zh-CN" altLang="en-US" sz="800" dirty="0" smtClean="0"/>
              <a:t>。</a:t>
            </a:r>
            <a:endParaRPr lang="zh-CN" altLang="en-US" sz="800" dirty="0"/>
          </a:p>
          <a:p>
            <a:pPr marL="0" indent="0">
              <a:buNone/>
            </a:pPr>
            <a:r>
              <a:rPr lang="zh-CN" altLang="en-US" sz="800" dirty="0"/>
              <a:t>　　　　</a:t>
            </a:r>
            <a:r>
              <a:rPr lang="en-US" altLang="zh-CN" sz="800" dirty="0"/>
              <a:t>&lt;!DOCTYPE </a:t>
            </a:r>
            <a:r>
              <a:rPr lang="zh-CN" altLang="en-US" sz="800" dirty="0"/>
              <a:t>根元素 </a:t>
            </a:r>
            <a:r>
              <a:rPr lang="en-US" altLang="zh-CN" sz="800" dirty="0"/>
              <a:t>[</a:t>
            </a:r>
            <a:r>
              <a:rPr lang="zh-CN" altLang="en-US" sz="800" dirty="0"/>
              <a:t>定义内容</a:t>
            </a:r>
            <a:r>
              <a:rPr lang="en-US" altLang="zh-CN" sz="800" dirty="0" smtClean="0"/>
              <a:t>]&gt;</a:t>
            </a:r>
            <a:endParaRPr lang="en-US" altLang="zh-CN" sz="800" dirty="0"/>
          </a:p>
          <a:p>
            <a:pPr marL="0" indent="0">
              <a:buNone/>
            </a:pPr>
            <a:r>
              <a:rPr lang="zh-CN" altLang="en-US" sz="800" dirty="0"/>
              <a:t>　　</a:t>
            </a:r>
            <a:r>
              <a:rPr lang="en-US" altLang="zh-CN" sz="800" dirty="0"/>
              <a:t>2</a:t>
            </a:r>
            <a:r>
              <a:rPr lang="zh-CN" altLang="en-US" sz="800" dirty="0"/>
              <a:t>、外部</a:t>
            </a:r>
            <a:r>
              <a:rPr lang="en-US" altLang="zh-CN" sz="800" dirty="0"/>
              <a:t>DTD</a:t>
            </a:r>
            <a:r>
              <a:rPr lang="zh-CN" altLang="en-US" sz="800" dirty="0"/>
              <a:t>文档：</a:t>
            </a:r>
            <a:r>
              <a:rPr lang="en-US" altLang="zh-CN" sz="800" dirty="0"/>
              <a:t>DTD</a:t>
            </a:r>
            <a:r>
              <a:rPr lang="zh-CN" altLang="en-US" sz="800" dirty="0"/>
              <a:t>文档和</a:t>
            </a:r>
            <a:r>
              <a:rPr lang="en-US" altLang="zh-CN" sz="800" dirty="0"/>
              <a:t>XML</a:t>
            </a:r>
            <a:r>
              <a:rPr lang="zh-CN" altLang="en-US" sz="800" dirty="0"/>
              <a:t>文档保存在不同文件中</a:t>
            </a:r>
            <a:r>
              <a:rPr lang="zh-CN" altLang="en-US" sz="800" dirty="0" smtClean="0"/>
              <a:t>。</a:t>
            </a:r>
            <a:endParaRPr lang="zh-CN" altLang="en-US" sz="800" dirty="0"/>
          </a:p>
          <a:p>
            <a:pPr marL="0" indent="0">
              <a:buNone/>
            </a:pPr>
            <a:r>
              <a:rPr lang="zh-CN" altLang="en-US" sz="800" dirty="0"/>
              <a:t>　　　　</a:t>
            </a:r>
            <a:r>
              <a:rPr lang="en-US" altLang="zh-CN" sz="800" dirty="0"/>
              <a:t>&lt;!DOCTYPE </a:t>
            </a:r>
            <a:r>
              <a:rPr lang="zh-CN" altLang="en-US" sz="800" dirty="0"/>
              <a:t>根元素 </a:t>
            </a:r>
            <a:r>
              <a:rPr lang="en-US" altLang="zh-CN" sz="800" dirty="0"/>
              <a:t>SYSTEM "DTD</a:t>
            </a:r>
            <a:r>
              <a:rPr lang="zh-CN" altLang="en-US" sz="800" dirty="0"/>
              <a:t>文件路径</a:t>
            </a:r>
            <a:r>
              <a:rPr lang="en-US" altLang="zh-CN" sz="800" dirty="0" smtClean="0"/>
              <a:t>"&gt;</a:t>
            </a:r>
            <a:endParaRPr lang="en-US" altLang="zh-CN" sz="800" dirty="0"/>
          </a:p>
          <a:p>
            <a:pPr marL="0" indent="0">
              <a:buNone/>
            </a:pPr>
            <a:r>
              <a:rPr lang="zh-CN" altLang="en-US" sz="800" dirty="0"/>
              <a:t>　　</a:t>
            </a:r>
            <a:r>
              <a:rPr lang="en-US" altLang="zh-CN" sz="800" dirty="0"/>
              <a:t>3</a:t>
            </a:r>
            <a:r>
              <a:rPr lang="zh-CN" altLang="en-US" sz="800" dirty="0"/>
              <a:t>、内外结合的</a:t>
            </a:r>
            <a:r>
              <a:rPr lang="en-US" altLang="zh-CN" sz="800" dirty="0"/>
              <a:t>DTD</a:t>
            </a:r>
            <a:r>
              <a:rPr lang="zh-CN" altLang="en-US" sz="800" dirty="0"/>
              <a:t>文档：两种相结合的写法</a:t>
            </a:r>
            <a:r>
              <a:rPr lang="zh-CN" altLang="en-US" sz="800" dirty="0" smtClean="0"/>
              <a:t>。</a:t>
            </a:r>
            <a:endParaRPr lang="zh-CN" altLang="en-US" sz="800" dirty="0"/>
          </a:p>
          <a:p>
            <a:pPr marL="0" indent="0">
              <a:buNone/>
            </a:pPr>
            <a:r>
              <a:rPr lang="zh-CN" altLang="en-US" sz="800" dirty="0"/>
              <a:t>　　　　</a:t>
            </a:r>
            <a:r>
              <a:rPr lang="en-US" altLang="zh-CN" sz="800" dirty="0"/>
              <a:t>&lt;!DOCTYPE </a:t>
            </a:r>
            <a:r>
              <a:rPr lang="zh-CN" altLang="en-US" sz="800" dirty="0"/>
              <a:t>根元素 </a:t>
            </a:r>
            <a:r>
              <a:rPr lang="en-US" altLang="zh-CN" sz="800" dirty="0"/>
              <a:t>SYSTEM "DTD</a:t>
            </a:r>
            <a:r>
              <a:rPr lang="zh-CN" altLang="en-US" sz="800" dirty="0"/>
              <a:t>文件路径</a:t>
            </a:r>
            <a:r>
              <a:rPr lang="en-US" altLang="zh-CN" sz="800" dirty="0"/>
              <a:t>" [</a:t>
            </a:r>
            <a:r>
              <a:rPr lang="zh-CN" altLang="en-US" sz="800" dirty="0"/>
              <a:t>定义内容</a:t>
            </a:r>
            <a:r>
              <a:rPr lang="en-US" altLang="zh-CN" sz="800" dirty="0" smtClean="0"/>
              <a:t>]&gt;</a:t>
            </a:r>
            <a:endParaRPr lang="en-US" altLang="zh-CN" sz="800" dirty="0"/>
          </a:p>
          <a:p>
            <a:pPr marL="0" indent="0">
              <a:buNone/>
            </a:pPr>
            <a:r>
              <a:rPr lang="zh-CN" altLang="en-US" sz="800" dirty="0"/>
              <a:t>五、</a:t>
            </a:r>
            <a:r>
              <a:rPr lang="en-US" altLang="zh-CN" sz="800" dirty="0"/>
              <a:t>DTD</a:t>
            </a:r>
            <a:r>
              <a:rPr lang="zh-CN" altLang="en-US" sz="800" dirty="0"/>
              <a:t>元素</a:t>
            </a:r>
            <a:r>
              <a:rPr lang="zh-CN" altLang="en-US" sz="800" dirty="0" smtClean="0"/>
              <a:t>定义</a:t>
            </a:r>
            <a:endParaRPr lang="zh-CN" altLang="en-US" sz="800" dirty="0"/>
          </a:p>
          <a:p>
            <a:pPr marL="0" indent="0">
              <a:buNone/>
            </a:pPr>
            <a:r>
              <a:rPr lang="zh-CN" altLang="en-US" sz="800" dirty="0"/>
              <a:t>　　语法</a:t>
            </a:r>
            <a:r>
              <a:rPr lang="zh-CN" altLang="en-US" sz="800" dirty="0" smtClean="0"/>
              <a:t>：</a:t>
            </a:r>
            <a:endParaRPr lang="zh-CN" altLang="en-US" sz="800" dirty="0"/>
          </a:p>
          <a:p>
            <a:pPr marL="0" indent="0">
              <a:buNone/>
            </a:pPr>
            <a:r>
              <a:rPr lang="zh-CN" altLang="en-US" sz="800" dirty="0"/>
              <a:t>　　</a:t>
            </a:r>
            <a:r>
              <a:rPr lang="en-US" altLang="zh-CN" sz="800" dirty="0"/>
              <a:t>&lt;!ELEMENT NAME CONTENT</a:t>
            </a:r>
            <a:r>
              <a:rPr lang="en-US" altLang="zh-CN" sz="800" dirty="0" smtClean="0"/>
              <a:t>&gt;</a:t>
            </a:r>
            <a:endParaRPr lang="en-US" altLang="zh-CN" sz="800" dirty="0"/>
          </a:p>
          <a:p>
            <a:pPr marL="0" indent="0">
              <a:buNone/>
            </a:pPr>
            <a:r>
              <a:rPr lang="zh-CN" altLang="en-US" sz="800" dirty="0"/>
              <a:t>　　</a:t>
            </a:r>
            <a:r>
              <a:rPr lang="en-US" altLang="zh-CN" sz="800" dirty="0"/>
              <a:t>ELEMENT</a:t>
            </a:r>
            <a:r>
              <a:rPr lang="zh-CN" altLang="en-US" sz="800" dirty="0"/>
              <a:t>：关键字，表示声明一个</a:t>
            </a:r>
            <a:r>
              <a:rPr lang="en-US" altLang="zh-CN" sz="800" dirty="0"/>
              <a:t>DTD</a:t>
            </a:r>
            <a:r>
              <a:rPr lang="zh-CN" altLang="en-US" sz="800" dirty="0"/>
              <a:t>文档</a:t>
            </a:r>
            <a:r>
              <a:rPr lang="zh-CN" altLang="en-US" sz="800" dirty="0" smtClean="0"/>
              <a:t>。</a:t>
            </a:r>
            <a:endParaRPr lang="zh-CN" altLang="en-US" sz="800" dirty="0"/>
          </a:p>
          <a:p>
            <a:pPr marL="0" indent="0">
              <a:buNone/>
            </a:pPr>
            <a:r>
              <a:rPr lang="zh-CN" altLang="en-US" sz="800" dirty="0"/>
              <a:t>　　</a:t>
            </a:r>
            <a:r>
              <a:rPr lang="en-US" altLang="zh-CN" sz="800" dirty="0"/>
              <a:t>NAME</a:t>
            </a:r>
            <a:r>
              <a:rPr lang="zh-CN" altLang="en-US" sz="800" dirty="0"/>
              <a:t>：元素名称，</a:t>
            </a:r>
            <a:r>
              <a:rPr lang="en-US" altLang="zh-CN" sz="800" dirty="0"/>
              <a:t>XML</a:t>
            </a:r>
            <a:r>
              <a:rPr lang="zh-CN" altLang="en-US" sz="800" dirty="0"/>
              <a:t>中元素的名称</a:t>
            </a:r>
            <a:r>
              <a:rPr lang="zh-CN" altLang="en-US" sz="800" dirty="0" smtClean="0"/>
              <a:t>。</a:t>
            </a:r>
            <a:endParaRPr lang="zh-CN" altLang="en-US" sz="800" dirty="0"/>
          </a:p>
          <a:p>
            <a:pPr marL="0" indent="0">
              <a:buNone/>
            </a:pPr>
            <a:r>
              <a:rPr lang="zh-CN" altLang="en-US" sz="800" dirty="0"/>
              <a:t>　　</a:t>
            </a:r>
            <a:r>
              <a:rPr lang="en-US" altLang="zh-CN" sz="800" dirty="0"/>
              <a:t>CONTENT</a:t>
            </a:r>
            <a:r>
              <a:rPr lang="zh-CN" altLang="en-US" sz="800" dirty="0"/>
              <a:t>：元素类型</a:t>
            </a:r>
            <a:r>
              <a:rPr lang="zh-CN" altLang="en-US" sz="800" dirty="0" smtClean="0"/>
              <a:t>，</a:t>
            </a:r>
            <a:endParaRPr lang="zh-CN" altLang="en-US" sz="800" dirty="0"/>
          </a:p>
          <a:p>
            <a:pPr marL="0" indent="0">
              <a:buNone/>
            </a:pPr>
            <a:r>
              <a:rPr lang="zh-CN" altLang="en-US" sz="800" dirty="0"/>
              <a:t>　　元素类型包括：</a:t>
            </a:r>
            <a:r>
              <a:rPr lang="en-US" altLang="zh-CN" sz="800" dirty="0"/>
              <a:t>EMPTY</a:t>
            </a:r>
            <a:r>
              <a:rPr lang="zh-CN" altLang="en-US" sz="800" dirty="0"/>
              <a:t>、</a:t>
            </a:r>
            <a:r>
              <a:rPr lang="en-US" altLang="zh-CN" sz="800" dirty="0"/>
              <a:t>#PCDATA</a:t>
            </a:r>
            <a:r>
              <a:rPr lang="zh-CN" altLang="en-US" sz="800" dirty="0"/>
              <a:t>、纯元素类型、</a:t>
            </a:r>
            <a:r>
              <a:rPr lang="en-US" altLang="zh-CN" sz="800" dirty="0"/>
              <a:t>ANY</a:t>
            </a:r>
            <a:r>
              <a:rPr lang="zh-CN" altLang="en-US" sz="800" dirty="0" smtClean="0"/>
              <a:t>。</a:t>
            </a:r>
            <a:endParaRPr lang="zh-CN" altLang="en-US" sz="800" dirty="0"/>
          </a:p>
          <a:p>
            <a:pPr marL="0" indent="0">
              <a:buNone/>
            </a:pPr>
            <a:r>
              <a:rPr lang="zh-CN" altLang="en-US" sz="800" dirty="0"/>
              <a:t>　　</a:t>
            </a:r>
            <a:r>
              <a:rPr lang="en-US" altLang="zh-CN" sz="800" dirty="0"/>
              <a:t>1</a:t>
            </a:r>
            <a:r>
              <a:rPr lang="zh-CN" altLang="en-US" sz="800" dirty="0"/>
              <a:t>、</a:t>
            </a:r>
            <a:r>
              <a:rPr lang="en-US" altLang="zh-CN" sz="800" dirty="0"/>
              <a:t>Empty</a:t>
            </a:r>
            <a:r>
              <a:rPr lang="en-US" altLang="zh-CN" sz="800" dirty="0" smtClean="0"/>
              <a:t>:</a:t>
            </a:r>
            <a:endParaRPr lang="en-US" altLang="zh-CN" sz="800" dirty="0"/>
          </a:p>
          <a:p>
            <a:pPr marL="0" indent="0">
              <a:buNone/>
            </a:pPr>
            <a:r>
              <a:rPr lang="zh-CN" altLang="en-US" sz="800" dirty="0"/>
              <a:t>　　该元素不能包含子元素和文本，但可以有属性（空元素）</a:t>
            </a:r>
            <a:r>
              <a:rPr lang="zh-CN" altLang="en-US" sz="800" dirty="0" smtClean="0"/>
              <a:t>。</a:t>
            </a:r>
            <a:endParaRPr lang="zh-CN" altLang="en-US" sz="800" dirty="0"/>
          </a:p>
          <a:p>
            <a:pPr marL="0" indent="0">
              <a:buNone/>
            </a:pPr>
            <a:r>
              <a:rPr lang="zh-CN" altLang="en-US" sz="800" dirty="0"/>
              <a:t>　　语法：　</a:t>
            </a:r>
          </a:p>
          <a:p>
            <a:pPr marL="0" indent="0">
              <a:buNone/>
            </a:pPr>
            <a:r>
              <a:rPr lang="zh-CN" altLang="en-US" sz="800" dirty="0"/>
              <a:t>　　</a:t>
            </a:r>
            <a:r>
              <a:rPr lang="en-US" altLang="zh-CN" sz="800" dirty="0"/>
              <a:t>&lt;!ELEMENT </a:t>
            </a:r>
            <a:r>
              <a:rPr lang="zh-CN" altLang="en-US" sz="800" dirty="0"/>
              <a:t>元素名称 </a:t>
            </a:r>
            <a:r>
              <a:rPr lang="en-US" altLang="zh-CN" sz="800" dirty="0"/>
              <a:t>EMPTY</a:t>
            </a:r>
            <a:r>
              <a:rPr lang="en-US" altLang="zh-CN" sz="800" dirty="0" smtClean="0"/>
              <a:t>&gt;</a:t>
            </a:r>
            <a:endParaRPr lang="en-US" altLang="zh-CN" sz="800" dirty="0"/>
          </a:p>
          <a:p>
            <a:pPr marL="0" indent="0">
              <a:buNone/>
            </a:pPr>
            <a:r>
              <a:rPr lang="zh-CN" altLang="en-US" sz="800" dirty="0"/>
              <a:t>　　例：声明一个空的</a:t>
            </a:r>
            <a:r>
              <a:rPr lang="en-US" altLang="zh-CN" sz="800" dirty="0"/>
              <a:t>student</a:t>
            </a:r>
            <a:r>
              <a:rPr lang="zh-CN" altLang="en-US" sz="800" dirty="0" smtClean="0"/>
              <a:t>元素</a:t>
            </a:r>
            <a:endParaRPr lang="zh-CN" altLang="en-US" sz="800" dirty="0"/>
          </a:p>
          <a:p>
            <a:pPr marL="0" indent="0">
              <a:buNone/>
            </a:pPr>
            <a:r>
              <a:rPr lang="zh-CN" altLang="en-US" sz="800" dirty="0"/>
              <a:t>　　</a:t>
            </a:r>
            <a:r>
              <a:rPr lang="en-US" altLang="zh-CN" sz="800" dirty="0"/>
              <a:t>&lt;!ELEMENT student empty</a:t>
            </a:r>
            <a:r>
              <a:rPr lang="en-US" altLang="zh-CN" sz="800" dirty="0" smtClean="0"/>
              <a:t>&gt;</a:t>
            </a:r>
            <a:endParaRPr lang="en-US" altLang="zh-CN" sz="800" dirty="0"/>
          </a:p>
          <a:p>
            <a:pPr marL="0" indent="0">
              <a:buNone/>
            </a:pPr>
            <a:r>
              <a:rPr lang="zh-CN" altLang="en-US" sz="800" dirty="0"/>
              <a:t>　　</a:t>
            </a:r>
            <a:r>
              <a:rPr lang="en-US" altLang="zh-CN" sz="800" dirty="0"/>
              <a:t>XML</a:t>
            </a:r>
            <a:r>
              <a:rPr lang="zh-CN" altLang="en-US" sz="800" dirty="0"/>
              <a:t>示例</a:t>
            </a:r>
            <a:r>
              <a:rPr lang="zh-CN" altLang="en-US" sz="800" dirty="0" smtClean="0"/>
              <a:t>：</a:t>
            </a:r>
            <a:endParaRPr lang="zh-CN" altLang="en-US" sz="800" dirty="0"/>
          </a:p>
          <a:p>
            <a:pPr marL="0" indent="0">
              <a:buNone/>
            </a:pPr>
            <a:r>
              <a:rPr lang="zh-CN" altLang="en-US" sz="800" dirty="0"/>
              <a:t>　　</a:t>
            </a:r>
            <a:r>
              <a:rPr lang="en-US" altLang="zh-CN" sz="800" dirty="0"/>
              <a:t>&lt;student </a:t>
            </a:r>
            <a:r>
              <a:rPr lang="en-US" altLang="zh-CN" sz="800" dirty="0" smtClean="0"/>
              <a:t>/&gt;</a:t>
            </a:r>
            <a:endParaRPr lang="zh-CN" altLang="en-US" sz="800" dirty="0"/>
          </a:p>
          <a:p>
            <a:pPr marL="0" indent="0">
              <a:buNone/>
            </a:pPr>
            <a:r>
              <a:rPr lang="zh-CN" altLang="en-US" sz="800" dirty="0"/>
              <a:t>　　</a:t>
            </a:r>
          </a:p>
        </p:txBody>
      </p:sp>
    </p:spTree>
    <p:extLst>
      <p:ext uri="{BB962C8B-B14F-4D97-AF65-F5344CB8AC3E}">
        <p14:creationId xmlns:p14="http://schemas.microsoft.com/office/powerpoint/2010/main" val="208743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DTD</a:t>
            </a:r>
            <a:r>
              <a:rPr lang="zh-CN" altLang="en-US" dirty="0"/>
              <a:t>验证</a:t>
            </a:r>
            <a:r>
              <a:rPr lang="en-US" altLang="zh-CN" dirty="0"/>
              <a:t>XML</a:t>
            </a:r>
            <a:r>
              <a:rPr lang="zh-CN" altLang="en-US" dirty="0"/>
              <a:t>文档</a:t>
            </a:r>
          </a:p>
        </p:txBody>
      </p:sp>
      <p:sp>
        <p:nvSpPr>
          <p:cNvPr id="3" name="内容占位符 2"/>
          <p:cNvSpPr>
            <a:spLocks noGrp="1"/>
          </p:cNvSpPr>
          <p:nvPr>
            <p:ph idx="1"/>
          </p:nvPr>
        </p:nvSpPr>
        <p:spPr>
          <a:xfrm>
            <a:off x="611560" y="1340768"/>
            <a:ext cx="8229600" cy="4525963"/>
          </a:xfrm>
        </p:spPr>
        <p:txBody>
          <a:bodyPr>
            <a:noAutofit/>
          </a:bodyPr>
          <a:lstStyle/>
          <a:p>
            <a:pPr marL="0" indent="0">
              <a:buNone/>
            </a:pPr>
            <a:r>
              <a:rPr lang="en-US" altLang="zh-CN" sz="800" dirty="0"/>
              <a:t>2</a:t>
            </a:r>
            <a:r>
              <a:rPr lang="zh-CN" altLang="en-US" sz="800" dirty="0"/>
              <a:t>、</a:t>
            </a:r>
            <a:r>
              <a:rPr lang="en-US" altLang="zh-CN" sz="800" dirty="0"/>
              <a:t>#PCDATA</a:t>
            </a:r>
            <a:r>
              <a:rPr lang="zh-CN" altLang="en-US" sz="800" dirty="0" smtClean="0"/>
              <a:t>：</a:t>
            </a:r>
            <a:endParaRPr lang="zh-CN" altLang="en-US" sz="800" dirty="0"/>
          </a:p>
          <a:p>
            <a:pPr marL="0" indent="0">
              <a:buNone/>
            </a:pPr>
            <a:r>
              <a:rPr lang="zh-CN" altLang="en-US" sz="800" dirty="0"/>
              <a:t>　　可以包含任何字符数据，但不能包含其他子元素。只有 </a:t>
            </a:r>
            <a:r>
              <a:rPr lang="en-US" altLang="zh-CN" sz="800" dirty="0"/>
              <a:t>PCDATA </a:t>
            </a:r>
            <a:r>
              <a:rPr lang="zh-CN" altLang="en-US" sz="800" dirty="0"/>
              <a:t>的元素通过圆括号中的 </a:t>
            </a:r>
            <a:r>
              <a:rPr lang="en-US" altLang="zh-CN" sz="800" dirty="0"/>
              <a:t>#PCDATA </a:t>
            </a:r>
            <a:r>
              <a:rPr lang="zh-CN" altLang="en-US" sz="800" dirty="0"/>
              <a:t>进行声明</a:t>
            </a:r>
            <a:r>
              <a:rPr lang="zh-CN" altLang="en-US" sz="800" dirty="0" smtClean="0"/>
              <a:t>：</a:t>
            </a:r>
            <a:endParaRPr lang="zh-CN" altLang="en-US" sz="800" dirty="0"/>
          </a:p>
          <a:p>
            <a:pPr marL="0" indent="0">
              <a:buNone/>
            </a:pPr>
            <a:r>
              <a:rPr lang="zh-CN" altLang="en-US" sz="800" dirty="0"/>
              <a:t>　　语法</a:t>
            </a:r>
            <a:r>
              <a:rPr lang="zh-CN" altLang="en-US" sz="800" dirty="0" smtClean="0"/>
              <a:t>：</a:t>
            </a:r>
            <a:endParaRPr lang="zh-CN" altLang="en-US" sz="800" dirty="0"/>
          </a:p>
          <a:p>
            <a:pPr marL="0" indent="0">
              <a:buNone/>
            </a:pPr>
            <a:r>
              <a:rPr lang="zh-CN" altLang="en-US" sz="800" dirty="0"/>
              <a:t>　　</a:t>
            </a:r>
            <a:r>
              <a:rPr lang="en-US" altLang="zh-CN" sz="800" dirty="0"/>
              <a:t>&lt;!ELEMENT </a:t>
            </a:r>
            <a:r>
              <a:rPr lang="zh-CN" altLang="en-US" sz="800" dirty="0"/>
              <a:t>元素名称 </a:t>
            </a:r>
            <a:r>
              <a:rPr lang="en-US" altLang="zh-CN" sz="800" dirty="0"/>
              <a:t>(#PCDATA</a:t>
            </a:r>
            <a:r>
              <a:rPr lang="en-US" altLang="zh-CN" sz="800" dirty="0" smtClean="0"/>
              <a:t>)&gt;</a:t>
            </a:r>
            <a:endParaRPr lang="en-US" altLang="zh-CN" sz="800" dirty="0"/>
          </a:p>
          <a:p>
            <a:pPr marL="0" indent="0">
              <a:buNone/>
            </a:pPr>
            <a:r>
              <a:rPr lang="zh-CN" altLang="en-US" sz="800" dirty="0"/>
              <a:t>　　例：声明一个</a:t>
            </a:r>
            <a:r>
              <a:rPr lang="en-US" altLang="zh-CN" sz="800" dirty="0"/>
              <a:t>name</a:t>
            </a:r>
            <a:r>
              <a:rPr lang="zh-CN" altLang="en-US" sz="800" dirty="0"/>
              <a:t>的</a:t>
            </a:r>
            <a:r>
              <a:rPr lang="zh-CN" altLang="en-US" sz="800" dirty="0" smtClean="0"/>
              <a:t>元素</a:t>
            </a:r>
            <a:endParaRPr lang="zh-CN" altLang="en-US" sz="800" dirty="0"/>
          </a:p>
          <a:p>
            <a:pPr marL="0" indent="0">
              <a:buNone/>
            </a:pPr>
            <a:r>
              <a:rPr lang="zh-CN" altLang="en-US" sz="800" dirty="0"/>
              <a:t>　　</a:t>
            </a:r>
            <a:r>
              <a:rPr lang="en-US" altLang="zh-CN" sz="800" dirty="0"/>
              <a:t>&lt;!ELEMENT name (#PCDATA</a:t>
            </a:r>
            <a:r>
              <a:rPr lang="en-US" altLang="zh-CN" sz="800" dirty="0" smtClean="0"/>
              <a:t>)&gt;</a:t>
            </a:r>
            <a:endParaRPr lang="en-US" altLang="zh-CN" sz="800" dirty="0"/>
          </a:p>
          <a:p>
            <a:pPr marL="0" indent="0">
              <a:buNone/>
            </a:pPr>
            <a:r>
              <a:rPr lang="zh-CN" altLang="en-US" sz="800" dirty="0"/>
              <a:t>　　</a:t>
            </a:r>
            <a:r>
              <a:rPr lang="en-US" altLang="zh-CN" sz="800" dirty="0"/>
              <a:t>XML</a:t>
            </a:r>
            <a:r>
              <a:rPr lang="zh-CN" altLang="en-US" sz="800" dirty="0"/>
              <a:t>示例</a:t>
            </a:r>
            <a:r>
              <a:rPr lang="zh-CN" altLang="en-US" sz="800" dirty="0" smtClean="0"/>
              <a:t>：</a:t>
            </a:r>
            <a:endParaRPr lang="zh-CN" altLang="en-US" sz="800" dirty="0"/>
          </a:p>
          <a:p>
            <a:pPr marL="0" indent="0">
              <a:buNone/>
            </a:pPr>
            <a:r>
              <a:rPr lang="zh-CN" altLang="en-US" sz="800" dirty="0"/>
              <a:t>　　</a:t>
            </a:r>
            <a:r>
              <a:rPr lang="en-US" altLang="zh-CN" sz="800" dirty="0"/>
              <a:t>&lt;name&gt;</a:t>
            </a:r>
            <a:r>
              <a:rPr lang="zh-CN" altLang="en-US" sz="800" dirty="0"/>
              <a:t>张三</a:t>
            </a:r>
            <a:r>
              <a:rPr lang="en-US" altLang="zh-CN" sz="800" dirty="0"/>
              <a:t>&lt;/name&gt;</a:t>
            </a:r>
            <a:r>
              <a:rPr lang="zh-CN" altLang="en-US" sz="800" dirty="0"/>
              <a:t>　　</a:t>
            </a:r>
          </a:p>
          <a:p>
            <a:pPr marL="0" indent="0">
              <a:buNone/>
            </a:pPr>
            <a:r>
              <a:rPr lang="en-US" altLang="zh-CN" sz="800" dirty="0" smtClean="0"/>
              <a:t>3</a:t>
            </a:r>
            <a:r>
              <a:rPr lang="zh-CN" altLang="en-US" sz="800" dirty="0"/>
              <a:t>、纯元素类型</a:t>
            </a:r>
            <a:r>
              <a:rPr lang="zh-CN" altLang="en-US" sz="800" dirty="0" smtClean="0"/>
              <a:t>：</a:t>
            </a:r>
            <a:endParaRPr lang="zh-CN" altLang="en-US" sz="800" dirty="0"/>
          </a:p>
          <a:p>
            <a:pPr marL="0" indent="0">
              <a:buNone/>
            </a:pPr>
            <a:r>
              <a:rPr lang="zh-CN" altLang="en-US" sz="800" dirty="0"/>
              <a:t>　　只能包含子元素，不能包含文本。元素出现的顺序必须和定义一致</a:t>
            </a:r>
            <a:r>
              <a:rPr lang="zh-CN" altLang="en-US" sz="800" dirty="0" smtClean="0"/>
              <a:t>。</a:t>
            </a:r>
            <a:endParaRPr lang="zh-CN" altLang="en-US" sz="800" dirty="0"/>
          </a:p>
          <a:p>
            <a:pPr marL="0" indent="0">
              <a:buNone/>
            </a:pPr>
            <a:r>
              <a:rPr lang="zh-CN" altLang="en-US" sz="800" dirty="0"/>
              <a:t>　　语法</a:t>
            </a:r>
            <a:r>
              <a:rPr lang="zh-CN" altLang="en-US" sz="800" dirty="0" smtClean="0"/>
              <a:t>：</a:t>
            </a:r>
            <a:endParaRPr lang="zh-CN" altLang="en-US" sz="800" dirty="0"/>
          </a:p>
          <a:p>
            <a:pPr marL="0" indent="0">
              <a:buNone/>
            </a:pPr>
            <a:r>
              <a:rPr lang="zh-CN" altLang="en-US" sz="800" dirty="0"/>
              <a:t>　　</a:t>
            </a:r>
            <a:r>
              <a:rPr lang="en-US" altLang="zh-CN" sz="800" dirty="0"/>
              <a:t>&lt;!ELEMENT </a:t>
            </a:r>
            <a:r>
              <a:rPr lang="zh-CN" altLang="en-US" sz="800" dirty="0"/>
              <a:t>元素名称 </a:t>
            </a:r>
            <a:r>
              <a:rPr lang="en-US" altLang="zh-CN" sz="800" dirty="0"/>
              <a:t>(</a:t>
            </a:r>
            <a:r>
              <a:rPr lang="zh-CN" altLang="en-US" sz="800" dirty="0"/>
              <a:t>子元素名称 </a:t>
            </a:r>
            <a:r>
              <a:rPr lang="en-US" altLang="zh-CN" sz="800" dirty="0"/>
              <a:t>1,</a:t>
            </a:r>
            <a:r>
              <a:rPr lang="zh-CN" altLang="en-US" sz="800" dirty="0"/>
              <a:t>子元素名称 </a:t>
            </a:r>
            <a:r>
              <a:rPr lang="en-US" altLang="zh-CN" sz="800" dirty="0"/>
              <a:t>2</a:t>
            </a:r>
            <a:r>
              <a:rPr lang="en-US" altLang="zh-CN" sz="800" dirty="0" smtClean="0"/>
              <a:t>,.....)&gt;</a:t>
            </a:r>
            <a:endParaRPr lang="en-US" altLang="zh-CN" sz="800" dirty="0"/>
          </a:p>
          <a:p>
            <a:pPr marL="0" indent="0">
              <a:buNone/>
            </a:pPr>
            <a:r>
              <a:rPr lang="zh-CN" altLang="en-US" sz="800" dirty="0"/>
              <a:t>　　例：声明学生</a:t>
            </a:r>
            <a:r>
              <a:rPr lang="zh-CN" altLang="en-US" sz="800" dirty="0" smtClean="0"/>
              <a:t>标记</a:t>
            </a:r>
            <a:endParaRPr lang="zh-CN" altLang="en-US" sz="800" dirty="0"/>
          </a:p>
          <a:p>
            <a:pPr marL="0" indent="0">
              <a:buNone/>
            </a:pPr>
            <a:r>
              <a:rPr lang="zh-CN" altLang="en-US" sz="800" dirty="0"/>
              <a:t>　　</a:t>
            </a:r>
            <a:r>
              <a:rPr lang="en-US" altLang="zh-CN" sz="800" dirty="0"/>
              <a:t>&lt;!ELEMENT student(</a:t>
            </a:r>
            <a:r>
              <a:rPr lang="en-US" altLang="zh-CN" sz="800" dirty="0" err="1"/>
              <a:t>name,age</a:t>
            </a:r>
            <a:r>
              <a:rPr lang="en-US" altLang="zh-CN" sz="800" dirty="0" smtClean="0"/>
              <a:t>)&gt;</a:t>
            </a:r>
            <a:endParaRPr lang="en-US" altLang="zh-CN" sz="800" dirty="0"/>
          </a:p>
          <a:p>
            <a:pPr marL="0" indent="0">
              <a:buNone/>
            </a:pPr>
            <a:r>
              <a:rPr lang="zh-CN" altLang="en-US" sz="800" dirty="0"/>
              <a:t>　　</a:t>
            </a:r>
            <a:r>
              <a:rPr lang="en-US" altLang="zh-CN" sz="800" dirty="0"/>
              <a:t>XML</a:t>
            </a:r>
            <a:r>
              <a:rPr lang="zh-CN" altLang="en-US" sz="800" dirty="0"/>
              <a:t>示例</a:t>
            </a:r>
            <a:r>
              <a:rPr lang="zh-CN" altLang="en-US" sz="800" dirty="0" smtClean="0"/>
              <a:t>：</a:t>
            </a:r>
            <a:endParaRPr lang="zh-CN" altLang="en-US" sz="800" dirty="0"/>
          </a:p>
          <a:p>
            <a:pPr marL="0" indent="0">
              <a:buNone/>
            </a:pPr>
            <a:r>
              <a:rPr lang="zh-CN" altLang="en-US" sz="800" dirty="0"/>
              <a:t>　　</a:t>
            </a:r>
            <a:r>
              <a:rPr lang="en-US" altLang="zh-CN" sz="800" dirty="0"/>
              <a:t>&lt;student</a:t>
            </a:r>
            <a:r>
              <a:rPr lang="en-US" altLang="zh-CN" sz="800" dirty="0" smtClean="0"/>
              <a:t>&gt;</a:t>
            </a:r>
            <a:endParaRPr lang="en-US" altLang="zh-CN" sz="800" dirty="0"/>
          </a:p>
          <a:p>
            <a:pPr marL="0" indent="0">
              <a:buNone/>
            </a:pPr>
            <a:r>
              <a:rPr lang="zh-CN" altLang="en-US" sz="800" dirty="0"/>
              <a:t>　　　　</a:t>
            </a:r>
            <a:r>
              <a:rPr lang="en-US" altLang="zh-CN" sz="800" dirty="0"/>
              <a:t>&lt;name&gt;</a:t>
            </a:r>
            <a:r>
              <a:rPr lang="zh-CN" altLang="en-US" sz="800" dirty="0"/>
              <a:t>张三</a:t>
            </a:r>
            <a:r>
              <a:rPr lang="en-US" altLang="zh-CN" sz="800" dirty="0"/>
              <a:t>&lt;/name</a:t>
            </a:r>
            <a:r>
              <a:rPr lang="en-US" altLang="zh-CN" sz="800" dirty="0" smtClean="0"/>
              <a:t>&gt;</a:t>
            </a:r>
            <a:endParaRPr lang="en-US" altLang="zh-CN" sz="800" dirty="0"/>
          </a:p>
          <a:p>
            <a:pPr marL="0" indent="0">
              <a:buNone/>
            </a:pPr>
            <a:r>
              <a:rPr lang="zh-CN" altLang="en-US" sz="800" dirty="0"/>
              <a:t>　　　　</a:t>
            </a:r>
            <a:r>
              <a:rPr lang="en-US" altLang="zh-CN" sz="800" dirty="0"/>
              <a:t>&lt;age&gt;18&lt;/age</a:t>
            </a:r>
            <a:r>
              <a:rPr lang="en-US" altLang="zh-CN" sz="800" dirty="0" smtClean="0"/>
              <a:t>&gt;</a:t>
            </a:r>
            <a:endParaRPr lang="en-US" altLang="zh-CN" sz="800" dirty="0"/>
          </a:p>
          <a:p>
            <a:pPr marL="0" indent="0">
              <a:buNone/>
            </a:pPr>
            <a:r>
              <a:rPr lang="zh-CN" altLang="en-US" sz="800" dirty="0"/>
              <a:t>　　</a:t>
            </a:r>
            <a:r>
              <a:rPr lang="en-US" altLang="zh-CN" sz="800" dirty="0"/>
              <a:t>&lt;/student</a:t>
            </a:r>
            <a:r>
              <a:rPr lang="en-US" altLang="zh-CN" sz="800" dirty="0" smtClean="0"/>
              <a:t>&gt;</a:t>
            </a:r>
            <a:endParaRPr lang="en-US" altLang="zh-CN" sz="800" dirty="0"/>
          </a:p>
          <a:p>
            <a:pPr marL="0" indent="0">
              <a:buNone/>
            </a:pPr>
            <a:r>
              <a:rPr lang="zh-CN" altLang="en-US" sz="800" dirty="0" smtClean="0"/>
              <a:t>符号</a:t>
            </a:r>
            <a:r>
              <a:rPr lang="zh-CN" altLang="en-US" sz="800" dirty="0"/>
              <a:t>的用途：</a:t>
            </a:r>
          </a:p>
          <a:p>
            <a:pPr marL="0" indent="0">
              <a:buNone/>
            </a:pPr>
            <a:r>
              <a:rPr lang="zh-CN" altLang="en-US" sz="800" dirty="0"/>
              <a:t>符号	用途	示例	说明</a:t>
            </a:r>
          </a:p>
          <a:p>
            <a:pPr marL="0" indent="0">
              <a:buNone/>
            </a:pPr>
            <a:r>
              <a:rPr lang="en-US" altLang="zh-CN" sz="800" dirty="0"/>
              <a:t>()	</a:t>
            </a:r>
            <a:r>
              <a:rPr lang="zh-CN" altLang="en-US" sz="800" dirty="0"/>
              <a:t>用来给元素分组	</a:t>
            </a:r>
            <a:r>
              <a:rPr lang="en-US" altLang="zh-CN" sz="800" dirty="0"/>
              <a:t>(</a:t>
            </a:r>
            <a:r>
              <a:rPr lang="zh-CN" altLang="en-US" sz="800" dirty="0"/>
              <a:t>古龙</a:t>
            </a:r>
            <a:r>
              <a:rPr lang="en-US" altLang="zh-CN" sz="800" dirty="0"/>
              <a:t>|</a:t>
            </a:r>
            <a:r>
              <a:rPr lang="zh-CN" altLang="en-US" sz="800" dirty="0"/>
              <a:t>金庸</a:t>
            </a:r>
            <a:r>
              <a:rPr lang="en-US" altLang="zh-CN" sz="800" dirty="0"/>
              <a:t>|</a:t>
            </a:r>
            <a:r>
              <a:rPr lang="zh-CN" altLang="en-US" sz="800" dirty="0"/>
              <a:t>梁羽生</a:t>
            </a:r>
            <a:r>
              <a:rPr lang="en-US" altLang="zh-CN" sz="800" dirty="0"/>
              <a:t>)</a:t>
            </a:r>
            <a:r>
              <a:rPr lang="zh-CN" altLang="en-US" sz="800" dirty="0"/>
              <a:t>，（王朔</a:t>
            </a:r>
            <a:r>
              <a:rPr lang="en-US" altLang="zh-CN" sz="800" dirty="0"/>
              <a:t>|</a:t>
            </a:r>
            <a:r>
              <a:rPr lang="zh-CN" altLang="en-US" sz="800" dirty="0"/>
              <a:t>余杰），毛毛	分为三组</a:t>
            </a:r>
          </a:p>
          <a:p>
            <a:pPr marL="0" indent="0">
              <a:buNone/>
            </a:pPr>
            <a:r>
              <a:rPr lang="en-US" altLang="zh-CN" sz="800" dirty="0"/>
              <a:t>|	</a:t>
            </a:r>
            <a:r>
              <a:rPr lang="zh-CN" altLang="en-US" sz="800" dirty="0"/>
              <a:t>在列出的对象中必须选择一个	</a:t>
            </a:r>
            <a:r>
              <a:rPr lang="en-US" altLang="zh-CN" sz="800" dirty="0"/>
              <a:t>(</a:t>
            </a:r>
            <a:r>
              <a:rPr lang="zh-CN" altLang="en-US" sz="800" dirty="0"/>
              <a:t>男人</a:t>
            </a:r>
            <a:r>
              <a:rPr lang="en-US" altLang="zh-CN" sz="800" dirty="0"/>
              <a:t>|</a:t>
            </a:r>
            <a:r>
              <a:rPr lang="zh-CN" altLang="en-US" sz="800" dirty="0"/>
              <a:t>女人</a:t>
            </a:r>
            <a:r>
              <a:rPr lang="en-US" altLang="zh-CN" sz="800" dirty="0"/>
              <a:t>)	</a:t>
            </a:r>
            <a:r>
              <a:rPr lang="zh-CN" altLang="en-US" sz="800" dirty="0"/>
              <a:t>表示男人或者女人必须出现，两者至少出现其一。</a:t>
            </a:r>
          </a:p>
          <a:p>
            <a:pPr marL="0" indent="0">
              <a:buNone/>
            </a:pPr>
            <a:r>
              <a:rPr lang="en-US" altLang="zh-CN" sz="800" dirty="0"/>
              <a:t>,	</a:t>
            </a:r>
            <a:r>
              <a:rPr lang="zh-CN" altLang="en-US" sz="800" dirty="0"/>
              <a:t>对象必须按照指定的顺序出现	</a:t>
            </a:r>
            <a:r>
              <a:rPr lang="en-US" altLang="zh-CN" sz="800" dirty="0"/>
              <a:t>(</a:t>
            </a:r>
            <a:r>
              <a:rPr lang="zh-CN" altLang="en-US" sz="800" dirty="0"/>
              <a:t>西瓜，苹果，香蕉</a:t>
            </a:r>
            <a:r>
              <a:rPr lang="en-US" altLang="zh-CN" sz="800" dirty="0"/>
              <a:t>)	</a:t>
            </a:r>
            <a:r>
              <a:rPr lang="zh-CN" altLang="en-US" sz="800" dirty="0"/>
              <a:t>表示西瓜、苹果、香蕉必须出现，并且是按照指定顺序出现。</a:t>
            </a:r>
          </a:p>
          <a:p>
            <a:pPr marL="0" indent="0">
              <a:buNone/>
            </a:pPr>
            <a:r>
              <a:rPr lang="zh-CN" altLang="en-US" sz="800" dirty="0"/>
              <a:t>*	该对象可以出现</a:t>
            </a:r>
            <a:r>
              <a:rPr lang="en-US" altLang="zh-CN" sz="800" dirty="0"/>
              <a:t>0</a:t>
            </a:r>
            <a:r>
              <a:rPr lang="zh-CN" altLang="en-US" sz="800" dirty="0"/>
              <a:t>次或者多次	</a:t>
            </a:r>
            <a:r>
              <a:rPr lang="en-US" altLang="zh-CN" sz="800" dirty="0"/>
              <a:t>(</a:t>
            </a:r>
            <a:r>
              <a:rPr lang="zh-CN" altLang="en-US" sz="800" dirty="0"/>
              <a:t>爱好*</a:t>
            </a:r>
            <a:r>
              <a:rPr lang="en-US" altLang="zh-CN" sz="800" dirty="0"/>
              <a:t>)	</a:t>
            </a:r>
            <a:r>
              <a:rPr lang="zh-CN" altLang="en-US" sz="800" dirty="0"/>
              <a:t>爱好可以出现</a:t>
            </a:r>
            <a:r>
              <a:rPr lang="en-US" altLang="zh-CN" sz="800" dirty="0"/>
              <a:t>0</a:t>
            </a:r>
            <a:r>
              <a:rPr lang="zh-CN" altLang="en-US" sz="800" dirty="0"/>
              <a:t>次到多次</a:t>
            </a:r>
          </a:p>
          <a:p>
            <a:pPr marL="0" indent="0">
              <a:buNone/>
            </a:pPr>
            <a:r>
              <a:rPr lang="en-US" altLang="zh-CN" sz="800" dirty="0"/>
              <a:t>?	</a:t>
            </a:r>
            <a:r>
              <a:rPr lang="zh-CN" altLang="en-US" sz="800" dirty="0"/>
              <a:t>该对象只能出现</a:t>
            </a:r>
            <a:r>
              <a:rPr lang="en-US" altLang="zh-CN" sz="800" dirty="0"/>
              <a:t>0</a:t>
            </a:r>
            <a:r>
              <a:rPr lang="zh-CN" altLang="en-US" sz="800" dirty="0"/>
              <a:t>到</a:t>
            </a:r>
            <a:r>
              <a:rPr lang="en-US" altLang="zh-CN" sz="800" dirty="0"/>
              <a:t>1</a:t>
            </a:r>
            <a:r>
              <a:rPr lang="zh-CN" altLang="en-US" sz="800" dirty="0"/>
              <a:t>次	</a:t>
            </a:r>
            <a:r>
              <a:rPr lang="en-US" altLang="zh-CN" sz="800" dirty="0"/>
              <a:t>(</a:t>
            </a:r>
            <a:r>
              <a:rPr lang="zh-CN" altLang="en-US" sz="800" dirty="0"/>
              <a:t>菜鸟</a:t>
            </a:r>
            <a:r>
              <a:rPr lang="en-US" altLang="zh-CN" sz="800" dirty="0"/>
              <a:t>?)	</a:t>
            </a:r>
            <a:r>
              <a:rPr lang="zh-CN" altLang="en-US" sz="800" dirty="0"/>
              <a:t>表示菜鸟可以出现</a:t>
            </a:r>
            <a:r>
              <a:rPr lang="en-US" altLang="zh-CN" sz="800" dirty="0"/>
              <a:t>0</a:t>
            </a:r>
            <a:r>
              <a:rPr lang="zh-CN" altLang="en-US" sz="800" dirty="0"/>
              <a:t>次到</a:t>
            </a:r>
            <a:r>
              <a:rPr lang="en-US" altLang="zh-CN" sz="800" dirty="0"/>
              <a:t>1</a:t>
            </a:r>
            <a:r>
              <a:rPr lang="zh-CN" altLang="en-US" sz="800" dirty="0"/>
              <a:t>次</a:t>
            </a:r>
          </a:p>
          <a:p>
            <a:pPr marL="0" indent="0">
              <a:buNone/>
            </a:pPr>
            <a:r>
              <a:rPr lang="en-US" altLang="zh-CN" sz="800" dirty="0"/>
              <a:t>+	</a:t>
            </a:r>
            <a:r>
              <a:rPr lang="zh-CN" altLang="en-US" sz="800" dirty="0"/>
              <a:t>改对象可以出现</a:t>
            </a:r>
            <a:r>
              <a:rPr lang="en-US" altLang="zh-CN" sz="800" dirty="0"/>
              <a:t>1</a:t>
            </a:r>
            <a:r>
              <a:rPr lang="zh-CN" altLang="en-US" sz="800" dirty="0"/>
              <a:t>到多次。	</a:t>
            </a:r>
            <a:r>
              <a:rPr lang="en-US" altLang="zh-CN" sz="800" dirty="0"/>
              <a:t>(</a:t>
            </a:r>
            <a:r>
              <a:rPr lang="zh-CN" altLang="en-US" sz="800" dirty="0"/>
              <a:t>成员</a:t>
            </a:r>
            <a:r>
              <a:rPr lang="en-US" altLang="zh-CN" sz="800" dirty="0"/>
              <a:t>+)	</a:t>
            </a:r>
            <a:r>
              <a:rPr lang="zh-CN" altLang="en-US" sz="800" dirty="0"/>
              <a:t>表示成员必须出现</a:t>
            </a:r>
            <a:r>
              <a:rPr lang="en-US" altLang="zh-CN" sz="800" dirty="0"/>
              <a:t>1</a:t>
            </a:r>
            <a:r>
              <a:rPr lang="zh-CN" altLang="en-US" sz="800" dirty="0"/>
              <a:t>次到多次。</a:t>
            </a:r>
          </a:p>
          <a:p>
            <a:pPr marL="0" indent="0">
              <a:buNone/>
            </a:pPr>
            <a:endParaRPr lang="zh-CN" altLang="en-US" sz="800" dirty="0"/>
          </a:p>
          <a:p>
            <a:pPr marL="0" indent="0">
              <a:buNone/>
            </a:pPr>
            <a:endParaRPr lang="zh-CN" altLang="en-US" sz="800" dirty="0"/>
          </a:p>
          <a:p>
            <a:pPr marL="0" indent="0">
              <a:buNone/>
            </a:pPr>
            <a:endParaRPr lang="zh-CN" altLang="en-US" sz="1400" dirty="0"/>
          </a:p>
        </p:txBody>
      </p:sp>
    </p:spTree>
    <p:extLst>
      <p:ext uri="{BB962C8B-B14F-4D97-AF65-F5344CB8AC3E}">
        <p14:creationId xmlns:p14="http://schemas.microsoft.com/office/powerpoint/2010/main" val="368972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DTD</a:t>
            </a:r>
            <a:r>
              <a:rPr lang="zh-CN" altLang="en-US" dirty="0"/>
              <a:t>验证</a:t>
            </a:r>
            <a:r>
              <a:rPr lang="en-US" altLang="zh-CN" dirty="0"/>
              <a:t>XML</a:t>
            </a:r>
            <a:r>
              <a:rPr lang="zh-CN" altLang="en-US" dirty="0"/>
              <a:t>文档</a:t>
            </a:r>
          </a:p>
        </p:txBody>
      </p:sp>
      <p:sp>
        <p:nvSpPr>
          <p:cNvPr id="3" name="内容占位符 2"/>
          <p:cNvSpPr>
            <a:spLocks noGrp="1"/>
          </p:cNvSpPr>
          <p:nvPr>
            <p:ph idx="1"/>
          </p:nvPr>
        </p:nvSpPr>
        <p:spPr>
          <a:xfrm>
            <a:off x="539552" y="1196752"/>
            <a:ext cx="8229600" cy="4968552"/>
          </a:xfrm>
        </p:spPr>
        <p:txBody>
          <a:bodyPr>
            <a:noAutofit/>
          </a:bodyPr>
          <a:lstStyle/>
          <a:p>
            <a:pPr marL="0" indent="0">
              <a:buNone/>
            </a:pPr>
            <a:r>
              <a:rPr lang="en-US" altLang="zh-CN" sz="800" dirty="0"/>
              <a:t>4</a:t>
            </a:r>
            <a:r>
              <a:rPr lang="zh-CN" altLang="en-US" sz="800" dirty="0"/>
              <a:t>、</a:t>
            </a:r>
            <a:r>
              <a:rPr lang="en-US" altLang="zh-CN" sz="800" dirty="0"/>
              <a:t>ANY</a:t>
            </a:r>
            <a:r>
              <a:rPr lang="zh-CN" altLang="en-US" sz="800" dirty="0" smtClean="0"/>
              <a:t>：</a:t>
            </a:r>
            <a:endParaRPr lang="zh-CN" altLang="en-US" sz="800" dirty="0"/>
          </a:p>
          <a:p>
            <a:pPr marL="0" indent="0">
              <a:buNone/>
            </a:pPr>
            <a:r>
              <a:rPr lang="zh-CN" altLang="en-US" sz="800" dirty="0"/>
              <a:t>　　可以包含任何元素类型</a:t>
            </a:r>
            <a:r>
              <a:rPr lang="zh-CN" altLang="en-US" sz="800" dirty="0" smtClean="0"/>
              <a:t>。</a:t>
            </a:r>
            <a:endParaRPr lang="zh-CN" altLang="en-US" sz="800" dirty="0"/>
          </a:p>
          <a:p>
            <a:pPr marL="0" indent="0">
              <a:buNone/>
            </a:pPr>
            <a:r>
              <a:rPr lang="zh-CN" altLang="en-US" sz="800" dirty="0"/>
              <a:t>　　语法：　　</a:t>
            </a:r>
          </a:p>
          <a:p>
            <a:pPr marL="0" indent="0">
              <a:buNone/>
            </a:pPr>
            <a:r>
              <a:rPr lang="zh-CN" altLang="en-US" sz="800" dirty="0"/>
              <a:t>　　</a:t>
            </a:r>
            <a:r>
              <a:rPr lang="en-US" altLang="zh-CN" sz="800" dirty="0"/>
              <a:t>&lt;!ELEMENT </a:t>
            </a:r>
            <a:r>
              <a:rPr lang="zh-CN" altLang="en-US" sz="800" dirty="0"/>
              <a:t>元素名称 </a:t>
            </a:r>
            <a:r>
              <a:rPr lang="en-US" altLang="zh-CN" sz="800" dirty="0"/>
              <a:t>ANY&gt;</a:t>
            </a:r>
          </a:p>
          <a:p>
            <a:pPr marL="0" indent="0">
              <a:buNone/>
            </a:pPr>
            <a:r>
              <a:rPr lang="zh-CN" altLang="en-US" sz="800" dirty="0"/>
              <a:t>　　例子：</a:t>
            </a:r>
          </a:p>
          <a:p>
            <a:pPr marL="0" indent="0">
              <a:buNone/>
            </a:pPr>
            <a:r>
              <a:rPr lang="zh-CN" altLang="en-US" sz="800" dirty="0"/>
              <a:t>　　</a:t>
            </a:r>
            <a:r>
              <a:rPr lang="en-US" altLang="zh-CN" sz="800" dirty="0"/>
              <a:t>&lt;!ELEMENT student ANY</a:t>
            </a:r>
            <a:r>
              <a:rPr lang="en-US" altLang="zh-CN" sz="800" dirty="0" smtClean="0"/>
              <a:t>&gt;</a:t>
            </a:r>
            <a:endParaRPr lang="en-US" altLang="zh-CN" sz="800" dirty="0"/>
          </a:p>
          <a:p>
            <a:pPr marL="0" indent="0">
              <a:buNone/>
            </a:pPr>
            <a:r>
              <a:rPr lang="zh-CN" altLang="en-US" sz="800" dirty="0"/>
              <a:t>　　例</a:t>
            </a:r>
            <a:r>
              <a:rPr lang="zh-CN" altLang="en-US" sz="800" dirty="0" smtClean="0"/>
              <a:t>：</a:t>
            </a:r>
            <a:endParaRPr lang="zh-CN" altLang="en-US" sz="800" dirty="0"/>
          </a:p>
          <a:p>
            <a:pPr marL="0" indent="0">
              <a:buNone/>
            </a:pPr>
            <a:r>
              <a:rPr lang="en-US" altLang="zh-CN" sz="800" dirty="0"/>
              <a:t>&lt;?xml version="1.0" encoding="UTF-8"?&gt;</a:t>
            </a:r>
          </a:p>
          <a:p>
            <a:pPr marL="0" indent="0">
              <a:buNone/>
            </a:pPr>
            <a:r>
              <a:rPr lang="en-US" altLang="zh-CN" sz="800" dirty="0"/>
              <a:t>&lt;!DOCTYPE </a:t>
            </a:r>
            <a:r>
              <a:rPr lang="en-US" altLang="zh-CN" sz="800" dirty="0" err="1"/>
              <a:t>studentlist</a:t>
            </a:r>
            <a:r>
              <a:rPr lang="en-US" altLang="zh-CN" sz="800" dirty="0"/>
              <a:t> [</a:t>
            </a:r>
          </a:p>
          <a:p>
            <a:pPr marL="0" indent="0">
              <a:buNone/>
            </a:pPr>
            <a:r>
              <a:rPr lang="en-US" altLang="zh-CN" sz="800" dirty="0"/>
              <a:t>    &lt;!--</a:t>
            </a:r>
            <a:r>
              <a:rPr lang="zh-CN" altLang="en-US" sz="800" dirty="0"/>
              <a:t>声明根元素下可以包含多个</a:t>
            </a:r>
            <a:r>
              <a:rPr lang="en-US" altLang="zh-CN" sz="800" dirty="0"/>
              <a:t>student</a:t>
            </a:r>
            <a:r>
              <a:rPr lang="zh-CN" altLang="en-US" sz="800" dirty="0"/>
              <a:t>元素</a:t>
            </a:r>
            <a:r>
              <a:rPr lang="en-US" altLang="zh-CN" sz="800" dirty="0"/>
              <a:t>--&gt;</a:t>
            </a:r>
          </a:p>
          <a:p>
            <a:pPr marL="0" indent="0">
              <a:buNone/>
            </a:pPr>
            <a:r>
              <a:rPr lang="en-US" altLang="zh-CN" sz="800" dirty="0"/>
              <a:t>    &lt;!ELEMENT </a:t>
            </a:r>
            <a:r>
              <a:rPr lang="en-US" altLang="zh-CN" sz="800" dirty="0" err="1"/>
              <a:t>studentlist</a:t>
            </a:r>
            <a:r>
              <a:rPr lang="en-US" altLang="zh-CN" sz="800" dirty="0"/>
              <a:t> (student*)&gt;</a:t>
            </a:r>
          </a:p>
          <a:p>
            <a:pPr marL="0" indent="0">
              <a:buNone/>
            </a:pPr>
            <a:r>
              <a:rPr lang="en-US" altLang="zh-CN" sz="800" dirty="0"/>
              <a:t>    &lt;!--</a:t>
            </a:r>
            <a:r>
              <a:rPr lang="zh-CN" altLang="en-US" sz="800" dirty="0"/>
              <a:t>声明</a:t>
            </a:r>
            <a:r>
              <a:rPr lang="en-US" altLang="zh-CN" sz="800" dirty="0"/>
              <a:t>student</a:t>
            </a:r>
            <a:r>
              <a:rPr lang="zh-CN" altLang="en-US" sz="800" dirty="0"/>
              <a:t>下可以包含</a:t>
            </a:r>
            <a:r>
              <a:rPr lang="en-US" altLang="zh-CN" sz="800" dirty="0" err="1"/>
              <a:t>name,age,sex</a:t>
            </a:r>
            <a:r>
              <a:rPr lang="zh-CN" altLang="en-US" sz="800" dirty="0"/>
              <a:t>元素</a:t>
            </a:r>
            <a:r>
              <a:rPr lang="en-US" altLang="zh-CN" sz="800" dirty="0"/>
              <a:t>,name</a:t>
            </a:r>
            <a:r>
              <a:rPr lang="zh-CN" altLang="en-US" sz="800" dirty="0"/>
              <a:t>必须出现</a:t>
            </a:r>
            <a:r>
              <a:rPr lang="en-US" altLang="zh-CN" sz="800" dirty="0"/>
              <a:t>0-1</a:t>
            </a:r>
            <a:r>
              <a:rPr lang="zh-CN" altLang="en-US" sz="800" dirty="0"/>
              <a:t>次， </a:t>
            </a:r>
            <a:r>
              <a:rPr lang="en-US" altLang="zh-CN" sz="800" dirty="0"/>
              <a:t>age</a:t>
            </a:r>
            <a:r>
              <a:rPr lang="zh-CN" altLang="en-US" sz="800" dirty="0"/>
              <a:t>出现</a:t>
            </a:r>
            <a:r>
              <a:rPr lang="en-US" altLang="zh-CN" sz="800" dirty="0"/>
              <a:t>0-</a:t>
            </a:r>
            <a:r>
              <a:rPr lang="zh-CN" altLang="en-US" sz="800" dirty="0"/>
              <a:t>多次</a:t>
            </a:r>
            <a:r>
              <a:rPr lang="en-US" altLang="zh-CN" sz="800" dirty="0"/>
              <a:t>,sex</a:t>
            </a:r>
            <a:r>
              <a:rPr lang="zh-CN" altLang="en-US" sz="800" dirty="0"/>
              <a:t>必须出现</a:t>
            </a:r>
            <a:r>
              <a:rPr lang="en-US" altLang="zh-CN" sz="800" dirty="0"/>
              <a:t>1</a:t>
            </a:r>
            <a:r>
              <a:rPr lang="zh-CN" altLang="en-US" sz="800" dirty="0"/>
              <a:t>次 </a:t>
            </a:r>
            <a:r>
              <a:rPr lang="en-US" altLang="zh-CN" sz="800" dirty="0"/>
              <a:t>--&gt;</a:t>
            </a:r>
          </a:p>
          <a:p>
            <a:pPr marL="0" indent="0">
              <a:buNone/>
            </a:pPr>
            <a:r>
              <a:rPr lang="en-US" altLang="zh-CN" sz="800" dirty="0"/>
              <a:t>    &lt;!ELEMENT student (name?, age*, sex)&gt;</a:t>
            </a:r>
          </a:p>
          <a:p>
            <a:pPr marL="0" indent="0">
              <a:buNone/>
            </a:pPr>
            <a:r>
              <a:rPr lang="en-US" altLang="zh-CN" sz="800" dirty="0"/>
              <a:t>    &lt;!--</a:t>
            </a:r>
            <a:r>
              <a:rPr lang="zh-CN" altLang="en-US" sz="800" dirty="0"/>
              <a:t>声明</a:t>
            </a:r>
            <a:r>
              <a:rPr lang="en-US" altLang="zh-CN" sz="800" dirty="0"/>
              <a:t>name</a:t>
            </a:r>
            <a:r>
              <a:rPr lang="zh-CN" altLang="en-US" sz="800" dirty="0"/>
              <a:t>中只能包含文本，不能包含其他标记</a:t>
            </a:r>
            <a:r>
              <a:rPr lang="en-US" altLang="zh-CN" sz="800" dirty="0"/>
              <a:t>--&gt;</a:t>
            </a:r>
          </a:p>
          <a:p>
            <a:pPr marL="0" indent="0">
              <a:buNone/>
            </a:pPr>
            <a:r>
              <a:rPr lang="en-US" altLang="zh-CN" sz="800" dirty="0"/>
              <a:t>    &lt;!ELEMENT name (#PCDATA)&gt;</a:t>
            </a:r>
          </a:p>
          <a:p>
            <a:pPr marL="0" indent="0">
              <a:buNone/>
            </a:pPr>
            <a:r>
              <a:rPr lang="en-US" altLang="zh-CN" sz="800" dirty="0"/>
              <a:t>    &lt;!ELEMENT age (#PCDATA)&gt;</a:t>
            </a:r>
          </a:p>
          <a:p>
            <a:pPr marL="0" indent="0">
              <a:buNone/>
            </a:pPr>
            <a:r>
              <a:rPr lang="en-US" altLang="zh-CN" sz="800" dirty="0"/>
              <a:t>    &lt;!--</a:t>
            </a:r>
            <a:r>
              <a:rPr lang="zh-CN" altLang="en-US" sz="800" dirty="0"/>
              <a:t>声明</a:t>
            </a:r>
            <a:r>
              <a:rPr lang="en-US" altLang="zh-CN" sz="800" dirty="0"/>
              <a:t>sex</a:t>
            </a:r>
            <a:r>
              <a:rPr lang="zh-CN" altLang="en-US" sz="800" dirty="0"/>
              <a:t>为空元素</a:t>
            </a:r>
            <a:r>
              <a:rPr lang="en-US" altLang="zh-CN" sz="800" dirty="0"/>
              <a:t>--&gt;</a:t>
            </a:r>
          </a:p>
          <a:p>
            <a:pPr marL="0" indent="0">
              <a:buNone/>
            </a:pPr>
            <a:r>
              <a:rPr lang="en-US" altLang="zh-CN" sz="800" dirty="0"/>
              <a:t>    &lt;!ELEMENT sex EMPTY&gt;</a:t>
            </a:r>
          </a:p>
          <a:p>
            <a:pPr marL="0" indent="0">
              <a:buNone/>
            </a:pPr>
            <a:r>
              <a:rPr lang="en-US" altLang="zh-CN" sz="800" dirty="0"/>
              <a:t>]&gt;</a:t>
            </a:r>
          </a:p>
          <a:p>
            <a:pPr marL="0" indent="0">
              <a:buNone/>
            </a:pPr>
            <a:r>
              <a:rPr lang="en-US" altLang="zh-CN" sz="800" dirty="0"/>
              <a:t>&lt;</a:t>
            </a:r>
            <a:r>
              <a:rPr lang="en-US" altLang="zh-CN" sz="800" dirty="0" err="1"/>
              <a:t>studentlist</a:t>
            </a:r>
            <a:r>
              <a:rPr lang="en-US" altLang="zh-CN" sz="800" dirty="0"/>
              <a:t>&gt;</a:t>
            </a:r>
          </a:p>
          <a:p>
            <a:pPr marL="0" indent="0">
              <a:buNone/>
            </a:pPr>
            <a:r>
              <a:rPr lang="en-US" altLang="zh-CN" sz="800" dirty="0"/>
              <a:t>    &lt;student&gt;</a:t>
            </a:r>
          </a:p>
          <a:p>
            <a:pPr marL="0" indent="0">
              <a:buNone/>
            </a:pPr>
            <a:r>
              <a:rPr lang="en-US" altLang="zh-CN" sz="800" dirty="0"/>
              <a:t>        &lt;name&gt;</a:t>
            </a:r>
            <a:r>
              <a:rPr lang="zh-CN" altLang="en-US" sz="800" dirty="0"/>
              <a:t>张三</a:t>
            </a:r>
            <a:r>
              <a:rPr lang="en-US" altLang="zh-CN" sz="800" dirty="0"/>
              <a:t>&lt;/name&gt;</a:t>
            </a:r>
          </a:p>
          <a:p>
            <a:pPr marL="0" indent="0">
              <a:buNone/>
            </a:pPr>
            <a:r>
              <a:rPr lang="en-US" altLang="zh-CN" sz="800" dirty="0"/>
              <a:t>        &lt;age&gt;20&lt;/age&gt;</a:t>
            </a:r>
          </a:p>
          <a:p>
            <a:pPr marL="0" indent="0">
              <a:buNone/>
            </a:pPr>
            <a:r>
              <a:rPr lang="en-US" altLang="zh-CN" sz="800" dirty="0"/>
              <a:t>        &lt;sex/&gt;</a:t>
            </a:r>
          </a:p>
          <a:p>
            <a:pPr marL="0" indent="0">
              <a:buNone/>
            </a:pPr>
            <a:r>
              <a:rPr lang="en-US" altLang="zh-CN" sz="800" dirty="0"/>
              <a:t>    &lt;/student&gt;</a:t>
            </a:r>
          </a:p>
          <a:p>
            <a:pPr marL="0" indent="0">
              <a:buNone/>
            </a:pPr>
            <a:r>
              <a:rPr lang="en-US" altLang="zh-CN" sz="800" dirty="0"/>
              <a:t>    &lt;student&gt;</a:t>
            </a:r>
          </a:p>
          <a:p>
            <a:pPr marL="0" indent="0">
              <a:buNone/>
            </a:pPr>
            <a:r>
              <a:rPr lang="en-US" altLang="zh-CN" sz="800" dirty="0"/>
              <a:t>        &lt;name&gt;</a:t>
            </a:r>
            <a:r>
              <a:rPr lang="zh-CN" altLang="en-US" sz="800" dirty="0"/>
              <a:t>李四</a:t>
            </a:r>
            <a:r>
              <a:rPr lang="en-US" altLang="zh-CN" sz="800" dirty="0"/>
              <a:t>&lt;/name&gt;</a:t>
            </a:r>
          </a:p>
          <a:p>
            <a:pPr marL="0" indent="0">
              <a:buNone/>
            </a:pPr>
            <a:r>
              <a:rPr lang="en-US" altLang="zh-CN" sz="800" dirty="0"/>
              <a:t>        &lt;sex/&gt;</a:t>
            </a:r>
          </a:p>
          <a:p>
            <a:pPr marL="0" indent="0">
              <a:buNone/>
            </a:pPr>
            <a:r>
              <a:rPr lang="en-US" altLang="zh-CN" sz="800" dirty="0"/>
              <a:t>    &lt;/student&gt;</a:t>
            </a:r>
          </a:p>
          <a:p>
            <a:pPr marL="0" indent="0">
              <a:buNone/>
            </a:pPr>
            <a:r>
              <a:rPr lang="en-US" altLang="zh-CN" sz="800" dirty="0"/>
              <a:t>&lt;/</a:t>
            </a:r>
            <a:r>
              <a:rPr lang="en-US" altLang="zh-CN" sz="800" dirty="0" err="1"/>
              <a:t>studentlist</a:t>
            </a:r>
            <a:r>
              <a:rPr lang="en-US" altLang="zh-CN" sz="800" dirty="0" smtClean="0"/>
              <a:t>&gt;</a:t>
            </a:r>
            <a:endParaRPr lang="zh-CN" altLang="en-US" sz="800" dirty="0"/>
          </a:p>
          <a:p>
            <a:pPr marL="0" indent="0">
              <a:buNone/>
            </a:pPr>
            <a:endParaRPr lang="zh-CN" altLang="en-US" sz="800" dirty="0"/>
          </a:p>
        </p:txBody>
      </p:sp>
    </p:spTree>
    <p:extLst>
      <p:ext uri="{BB962C8B-B14F-4D97-AF65-F5344CB8AC3E}">
        <p14:creationId xmlns:p14="http://schemas.microsoft.com/office/powerpoint/2010/main" val="1862964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DTD</a:t>
            </a:r>
            <a:r>
              <a:rPr lang="zh-CN" altLang="en-US" dirty="0"/>
              <a:t>验证</a:t>
            </a:r>
            <a:r>
              <a:rPr lang="en-US" altLang="zh-CN" dirty="0"/>
              <a:t>XML</a:t>
            </a:r>
            <a:r>
              <a:rPr lang="zh-CN" altLang="en-US" dirty="0"/>
              <a:t>文档</a:t>
            </a:r>
          </a:p>
        </p:txBody>
      </p:sp>
      <p:sp>
        <p:nvSpPr>
          <p:cNvPr id="3" name="内容占位符 2"/>
          <p:cNvSpPr>
            <a:spLocks noGrp="1"/>
          </p:cNvSpPr>
          <p:nvPr>
            <p:ph idx="1"/>
          </p:nvPr>
        </p:nvSpPr>
        <p:spPr>
          <a:xfrm>
            <a:off x="457200" y="1600200"/>
            <a:ext cx="8229600" cy="4637112"/>
          </a:xfrm>
        </p:spPr>
        <p:txBody>
          <a:bodyPr>
            <a:normAutofit fontScale="25000" lnSpcReduction="20000"/>
          </a:bodyPr>
          <a:lstStyle/>
          <a:p>
            <a:pPr marL="0" indent="0">
              <a:buNone/>
            </a:pPr>
            <a:r>
              <a:rPr lang="zh-CN" altLang="en-US" dirty="0"/>
              <a:t>六、</a:t>
            </a:r>
            <a:r>
              <a:rPr lang="en-US" altLang="zh-CN" dirty="0"/>
              <a:t>DTD</a:t>
            </a:r>
            <a:r>
              <a:rPr lang="zh-CN" altLang="en-US" dirty="0"/>
              <a:t>中属性的</a:t>
            </a:r>
            <a:r>
              <a:rPr lang="zh-CN" altLang="en-US" dirty="0" smtClean="0"/>
              <a:t>定义</a:t>
            </a:r>
            <a:endParaRPr lang="zh-CN" altLang="en-US" dirty="0"/>
          </a:p>
          <a:p>
            <a:pPr marL="0" indent="0">
              <a:buNone/>
            </a:pPr>
            <a:r>
              <a:rPr lang="zh-CN" altLang="en-US" dirty="0"/>
              <a:t>　　语法</a:t>
            </a:r>
            <a:r>
              <a:rPr lang="zh-CN" altLang="en-US" dirty="0" smtClean="0"/>
              <a:t>：</a:t>
            </a:r>
            <a:endParaRPr lang="zh-CN" altLang="en-US" dirty="0"/>
          </a:p>
          <a:p>
            <a:pPr marL="0" indent="0">
              <a:buNone/>
            </a:pPr>
            <a:r>
              <a:rPr lang="zh-CN" altLang="en-US" dirty="0"/>
              <a:t>　　</a:t>
            </a:r>
            <a:r>
              <a:rPr lang="en-US" altLang="zh-CN" dirty="0"/>
              <a:t>&lt;!ATTLIST </a:t>
            </a:r>
            <a:r>
              <a:rPr lang="zh-CN" altLang="en-US" dirty="0"/>
              <a:t>元素名称 属性名称 属性类型 默认值</a:t>
            </a:r>
            <a:r>
              <a:rPr lang="en-US" altLang="zh-CN" dirty="0" smtClean="0"/>
              <a:t>&gt;</a:t>
            </a:r>
            <a:endParaRPr lang="en-US" altLang="zh-CN" dirty="0"/>
          </a:p>
          <a:p>
            <a:pPr marL="0" indent="0">
              <a:buNone/>
            </a:pPr>
            <a:r>
              <a:rPr lang="zh-CN" altLang="en-US" dirty="0"/>
              <a:t>　　 说明</a:t>
            </a:r>
            <a:r>
              <a:rPr lang="zh-CN" altLang="en-US" dirty="0" smtClean="0"/>
              <a:t>：</a:t>
            </a:r>
            <a:endParaRPr lang="zh-CN" altLang="en-US" dirty="0"/>
          </a:p>
          <a:p>
            <a:pPr marL="0" indent="0">
              <a:buNone/>
            </a:pPr>
            <a:r>
              <a:rPr lang="zh-CN" altLang="en-US" dirty="0"/>
              <a:t>　　</a:t>
            </a:r>
            <a:r>
              <a:rPr lang="en-US" altLang="zh-CN" dirty="0"/>
              <a:t>ATTLIST</a:t>
            </a:r>
            <a:r>
              <a:rPr lang="zh-CN" altLang="en-US" dirty="0"/>
              <a:t>：属性列表关键字</a:t>
            </a:r>
            <a:r>
              <a:rPr lang="zh-CN" altLang="en-US" dirty="0" smtClean="0"/>
              <a:t>。</a:t>
            </a:r>
            <a:endParaRPr lang="zh-CN" altLang="en-US" dirty="0"/>
          </a:p>
          <a:p>
            <a:pPr marL="0" indent="0">
              <a:buNone/>
            </a:pPr>
            <a:r>
              <a:rPr lang="zh-CN" altLang="en-US" dirty="0"/>
              <a:t>　　元素名称：要修饰的元素名称</a:t>
            </a:r>
            <a:r>
              <a:rPr lang="zh-CN" altLang="en-US" dirty="0" smtClean="0"/>
              <a:t>。</a:t>
            </a:r>
            <a:endParaRPr lang="zh-CN" altLang="en-US" dirty="0"/>
          </a:p>
          <a:p>
            <a:pPr marL="0" indent="0">
              <a:buNone/>
            </a:pPr>
            <a:r>
              <a:rPr lang="zh-CN" altLang="en-US" dirty="0"/>
              <a:t>　　属性名称：元素谁能够的名称</a:t>
            </a:r>
            <a:r>
              <a:rPr lang="zh-CN" altLang="en-US" dirty="0" smtClean="0"/>
              <a:t>。</a:t>
            </a:r>
            <a:endParaRPr lang="zh-CN" altLang="en-US" dirty="0"/>
          </a:p>
          <a:p>
            <a:pPr marL="0" indent="0">
              <a:buNone/>
            </a:pPr>
            <a:r>
              <a:rPr lang="zh-CN" altLang="en-US" dirty="0"/>
              <a:t>　　属性类型：</a:t>
            </a:r>
            <a:r>
              <a:rPr lang="en-US" altLang="zh-CN" dirty="0"/>
              <a:t>CDATA</a:t>
            </a:r>
            <a:r>
              <a:rPr lang="zh-CN" altLang="en-US" dirty="0"/>
              <a:t>、</a:t>
            </a:r>
            <a:r>
              <a:rPr lang="en-US" altLang="zh-CN" dirty="0"/>
              <a:t>ID</a:t>
            </a:r>
            <a:r>
              <a:rPr lang="zh-CN" altLang="en-US" dirty="0"/>
              <a:t>、</a:t>
            </a:r>
            <a:r>
              <a:rPr lang="en-US" altLang="zh-CN" dirty="0"/>
              <a:t>IDREF/IDREFS</a:t>
            </a:r>
            <a:r>
              <a:rPr lang="zh-CN" altLang="en-US" dirty="0"/>
              <a:t>、</a:t>
            </a:r>
            <a:r>
              <a:rPr lang="en-US" altLang="zh-CN" dirty="0"/>
              <a:t>Enumerated</a:t>
            </a:r>
            <a:r>
              <a:rPr lang="zh-CN" altLang="en-US" dirty="0" smtClean="0"/>
              <a:t>。</a:t>
            </a:r>
            <a:endParaRPr lang="zh-CN" altLang="en-US" dirty="0"/>
          </a:p>
          <a:p>
            <a:pPr marL="0" indent="0">
              <a:buNone/>
            </a:pPr>
            <a:r>
              <a:rPr lang="zh-CN" altLang="en-US" dirty="0"/>
              <a:t>　　属性特点：</a:t>
            </a:r>
            <a:r>
              <a:rPr lang="en-US" altLang="zh-CN" dirty="0"/>
              <a:t>#REQUIRED</a:t>
            </a:r>
            <a:r>
              <a:rPr lang="zh-CN" altLang="en-US" dirty="0"/>
              <a:t>、</a:t>
            </a:r>
            <a:r>
              <a:rPr lang="en-US" altLang="zh-CN" dirty="0"/>
              <a:t>#IMPLIED</a:t>
            </a:r>
            <a:r>
              <a:rPr lang="zh-CN" altLang="en-US" dirty="0"/>
              <a:t>、</a:t>
            </a:r>
            <a:r>
              <a:rPr lang="en-US" altLang="zh-CN" dirty="0"/>
              <a:t>#FIXED value</a:t>
            </a:r>
            <a:r>
              <a:rPr lang="zh-CN" altLang="en-US" dirty="0"/>
              <a:t>、</a:t>
            </a:r>
            <a:r>
              <a:rPr lang="en-US" altLang="zh-CN" dirty="0"/>
              <a:t>Default value</a:t>
            </a:r>
            <a:r>
              <a:rPr lang="zh-CN" altLang="en-US" dirty="0" smtClean="0"/>
              <a:t>。</a:t>
            </a:r>
            <a:endParaRPr lang="zh-CN" altLang="en-US" dirty="0"/>
          </a:p>
          <a:p>
            <a:pPr marL="0" indent="0">
              <a:buNone/>
            </a:pPr>
            <a:r>
              <a:rPr lang="zh-CN" altLang="en-US" dirty="0"/>
              <a:t>　　</a:t>
            </a:r>
            <a:r>
              <a:rPr lang="en-US" altLang="zh-CN" dirty="0"/>
              <a:t>1</a:t>
            </a:r>
            <a:r>
              <a:rPr lang="zh-CN" altLang="en-US" dirty="0"/>
              <a:t>）</a:t>
            </a:r>
            <a:r>
              <a:rPr lang="en-US" altLang="zh-CN" dirty="0"/>
              <a:t>#REQUIRED</a:t>
            </a:r>
            <a:r>
              <a:rPr lang="zh-CN" altLang="en-US" dirty="0"/>
              <a:t>：表示元素属性都必须有该属性的值，不能为空</a:t>
            </a:r>
            <a:r>
              <a:rPr lang="zh-CN" altLang="en-US" dirty="0" smtClean="0"/>
              <a:t>。</a:t>
            </a:r>
            <a:endParaRPr lang="zh-CN" altLang="en-US" dirty="0"/>
          </a:p>
          <a:p>
            <a:pPr marL="0" indent="0">
              <a:buNone/>
            </a:pPr>
            <a:r>
              <a:rPr lang="zh-CN" altLang="en-US" dirty="0"/>
              <a:t>　　</a:t>
            </a:r>
            <a:r>
              <a:rPr lang="en-US" altLang="zh-CN" dirty="0"/>
              <a:t>2</a:t>
            </a:r>
            <a:r>
              <a:rPr lang="zh-CN" altLang="en-US" dirty="0"/>
              <a:t>）</a:t>
            </a:r>
            <a:r>
              <a:rPr lang="en-US" altLang="zh-CN" dirty="0"/>
              <a:t>#IMPLIED</a:t>
            </a:r>
            <a:r>
              <a:rPr lang="zh-CN" altLang="en-US" dirty="0"/>
              <a:t>：表示元素属性可以忽略的值，可以为空</a:t>
            </a:r>
            <a:r>
              <a:rPr lang="zh-CN" altLang="en-US" dirty="0" smtClean="0"/>
              <a:t>。</a:t>
            </a:r>
            <a:endParaRPr lang="zh-CN" altLang="en-US" dirty="0"/>
          </a:p>
          <a:p>
            <a:pPr marL="0" indent="0">
              <a:buNone/>
            </a:pPr>
            <a:r>
              <a:rPr lang="zh-CN" altLang="en-US" dirty="0"/>
              <a:t>　　</a:t>
            </a:r>
            <a:r>
              <a:rPr lang="en-US" altLang="zh-CN" dirty="0"/>
              <a:t>3</a:t>
            </a:r>
            <a:r>
              <a:rPr lang="zh-CN" altLang="en-US" dirty="0"/>
              <a:t>）</a:t>
            </a:r>
            <a:r>
              <a:rPr lang="en-US" altLang="zh-CN" dirty="0"/>
              <a:t>#FIXED value</a:t>
            </a:r>
            <a:r>
              <a:rPr lang="zh-CN" altLang="en-US" dirty="0"/>
              <a:t>：表示元素属性必须为指定的固定值，固定值在</a:t>
            </a:r>
            <a:r>
              <a:rPr lang="en-US" altLang="zh-CN" dirty="0"/>
              <a:t>value</a:t>
            </a:r>
            <a:r>
              <a:rPr lang="zh-CN" altLang="en-US" dirty="0"/>
              <a:t>中指定</a:t>
            </a:r>
            <a:r>
              <a:rPr lang="zh-CN" altLang="en-US" dirty="0" smtClean="0"/>
              <a:t>。</a:t>
            </a:r>
            <a:endParaRPr lang="zh-CN" altLang="en-US" dirty="0"/>
          </a:p>
          <a:p>
            <a:pPr marL="0" indent="0">
              <a:buNone/>
            </a:pPr>
            <a:r>
              <a:rPr lang="zh-CN" altLang="en-US" dirty="0"/>
              <a:t>　　</a:t>
            </a:r>
            <a:r>
              <a:rPr lang="en-US" altLang="zh-CN" dirty="0"/>
              <a:t>4</a:t>
            </a:r>
            <a:r>
              <a:rPr lang="zh-CN" altLang="en-US" dirty="0"/>
              <a:t>）</a:t>
            </a:r>
            <a:r>
              <a:rPr lang="en-US" altLang="zh-CN" dirty="0"/>
              <a:t>Default value</a:t>
            </a:r>
            <a:r>
              <a:rPr lang="zh-CN" altLang="en-US" dirty="0"/>
              <a:t>：表示给指定元素默认值，不需要使用</a:t>
            </a:r>
            <a:r>
              <a:rPr lang="en-US" altLang="zh-CN" dirty="0"/>
              <a:t>Default</a:t>
            </a:r>
            <a:r>
              <a:rPr lang="zh-CN" altLang="en-US" dirty="0"/>
              <a:t>，直接指定默认值即可</a:t>
            </a:r>
            <a:r>
              <a:rPr lang="zh-CN" altLang="en-US" dirty="0" smtClean="0"/>
              <a:t>。</a:t>
            </a:r>
            <a:endParaRPr lang="zh-CN" altLang="en-US" dirty="0"/>
          </a:p>
          <a:p>
            <a:pPr marL="0" indent="0">
              <a:buNone/>
            </a:pPr>
            <a:r>
              <a:rPr lang="zh-CN" altLang="en-US" dirty="0"/>
              <a:t>　　属性类型</a:t>
            </a:r>
            <a:r>
              <a:rPr lang="zh-CN" altLang="en-US" dirty="0" smtClean="0"/>
              <a:t>：</a:t>
            </a:r>
            <a:endParaRPr lang="zh-CN" altLang="en-US" dirty="0"/>
          </a:p>
          <a:p>
            <a:pPr marL="0" indent="0">
              <a:buNone/>
            </a:pPr>
            <a:r>
              <a:rPr lang="zh-CN" altLang="en-US" dirty="0"/>
              <a:t>　　</a:t>
            </a:r>
            <a:r>
              <a:rPr lang="en-US" altLang="zh-CN" dirty="0"/>
              <a:t>1</a:t>
            </a:r>
            <a:r>
              <a:rPr lang="zh-CN" altLang="en-US" dirty="0"/>
              <a:t>、</a:t>
            </a:r>
            <a:r>
              <a:rPr lang="en-US" altLang="zh-CN" dirty="0"/>
              <a:t>CDATA</a:t>
            </a:r>
            <a:r>
              <a:rPr lang="zh-CN" altLang="en-US" dirty="0" smtClean="0"/>
              <a:t>属性</a:t>
            </a:r>
            <a:endParaRPr lang="zh-CN" altLang="en-US" dirty="0"/>
          </a:p>
          <a:p>
            <a:pPr marL="0" indent="0">
              <a:buNone/>
            </a:pPr>
            <a:r>
              <a:rPr lang="zh-CN" altLang="en-US" dirty="0"/>
              <a:t>　　表示属性值可以是任何字符，包括数字和中文</a:t>
            </a:r>
            <a:r>
              <a:rPr lang="zh-CN" altLang="en-US" dirty="0" smtClean="0"/>
              <a:t>。</a:t>
            </a:r>
            <a:endParaRPr lang="zh-CN" altLang="en-US" dirty="0"/>
          </a:p>
          <a:p>
            <a:pPr marL="0" indent="0">
              <a:buNone/>
            </a:pPr>
            <a:r>
              <a:rPr lang="zh-CN" altLang="en-US" dirty="0"/>
              <a:t>　　示例：声明</a:t>
            </a:r>
            <a:r>
              <a:rPr lang="en-US" altLang="zh-CN" dirty="0"/>
              <a:t>student</a:t>
            </a:r>
            <a:r>
              <a:rPr lang="zh-CN" altLang="en-US" dirty="0"/>
              <a:t>属性</a:t>
            </a:r>
            <a:r>
              <a:rPr lang="en-US" altLang="zh-CN" dirty="0"/>
              <a:t>name</a:t>
            </a:r>
            <a:r>
              <a:rPr lang="zh-CN" altLang="en-US" dirty="0"/>
              <a:t>值为任何文本，必须有</a:t>
            </a:r>
            <a:r>
              <a:rPr lang="zh-CN" altLang="en-US" dirty="0" smtClean="0"/>
              <a:t>值</a:t>
            </a:r>
            <a:endParaRPr lang="zh-CN" altLang="en-US" dirty="0"/>
          </a:p>
          <a:p>
            <a:pPr marL="0" indent="0">
              <a:buNone/>
            </a:pPr>
            <a:r>
              <a:rPr lang="zh-CN" altLang="en-US" dirty="0"/>
              <a:t>　　</a:t>
            </a:r>
            <a:r>
              <a:rPr lang="en-US" altLang="zh-CN" dirty="0"/>
              <a:t>DTD</a:t>
            </a:r>
            <a:r>
              <a:rPr lang="zh-CN" altLang="en-US" dirty="0"/>
              <a:t>示例</a:t>
            </a:r>
            <a:r>
              <a:rPr lang="zh-CN" altLang="en-US" dirty="0" smtClean="0"/>
              <a:t>：</a:t>
            </a:r>
            <a:endParaRPr lang="zh-CN" altLang="en-US" dirty="0"/>
          </a:p>
          <a:p>
            <a:pPr marL="0" indent="0">
              <a:buNone/>
            </a:pPr>
            <a:r>
              <a:rPr lang="zh-CN" altLang="en-US" dirty="0"/>
              <a:t>　　</a:t>
            </a:r>
            <a:r>
              <a:rPr lang="en-US" altLang="zh-CN" dirty="0"/>
              <a:t>&lt;!ATTLIST student name CDATA #REQUIRED&gt; </a:t>
            </a:r>
          </a:p>
          <a:p>
            <a:pPr marL="0" indent="0">
              <a:buNone/>
            </a:pPr>
            <a:r>
              <a:rPr lang="zh-CN" altLang="en-US" dirty="0"/>
              <a:t>　　</a:t>
            </a:r>
            <a:r>
              <a:rPr lang="en-US" altLang="zh-CN" dirty="0"/>
              <a:t>XML</a:t>
            </a:r>
            <a:r>
              <a:rPr lang="zh-CN" altLang="en-US" dirty="0"/>
              <a:t>示例</a:t>
            </a:r>
            <a:r>
              <a:rPr lang="zh-CN" altLang="en-US" dirty="0" smtClean="0"/>
              <a:t>：</a:t>
            </a:r>
            <a:endParaRPr lang="zh-CN" altLang="en-US" dirty="0"/>
          </a:p>
          <a:p>
            <a:pPr marL="0" indent="0">
              <a:buNone/>
            </a:pPr>
            <a:r>
              <a:rPr lang="zh-CN" altLang="en-US" dirty="0"/>
              <a:t>　　</a:t>
            </a:r>
            <a:r>
              <a:rPr lang="en-US" altLang="zh-CN" dirty="0"/>
              <a:t>&lt;student name="</a:t>
            </a:r>
            <a:r>
              <a:rPr lang="en-US" altLang="zh-CN" dirty="0" err="1"/>
              <a:t>zhangsan</a:t>
            </a:r>
            <a:r>
              <a:rPr lang="en-US" altLang="zh-CN" dirty="0"/>
              <a:t>" </a:t>
            </a:r>
            <a:r>
              <a:rPr lang="en-US" altLang="zh-CN" dirty="0" smtClean="0"/>
              <a:t>/&gt;</a:t>
            </a:r>
            <a:endParaRPr lang="en-US" altLang="zh-CN" dirty="0"/>
          </a:p>
          <a:p>
            <a:pPr marL="0" indent="0">
              <a:buNone/>
            </a:pPr>
            <a:r>
              <a:rPr lang="zh-CN" altLang="en-US" dirty="0"/>
              <a:t>　　</a:t>
            </a:r>
            <a:r>
              <a:rPr lang="en-US" altLang="zh-CN" dirty="0"/>
              <a:t>2</a:t>
            </a:r>
            <a:r>
              <a:rPr lang="zh-CN" altLang="en-US" dirty="0"/>
              <a:t>、</a:t>
            </a:r>
            <a:r>
              <a:rPr lang="en-US" altLang="zh-CN" dirty="0"/>
              <a:t>ID</a:t>
            </a:r>
            <a:r>
              <a:rPr lang="zh-CN" altLang="en-US" dirty="0" smtClean="0"/>
              <a:t>属性</a:t>
            </a:r>
            <a:endParaRPr lang="zh-CN" altLang="en-US" dirty="0"/>
          </a:p>
          <a:p>
            <a:pPr marL="0" indent="0">
              <a:buNone/>
            </a:pPr>
            <a:r>
              <a:rPr lang="zh-CN" altLang="en-US" dirty="0"/>
              <a:t>　　表示属性取值必须是唯一</a:t>
            </a:r>
            <a:r>
              <a:rPr lang="zh-CN" altLang="en-US" dirty="0" smtClean="0"/>
              <a:t>的</a:t>
            </a:r>
            <a:endParaRPr lang="zh-CN" altLang="en-US" dirty="0"/>
          </a:p>
          <a:p>
            <a:pPr marL="0" indent="0">
              <a:buNone/>
            </a:pPr>
            <a:r>
              <a:rPr lang="zh-CN" altLang="en-US" dirty="0"/>
              <a:t>　　示例</a:t>
            </a:r>
            <a:r>
              <a:rPr lang="en-US" altLang="zh-CN" dirty="0"/>
              <a:t>1</a:t>
            </a:r>
            <a:r>
              <a:rPr lang="zh-CN" altLang="en-US" dirty="0"/>
              <a:t>：对</a:t>
            </a:r>
            <a:r>
              <a:rPr lang="en-US" altLang="zh-CN" dirty="0" err="1"/>
              <a:t>studentid</a:t>
            </a:r>
            <a:r>
              <a:rPr lang="zh-CN" altLang="en-US" dirty="0"/>
              <a:t>属性设置为唯一值。并且必须有值</a:t>
            </a:r>
            <a:r>
              <a:rPr lang="zh-CN" altLang="en-US" dirty="0" smtClean="0"/>
              <a:t>。</a:t>
            </a:r>
            <a:endParaRPr lang="zh-CN" altLang="en-US" dirty="0"/>
          </a:p>
          <a:p>
            <a:pPr marL="0" indent="0">
              <a:buNone/>
            </a:pPr>
            <a:r>
              <a:rPr lang="zh-CN" altLang="en-US" dirty="0"/>
              <a:t>　　</a:t>
            </a:r>
            <a:r>
              <a:rPr lang="en-US" altLang="zh-CN" dirty="0"/>
              <a:t>DTD</a:t>
            </a:r>
            <a:r>
              <a:rPr lang="zh-CN" altLang="en-US" dirty="0"/>
              <a:t>示例</a:t>
            </a:r>
            <a:r>
              <a:rPr lang="zh-CN" altLang="en-US" dirty="0" smtClean="0"/>
              <a:t>：</a:t>
            </a:r>
            <a:endParaRPr lang="zh-CN" altLang="en-US" dirty="0"/>
          </a:p>
          <a:p>
            <a:pPr marL="0" indent="0">
              <a:buNone/>
            </a:pPr>
            <a:r>
              <a:rPr lang="zh-CN" altLang="en-US" dirty="0"/>
              <a:t>　　</a:t>
            </a:r>
            <a:r>
              <a:rPr lang="en-US" altLang="zh-CN" dirty="0"/>
              <a:t>&lt;!ATTLIST student id </a:t>
            </a:r>
            <a:r>
              <a:rPr lang="en-US" altLang="zh-CN" dirty="0" err="1"/>
              <a:t>ID</a:t>
            </a:r>
            <a:r>
              <a:rPr lang="en-US" altLang="zh-CN" dirty="0"/>
              <a:t> #REQUIRED&gt; </a:t>
            </a:r>
          </a:p>
          <a:p>
            <a:pPr marL="0" indent="0">
              <a:buNone/>
            </a:pPr>
            <a:r>
              <a:rPr lang="zh-CN" altLang="en-US" dirty="0"/>
              <a:t>　　</a:t>
            </a:r>
            <a:r>
              <a:rPr lang="en-US" altLang="zh-CN" dirty="0"/>
              <a:t>XML</a:t>
            </a:r>
            <a:r>
              <a:rPr lang="zh-CN" altLang="en-US" dirty="0"/>
              <a:t>示例</a:t>
            </a:r>
            <a:r>
              <a:rPr lang="zh-CN" altLang="en-US" dirty="0" smtClean="0"/>
              <a:t>：</a:t>
            </a:r>
            <a:endParaRPr lang="zh-CN" altLang="en-US" dirty="0"/>
          </a:p>
          <a:p>
            <a:pPr marL="0" indent="0">
              <a:buNone/>
            </a:pPr>
            <a:r>
              <a:rPr lang="zh-CN" altLang="en-US" dirty="0"/>
              <a:t>　　</a:t>
            </a:r>
            <a:r>
              <a:rPr lang="en-US" altLang="zh-CN" dirty="0"/>
              <a:t>&lt;student id="10086" </a:t>
            </a:r>
            <a:r>
              <a:rPr lang="en-US" altLang="zh-CN" dirty="0" smtClean="0"/>
              <a:t>/&gt;</a:t>
            </a:r>
            <a:endParaRPr lang="en-US" altLang="zh-CN" dirty="0"/>
          </a:p>
          <a:p>
            <a:pPr marL="0" indent="0">
              <a:buNone/>
            </a:pPr>
            <a:r>
              <a:rPr lang="zh-CN" altLang="en-US" dirty="0"/>
              <a:t>　　示例</a:t>
            </a:r>
            <a:r>
              <a:rPr lang="en-US" altLang="zh-CN" dirty="0"/>
              <a:t>2</a:t>
            </a:r>
            <a:r>
              <a:rPr lang="zh-CN" altLang="en-US" dirty="0"/>
              <a:t>：同时对多个属性设置属性，对</a:t>
            </a:r>
            <a:r>
              <a:rPr lang="en-US" altLang="zh-CN" dirty="0"/>
              <a:t>student</a:t>
            </a:r>
            <a:r>
              <a:rPr lang="zh-CN" altLang="en-US" dirty="0"/>
              <a:t>的</a:t>
            </a:r>
            <a:r>
              <a:rPr lang="en-US" altLang="zh-CN" dirty="0" smtClean="0"/>
              <a:t>id</a:t>
            </a:r>
            <a:endParaRPr lang="en-US" altLang="zh-CN" dirty="0"/>
          </a:p>
          <a:p>
            <a:pPr marL="0" indent="0">
              <a:buNone/>
            </a:pPr>
            <a:r>
              <a:rPr lang="zh-CN" altLang="en-US" dirty="0"/>
              <a:t>　　</a:t>
            </a:r>
            <a:r>
              <a:rPr lang="en-US" altLang="zh-CN" dirty="0"/>
              <a:t>DTD</a:t>
            </a:r>
            <a:r>
              <a:rPr lang="zh-CN" altLang="en-US" dirty="0"/>
              <a:t>示例</a:t>
            </a:r>
            <a:r>
              <a:rPr lang="zh-CN" altLang="en-US" dirty="0" smtClean="0"/>
              <a:t>：</a:t>
            </a:r>
            <a:endParaRPr lang="zh-CN" altLang="en-US" dirty="0"/>
          </a:p>
          <a:p>
            <a:pPr marL="0" indent="0">
              <a:buNone/>
            </a:pPr>
            <a:r>
              <a:rPr lang="zh-CN" altLang="en-US" dirty="0"/>
              <a:t>　　</a:t>
            </a:r>
            <a:r>
              <a:rPr lang="en-US" altLang="zh-CN" dirty="0"/>
              <a:t>&lt;!ELEMENT student (</a:t>
            </a:r>
            <a:r>
              <a:rPr lang="en-US" altLang="zh-CN" dirty="0" err="1"/>
              <a:t>id,name</a:t>
            </a:r>
            <a:r>
              <a:rPr lang="en-US" altLang="zh-CN" dirty="0" smtClean="0"/>
              <a:t>)&gt;</a:t>
            </a:r>
            <a:endParaRPr lang="en-US" altLang="zh-CN" dirty="0"/>
          </a:p>
          <a:p>
            <a:pPr marL="0" indent="0">
              <a:buNone/>
            </a:pPr>
            <a:r>
              <a:rPr lang="zh-CN" altLang="en-US" dirty="0"/>
              <a:t>　　</a:t>
            </a:r>
            <a:r>
              <a:rPr lang="en-US" altLang="zh-CN" dirty="0"/>
              <a:t>&lt;!ATTLIST </a:t>
            </a:r>
            <a:r>
              <a:rPr lang="en-US" altLang="zh-CN" dirty="0" smtClean="0"/>
              <a:t>student</a:t>
            </a:r>
            <a:endParaRPr lang="en-US" altLang="zh-CN" dirty="0"/>
          </a:p>
          <a:p>
            <a:pPr marL="0" indent="0">
              <a:buNone/>
            </a:pPr>
            <a:r>
              <a:rPr lang="zh-CN" altLang="en-US" dirty="0"/>
              <a:t>　　　　</a:t>
            </a:r>
            <a:r>
              <a:rPr lang="en-US" altLang="zh-CN" dirty="0"/>
              <a:t>id </a:t>
            </a:r>
            <a:r>
              <a:rPr lang="en-US" altLang="zh-CN" dirty="0" err="1"/>
              <a:t>ID</a:t>
            </a:r>
            <a:r>
              <a:rPr lang="en-US" altLang="zh-CN" dirty="0"/>
              <a:t> #</a:t>
            </a:r>
            <a:r>
              <a:rPr lang="en-US" altLang="zh-CN" dirty="0" smtClean="0"/>
              <a:t>REQUIRED</a:t>
            </a:r>
            <a:endParaRPr lang="en-US" altLang="zh-CN" dirty="0"/>
          </a:p>
          <a:p>
            <a:pPr marL="0" indent="0">
              <a:buNone/>
            </a:pPr>
            <a:r>
              <a:rPr lang="zh-CN" altLang="en-US" dirty="0"/>
              <a:t>　　　　</a:t>
            </a:r>
            <a:r>
              <a:rPr lang="en-US" altLang="zh-CN" dirty="0"/>
              <a:t>name CDATA #REQUIRED</a:t>
            </a:r>
            <a:r>
              <a:rPr lang="en-US" altLang="zh-CN" dirty="0" smtClean="0"/>
              <a:t>&gt;</a:t>
            </a:r>
            <a:endParaRPr lang="en-US" altLang="zh-CN" dirty="0"/>
          </a:p>
          <a:p>
            <a:pPr marL="0" indent="0">
              <a:buNone/>
            </a:pPr>
            <a:r>
              <a:rPr lang="zh-CN" altLang="en-US" dirty="0"/>
              <a:t>　　</a:t>
            </a:r>
            <a:r>
              <a:rPr lang="en-US" altLang="zh-CN" dirty="0"/>
              <a:t>XML</a:t>
            </a:r>
            <a:r>
              <a:rPr lang="zh-CN" altLang="en-US" dirty="0"/>
              <a:t>示例</a:t>
            </a:r>
            <a:r>
              <a:rPr lang="zh-CN" altLang="en-US" dirty="0" smtClean="0"/>
              <a:t>：</a:t>
            </a:r>
            <a:endParaRPr lang="zh-CN" altLang="en-US" dirty="0"/>
          </a:p>
          <a:p>
            <a:pPr marL="0" indent="0">
              <a:buNone/>
            </a:pPr>
            <a:r>
              <a:rPr lang="zh-CN" altLang="en-US" dirty="0"/>
              <a:t>　　</a:t>
            </a:r>
            <a:r>
              <a:rPr lang="en-US" altLang="zh-CN" dirty="0"/>
              <a:t>&lt;student id="10086" name="</a:t>
            </a:r>
            <a:r>
              <a:rPr lang="en-US" altLang="zh-CN" dirty="0" err="1"/>
              <a:t>zhangsan</a:t>
            </a:r>
            <a:r>
              <a:rPr lang="en-US" altLang="zh-CN" dirty="0"/>
              <a:t>"&gt;&lt;/student&gt;</a:t>
            </a:r>
          </a:p>
          <a:p>
            <a:pPr marL="0" indent="0">
              <a:buNone/>
            </a:pPr>
            <a:endParaRPr lang="en-US" altLang="zh-CN" dirty="0"/>
          </a:p>
          <a:p>
            <a:pPr marL="0" indent="0">
              <a:buNone/>
            </a:pPr>
            <a:r>
              <a:rPr lang="en-US" altLang="zh-CN" dirty="0"/>
              <a:t> </a:t>
            </a:r>
          </a:p>
          <a:p>
            <a:pPr marL="0" indent="0">
              <a:buNone/>
            </a:pPr>
            <a:endParaRPr lang="en-US" altLang="zh-CN" dirty="0"/>
          </a:p>
          <a:p>
            <a:pPr marL="0" indent="0">
              <a:buNone/>
            </a:pPr>
            <a:r>
              <a:rPr lang="zh-CN" altLang="en-US" dirty="0"/>
              <a:t>　　</a:t>
            </a:r>
          </a:p>
        </p:txBody>
      </p:sp>
    </p:spTree>
    <p:extLst>
      <p:ext uri="{BB962C8B-B14F-4D97-AF65-F5344CB8AC3E}">
        <p14:creationId xmlns:p14="http://schemas.microsoft.com/office/powerpoint/2010/main" val="2826190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DTD</a:t>
            </a:r>
            <a:r>
              <a:rPr lang="zh-CN" altLang="en-US" dirty="0"/>
              <a:t>验证</a:t>
            </a:r>
            <a:r>
              <a:rPr lang="en-US" altLang="zh-CN" dirty="0"/>
              <a:t>XML</a:t>
            </a:r>
            <a:r>
              <a:rPr lang="zh-CN" altLang="en-US" dirty="0"/>
              <a:t>文档</a:t>
            </a:r>
          </a:p>
        </p:txBody>
      </p:sp>
      <p:sp>
        <p:nvSpPr>
          <p:cNvPr id="3" name="内容占位符 2"/>
          <p:cNvSpPr>
            <a:spLocks noGrp="1"/>
          </p:cNvSpPr>
          <p:nvPr>
            <p:ph idx="1"/>
          </p:nvPr>
        </p:nvSpPr>
        <p:spPr>
          <a:xfrm>
            <a:off x="539552" y="1196752"/>
            <a:ext cx="8229600" cy="4525963"/>
          </a:xfrm>
        </p:spPr>
        <p:txBody>
          <a:bodyPr>
            <a:normAutofit fontScale="25000" lnSpcReduction="20000"/>
          </a:bodyPr>
          <a:lstStyle/>
          <a:p>
            <a:pPr marL="0" indent="0">
              <a:buNone/>
            </a:pPr>
            <a:r>
              <a:rPr lang="en-US" altLang="zh-CN" dirty="0"/>
              <a:t>3</a:t>
            </a:r>
            <a:r>
              <a:rPr lang="zh-CN" altLang="en-US" dirty="0"/>
              <a:t>、</a:t>
            </a:r>
            <a:r>
              <a:rPr lang="en-US" altLang="zh-CN" dirty="0" smtClean="0"/>
              <a:t>IDREF/IDREFS</a:t>
            </a:r>
            <a:endParaRPr lang="en-US" altLang="zh-CN" dirty="0"/>
          </a:p>
          <a:p>
            <a:pPr marL="0" indent="0">
              <a:buNone/>
            </a:pPr>
            <a:r>
              <a:rPr lang="zh-CN" altLang="en-US" dirty="0"/>
              <a:t>　　</a:t>
            </a:r>
            <a:r>
              <a:rPr lang="en-US" altLang="zh-CN" dirty="0"/>
              <a:t>IDREF</a:t>
            </a:r>
            <a:r>
              <a:rPr lang="zh-CN" altLang="en-US" dirty="0"/>
              <a:t>：表示该属性的值指向其他地方声明的</a:t>
            </a:r>
            <a:r>
              <a:rPr lang="en-US" altLang="zh-CN" dirty="0"/>
              <a:t>ID</a:t>
            </a:r>
            <a:r>
              <a:rPr lang="zh-CN" altLang="en-US" dirty="0"/>
              <a:t>类型的值</a:t>
            </a:r>
            <a:r>
              <a:rPr lang="zh-CN" altLang="en-US" dirty="0" smtClean="0"/>
              <a:t>。</a:t>
            </a:r>
            <a:endParaRPr lang="zh-CN" altLang="en-US" dirty="0"/>
          </a:p>
          <a:p>
            <a:pPr marL="0" indent="0">
              <a:buNone/>
            </a:pPr>
            <a:r>
              <a:rPr lang="zh-CN" altLang="en-US" dirty="0"/>
              <a:t>　　</a:t>
            </a:r>
            <a:r>
              <a:rPr lang="en-US" altLang="zh-CN" dirty="0"/>
              <a:t>IDREFS</a:t>
            </a:r>
            <a:r>
              <a:rPr lang="zh-CN" altLang="en-US" dirty="0"/>
              <a:t>：同</a:t>
            </a:r>
            <a:r>
              <a:rPr lang="en-US" altLang="zh-CN" dirty="0"/>
              <a:t>IDREF</a:t>
            </a:r>
            <a:r>
              <a:rPr lang="zh-CN" altLang="en-US" dirty="0"/>
              <a:t>，但是可以由空格分开多个引用</a:t>
            </a:r>
            <a:r>
              <a:rPr lang="zh-CN" altLang="en-US" dirty="0" smtClean="0"/>
              <a:t>。</a:t>
            </a:r>
            <a:endParaRPr lang="zh-CN" altLang="en-US" dirty="0"/>
          </a:p>
          <a:p>
            <a:pPr marL="0" indent="0">
              <a:buNone/>
            </a:pPr>
            <a:r>
              <a:rPr lang="zh-CN" altLang="en-US" dirty="0"/>
              <a:t>　　示例</a:t>
            </a:r>
            <a:r>
              <a:rPr lang="zh-CN" altLang="en-US" dirty="0" smtClean="0"/>
              <a:t>：</a:t>
            </a:r>
            <a:endParaRPr lang="zh-CN" altLang="en-US" dirty="0"/>
          </a:p>
          <a:p>
            <a:pPr marL="0" indent="0">
              <a:buNone/>
            </a:pPr>
            <a:r>
              <a:rPr lang="en-US" altLang="zh-CN" dirty="0"/>
              <a:t>&lt;?xml version="1.0" encoding="UTF-8"?&gt;</a:t>
            </a:r>
          </a:p>
          <a:p>
            <a:pPr marL="0" indent="0">
              <a:buNone/>
            </a:pPr>
            <a:r>
              <a:rPr lang="en-US" altLang="zh-CN" dirty="0"/>
              <a:t>&lt;!DOCTYPE categories [</a:t>
            </a:r>
          </a:p>
          <a:p>
            <a:pPr marL="0" indent="0">
              <a:buNone/>
            </a:pPr>
            <a:r>
              <a:rPr lang="en-US" altLang="zh-CN" dirty="0"/>
              <a:t>    &lt;!ELEMENT categories (category*)&gt;</a:t>
            </a:r>
          </a:p>
          <a:p>
            <a:pPr marL="0" indent="0">
              <a:buNone/>
            </a:pPr>
            <a:r>
              <a:rPr lang="en-US" altLang="zh-CN" dirty="0"/>
              <a:t>    &lt;!ELEMENT category (category*)&gt;</a:t>
            </a:r>
          </a:p>
          <a:p>
            <a:pPr marL="0" indent="0">
              <a:buNone/>
            </a:pPr>
            <a:r>
              <a:rPr lang="en-US" altLang="zh-CN" dirty="0"/>
              <a:t>    &lt;!ATTLIST category </a:t>
            </a:r>
          </a:p>
          <a:p>
            <a:pPr marL="0" indent="0">
              <a:buNone/>
            </a:pPr>
            <a:r>
              <a:rPr lang="en-US" altLang="zh-CN" dirty="0"/>
              <a:t>        id </a:t>
            </a:r>
            <a:r>
              <a:rPr lang="en-US" altLang="zh-CN" dirty="0" err="1"/>
              <a:t>ID</a:t>
            </a:r>
            <a:r>
              <a:rPr lang="en-US" altLang="zh-CN" dirty="0"/>
              <a:t> #REQUIRED </a:t>
            </a:r>
          </a:p>
          <a:p>
            <a:pPr marL="0" indent="0">
              <a:buNone/>
            </a:pPr>
            <a:r>
              <a:rPr lang="en-US" altLang="zh-CN" dirty="0"/>
              <a:t>        name CDATA #REQUIRED </a:t>
            </a:r>
          </a:p>
          <a:p>
            <a:pPr marL="0" indent="0">
              <a:buNone/>
            </a:pPr>
            <a:r>
              <a:rPr lang="en-US" altLang="zh-CN" dirty="0"/>
              <a:t>        </a:t>
            </a:r>
            <a:r>
              <a:rPr lang="en-US" altLang="zh-CN" dirty="0" err="1"/>
              <a:t>parentid</a:t>
            </a:r>
            <a:r>
              <a:rPr lang="en-US" altLang="zh-CN" dirty="0"/>
              <a:t> IDREF #IMPLIED&gt;  &lt;!--</a:t>
            </a:r>
            <a:r>
              <a:rPr lang="zh-CN" altLang="en-US" dirty="0"/>
              <a:t>子类中的</a:t>
            </a:r>
            <a:r>
              <a:rPr lang="en-US" altLang="zh-CN" dirty="0" err="1"/>
              <a:t>parentid</a:t>
            </a:r>
            <a:r>
              <a:rPr lang="zh-CN" altLang="en-US" dirty="0"/>
              <a:t>引用外层的</a:t>
            </a:r>
            <a:r>
              <a:rPr lang="en-US" altLang="zh-CN" dirty="0"/>
              <a:t>id--&gt;</a:t>
            </a:r>
          </a:p>
          <a:p>
            <a:pPr marL="0" indent="0">
              <a:buNone/>
            </a:pPr>
            <a:r>
              <a:rPr lang="en-US" altLang="zh-CN" dirty="0"/>
              <a:t>]&gt;</a:t>
            </a:r>
          </a:p>
          <a:p>
            <a:pPr marL="0" indent="0">
              <a:buNone/>
            </a:pPr>
            <a:r>
              <a:rPr lang="en-US" altLang="zh-CN" dirty="0"/>
              <a:t>&lt;categories&gt;</a:t>
            </a:r>
          </a:p>
          <a:p>
            <a:pPr marL="0" indent="0">
              <a:buNone/>
            </a:pPr>
            <a:r>
              <a:rPr lang="en-US" altLang="zh-CN" dirty="0"/>
              <a:t>    &lt;category id="c_1" name="</a:t>
            </a:r>
            <a:r>
              <a:rPr lang="zh-CN" altLang="en-US" dirty="0"/>
              <a:t>电器</a:t>
            </a:r>
            <a:r>
              <a:rPr lang="en-US" altLang="zh-CN" dirty="0"/>
              <a:t>"&gt;</a:t>
            </a:r>
          </a:p>
          <a:p>
            <a:pPr marL="0" indent="0">
              <a:buNone/>
            </a:pPr>
            <a:r>
              <a:rPr lang="en-US" altLang="zh-CN" dirty="0"/>
              <a:t>        &lt;category id="c_10" </a:t>
            </a:r>
            <a:r>
              <a:rPr lang="en-US" altLang="zh-CN" dirty="0" err="1"/>
              <a:t>parentid</a:t>
            </a:r>
            <a:r>
              <a:rPr lang="en-US" altLang="zh-CN" dirty="0"/>
              <a:t>="c_1" name="</a:t>
            </a:r>
            <a:r>
              <a:rPr lang="zh-CN" altLang="en-US" dirty="0"/>
              <a:t>电视</a:t>
            </a:r>
            <a:r>
              <a:rPr lang="en-US" altLang="zh-CN" dirty="0"/>
              <a:t>"/&gt;</a:t>
            </a:r>
          </a:p>
          <a:p>
            <a:pPr marL="0" indent="0">
              <a:buNone/>
            </a:pPr>
            <a:r>
              <a:rPr lang="en-US" altLang="zh-CN" dirty="0"/>
              <a:t>        &lt;category id="c_11" </a:t>
            </a:r>
            <a:r>
              <a:rPr lang="en-US" altLang="zh-CN" dirty="0" err="1"/>
              <a:t>parentid</a:t>
            </a:r>
            <a:r>
              <a:rPr lang="en-US" altLang="zh-CN" dirty="0"/>
              <a:t>="c_1" name="</a:t>
            </a:r>
            <a:r>
              <a:rPr lang="zh-CN" altLang="en-US" dirty="0"/>
              <a:t>冰箱</a:t>
            </a:r>
            <a:r>
              <a:rPr lang="en-US" altLang="zh-CN" dirty="0"/>
              <a:t>"/&gt;</a:t>
            </a:r>
          </a:p>
          <a:p>
            <a:pPr marL="0" indent="0">
              <a:buNone/>
            </a:pPr>
            <a:r>
              <a:rPr lang="en-US" altLang="zh-CN" dirty="0"/>
              <a:t>        &lt;category id="c_12" </a:t>
            </a:r>
            <a:r>
              <a:rPr lang="en-US" altLang="zh-CN" dirty="0" err="1"/>
              <a:t>parentid</a:t>
            </a:r>
            <a:r>
              <a:rPr lang="en-US" altLang="zh-CN" dirty="0"/>
              <a:t>="c_1" name="</a:t>
            </a:r>
            <a:r>
              <a:rPr lang="zh-CN" altLang="en-US" dirty="0"/>
              <a:t>冰箱</a:t>
            </a:r>
            <a:r>
              <a:rPr lang="en-US" altLang="zh-CN" dirty="0"/>
              <a:t>"/&gt;</a:t>
            </a:r>
          </a:p>
          <a:p>
            <a:pPr marL="0" indent="0">
              <a:buNone/>
            </a:pPr>
            <a:r>
              <a:rPr lang="en-US" altLang="zh-CN" dirty="0"/>
              <a:t>    &lt;/category&gt;</a:t>
            </a:r>
          </a:p>
          <a:p>
            <a:pPr marL="0" indent="0">
              <a:buNone/>
            </a:pPr>
            <a:r>
              <a:rPr lang="en-US" altLang="zh-CN" dirty="0"/>
              <a:t>    &lt;category id="c_2" name="</a:t>
            </a:r>
            <a:r>
              <a:rPr lang="zh-CN" altLang="en-US" dirty="0"/>
              <a:t>手机</a:t>
            </a:r>
            <a:r>
              <a:rPr lang="en-US" altLang="zh-CN" dirty="0"/>
              <a:t>"&gt;</a:t>
            </a:r>
          </a:p>
          <a:p>
            <a:pPr marL="0" indent="0">
              <a:buNone/>
            </a:pPr>
            <a:r>
              <a:rPr lang="en-US" altLang="zh-CN" dirty="0"/>
              <a:t>        &lt;category id="c_20" </a:t>
            </a:r>
            <a:r>
              <a:rPr lang="en-US" altLang="zh-CN" dirty="0" err="1"/>
              <a:t>parentid</a:t>
            </a:r>
            <a:r>
              <a:rPr lang="en-US" altLang="zh-CN" dirty="0"/>
              <a:t>="c_2" name="</a:t>
            </a:r>
            <a:r>
              <a:rPr lang="zh-CN" altLang="en-US" dirty="0"/>
              <a:t>智能手机</a:t>
            </a:r>
            <a:r>
              <a:rPr lang="en-US" altLang="zh-CN" dirty="0"/>
              <a:t>"/&gt;</a:t>
            </a:r>
          </a:p>
          <a:p>
            <a:pPr marL="0" indent="0">
              <a:buNone/>
            </a:pPr>
            <a:r>
              <a:rPr lang="en-US" altLang="zh-CN" dirty="0"/>
              <a:t>        &lt;category id="c_21" </a:t>
            </a:r>
            <a:r>
              <a:rPr lang="en-US" altLang="zh-CN" dirty="0" err="1"/>
              <a:t>parentid</a:t>
            </a:r>
            <a:r>
              <a:rPr lang="en-US" altLang="zh-CN" dirty="0"/>
              <a:t>="c_2" name="</a:t>
            </a:r>
            <a:r>
              <a:rPr lang="zh-CN" altLang="en-US" dirty="0"/>
              <a:t>非智能手机</a:t>
            </a:r>
            <a:r>
              <a:rPr lang="en-US" altLang="zh-CN" dirty="0"/>
              <a:t>"/&gt;</a:t>
            </a:r>
          </a:p>
          <a:p>
            <a:pPr marL="0" indent="0">
              <a:buNone/>
            </a:pPr>
            <a:r>
              <a:rPr lang="en-US" altLang="zh-CN" dirty="0"/>
              <a:t>    &lt;/category&gt;</a:t>
            </a:r>
          </a:p>
          <a:p>
            <a:pPr marL="0" indent="0">
              <a:buNone/>
            </a:pPr>
            <a:r>
              <a:rPr lang="en-US" altLang="zh-CN" dirty="0"/>
              <a:t>&lt;/categories</a:t>
            </a:r>
            <a:r>
              <a:rPr lang="en-US" altLang="zh-CN" dirty="0" smtClean="0"/>
              <a:t>&gt;</a:t>
            </a:r>
            <a:endParaRPr lang="zh-CN" altLang="en-US" dirty="0"/>
          </a:p>
          <a:p>
            <a:pPr marL="0" indent="0">
              <a:buNone/>
            </a:pPr>
            <a:r>
              <a:rPr lang="zh-CN" altLang="en-US" dirty="0"/>
              <a:t> </a:t>
            </a:r>
            <a:endParaRPr lang="en-US" altLang="zh-CN" dirty="0" smtClean="0"/>
          </a:p>
          <a:p>
            <a:pPr marL="0" indent="0">
              <a:buNone/>
            </a:pPr>
            <a:r>
              <a:rPr lang="en-US" altLang="zh-CN" dirty="0" smtClean="0"/>
              <a:t>4</a:t>
            </a:r>
            <a:r>
              <a:rPr lang="zh-CN" altLang="en-US" dirty="0"/>
              <a:t>、</a:t>
            </a:r>
            <a:r>
              <a:rPr lang="en-US" altLang="zh-CN" dirty="0" smtClean="0"/>
              <a:t>Enumerated</a:t>
            </a:r>
            <a:endParaRPr lang="en-US" altLang="zh-CN" dirty="0"/>
          </a:p>
          <a:p>
            <a:pPr marL="0" indent="0">
              <a:buNone/>
            </a:pPr>
            <a:r>
              <a:rPr lang="zh-CN" altLang="en-US" dirty="0"/>
              <a:t>　　枚举，预定义一些值，属性的值必须在所列出的值得范围类</a:t>
            </a:r>
            <a:r>
              <a:rPr lang="zh-CN" altLang="en-US" dirty="0" smtClean="0"/>
              <a:t>。</a:t>
            </a:r>
            <a:endParaRPr lang="zh-CN" altLang="en-US" dirty="0"/>
          </a:p>
          <a:p>
            <a:pPr marL="0" indent="0">
              <a:buNone/>
            </a:pPr>
            <a:r>
              <a:rPr lang="zh-CN" altLang="en-US" dirty="0"/>
              <a:t>　　</a:t>
            </a:r>
            <a:r>
              <a:rPr lang="en-US" altLang="zh-CN" dirty="0"/>
              <a:t>DTD</a:t>
            </a:r>
            <a:r>
              <a:rPr lang="zh-CN" altLang="en-US" dirty="0"/>
              <a:t>示例：学生性别只能是男或者</a:t>
            </a:r>
            <a:r>
              <a:rPr lang="zh-CN" altLang="en-US" dirty="0" smtClean="0"/>
              <a:t>女</a:t>
            </a:r>
            <a:endParaRPr lang="zh-CN" altLang="en-US" dirty="0"/>
          </a:p>
          <a:p>
            <a:pPr marL="0" indent="0">
              <a:buNone/>
            </a:pPr>
            <a:r>
              <a:rPr lang="zh-CN" altLang="en-US" dirty="0"/>
              <a:t>　　</a:t>
            </a:r>
            <a:r>
              <a:rPr lang="en-US" altLang="zh-CN" dirty="0"/>
              <a:t>&lt;!ATTLIST student sex (</a:t>
            </a:r>
            <a:r>
              <a:rPr lang="zh-CN" altLang="en-US" dirty="0"/>
              <a:t>男</a:t>
            </a:r>
            <a:r>
              <a:rPr lang="en-US" altLang="zh-CN" dirty="0"/>
              <a:t>|</a:t>
            </a:r>
            <a:r>
              <a:rPr lang="zh-CN" altLang="en-US" dirty="0"/>
              <a:t>女</a:t>
            </a:r>
            <a:r>
              <a:rPr lang="en-US" altLang="zh-CN" dirty="0"/>
              <a:t>) #REQUIRED</a:t>
            </a:r>
            <a:r>
              <a:rPr lang="en-US" altLang="zh-CN" dirty="0" smtClean="0"/>
              <a:t>&gt;</a:t>
            </a:r>
            <a:endParaRPr lang="en-US" altLang="zh-CN" dirty="0"/>
          </a:p>
          <a:p>
            <a:pPr marL="0" indent="0">
              <a:buNone/>
            </a:pPr>
            <a:r>
              <a:rPr lang="zh-CN" altLang="en-US" dirty="0"/>
              <a:t>　　</a:t>
            </a:r>
            <a:r>
              <a:rPr lang="en-US" altLang="zh-CN" dirty="0"/>
              <a:t>XML</a:t>
            </a:r>
            <a:r>
              <a:rPr lang="zh-CN" altLang="en-US" dirty="0"/>
              <a:t>示例</a:t>
            </a:r>
            <a:r>
              <a:rPr lang="zh-CN" altLang="en-US" dirty="0" smtClean="0"/>
              <a:t>：</a:t>
            </a:r>
            <a:endParaRPr lang="zh-CN" altLang="en-US" dirty="0"/>
          </a:p>
          <a:p>
            <a:pPr marL="0" indent="0">
              <a:buNone/>
            </a:pPr>
            <a:r>
              <a:rPr lang="zh-CN" altLang="en-US" dirty="0"/>
              <a:t>　　</a:t>
            </a:r>
            <a:r>
              <a:rPr lang="en-US" altLang="zh-CN" dirty="0"/>
              <a:t>&lt;student sex="</a:t>
            </a:r>
            <a:r>
              <a:rPr lang="zh-CN" altLang="en-US" dirty="0"/>
              <a:t>男</a:t>
            </a:r>
            <a:r>
              <a:rPr lang="en-US" altLang="zh-CN" dirty="0" smtClean="0"/>
              <a:t>"&gt;</a:t>
            </a:r>
            <a:endParaRPr lang="en-US" altLang="zh-CN" dirty="0"/>
          </a:p>
          <a:p>
            <a:pPr marL="0" indent="0">
              <a:buNone/>
            </a:pPr>
            <a:endParaRPr lang="zh-CN" altLang="en-US" dirty="0"/>
          </a:p>
        </p:txBody>
      </p:sp>
    </p:spTree>
    <p:extLst>
      <p:ext uri="{BB962C8B-B14F-4D97-AF65-F5344CB8AC3E}">
        <p14:creationId xmlns:p14="http://schemas.microsoft.com/office/powerpoint/2010/main" val="2363692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DTD</a:t>
            </a:r>
            <a:r>
              <a:rPr lang="zh-CN" altLang="en-US" dirty="0"/>
              <a:t>验证</a:t>
            </a:r>
            <a:r>
              <a:rPr lang="en-US" altLang="zh-CN" dirty="0"/>
              <a:t>XML</a:t>
            </a:r>
            <a:r>
              <a:rPr lang="zh-CN" altLang="en-US" dirty="0"/>
              <a:t>文档</a:t>
            </a:r>
          </a:p>
        </p:txBody>
      </p:sp>
      <p:sp>
        <p:nvSpPr>
          <p:cNvPr id="3" name="内容占位符 2"/>
          <p:cNvSpPr>
            <a:spLocks noGrp="1"/>
          </p:cNvSpPr>
          <p:nvPr>
            <p:ph idx="1"/>
          </p:nvPr>
        </p:nvSpPr>
        <p:spPr>
          <a:xfrm>
            <a:off x="457200" y="1600200"/>
            <a:ext cx="8229600" cy="4925144"/>
          </a:xfrm>
        </p:spPr>
        <p:txBody>
          <a:bodyPr>
            <a:normAutofit fontScale="25000" lnSpcReduction="20000"/>
          </a:bodyPr>
          <a:lstStyle/>
          <a:p>
            <a:pPr marL="0" indent="0">
              <a:buNone/>
            </a:pPr>
            <a:r>
              <a:rPr lang="zh-CN" altLang="en-US" dirty="0"/>
              <a:t>七、实体</a:t>
            </a:r>
          </a:p>
          <a:p>
            <a:pPr marL="0" indent="0">
              <a:buNone/>
            </a:pPr>
            <a:endParaRPr lang="zh-CN" altLang="en-US" dirty="0"/>
          </a:p>
          <a:p>
            <a:pPr marL="0" indent="0">
              <a:buNone/>
            </a:pPr>
            <a:r>
              <a:rPr lang="zh-CN" altLang="en-US" dirty="0"/>
              <a:t>　　在</a:t>
            </a:r>
            <a:r>
              <a:rPr lang="en-US" altLang="zh-CN" dirty="0"/>
              <a:t>DTD</a:t>
            </a:r>
            <a:r>
              <a:rPr lang="zh-CN" altLang="en-US" dirty="0"/>
              <a:t>中定义的常量，在</a:t>
            </a:r>
            <a:r>
              <a:rPr lang="en-US" altLang="zh-CN" dirty="0"/>
              <a:t>XML</a:t>
            </a:r>
            <a:r>
              <a:rPr lang="zh-CN" altLang="en-US" dirty="0"/>
              <a:t>中使用。用于定义在</a:t>
            </a:r>
            <a:r>
              <a:rPr lang="en-US" altLang="zh-CN" dirty="0"/>
              <a:t>XML</a:t>
            </a:r>
            <a:r>
              <a:rPr lang="zh-CN" altLang="en-US" dirty="0"/>
              <a:t>中多次出现的值。</a:t>
            </a:r>
          </a:p>
          <a:p>
            <a:pPr marL="0" indent="0">
              <a:buNone/>
            </a:pPr>
            <a:endParaRPr lang="zh-CN" altLang="en-US" dirty="0"/>
          </a:p>
          <a:p>
            <a:pPr marL="0" indent="0">
              <a:buNone/>
            </a:pPr>
            <a:r>
              <a:rPr lang="zh-CN" altLang="en-US" dirty="0"/>
              <a:t>　　实体可以分为内部实体和外部实体：</a:t>
            </a:r>
          </a:p>
          <a:p>
            <a:pPr marL="0" indent="0">
              <a:buNone/>
            </a:pPr>
            <a:endParaRPr lang="zh-CN" altLang="en-US" dirty="0"/>
          </a:p>
          <a:p>
            <a:pPr marL="0" indent="0">
              <a:buNone/>
            </a:pPr>
            <a:r>
              <a:rPr lang="zh-CN" altLang="en-US" dirty="0"/>
              <a:t>　　</a:t>
            </a:r>
            <a:r>
              <a:rPr lang="en-US" altLang="zh-CN" dirty="0"/>
              <a:t>1</a:t>
            </a:r>
            <a:r>
              <a:rPr lang="zh-CN" altLang="en-US" dirty="0"/>
              <a:t>、内部实体</a:t>
            </a:r>
          </a:p>
          <a:p>
            <a:pPr marL="0" indent="0">
              <a:buNone/>
            </a:pPr>
            <a:endParaRPr lang="zh-CN" altLang="en-US" dirty="0"/>
          </a:p>
          <a:p>
            <a:pPr marL="0" indent="0">
              <a:buNone/>
            </a:pPr>
            <a:r>
              <a:rPr lang="zh-CN" altLang="en-US" dirty="0"/>
              <a:t>　　语法：</a:t>
            </a:r>
          </a:p>
          <a:p>
            <a:pPr marL="0" indent="0">
              <a:buNone/>
            </a:pPr>
            <a:endParaRPr lang="zh-CN" altLang="en-US" dirty="0"/>
          </a:p>
          <a:p>
            <a:pPr marL="0" indent="0">
              <a:buNone/>
            </a:pPr>
            <a:r>
              <a:rPr lang="zh-CN" altLang="en-US" dirty="0"/>
              <a:t>　　</a:t>
            </a:r>
            <a:r>
              <a:rPr lang="en-US" altLang="zh-CN" dirty="0"/>
              <a:t>&lt;!ENTITY </a:t>
            </a:r>
            <a:r>
              <a:rPr lang="zh-CN" altLang="en-US" dirty="0"/>
              <a:t>实体名 </a:t>
            </a:r>
            <a:r>
              <a:rPr lang="en-US" altLang="zh-CN" dirty="0"/>
              <a:t>"</a:t>
            </a:r>
            <a:r>
              <a:rPr lang="zh-CN" altLang="en-US" dirty="0"/>
              <a:t>实体值</a:t>
            </a:r>
            <a:r>
              <a:rPr lang="en-US" altLang="zh-CN" dirty="0"/>
              <a:t>"&gt;</a:t>
            </a:r>
          </a:p>
          <a:p>
            <a:pPr marL="0" indent="0">
              <a:buNone/>
            </a:pPr>
            <a:endParaRPr lang="en-US" altLang="zh-CN" dirty="0"/>
          </a:p>
          <a:p>
            <a:pPr marL="0" indent="0">
              <a:buNone/>
            </a:pPr>
            <a:r>
              <a:rPr lang="zh-CN" altLang="en-US" dirty="0"/>
              <a:t>　　示例：定义</a:t>
            </a:r>
          </a:p>
          <a:p>
            <a:pPr marL="0" indent="0">
              <a:buNone/>
            </a:pPr>
            <a:endParaRPr lang="zh-CN" altLang="en-US" dirty="0"/>
          </a:p>
          <a:p>
            <a:pPr marL="0" indent="0">
              <a:buNone/>
            </a:pPr>
            <a:r>
              <a:rPr lang="zh-CN" altLang="en-US" dirty="0"/>
              <a:t>　　</a:t>
            </a:r>
            <a:r>
              <a:rPr lang="en-US" altLang="zh-CN" dirty="0"/>
              <a:t>DTD</a:t>
            </a:r>
            <a:r>
              <a:rPr lang="zh-CN" altLang="en-US" dirty="0"/>
              <a:t>示例：　　</a:t>
            </a:r>
          </a:p>
          <a:p>
            <a:pPr marL="0" indent="0">
              <a:buNone/>
            </a:pPr>
            <a:endParaRPr lang="zh-CN" altLang="en-US" dirty="0"/>
          </a:p>
          <a:p>
            <a:pPr marL="0" indent="0">
              <a:buNone/>
            </a:pPr>
            <a:r>
              <a:rPr lang="zh-CN" altLang="en-US" dirty="0"/>
              <a:t>　　</a:t>
            </a:r>
            <a:r>
              <a:rPr lang="en-US" altLang="zh-CN" dirty="0"/>
              <a:t>&lt;!ENTITY writer "Bill Gates"&gt;</a:t>
            </a:r>
          </a:p>
          <a:p>
            <a:pPr marL="0" indent="0">
              <a:buNone/>
            </a:pPr>
            <a:r>
              <a:rPr lang="zh-CN" altLang="en-US" dirty="0"/>
              <a:t>　　</a:t>
            </a:r>
            <a:r>
              <a:rPr lang="en-US" altLang="zh-CN" dirty="0"/>
              <a:t>&lt;!ENTITY copyright "Copyright W3School.com.cn"&gt;</a:t>
            </a:r>
          </a:p>
          <a:p>
            <a:pPr marL="0" indent="0">
              <a:buNone/>
            </a:pPr>
            <a:endParaRPr lang="en-US" altLang="zh-CN" dirty="0"/>
          </a:p>
          <a:p>
            <a:pPr marL="0" indent="0">
              <a:buNone/>
            </a:pPr>
            <a:r>
              <a:rPr lang="zh-CN" altLang="en-US" dirty="0"/>
              <a:t>　　</a:t>
            </a:r>
            <a:r>
              <a:rPr lang="en-US" altLang="zh-CN" dirty="0"/>
              <a:t>XML</a:t>
            </a:r>
            <a:r>
              <a:rPr lang="zh-CN" altLang="en-US" dirty="0"/>
              <a:t>示例：</a:t>
            </a:r>
          </a:p>
          <a:p>
            <a:pPr marL="0" indent="0">
              <a:buNone/>
            </a:pPr>
            <a:endParaRPr lang="zh-CN" altLang="en-US" dirty="0"/>
          </a:p>
          <a:p>
            <a:pPr marL="0" indent="0">
              <a:buNone/>
            </a:pPr>
            <a:r>
              <a:rPr lang="zh-CN" altLang="en-US" dirty="0"/>
              <a:t>　　</a:t>
            </a:r>
            <a:r>
              <a:rPr lang="en-US" altLang="zh-CN" dirty="0"/>
              <a:t>&lt;author&gt;&amp;writer;&amp;copyright;&lt;/author&gt;</a:t>
            </a:r>
          </a:p>
          <a:p>
            <a:pPr marL="0" indent="0">
              <a:buNone/>
            </a:pPr>
            <a:endParaRPr lang="en-US" altLang="zh-CN" dirty="0"/>
          </a:p>
          <a:p>
            <a:pPr marL="0" indent="0">
              <a:buNone/>
            </a:pPr>
            <a:r>
              <a:rPr lang="zh-CN" altLang="en-US" dirty="0"/>
              <a:t>　　注意：一个实体由三部分构成</a:t>
            </a:r>
            <a:r>
              <a:rPr lang="en-US" altLang="zh-CN" dirty="0"/>
              <a:t>: </a:t>
            </a:r>
            <a:r>
              <a:rPr lang="zh-CN" altLang="en-US" dirty="0"/>
              <a:t>一个和号 </a:t>
            </a:r>
            <a:r>
              <a:rPr lang="en-US" altLang="zh-CN" dirty="0"/>
              <a:t>(&amp;), </a:t>
            </a:r>
            <a:r>
              <a:rPr lang="zh-CN" altLang="en-US" dirty="0"/>
              <a:t>一个实体名称</a:t>
            </a:r>
            <a:r>
              <a:rPr lang="en-US" altLang="zh-CN" dirty="0"/>
              <a:t>, </a:t>
            </a:r>
            <a:r>
              <a:rPr lang="zh-CN" altLang="en-US" dirty="0"/>
              <a:t>以及一个分号 </a:t>
            </a:r>
            <a:r>
              <a:rPr lang="en-US" altLang="zh-CN" dirty="0"/>
              <a:t>(;)</a:t>
            </a:r>
            <a:r>
              <a:rPr lang="zh-CN" altLang="en-US" dirty="0"/>
              <a:t>。</a:t>
            </a:r>
          </a:p>
          <a:p>
            <a:pPr marL="0" indent="0">
              <a:buNone/>
            </a:pPr>
            <a:endParaRPr lang="zh-CN" altLang="en-US" dirty="0"/>
          </a:p>
          <a:p>
            <a:pPr marL="0" indent="0">
              <a:buNone/>
            </a:pPr>
            <a:r>
              <a:rPr lang="zh-CN" altLang="en-US" dirty="0"/>
              <a:t> </a:t>
            </a:r>
          </a:p>
          <a:p>
            <a:pPr marL="0" indent="0">
              <a:buNone/>
            </a:pPr>
            <a:endParaRPr lang="zh-CN" altLang="en-US" dirty="0"/>
          </a:p>
          <a:p>
            <a:pPr marL="0" indent="0">
              <a:buNone/>
            </a:pPr>
            <a:r>
              <a:rPr lang="zh-CN" altLang="en-US" dirty="0"/>
              <a:t>　　</a:t>
            </a:r>
            <a:r>
              <a:rPr lang="en-US" altLang="zh-CN" dirty="0"/>
              <a:t>2</a:t>
            </a:r>
            <a:r>
              <a:rPr lang="zh-CN" altLang="en-US" dirty="0"/>
              <a:t>、外部实体</a:t>
            </a:r>
          </a:p>
          <a:p>
            <a:pPr marL="0" indent="0">
              <a:buNone/>
            </a:pPr>
            <a:endParaRPr lang="zh-CN" altLang="en-US" dirty="0"/>
          </a:p>
          <a:p>
            <a:pPr marL="0" indent="0">
              <a:buNone/>
            </a:pPr>
            <a:r>
              <a:rPr lang="zh-CN" altLang="en-US" dirty="0"/>
              <a:t>　　语法：</a:t>
            </a:r>
          </a:p>
          <a:p>
            <a:pPr marL="0" indent="0">
              <a:buNone/>
            </a:pPr>
            <a:endParaRPr lang="zh-CN" altLang="en-US" dirty="0"/>
          </a:p>
          <a:p>
            <a:pPr marL="0" indent="0">
              <a:buNone/>
            </a:pPr>
            <a:r>
              <a:rPr lang="zh-CN" altLang="en-US" dirty="0"/>
              <a:t>　　</a:t>
            </a:r>
            <a:r>
              <a:rPr lang="en-US" altLang="zh-CN" dirty="0"/>
              <a:t>&lt;!ENTITY </a:t>
            </a:r>
            <a:r>
              <a:rPr lang="zh-CN" altLang="en-US" dirty="0"/>
              <a:t>实体名称 </a:t>
            </a:r>
            <a:r>
              <a:rPr lang="en-US" altLang="zh-CN" dirty="0"/>
              <a:t>SYSTEM "URI/URL"&gt;</a:t>
            </a:r>
            <a:r>
              <a:rPr lang="zh-CN" altLang="en-US" dirty="0"/>
              <a:t>　　</a:t>
            </a:r>
          </a:p>
          <a:p>
            <a:pPr marL="0" indent="0">
              <a:buNone/>
            </a:pPr>
            <a:endParaRPr lang="zh-CN" altLang="en-US" dirty="0"/>
          </a:p>
          <a:p>
            <a:pPr marL="0" indent="0">
              <a:buNone/>
            </a:pPr>
            <a:r>
              <a:rPr lang="zh-CN" altLang="en-US" dirty="0"/>
              <a:t>　　</a:t>
            </a:r>
            <a:r>
              <a:rPr lang="en-US" altLang="zh-CN" dirty="0"/>
              <a:t>DTD </a:t>
            </a:r>
            <a:r>
              <a:rPr lang="zh-CN" altLang="en-US" dirty="0"/>
              <a:t>例子</a:t>
            </a:r>
            <a:r>
              <a:rPr lang="en-US" altLang="zh-CN" dirty="0"/>
              <a:t>:</a:t>
            </a:r>
          </a:p>
          <a:p>
            <a:pPr marL="0" indent="0">
              <a:buNone/>
            </a:pPr>
            <a:r>
              <a:rPr lang="zh-CN" altLang="en-US" dirty="0"/>
              <a:t>　　</a:t>
            </a:r>
            <a:r>
              <a:rPr lang="en-US" altLang="zh-CN" dirty="0"/>
              <a:t>&lt;!ENTITY writer SYSTEM "http://www.w3school.com.cn/dtd/entities.dtd"&gt;</a:t>
            </a:r>
          </a:p>
          <a:p>
            <a:pPr marL="0" indent="0">
              <a:buNone/>
            </a:pPr>
            <a:r>
              <a:rPr lang="zh-CN" altLang="en-US" dirty="0"/>
              <a:t>　　</a:t>
            </a:r>
            <a:r>
              <a:rPr lang="en-US" altLang="zh-CN" dirty="0"/>
              <a:t>&lt;!ENTITY copyright SYSTEM "http://www.w3school.com.cn/dtd/entities.dtd"&gt;</a:t>
            </a:r>
          </a:p>
          <a:p>
            <a:pPr marL="0" indent="0">
              <a:buNone/>
            </a:pPr>
            <a:r>
              <a:rPr lang="zh-CN" altLang="en-US" dirty="0"/>
              <a:t>　　</a:t>
            </a:r>
            <a:r>
              <a:rPr lang="en-US" altLang="zh-CN" dirty="0"/>
              <a:t>XML </a:t>
            </a:r>
            <a:r>
              <a:rPr lang="zh-CN" altLang="en-US" dirty="0"/>
              <a:t>例子</a:t>
            </a:r>
            <a:r>
              <a:rPr lang="en-US" altLang="zh-CN" dirty="0"/>
              <a:t>:</a:t>
            </a:r>
          </a:p>
          <a:p>
            <a:pPr marL="0" indent="0">
              <a:buNone/>
            </a:pPr>
            <a:r>
              <a:rPr lang="zh-CN" altLang="en-US" dirty="0"/>
              <a:t>　　</a:t>
            </a:r>
            <a:r>
              <a:rPr lang="en-US" altLang="zh-CN" dirty="0"/>
              <a:t>&lt;author&gt;&amp;writer;&amp;copyright;&lt;/author&gt;</a:t>
            </a:r>
            <a:endParaRPr lang="zh-CN" altLang="en-US" dirty="0"/>
          </a:p>
          <a:p>
            <a:pPr marL="0" indent="0">
              <a:buNone/>
            </a:pPr>
            <a:endParaRPr lang="zh-CN" altLang="en-US" dirty="0"/>
          </a:p>
        </p:txBody>
      </p:sp>
    </p:spTree>
    <p:extLst>
      <p:ext uri="{BB962C8B-B14F-4D97-AF65-F5344CB8AC3E}">
        <p14:creationId xmlns:p14="http://schemas.microsoft.com/office/powerpoint/2010/main" val="4224612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Schema</a:t>
            </a:r>
            <a:r>
              <a:rPr lang="zh-CN" altLang="en-US" dirty="0"/>
              <a:t>验证文档</a:t>
            </a:r>
          </a:p>
        </p:txBody>
      </p:sp>
      <p:sp>
        <p:nvSpPr>
          <p:cNvPr id="3" name="内容占位符 2"/>
          <p:cNvSpPr>
            <a:spLocks noGrp="1"/>
          </p:cNvSpPr>
          <p:nvPr>
            <p:ph idx="1"/>
          </p:nvPr>
        </p:nvSpPr>
        <p:spPr/>
        <p:txBody>
          <a:bodyPr>
            <a:normAutofit fontScale="32500" lnSpcReduction="20000"/>
          </a:bodyPr>
          <a:lstStyle/>
          <a:p>
            <a:pPr marL="0" indent="0">
              <a:buNone/>
            </a:pPr>
            <a:r>
              <a:rPr lang="zh-CN" altLang="en-US" dirty="0"/>
              <a:t>一、什么是</a:t>
            </a:r>
            <a:r>
              <a:rPr lang="en-US" altLang="zh-CN" dirty="0"/>
              <a:t>Schema</a:t>
            </a:r>
            <a:r>
              <a:rPr lang="zh-CN" altLang="en-US" dirty="0"/>
              <a:t>（</a:t>
            </a:r>
            <a:r>
              <a:rPr lang="en-US" altLang="zh-CN" dirty="0"/>
              <a:t>XSD</a:t>
            </a:r>
            <a:r>
              <a:rPr lang="zh-CN" altLang="en-US" dirty="0"/>
              <a:t>）</a:t>
            </a:r>
          </a:p>
          <a:p>
            <a:pPr marL="0" indent="0">
              <a:buNone/>
            </a:pPr>
            <a:endParaRPr lang="zh-CN" altLang="en-US" dirty="0"/>
          </a:p>
          <a:p>
            <a:pPr marL="0" indent="0">
              <a:buNone/>
            </a:pPr>
            <a:r>
              <a:rPr lang="zh-CN" altLang="en-US" dirty="0"/>
              <a:t>　　</a:t>
            </a:r>
            <a:r>
              <a:rPr lang="en-US" altLang="zh-CN" dirty="0"/>
              <a:t>XML Schema</a:t>
            </a:r>
            <a:r>
              <a:rPr lang="zh-CN" altLang="en-US" dirty="0"/>
              <a:t>是微软定义的一套用来验证</a:t>
            </a:r>
            <a:r>
              <a:rPr lang="en-US" altLang="zh-CN" dirty="0"/>
              <a:t>XML</a:t>
            </a:r>
            <a:r>
              <a:rPr lang="zh-CN" altLang="en-US" dirty="0"/>
              <a:t>技术。是一套预先规定的</a:t>
            </a:r>
            <a:r>
              <a:rPr lang="en-US" altLang="zh-CN" dirty="0"/>
              <a:t>XML</a:t>
            </a:r>
            <a:r>
              <a:rPr lang="zh-CN" altLang="en-US" dirty="0"/>
              <a:t>元素和属性创建的，这些元素和属性定义了</a:t>
            </a:r>
            <a:r>
              <a:rPr lang="en-US" altLang="zh-CN" dirty="0"/>
              <a:t>XML</a:t>
            </a:r>
            <a:r>
              <a:rPr lang="zh-CN" altLang="en-US" dirty="0"/>
              <a:t>文档的结构和内容模式。</a:t>
            </a:r>
          </a:p>
          <a:p>
            <a:pPr marL="0" indent="0">
              <a:buNone/>
            </a:pPr>
            <a:endParaRPr lang="zh-CN" altLang="en-US" dirty="0"/>
          </a:p>
          <a:p>
            <a:pPr marL="0" indent="0">
              <a:buNone/>
            </a:pPr>
            <a:r>
              <a:rPr lang="zh-CN" altLang="en-US" dirty="0"/>
              <a:t>　　</a:t>
            </a:r>
            <a:r>
              <a:rPr lang="en-US" altLang="zh-CN" dirty="0"/>
              <a:t>DTD</a:t>
            </a:r>
            <a:r>
              <a:rPr lang="zh-CN" altLang="en-US" dirty="0"/>
              <a:t>的局限性：</a:t>
            </a:r>
          </a:p>
          <a:p>
            <a:pPr marL="0" indent="0">
              <a:buNone/>
            </a:pPr>
            <a:endParaRPr lang="zh-CN" altLang="en-US" dirty="0"/>
          </a:p>
          <a:p>
            <a:pPr marL="0" indent="0">
              <a:buNone/>
            </a:pPr>
            <a:r>
              <a:rPr lang="zh-CN" altLang="en-US" dirty="0"/>
              <a:t>　　</a:t>
            </a:r>
            <a:r>
              <a:rPr lang="en-US" altLang="zh-CN" dirty="0"/>
              <a:t>1</a:t>
            </a:r>
            <a:r>
              <a:rPr lang="zh-CN" altLang="en-US" dirty="0"/>
              <a:t>、</a:t>
            </a:r>
            <a:r>
              <a:rPr lang="en-US" altLang="zh-CN" dirty="0"/>
              <a:t>DTD</a:t>
            </a:r>
            <a:r>
              <a:rPr lang="zh-CN" altLang="en-US" dirty="0"/>
              <a:t>不遵循</a:t>
            </a:r>
            <a:r>
              <a:rPr lang="en-US" altLang="zh-CN" dirty="0"/>
              <a:t>XML</a:t>
            </a:r>
            <a:r>
              <a:rPr lang="zh-CN" altLang="en-US" dirty="0"/>
              <a:t>语法。</a:t>
            </a:r>
          </a:p>
          <a:p>
            <a:pPr marL="0" indent="0">
              <a:buNone/>
            </a:pPr>
            <a:endParaRPr lang="zh-CN" altLang="en-US" dirty="0"/>
          </a:p>
          <a:p>
            <a:pPr marL="0" indent="0">
              <a:buNone/>
            </a:pPr>
            <a:r>
              <a:rPr lang="zh-CN" altLang="en-US" dirty="0"/>
              <a:t>　　</a:t>
            </a:r>
            <a:r>
              <a:rPr lang="en-US" altLang="zh-CN" dirty="0"/>
              <a:t>2</a:t>
            </a:r>
            <a:r>
              <a:rPr lang="zh-CN" altLang="en-US" dirty="0"/>
              <a:t>、</a:t>
            </a:r>
            <a:r>
              <a:rPr lang="en-US" altLang="zh-CN" dirty="0"/>
              <a:t>DTD</a:t>
            </a:r>
            <a:r>
              <a:rPr lang="zh-CN" altLang="en-US" dirty="0"/>
              <a:t>的数据类型有限，与数据库类型不一致。</a:t>
            </a:r>
          </a:p>
          <a:p>
            <a:pPr marL="0" indent="0">
              <a:buNone/>
            </a:pPr>
            <a:endParaRPr lang="zh-CN" altLang="en-US" dirty="0"/>
          </a:p>
          <a:p>
            <a:pPr marL="0" indent="0">
              <a:buNone/>
            </a:pPr>
            <a:r>
              <a:rPr lang="zh-CN" altLang="en-US" dirty="0"/>
              <a:t>　　</a:t>
            </a:r>
            <a:r>
              <a:rPr lang="en-US" altLang="zh-CN" dirty="0"/>
              <a:t>3</a:t>
            </a:r>
            <a:r>
              <a:rPr lang="zh-CN" altLang="en-US" dirty="0"/>
              <a:t>、</a:t>
            </a:r>
            <a:r>
              <a:rPr lang="en-US" altLang="zh-CN" dirty="0"/>
              <a:t>DTD</a:t>
            </a:r>
            <a:r>
              <a:rPr lang="zh-CN" altLang="en-US" dirty="0"/>
              <a:t>不可以扩展。</a:t>
            </a:r>
          </a:p>
          <a:p>
            <a:pPr marL="0" indent="0">
              <a:buNone/>
            </a:pPr>
            <a:endParaRPr lang="zh-CN" altLang="en-US" dirty="0"/>
          </a:p>
          <a:p>
            <a:pPr marL="0" indent="0">
              <a:buNone/>
            </a:pPr>
            <a:r>
              <a:rPr lang="zh-CN" altLang="en-US" dirty="0"/>
              <a:t>　　</a:t>
            </a:r>
            <a:r>
              <a:rPr lang="en-US" altLang="zh-CN" dirty="0"/>
              <a:t>4</a:t>
            </a:r>
            <a:r>
              <a:rPr lang="zh-CN" altLang="en-US" dirty="0"/>
              <a:t>、</a:t>
            </a:r>
            <a:r>
              <a:rPr lang="en-US" altLang="zh-CN" dirty="0"/>
              <a:t>DTD</a:t>
            </a:r>
            <a:r>
              <a:rPr lang="zh-CN" altLang="en-US" dirty="0"/>
              <a:t>是不支持命名空间的。</a:t>
            </a:r>
          </a:p>
          <a:p>
            <a:pPr marL="0" indent="0">
              <a:buNone/>
            </a:pPr>
            <a:endParaRPr lang="zh-CN" altLang="en-US" dirty="0"/>
          </a:p>
          <a:p>
            <a:pPr marL="0" indent="0">
              <a:buNone/>
            </a:pPr>
            <a:r>
              <a:rPr lang="zh-CN" altLang="en-US" dirty="0"/>
              <a:t>　　</a:t>
            </a:r>
            <a:r>
              <a:rPr lang="en-US" altLang="zh-CN" dirty="0"/>
              <a:t>Schema</a:t>
            </a:r>
            <a:r>
              <a:rPr lang="zh-CN" altLang="en-US" dirty="0"/>
              <a:t>的优势：</a:t>
            </a:r>
          </a:p>
          <a:p>
            <a:pPr marL="0" indent="0">
              <a:buNone/>
            </a:pPr>
            <a:endParaRPr lang="zh-CN" altLang="en-US" dirty="0"/>
          </a:p>
          <a:p>
            <a:pPr marL="0" indent="0">
              <a:buNone/>
            </a:pPr>
            <a:r>
              <a:rPr lang="zh-CN" altLang="en-US" dirty="0"/>
              <a:t>　　</a:t>
            </a:r>
            <a:r>
              <a:rPr lang="en-US" altLang="zh-CN" dirty="0"/>
              <a:t>1</a:t>
            </a:r>
            <a:r>
              <a:rPr lang="zh-CN" altLang="en-US" dirty="0"/>
              <a:t>、</a:t>
            </a:r>
            <a:r>
              <a:rPr lang="en-US" altLang="zh-CN" dirty="0"/>
              <a:t>Schema</a:t>
            </a:r>
            <a:r>
              <a:rPr lang="zh-CN" altLang="en-US" dirty="0"/>
              <a:t>是一种</a:t>
            </a:r>
            <a:r>
              <a:rPr lang="en-US" altLang="zh-CN" dirty="0"/>
              <a:t>XML</a:t>
            </a:r>
            <a:r>
              <a:rPr lang="zh-CN" altLang="en-US" dirty="0"/>
              <a:t>语法结构，编写更加方便。</a:t>
            </a:r>
          </a:p>
          <a:p>
            <a:pPr marL="0" indent="0">
              <a:buNone/>
            </a:pPr>
            <a:endParaRPr lang="zh-CN" altLang="en-US" dirty="0"/>
          </a:p>
          <a:p>
            <a:pPr marL="0" indent="0">
              <a:buNone/>
            </a:pPr>
            <a:r>
              <a:rPr lang="zh-CN" altLang="en-US" dirty="0"/>
              <a:t>　　</a:t>
            </a:r>
            <a:r>
              <a:rPr lang="en-US" altLang="zh-CN" dirty="0"/>
              <a:t>2</a:t>
            </a:r>
            <a:r>
              <a:rPr lang="zh-CN" altLang="en-US" dirty="0"/>
              <a:t>、</a:t>
            </a:r>
            <a:r>
              <a:rPr lang="en-US" altLang="zh-CN" dirty="0"/>
              <a:t>Schema</a:t>
            </a:r>
            <a:r>
              <a:rPr lang="zh-CN" altLang="en-US" dirty="0"/>
              <a:t>可以支持数据类型。</a:t>
            </a:r>
          </a:p>
          <a:p>
            <a:pPr marL="0" indent="0">
              <a:buNone/>
            </a:pPr>
            <a:endParaRPr lang="zh-CN" altLang="en-US" dirty="0"/>
          </a:p>
          <a:p>
            <a:pPr marL="0" indent="0">
              <a:buNone/>
            </a:pPr>
            <a:r>
              <a:rPr lang="zh-CN" altLang="en-US" dirty="0"/>
              <a:t>　　</a:t>
            </a:r>
            <a:r>
              <a:rPr lang="en-US" altLang="zh-CN" dirty="0"/>
              <a:t>3</a:t>
            </a:r>
            <a:r>
              <a:rPr lang="zh-CN" altLang="en-US" dirty="0"/>
              <a:t>、</a:t>
            </a:r>
            <a:r>
              <a:rPr lang="en-US" altLang="zh-CN" dirty="0"/>
              <a:t>Schema</a:t>
            </a:r>
            <a:r>
              <a:rPr lang="zh-CN" altLang="en-US" dirty="0"/>
              <a:t>是可以扩展的。</a:t>
            </a:r>
          </a:p>
          <a:p>
            <a:pPr marL="0" indent="0">
              <a:buNone/>
            </a:pPr>
            <a:endParaRPr lang="zh-CN" altLang="en-US" dirty="0"/>
          </a:p>
          <a:p>
            <a:pPr marL="0" indent="0">
              <a:buNone/>
            </a:pPr>
            <a:r>
              <a:rPr lang="zh-CN" altLang="en-US" dirty="0"/>
              <a:t>　　</a:t>
            </a:r>
            <a:r>
              <a:rPr lang="en-US" altLang="zh-CN" dirty="0"/>
              <a:t>4</a:t>
            </a:r>
            <a:r>
              <a:rPr lang="zh-CN" altLang="en-US" dirty="0"/>
              <a:t>、</a:t>
            </a:r>
            <a:r>
              <a:rPr lang="en-US" altLang="zh-CN" dirty="0"/>
              <a:t>Schema</a:t>
            </a:r>
            <a:r>
              <a:rPr lang="zh-CN" altLang="en-US" dirty="0"/>
              <a:t>支持命名空间。</a:t>
            </a:r>
          </a:p>
        </p:txBody>
      </p:sp>
    </p:spTree>
    <p:extLst>
      <p:ext uri="{BB962C8B-B14F-4D97-AF65-F5344CB8AC3E}">
        <p14:creationId xmlns:p14="http://schemas.microsoft.com/office/powerpoint/2010/main" val="274481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en-US" dirty="0" smtClean="0"/>
              <a:t>概述</a:t>
            </a:r>
            <a:endParaRPr lang="zh-CN" altLang="en-US" dirty="0"/>
          </a:p>
        </p:txBody>
      </p:sp>
      <p:sp>
        <p:nvSpPr>
          <p:cNvPr id="3" name="内容占位符 2"/>
          <p:cNvSpPr>
            <a:spLocks noGrp="1"/>
          </p:cNvSpPr>
          <p:nvPr>
            <p:ph idx="1"/>
          </p:nvPr>
        </p:nvSpPr>
        <p:spPr/>
        <p:txBody>
          <a:bodyPr>
            <a:normAutofit fontScale="92500" lnSpcReduction="10000"/>
          </a:bodyPr>
          <a:lstStyle/>
          <a:p>
            <a:pPr marL="0" indent="0" latinLnBrk="1">
              <a:buNone/>
            </a:pPr>
            <a:r>
              <a:rPr lang="zh-CN" altLang="en-US" sz="800" b="1" dirty="0" smtClean="0"/>
              <a:t>什么是</a:t>
            </a:r>
            <a:r>
              <a:rPr lang="en-US" altLang="zh-CN" sz="800" b="1" dirty="0" smtClean="0"/>
              <a:t>XML</a:t>
            </a:r>
          </a:p>
          <a:p>
            <a:pPr latinLnBrk="1"/>
            <a:r>
              <a:rPr lang="en-US" altLang="zh-CN" sz="800" dirty="0" smtClean="0"/>
              <a:t>XML </a:t>
            </a:r>
            <a:r>
              <a:rPr lang="zh-CN" altLang="en-US" sz="800" dirty="0"/>
              <a:t>指可扩展标记语言（</a:t>
            </a:r>
            <a:r>
              <a:rPr lang="en-US" altLang="zh-CN" sz="800" dirty="0" err="1"/>
              <a:t>EXtensible</a:t>
            </a:r>
            <a:r>
              <a:rPr lang="en-US" altLang="zh-CN" sz="800" dirty="0"/>
              <a:t> Markup Language</a:t>
            </a:r>
            <a:r>
              <a:rPr lang="zh-CN" altLang="en-US" sz="800" dirty="0"/>
              <a:t>）。</a:t>
            </a:r>
          </a:p>
          <a:p>
            <a:pPr latinLnBrk="1"/>
            <a:r>
              <a:rPr lang="en-US" altLang="zh-CN" sz="800" dirty="0"/>
              <a:t>XML </a:t>
            </a:r>
            <a:r>
              <a:rPr lang="zh-CN" altLang="en-US" sz="800" dirty="0"/>
              <a:t>是一种很像</a:t>
            </a:r>
            <a:r>
              <a:rPr lang="en-US" altLang="zh-CN" sz="800" dirty="0"/>
              <a:t>HTML</a:t>
            </a:r>
            <a:r>
              <a:rPr lang="zh-CN" altLang="en-US" sz="800" dirty="0"/>
              <a:t>的标记语言。</a:t>
            </a:r>
          </a:p>
          <a:p>
            <a:pPr latinLnBrk="1"/>
            <a:r>
              <a:rPr lang="en-US" altLang="zh-CN" sz="800" dirty="0"/>
              <a:t>XML </a:t>
            </a:r>
            <a:r>
              <a:rPr lang="zh-CN" altLang="en-US" sz="800" dirty="0"/>
              <a:t>的设计宗旨是传输数据，而不是显示数据。</a:t>
            </a:r>
          </a:p>
          <a:p>
            <a:pPr latinLnBrk="1"/>
            <a:r>
              <a:rPr lang="en-US" altLang="zh-CN" sz="800" dirty="0"/>
              <a:t>XML </a:t>
            </a:r>
            <a:r>
              <a:rPr lang="zh-CN" altLang="en-US" sz="800" dirty="0"/>
              <a:t>标签没有被预定义。您需要自行定义标签。</a:t>
            </a:r>
          </a:p>
          <a:p>
            <a:pPr latinLnBrk="1"/>
            <a:r>
              <a:rPr lang="en-US" altLang="zh-CN" sz="800" dirty="0"/>
              <a:t>XML </a:t>
            </a:r>
            <a:r>
              <a:rPr lang="zh-CN" altLang="en-US" sz="800" dirty="0"/>
              <a:t>被设计为具有自我描述性。</a:t>
            </a:r>
          </a:p>
          <a:p>
            <a:pPr latinLnBrk="1"/>
            <a:r>
              <a:rPr lang="en-US" altLang="zh-CN" sz="800" dirty="0"/>
              <a:t>XML </a:t>
            </a:r>
            <a:r>
              <a:rPr lang="zh-CN" altLang="en-US" sz="800" dirty="0"/>
              <a:t>是 </a:t>
            </a:r>
            <a:r>
              <a:rPr lang="en-US" altLang="zh-CN" sz="800" dirty="0"/>
              <a:t>W3C </a:t>
            </a:r>
            <a:r>
              <a:rPr lang="zh-CN" altLang="en-US" sz="800" dirty="0"/>
              <a:t>的推荐标准。</a:t>
            </a:r>
          </a:p>
          <a:p>
            <a:pPr marL="0" indent="0">
              <a:buNone/>
            </a:pPr>
            <a:r>
              <a:rPr lang="en-US" altLang="zh-CN" sz="800" b="1" dirty="0"/>
              <a:t>XML</a:t>
            </a:r>
            <a:r>
              <a:rPr lang="zh-CN" altLang="en-US" sz="800" b="1" dirty="0" smtClean="0"/>
              <a:t>结构</a:t>
            </a:r>
            <a:endParaRPr lang="en-US" altLang="zh-CN" sz="800" b="1" dirty="0" smtClean="0"/>
          </a:p>
          <a:p>
            <a:pPr marL="0" indent="0">
              <a:buNone/>
            </a:pPr>
            <a:r>
              <a:rPr lang="zh-CN" altLang="en-US" sz="800" dirty="0"/>
              <a:t>⑴序言</a:t>
            </a:r>
          </a:p>
          <a:p>
            <a:pPr marL="0" indent="0">
              <a:buNone/>
            </a:pPr>
            <a:r>
              <a:rPr lang="en-US" altLang="zh-CN" sz="800" dirty="0"/>
              <a:t>XML</a:t>
            </a:r>
            <a:r>
              <a:rPr lang="zh-CN" altLang="en-US" sz="800" dirty="0"/>
              <a:t>声明、处理指令与注释</a:t>
            </a:r>
            <a:r>
              <a:rPr lang="zh-CN" altLang="en-US" sz="800" dirty="0" smtClean="0"/>
              <a:t>。</a:t>
            </a:r>
            <a:endParaRPr lang="zh-CN" altLang="en-US" sz="800" dirty="0"/>
          </a:p>
          <a:p>
            <a:pPr marL="0" indent="0">
              <a:buNone/>
            </a:pPr>
            <a:r>
              <a:rPr lang="zh-CN" altLang="en-US" sz="800" dirty="0"/>
              <a:t>⑵文档元素</a:t>
            </a:r>
          </a:p>
          <a:p>
            <a:r>
              <a:rPr lang="zh-CN" altLang="en-US" sz="800" dirty="0"/>
              <a:t>文档元素一般指文档标签。</a:t>
            </a:r>
          </a:p>
          <a:p>
            <a:r>
              <a:rPr lang="en-US" altLang="zh-CN" sz="800" dirty="0"/>
              <a:t>XML</a:t>
            </a:r>
            <a:r>
              <a:rPr lang="zh-CN" altLang="en-US" sz="800" dirty="0"/>
              <a:t>文档元素以树形分层结构排列。</a:t>
            </a:r>
          </a:p>
          <a:p>
            <a:r>
              <a:rPr lang="en-US" altLang="zh-CN" sz="800" dirty="0"/>
              <a:t>XML</a:t>
            </a:r>
            <a:r>
              <a:rPr lang="zh-CN" altLang="en-US" sz="800" dirty="0"/>
              <a:t>文档中只能有一个顶层元素，这个顶层元素叫做根元素。</a:t>
            </a:r>
          </a:p>
          <a:p>
            <a:r>
              <a:rPr lang="zh-CN" altLang="en-US" sz="800" dirty="0"/>
              <a:t>文档元素必须有起始标记与结束标记</a:t>
            </a:r>
            <a:r>
              <a:rPr lang="en-US" altLang="zh-CN" sz="800" dirty="0"/>
              <a:t>,</a:t>
            </a:r>
            <a:r>
              <a:rPr lang="zh-CN" altLang="en-US" sz="800" dirty="0"/>
              <a:t>两种形式：</a:t>
            </a:r>
            <a:r>
              <a:rPr lang="en-US" altLang="zh-CN" sz="800" dirty="0"/>
              <a:t>&lt;</a:t>
            </a:r>
            <a:r>
              <a:rPr lang="en-US" altLang="zh-CN" sz="800" dirty="0" err="1"/>
              <a:t>tagName</a:t>
            </a:r>
            <a:r>
              <a:rPr lang="en-US" altLang="zh-CN" sz="800" dirty="0"/>
              <a:t>&gt;</a:t>
            </a:r>
            <a:r>
              <a:rPr lang="en-US" altLang="zh-CN" sz="800" dirty="0" err="1"/>
              <a:t>xxxxx</a:t>
            </a:r>
            <a:r>
              <a:rPr lang="en-US" altLang="zh-CN" sz="800" dirty="0"/>
              <a:t>&lt;/</a:t>
            </a:r>
            <a:r>
              <a:rPr lang="en-US" altLang="zh-CN" sz="800" dirty="0" err="1"/>
              <a:t>tagName</a:t>
            </a:r>
            <a:r>
              <a:rPr lang="zh-CN" altLang="en-US" sz="800" dirty="0"/>
              <a:t>与</a:t>
            </a:r>
            <a:r>
              <a:rPr lang="en-US" altLang="zh-CN" sz="800" dirty="0"/>
              <a:t>&lt;</a:t>
            </a:r>
            <a:r>
              <a:rPr lang="en-US" altLang="zh-CN" sz="800" dirty="0" err="1"/>
              <a:t>tagName</a:t>
            </a:r>
            <a:r>
              <a:rPr lang="en-US" altLang="zh-CN" sz="800" dirty="0"/>
              <a:t> </a:t>
            </a:r>
            <a:r>
              <a:rPr lang="en-US" altLang="zh-CN" sz="800" dirty="0" err="1"/>
              <a:t>xxxx</a:t>
            </a:r>
            <a:r>
              <a:rPr lang="en-US" altLang="zh-CN" sz="800" dirty="0"/>
              <a:t>/&gt;</a:t>
            </a:r>
            <a:r>
              <a:rPr lang="zh-CN" altLang="en-US" sz="800" dirty="0"/>
              <a:t>。</a:t>
            </a:r>
          </a:p>
          <a:p>
            <a:pPr marL="0" indent="0">
              <a:buNone/>
            </a:pPr>
            <a:r>
              <a:rPr lang="zh-CN" altLang="en-US" sz="800" dirty="0"/>
              <a:t>⑶元素属性</a:t>
            </a:r>
          </a:p>
          <a:p>
            <a:pPr marL="0" indent="0">
              <a:buNone/>
            </a:pPr>
            <a:r>
              <a:rPr lang="zh-CN" altLang="en-US" sz="800" dirty="0"/>
              <a:t>元素属性依附于元素，必须通过元素调用，只能出现在起始标签中，其值用单引号或者双引号括起来。</a:t>
            </a:r>
          </a:p>
          <a:p>
            <a:pPr marL="0" indent="0">
              <a:buNone/>
            </a:pPr>
            <a:endParaRPr lang="zh-CN" altLang="en-US" sz="800" dirty="0"/>
          </a:p>
          <a:p>
            <a:pPr marL="0" indent="0">
              <a:buNone/>
            </a:pPr>
            <a:r>
              <a:rPr lang="zh-CN" altLang="en-US" sz="800" dirty="0"/>
              <a:t>⑷元素注释</a:t>
            </a:r>
          </a:p>
          <a:p>
            <a:pPr marL="0" indent="0">
              <a:buNone/>
            </a:pPr>
            <a:r>
              <a:rPr lang="zh-CN" altLang="en-US" sz="800" dirty="0"/>
              <a:t>注释格式：</a:t>
            </a:r>
            <a:r>
              <a:rPr lang="en-US" altLang="zh-CN" sz="800" dirty="0"/>
              <a:t>&lt;!--</a:t>
            </a:r>
            <a:r>
              <a:rPr lang="en-US" altLang="zh-CN" sz="800" dirty="0" err="1"/>
              <a:t>xxxx</a:t>
            </a:r>
            <a:r>
              <a:rPr lang="en-US" altLang="zh-CN" sz="800" dirty="0"/>
              <a:t>--&gt;</a:t>
            </a:r>
          </a:p>
          <a:p>
            <a:pPr marL="0" indent="0">
              <a:buNone/>
            </a:pPr>
            <a:endParaRPr lang="en-US" altLang="zh-CN" sz="800" dirty="0"/>
          </a:p>
          <a:p>
            <a:pPr marL="0" indent="0">
              <a:buNone/>
            </a:pPr>
            <a:r>
              <a:rPr lang="zh-CN" altLang="en-US" sz="800" dirty="0"/>
              <a:t>五、</a:t>
            </a:r>
            <a:r>
              <a:rPr lang="en-US" altLang="zh-CN" sz="800" dirty="0"/>
              <a:t>XML</a:t>
            </a:r>
            <a:r>
              <a:rPr lang="zh-CN" altLang="en-US" sz="800" dirty="0"/>
              <a:t>特殊字符</a:t>
            </a:r>
          </a:p>
          <a:p>
            <a:pPr marL="0" indent="0">
              <a:buNone/>
            </a:pPr>
            <a:endParaRPr lang="zh-CN" altLang="en-US" sz="800" dirty="0"/>
          </a:p>
          <a:p>
            <a:pPr marL="0" indent="0">
              <a:buNone/>
            </a:pPr>
            <a:r>
              <a:rPr lang="zh-CN" altLang="en-US" sz="800" dirty="0"/>
              <a:t>⑴替代法</a:t>
            </a:r>
          </a:p>
          <a:p>
            <a:pPr marL="0" indent="0">
              <a:buNone/>
            </a:pPr>
            <a:r>
              <a:rPr lang="zh-CN" altLang="en-US" sz="800" dirty="0"/>
              <a:t>用其他字符替换歧义字符：</a:t>
            </a:r>
          </a:p>
          <a:p>
            <a:pPr marL="0" indent="0">
              <a:buNone/>
            </a:pPr>
            <a:endParaRPr lang="zh-CN" altLang="en-US" sz="800" dirty="0"/>
          </a:p>
          <a:p>
            <a:pPr marL="0" indent="0">
              <a:buNone/>
            </a:pPr>
            <a:r>
              <a:rPr lang="zh-CN" altLang="en-US" sz="800" dirty="0"/>
              <a:t>歧义字符	替换字符</a:t>
            </a:r>
          </a:p>
          <a:p>
            <a:pPr marL="0" indent="0">
              <a:buNone/>
            </a:pPr>
            <a:r>
              <a:rPr lang="en-US" altLang="zh-CN" sz="800" dirty="0"/>
              <a:t>&lt;	&amp;</a:t>
            </a:r>
            <a:r>
              <a:rPr lang="en-US" altLang="zh-CN" sz="800" dirty="0" err="1"/>
              <a:t>lt</a:t>
            </a:r>
            <a:r>
              <a:rPr lang="en-US" altLang="zh-CN" sz="800" dirty="0"/>
              <a:t>;</a:t>
            </a:r>
          </a:p>
          <a:p>
            <a:pPr marL="0" indent="0">
              <a:buNone/>
            </a:pPr>
            <a:r>
              <a:rPr lang="en-US" altLang="zh-CN" sz="800" dirty="0"/>
              <a:t>&gt;	&amp;</a:t>
            </a:r>
            <a:r>
              <a:rPr lang="en-US" altLang="zh-CN" sz="800" dirty="0" err="1"/>
              <a:t>gt</a:t>
            </a:r>
            <a:r>
              <a:rPr lang="en-US" altLang="zh-CN" sz="800" dirty="0"/>
              <a:t>;</a:t>
            </a:r>
          </a:p>
          <a:p>
            <a:pPr marL="0" indent="0">
              <a:buNone/>
            </a:pPr>
            <a:r>
              <a:rPr lang="en-US" altLang="zh-CN" sz="800" dirty="0"/>
              <a:t>&amp;	&amp;amp;</a:t>
            </a:r>
          </a:p>
          <a:p>
            <a:pPr marL="0" indent="0">
              <a:buNone/>
            </a:pPr>
            <a:r>
              <a:rPr lang="en-US" altLang="zh-CN" sz="800" dirty="0"/>
              <a:t>'	&amp;</a:t>
            </a:r>
            <a:r>
              <a:rPr lang="en-US" altLang="zh-CN" sz="800" dirty="0" err="1"/>
              <a:t>apos</a:t>
            </a:r>
            <a:r>
              <a:rPr lang="en-US" altLang="zh-CN" sz="800" dirty="0"/>
              <a:t>;</a:t>
            </a:r>
          </a:p>
          <a:p>
            <a:pPr marL="0" indent="0">
              <a:buNone/>
            </a:pPr>
            <a:r>
              <a:rPr lang="en-US" altLang="zh-CN" sz="800" dirty="0"/>
              <a:t>"	&amp;</a:t>
            </a:r>
            <a:r>
              <a:rPr lang="en-US" altLang="zh-CN" sz="800" dirty="0" err="1"/>
              <a:t>quot</a:t>
            </a:r>
            <a:r>
              <a:rPr lang="en-US" altLang="zh-CN" sz="800" dirty="0"/>
              <a:t>;</a:t>
            </a:r>
          </a:p>
          <a:p>
            <a:pPr marL="0" indent="0">
              <a:buNone/>
            </a:pPr>
            <a:r>
              <a:rPr lang="en-US" altLang="zh-CN" sz="800" dirty="0"/>
              <a:t>⑵CDATA</a:t>
            </a:r>
            <a:r>
              <a:rPr lang="zh-CN" altLang="en-US" sz="800" dirty="0"/>
              <a:t>字段</a:t>
            </a:r>
          </a:p>
          <a:p>
            <a:pPr marL="0" indent="0">
              <a:buNone/>
            </a:pPr>
            <a:r>
              <a:rPr lang="zh-CN" altLang="en-US" sz="800" dirty="0"/>
              <a:t>一种标记法，在可能出现歧义的字符前放一个标记，当系统接触到标记，就按照预先定义的处理方式把标记中的字符当做普通字符。</a:t>
            </a:r>
          </a:p>
          <a:p>
            <a:pPr marL="0" indent="0">
              <a:buNone/>
            </a:pPr>
            <a:r>
              <a:rPr lang="zh-CN" altLang="en-US" sz="800" dirty="0"/>
              <a:t>语法格式：</a:t>
            </a:r>
            <a:r>
              <a:rPr lang="en-US" altLang="zh-CN" sz="800" dirty="0"/>
              <a:t>&lt;![CDATA[content]]&gt;</a:t>
            </a:r>
            <a:r>
              <a:rPr lang="zh-CN" altLang="en-US" sz="800" dirty="0"/>
              <a:t>。</a:t>
            </a:r>
          </a:p>
          <a:p>
            <a:pPr marL="0" indent="0">
              <a:buNone/>
            </a:pPr>
            <a:r>
              <a:rPr lang="zh-CN" altLang="en-US" sz="800" dirty="0"/>
              <a:t>在</a:t>
            </a:r>
            <a:r>
              <a:rPr lang="en-US" altLang="zh-CN" sz="800" dirty="0"/>
              <a:t>XML</a:t>
            </a:r>
            <a:r>
              <a:rPr lang="zh-CN" altLang="en-US" sz="800" dirty="0"/>
              <a:t>中使用正则表达式必须使用</a:t>
            </a:r>
            <a:r>
              <a:rPr lang="en-US" altLang="zh-CN" sz="800" dirty="0"/>
              <a:t>CDATA</a:t>
            </a:r>
            <a:r>
              <a:rPr lang="zh-CN" altLang="en-US" sz="800" dirty="0"/>
              <a:t>字段。</a:t>
            </a:r>
          </a:p>
        </p:txBody>
      </p:sp>
    </p:spTree>
    <p:extLst>
      <p:ext uri="{BB962C8B-B14F-4D97-AF65-F5344CB8AC3E}">
        <p14:creationId xmlns:p14="http://schemas.microsoft.com/office/powerpoint/2010/main" val="4093701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Schema</a:t>
            </a:r>
            <a:r>
              <a:rPr lang="zh-CN" altLang="en-US" dirty="0"/>
              <a:t>验证文档</a:t>
            </a:r>
          </a:p>
        </p:txBody>
      </p:sp>
      <p:sp>
        <p:nvSpPr>
          <p:cNvPr id="3" name="内容占位符 2"/>
          <p:cNvSpPr>
            <a:spLocks noGrp="1"/>
          </p:cNvSpPr>
          <p:nvPr>
            <p:ph idx="1"/>
          </p:nvPr>
        </p:nvSpPr>
        <p:spPr/>
        <p:txBody>
          <a:bodyPr>
            <a:normAutofit fontScale="25000" lnSpcReduction="20000"/>
          </a:bodyPr>
          <a:lstStyle/>
          <a:p>
            <a:pPr marL="0" indent="0">
              <a:buNone/>
            </a:pPr>
            <a:r>
              <a:rPr lang="zh-CN" altLang="en-US" dirty="0"/>
              <a:t>二、</a:t>
            </a:r>
            <a:r>
              <a:rPr lang="en-US" altLang="zh-CN" dirty="0"/>
              <a:t>Schema</a:t>
            </a:r>
            <a:r>
              <a:rPr lang="zh-CN" altLang="en-US" dirty="0"/>
              <a:t>文档</a:t>
            </a:r>
            <a:r>
              <a:rPr lang="zh-CN" altLang="en-US" dirty="0" smtClean="0"/>
              <a:t>结构</a:t>
            </a:r>
            <a:endParaRPr lang="zh-CN" altLang="en-US" dirty="0"/>
          </a:p>
          <a:p>
            <a:pPr marL="0" indent="0">
              <a:buNone/>
            </a:pPr>
            <a:r>
              <a:rPr lang="zh-CN" altLang="en-US" dirty="0"/>
              <a:t>　　</a:t>
            </a:r>
            <a:r>
              <a:rPr lang="en-US" altLang="zh-CN" dirty="0"/>
              <a:t>Schema</a:t>
            </a:r>
            <a:r>
              <a:rPr lang="zh-CN" altLang="en-US" dirty="0"/>
              <a:t>文档本身是一个</a:t>
            </a:r>
            <a:r>
              <a:rPr lang="en-US" altLang="zh-CN" dirty="0"/>
              <a:t>XML</a:t>
            </a:r>
            <a:r>
              <a:rPr lang="zh-CN" altLang="en-US" dirty="0"/>
              <a:t>文档，所以必须满足</a:t>
            </a:r>
            <a:r>
              <a:rPr lang="en-US" altLang="zh-CN" dirty="0"/>
              <a:t>XML</a:t>
            </a:r>
            <a:r>
              <a:rPr lang="zh-CN" altLang="en-US" dirty="0"/>
              <a:t>文档结构。在每个</a:t>
            </a:r>
            <a:r>
              <a:rPr lang="en-US" altLang="zh-CN" dirty="0"/>
              <a:t>Schema</a:t>
            </a:r>
            <a:r>
              <a:rPr lang="zh-CN" altLang="en-US" dirty="0"/>
              <a:t>文档中必须包含一个根元素</a:t>
            </a:r>
            <a:r>
              <a:rPr lang="en-US" altLang="zh-CN" dirty="0"/>
              <a:t>&lt;</a:t>
            </a:r>
            <a:r>
              <a:rPr lang="en-US" altLang="zh-CN" dirty="0" err="1"/>
              <a:t>xs:schema</a:t>
            </a:r>
            <a:r>
              <a:rPr lang="en-US" altLang="zh-CN" dirty="0"/>
              <a:t>&gt;</a:t>
            </a:r>
            <a:r>
              <a:rPr lang="zh-CN" altLang="en-US" dirty="0" smtClean="0"/>
              <a:t>。</a:t>
            </a:r>
            <a:endParaRPr lang="zh-CN" altLang="en-US" dirty="0"/>
          </a:p>
          <a:p>
            <a:pPr marL="0" indent="0">
              <a:buNone/>
            </a:pPr>
            <a:r>
              <a:rPr lang="en-US" altLang="zh-CN" dirty="0"/>
              <a:t>&lt;?xml version="1.0"?&gt;</a:t>
            </a:r>
          </a:p>
          <a:p>
            <a:pPr marL="0" indent="0">
              <a:buNone/>
            </a:pPr>
            <a:r>
              <a:rPr lang="en-US" altLang="zh-CN" dirty="0"/>
              <a:t> &lt;!--</a:t>
            </a:r>
            <a:r>
              <a:rPr lang="zh-CN" altLang="en-US" dirty="0"/>
              <a:t>每个</a:t>
            </a:r>
            <a:r>
              <a:rPr lang="en-US" altLang="zh-CN" dirty="0"/>
              <a:t>Schema</a:t>
            </a:r>
            <a:r>
              <a:rPr lang="zh-CN" altLang="en-US" dirty="0"/>
              <a:t>中都必须包含</a:t>
            </a:r>
            <a:r>
              <a:rPr lang="en-US" altLang="zh-CN" dirty="0" err="1"/>
              <a:t>xs:schema</a:t>
            </a:r>
            <a:r>
              <a:rPr lang="zh-CN" altLang="en-US" dirty="0"/>
              <a:t>根节点，然后在根节点中定义内容！</a:t>
            </a:r>
            <a:r>
              <a:rPr lang="en-US" altLang="zh-CN" dirty="0"/>
              <a:t>--&gt;</a:t>
            </a:r>
          </a:p>
          <a:p>
            <a:pPr marL="0" indent="0">
              <a:buNone/>
            </a:pPr>
            <a:r>
              <a:rPr lang="en-US" altLang="zh-CN" dirty="0"/>
              <a:t>&lt;</a:t>
            </a:r>
            <a:r>
              <a:rPr lang="en-US" altLang="zh-CN" dirty="0" err="1"/>
              <a:t>xs:schema</a:t>
            </a:r>
            <a:r>
              <a:rPr lang="en-US" altLang="zh-CN" dirty="0"/>
              <a:t> </a:t>
            </a:r>
            <a:r>
              <a:rPr lang="en-US" altLang="zh-CN" dirty="0" err="1"/>
              <a:t>xmlns:xs</a:t>
            </a:r>
            <a:r>
              <a:rPr lang="en-US" altLang="zh-CN" dirty="0"/>
              <a:t>="http://www.w3.org/2001/XMLSchema"</a:t>
            </a:r>
          </a:p>
          <a:p>
            <a:pPr marL="0" indent="0">
              <a:buNone/>
            </a:pPr>
            <a:r>
              <a:rPr lang="en-US" altLang="zh-CN" dirty="0" err="1"/>
              <a:t>targetNamespace</a:t>
            </a:r>
            <a:r>
              <a:rPr lang="en-US" altLang="zh-CN" dirty="0"/>
              <a:t>="http://www.w3school.com.cn"</a:t>
            </a:r>
          </a:p>
          <a:p>
            <a:pPr marL="0" indent="0">
              <a:buNone/>
            </a:pPr>
            <a:r>
              <a:rPr lang="en-US" altLang="zh-CN" dirty="0" err="1"/>
              <a:t>xmlns</a:t>
            </a:r>
            <a:r>
              <a:rPr lang="en-US" altLang="zh-CN" dirty="0"/>
              <a:t>="http://www.w3school.com.cn"</a:t>
            </a:r>
          </a:p>
          <a:p>
            <a:pPr marL="0" indent="0">
              <a:buNone/>
            </a:pPr>
            <a:r>
              <a:rPr lang="en-US" altLang="zh-CN" dirty="0" err="1"/>
              <a:t>elementFormDefault</a:t>
            </a:r>
            <a:r>
              <a:rPr lang="en-US" altLang="zh-CN" dirty="0"/>
              <a:t>="qualified"&gt;</a:t>
            </a:r>
          </a:p>
          <a:p>
            <a:pPr marL="0" indent="0">
              <a:buNone/>
            </a:pPr>
            <a:r>
              <a:rPr lang="en-US" altLang="zh-CN" dirty="0"/>
              <a:t>    </a:t>
            </a:r>
            <a:r>
              <a:rPr lang="zh-CN" altLang="en-US" dirty="0"/>
              <a:t>定义内容</a:t>
            </a:r>
          </a:p>
          <a:p>
            <a:pPr marL="0" indent="0">
              <a:buNone/>
            </a:pPr>
            <a:r>
              <a:rPr lang="en-US" altLang="zh-CN" dirty="0"/>
              <a:t>&lt;/</a:t>
            </a:r>
            <a:r>
              <a:rPr lang="en-US" altLang="zh-CN" dirty="0" err="1"/>
              <a:t>xs:schema</a:t>
            </a:r>
            <a:r>
              <a:rPr lang="en-US" altLang="zh-CN" dirty="0" smtClean="0"/>
              <a:t>&gt;</a:t>
            </a:r>
            <a:endParaRPr lang="zh-CN" altLang="en-US" dirty="0"/>
          </a:p>
          <a:p>
            <a:pPr marL="0" indent="0">
              <a:buNone/>
            </a:pPr>
            <a:r>
              <a:rPr lang="zh-CN" altLang="en-US" dirty="0"/>
              <a:t>　　说明</a:t>
            </a:r>
            <a:r>
              <a:rPr lang="zh-CN" altLang="en-US" dirty="0" smtClean="0"/>
              <a:t>：</a:t>
            </a:r>
            <a:endParaRPr lang="zh-CN" altLang="en-US" dirty="0"/>
          </a:p>
          <a:p>
            <a:pPr marL="0" indent="0">
              <a:buNone/>
            </a:pPr>
            <a:r>
              <a:rPr lang="zh-CN" altLang="en-US" dirty="0"/>
              <a:t>　　</a:t>
            </a:r>
            <a:r>
              <a:rPr lang="en-US" altLang="zh-CN" dirty="0" err="1"/>
              <a:t>xmlns:xs</a:t>
            </a:r>
            <a:r>
              <a:rPr lang="en-US" altLang="zh-CN" dirty="0"/>
              <a:t>="http://www.w3.org/2001/XMLSchema"</a:t>
            </a:r>
            <a:r>
              <a:rPr lang="zh-CN" altLang="en-US" dirty="0"/>
              <a:t>：显示 </a:t>
            </a:r>
            <a:r>
              <a:rPr lang="en-US" altLang="zh-CN" dirty="0"/>
              <a:t>schema </a:t>
            </a:r>
            <a:r>
              <a:rPr lang="zh-CN" altLang="en-US" dirty="0"/>
              <a:t>中用到的元素和数据类型来自命名空间 </a:t>
            </a:r>
            <a:r>
              <a:rPr lang="en-US" altLang="zh-CN" dirty="0"/>
              <a:t>"http://www.w3.org/2001/XMLSchema"</a:t>
            </a:r>
            <a:r>
              <a:rPr lang="zh-CN" altLang="en-US" dirty="0"/>
              <a:t>。同时它还规定了来自命名空间 </a:t>
            </a:r>
            <a:r>
              <a:rPr lang="en-US" altLang="zh-CN" dirty="0"/>
              <a:t>"http://www.w3.org/2001/XMLSchema" </a:t>
            </a:r>
            <a:r>
              <a:rPr lang="zh-CN" altLang="en-US" dirty="0"/>
              <a:t>的元素和数据类型应该使用前缀 </a:t>
            </a:r>
            <a:r>
              <a:rPr lang="en-US" altLang="zh-CN" dirty="0" err="1"/>
              <a:t>xs</a:t>
            </a:r>
            <a:r>
              <a:rPr lang="zh-CN" altLang="en-US" dirty="0" smtClean="0"/>
              <a:t>：</a:t>
            </a:r>
            <a:endParaRPr lang="zh-CN" altLang="en-US" dirty="0"/>
          </a:p>
          <a:p>
            <a:pPr marL="0" indent="0">
              <a:buNone/>
            </a:pPr>
            <a:r>
              <a:rPr lang="zh-CN" altLang="en-US" dirty="0"/>
              <a:t>　　</a:t>
            </a:r>
            <a:r>
              <a:rPr lang="en-US" altLang="zh-CN" dirty="0" err="1"/>
              <a:t>targetNamespace</a:t>
            </a:r>
            <a:r>
              <a:rPr lang="en-US" altLang="zh-CN" dirty="0"/>
              <a:t>="http://mynamespace/myschema" </a:t>
            </a:r>
            <a:r>
              <a:rPr lang="zh-CN" altLang="en-US" dirty="0"/>
              <a:t>：显示被此 </a:t>
            </a:r>
            <a:r>
              <a:rPr lang="en-US" altLang="zh-CN" dirty="0"/>
              <a:t>schema </a:t>
            </a:r>
            <a:r>
              <a:rPr lang="zh-CN" altLang="en-US" dirty="0"/>
              <a:t>定义的元素验证的</a:t>
            </a:r>
            <a:r>
              <a:rPr lang="en-US" altLang="zh-CN" dirty="0"/>
              <a:t>XML</a:t>
            </a:r>
            <a:r>
              <a:rPr lang="zh-CN" altLang="en-US" dirty="0"/>
              <a:t>来自的命名空间</a:t>
            </a:r>
            <a:r>
              <a:rPr lang="zh-CN" altLang="en-US" dirty="0" smtClean="0"/>
              <a:t>。</a:t>
            </a:r>
            <a:endParaRPr lang="zh-CN" altLang="en-US" dirty="0"/>
          </a:p>
          <a:p>
            <a:pPr marL="0" indent="0">
              <a:buNone/>
            </a:pPr>
            <a:r>
              <a:rPr lang="zh-CN" altLang="en-US" dirty="0"/>
              <a:t>　　</a:t>
            </a:r>
            <a:r>
              <a:rPr lang="en-US" altLang="zh-CN" dirty="0" err="1"/>
              <a:t>xmlns</a:t>
            </a:r>
            <a:r>
              <a:rPr lang="en-US" altLang="zh-CN" dirty="0"/>
              <a:t>="http://www.w3school.com.cn" </a:t>
            </a:r>
            <a:r>
              <a:rPr lang="zh-CN" altLang="en-US" dirty="0"/>
              <a:t>：指定默认的命名空间是 </a:t>
            </a:r>
            <a:r>
              <a:rPr lang="zh-CN" altLang="en-US" dirty="0" smtClean="0"/>
              <a:t>。</a:t>
            </a:r>
            <a:endParaRPr lang="zh-CN" altLang="en-US" dirty="0"/>
          </a:p>
          <a:p>
            <a:pPr marL="0" indent="0">
              <a:buNone/>
            </a:pPr>
            <a:r>
              <a:rPr lang="zh-CN" altLang="en-US" dirty="0"/>
              <a:t>　　</a:t>
            </a:r>
            <a:r>
              <a:rPr lang="en-US" altLang="zh-CN" dirty="0" err="1"/>
              <a:t>elementFormDefault</a:t>
            </a:r>
            <a:r>
              <a:rPr lang="en-US" altLang="zh-CN" dirty="0"/>
              <a:t>="qualified" </a:t>
            </a:r>
            <a:r>
              <a:rPr lang="zh-CN" altLang="en-US" dirty="0"/>
              <a:t>：指目标</a:t>
            </a:r>
            <a:r>
              <a:rPr lang="en-US" altLang="zh-CN" dirty="0"/>
              <a:t>XML</a:t>
            </a:r>
            <a:r>
              <a:rPr lang="zh-CN" altLang="en-US" dirty="0"/>
              <a:t>是否遵循本</a:t>
            </a:r>
            <a:r>
              <a:rPr lang="en-US" altLang="zh-CN" dirty="0"/>
              <a:t>Schema</a:t>
            </a:r>
            <a:r>
              <a:rPr lang="zh-CN" altLang="en-US" dirty="0"/>
              <a:t>，</a:t>
            </a:r>
            <a:r>
              <a:rPr lang="en-US" altLang="zh-CN" dirty="0"/>
              <a:t>qualified</a:t>
            </a:r>
            <a:r>
              <a:rPr lang="zh-CN" altLang="en-US" dirty="0"/>
              <a:t>表示遵循</a:t>
            </a:r>
            <a:r>
              <a:rPr lang="en-US" altLang="zh-CN" dirty="0"/>
              <a:t>,unqualified</a:t>
            </a:r>
            <a:r>
              <a:rPr lang="zh-CN" altLang="en-US" dirty="0"/>
              <a:t>表示不遵循</a:t>
            </a:r>
            <a:r>
              <a:rPr lang="zh-CN" altLang="en-US" dirty="0" smtClean="0"/>
              <a:t>。</a:t>
            </a:r>
            <a:endParaRPr lang="zh-CN" altLang="en-US" dirty="0"/>
          </a:p>
          <a:p>
            <a:pPr marL="0" indent="0">
              <a:buNone/>
            </a:pPr>
            <a:r>
              <a:rPr lang="zh-CN" altLang="en-US" dirty="0"/>
              <a:t>三、在</a:t>
            </a:r>
            <a:r>
              <a:rPr lang="en-US" altLang="zh-CN" dirty="0"/>
              <a:t>XML</a:t>
            </a:r>
            <a:r>
              <a:rPr lang="zh-CN" altLang="en-US" dirty="0"/>
              <a:t>中引用</a:t>
            </a:r>
            <a:r>
              <a:rPr lang="en-US" altLang="zh-CN" dirty="0"/>
              <a:t>Schema</a:t>
            </a:r>
            <a:r>
              <a:rPr lang="zh-CN" altLang="en-US" dirty="0"/>
              <a:t>文档　　</a:t>
            </a:r>
          </a:p>
          <a:p>
            <a:pPr marL="0" indent="0">
              <a:buNone/>
            </a:pPr>
            <a:r>
              <a:rPr lang="en-US" altLang="zh-CN" dirty="0"/>
              <a:t>&lt;?xml version="1.0"?&gt;</a:t>
            </a:r>
          </a:p>
          <a:p>
            <a:pPr marL="0" indent="0">
              <a:buNone/>
            </a:pPr>
            <a:r>
              <a:rPr lang="en-US" altLang="zh-CN" dirty="0"/>
              <a:t>&lt;!--</a:t>
            </a:r>
            <a:r>
              <a:rPr lang="zh-CN" altLang="en-US" dirty="0"/>
              <a:t>引用</a:t>
            </a:r>
            <a:r>
              <a:rPr lang="en-US" altLang="zh-CN" dirty="0"/>
              <a:t>Schema</a:t>
            </a:r>
            <a:r>
              <a:rPr lang="zh-CN" altLang="en-US" dirty="0"/>
              <a:t>文档</a:t>
            </a:r>
            <a:r>
              <a:rPr lang="en-US" altLang="zh-CN" dirty="0"/>
              <a:t>--&gt;</a:t>
            </a:r>
          </a:p>
          <a:p>
            <a:pPr marL="0" indent="0">
              <a:buNone/>
            </a:pPr>
            <a:r>
              <a:rPr lang="en-US" altLang="zh-CN" dirty="0"/>
              <a:t>&lt;note </a:t>
            </a:r>
            <a:r>
              <a:rPr lang="en-US" altLang="zh-CN" dirty="0" err="1"/>
              <a:t>xmlns</a:t>
            </a:r>
            <a:r>
              <a:rPr lang="en-US" altLang="zh-CN" dirty="0"/>
              <a:t>="http://www.w3school.com.cn"</a:t>
            </a:r>
          </a:p>
          <a:p>
            <a:pPr marL="0" indent="0">
              <a:buNone/>
            </a:pPr>
            <a:r>
              <a:rPr lang="en-US" altLang="zh-CN" dirty="0" err="1"/>
              <a:t>xmlns:xsi</a:t>
            </a:r>
            <a:r>
              <a:rPr lang="en-US" altLang="zh-CN" dirty="0"/>
              <a:t>="http://www.w3.org/2001/XMLSchema-instance"</a:t>
            </a:r>
          </a:p>
          <a:p>
            <a:pPr marL="0" indent="0">
              <a:buNone/>
            </a:pPr>
            <a:r>
              <a:rPr lang="en-US" altLang="zh-CN" dirty="0" err="1"/>
              <a:t>xsi:schemaLocation</a:t>
            </a:r>
            <a:r>
              <a:rPr lang="en-US" altLang="zh-CN" dirty="0"/>
              <a:t>="http://www.w3school.com.cn note.xsd"&gt;</a:t>
            </a:r>
          </a:p>
          <a:p>
            <a:pPr marL="0" indent="0">
              <a:buNone/>
            </a:pPr>
            <a:r>
              <a:rPr lang="en-US" altLang="zh-CN" dirty="0"/>
              <a:t>&lt;to&gt;George&lt;/to&gt;</a:t>
            </a:r>
          </a:p>
          <a:p>
            <a:pPr marL="0" indent="0">
              <a:buNone/>
            </a:pPr>
            <a:r>
              <a:rPr lang="en-US" altLang="zh-CN" dirty="0"/>
              <a:t>&lt;from&gt;John&lt;/from&gt;</a:t>
            </a:r>
          </a:p>
          <a:p>
            <a:pPr marL="0" indent="0">
              <a:buNone/>
            </a:pPr>
            <a:r>
              <a:rPr lang="en-US" altLang="zh-CN" dirty="0"/>
              <a:t>&lt;heading&gt;Reminder&lt;/heading&gt;</a:t>
            </a:r>
          </a:p>
          <a:p>
            <a:pPr marL="0" indent="0">
              <a:buNone/>
            </a:pPr>
            <a:r>
              <a:rPr lang="en-US" altLang="zh-CN" dirty="0"/>
              <a:t>&lt;body&gt;Don't forget the meeting!&lt;/body&gt;</a:t>
            </a:r>
          </a:p>
          <a:p>
            <a:pPr marL="0" indent="0">
              <a:buNone/>
            </a:pPr>
            <a:r>
              <a:rPr lang="en-US" altLang="zh-CN" dirty="0"/>
              <a:t>&lt;/</a:t>
            </a:r>
            <a:r>
              <a:rPr lang="en-US" altLang="zh-CN" dirty="0" smtClean="0"/>
              <a:t>note&gt;</a:t>
            </a:r>
            <a:endParaRPr lang="zh-CN" altLang="en-US" dirty="0"/>
          </a:p>
          <a:p>
            <a:pPr marL="0" indent="0">
              <a:buNone/>
            </a:pPr>
            <a:r>
              <a:rPr lang="zh-CN" altLang="en-US" dirty="0" smtClean="0"/>
              <a:t>说明</a:t>
            </a:r>
            <a:r>
              <a:rPr lang="zh-CN" altLang="en-US" dirty="0"/>
              <a:t>：</a:t>
            </a:r>
          </a:p>
          <a:p>
            <a:pPr marL="0" indent="0">
              <a:buNone/>
            </a:pPr>
            <a:endParaRPr lang="zh-CN" altLang="en-US" dirty="0"/>
          </a:p>
          <a:p>
            <a:pPr marL="0" indent="0">
              <a:buNone/>
            </a:pPr>
            <a:r>
              <a:rPr lang="en-US" altLang="zh-CN" dirty="0" err="1" smtClean="0"/>
              <a:t>xmlns</a:t>
            </a:r>
            <a:r>
              <a:rPr lang="en-US" altLang="zh-CN" dirty="0"/>
              <a:t>="http://www.w3school.com.cn" </a:t>
            </a:r>
            <a:r>
              <a:rPr lang="zh-CN" altLang="en-US" dirty="0"/>
              <a:t>：规定了默认命名空间的声明。此声明会告知 </a:t>
            </a:r>
            <a:r>
              <a:rPr lang="en-US" altLang="zh-CN" dirty="0"/>
              <a:t>schema </a:t>
            </a:r>
            <a:r>
              <a:rPr lang="zh-CN" altLang="en-US" dirty="0"/>
              <a:t>验证器，在此 </a:t>
            </a:r>
            <a:r>
              <a:rPr lang="en-US" altLang="zh-CN" dirty="0"/>
              <a:t>XML </a:t>
            </a:r>
            <a:r>
              <a:rPr lang="zh-CN" altLang="en-US" dirty="0"/>
              <a:t>文档中使用的所有元素都被声明于 </a:t>
            </a:r>
            <a:r>
              <a:rPr lang="en-US" altLang="zh-CN" dirty="0"/>
              <a:t>"http://www.w3school.com.cn" </a:t>
            </a:r>
            <a:r>
              <a:rPr lang="zh-CN" altLang="en-US" dirty="0"/>
              <a:t>这个命名空间。</a:t>
            </a:r>
          </a:p>
          <a:p>
            <a:pPr marL="0" indent="0">
              <a:buNone/>
            </a:pPr>
            <a:endParaRPr lang="en-US" altLang="zh-CN" dirty="0" smtClean="0"/>
          </a:p>
          <a:p>
            <a:pPr marL="0" indent="0">
              <a:buNone/>
            </a:pPr>
            <a:r>
              <a:rPr lang="en-US" altLang="zh-CN" dirty="0" err="1" smtClean="0"/>
              <a:t>xsi:schemaLocation</a:t>
            </a:r>
            <a:r>
              <a:rPr lang="en-US" altLang="zh-CN" dirty="0"/>
              <a:t>="http://www.w3school.com.cn note.xsd"</a:t>
            </a:r>
            <a:r>
              <a:rPr lang="zh-CN" altLang="en-US" dirty="0"/>
              <a:t>：指定文件路径。</a:t>
            </a:r>
          </a:p>
        </p:txBody>
      </p:sp>
    </p:spTree>
    <p:extLst>
      <p:ext uri="{BB962C8B-B14F-4D97-AF65-F5344CB8AC3E}">
        <p14:creationId xmlns:p14="http://schemas.microsoft.com/office/powerpoint/2010/main" val="1018490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Schema</a:t>
            </a:r>
            <a:r>
              <a:rPr lang="zh-CN" altLang="en-US" dirty="0"/>
              <a:t>验证文档</a:t>
            </a:r>
          </a:p>
        </p:txBody>
      </p:sp>
      <p:sp>
        <p:nvSpPr>
          <p:cNvPr id="3" name="内容占位符 2"/>
          <p:cNvSpPr>
            <a:spLocks noGrp="1"/>
          </p:cNvSpPr>
          <p:nvPr>
            <p:ph idx="1"/>
          </p:nvPr>
        </p:nvSpPr>
        <p:spPr/>
        <p:txBody>
          <a:bodyPr>
            <a:normAutofit fontScale="25000" lnSpcReduction="20000"/>
          </a:bodyPr>
          <a:lstStyle/>
          <a:p>
            <a:pPr marL="0" indent="0">
              <a:buNone/>
            </a:pPr>
            <a:r>
              <a:rPr lang="zh-CN" altLang="en-US" dirty="0"/>
              <a:t>四、</a:t>
            </a:r>
            <a:r>
              <a:rPr lang="en-US" altLang="zh-CN" dirty="0"/>
              <a:t>Schema</a:t>
            </a:r>
            <a:r>
              <a:rPr lang="zh-CN" altLang="en-US" dirty="0"/>
              <a:t>数据类型</a:t>
            </a:r>
            <a:r>
              <a:rPr lang="zh-CN" altLang="en-US" dirty="0" smtClean="0"/>
              <a:t>：</a:t>
            </a:r>
            <a:endParaRPr lang="zh-CN" altLang="en-US" dirty="0"/>
          </a:p>
          <a:p>
            <a:pPr marL="0" indent="0">
              <a:buNone/>
            </a:pPr>
            <a:r>
              <a:rPr lang="zh-CN" altLang="en-US" dirty="0"/>
              <a:t>　　</a:t>
            </a:r>
            <a:r>
              <a:rPr lang="en-US" altLang="zh-CN" dirty="0"/>
              <a:t>Schema</a:t>
            </a:r>
            <a:r>
              <a:rPr lang="zh-CN" altLang="en-US" dirty="0"/>
              <a:t>中支持丰富的数据类型，可以简单分为简单类型和复合类型</a:t>
            </a:r>
            <a:r>
              <a:rPr lang="zh-CN" altLang="en-US" dirty="0" smtClean="0"/>
              <a:t>。</a:t>
            </a:r>
            <a:endParaRPr lang="zh-CN" altLang="en-US" dirty="0"/>
          </a:p>
          <a:p>
            <a:pPr marL="0" indent="0">
              <a:buNone/>
            </a:pPr>
            <a:r>
              <a:rPr lang="zh-CN" altLang="en-US" dirty="0"/>
              <a:t>　　</a:t>
            </a:r>
            <a:r>
              <a:rPr lang="en-US" altLang="zh-CN" dirty="0"/>
              <a:t>1</a:t>
            </a:r>
            <a:r>
              <a:rPr lang="zh-CN" altLang="en-US" dirty="0"/>
              <a:t>、简单类型包括</a:t>
            </a:r>
            <a:r>
              <a:rPr lang="zh-CN" altLang="en-US" dirty="0" smtClean="0"/>
              <a:t>：</a:t>
            </a:r>
            <a:endParaRPr lang="zh-CN" altLang="en-US" dirty="0"/>
          </a:p>
          <a:p>
            <a:pPr marL="0" indent="0">
              <a:buNone/>
            </a:pPr>
            <a:r>
              <a:rPr lang="zh-CN" altLang="en-US" dirty="0"/>
              <a:t>　　　　</a:t>
            </a:r>
            <a:r>
              <a:rPr lang="en-US" altLang="zh-CN" dirty="0"/>
              <a:t>1</a:t>
            </a:r>
            <a:r>
              <a:rPr lang="zh-CN" altLang="en-US" dirty="0"/>
              <a:t>）内置的数据类型</a:t>
            </a:r>
            <a:r>
              <a:rPr lang="zh-CN" altLang="en-US" dirty="0" smtClean="0"/>
              <a:t>。</a:t>
            </a:r>
            <a:endParaRPr lang="zh-CN" altLang="en-US" dirty="0"/>
          </a:p>
          <a:p>
            <a:pPr marL="0" indent="0">
              <a:buNone/>
            </a:pPr>
            <a:r>
              <a:rPr lang="zh-CN" altLang="en-US" dirty="0"/>
              <a:t>　　　　　　</a:t>
            </a:r>
            <a:r>
              <a:rPr lang="en-US" altLang="zh-CN" dirty="0"/>
              <a:t>a</a:t>
            </a:r>
            <a:r>
              <a:rPr lang="zh-CN" altLang="en-US" dirty="0"/>
              <a:t>、基本的</a:t>
            </a:r>
            <a:r>
              <a:rPr lang="zh-CN" altLang="en-US" dirty="0" smtClean="0"/>
              <a:t>数据类型</a:t>
            </a:r>
            <a:endParaRPr lang="zh-CN" altLang="en-US" dirty="0"/>
          </a:p>
          <a:p>
            <a:pPr marL="0" indent="0">
              <a:buNone/>
            </a:pPr>
            <a:r>
              <a:rPr lang="zh-CN" altLang="en-US" dirty="0"/>
              <a:t>基本的数据类型</a:t>
            </a:r>
          </a:p>
          <a:p>
            <a:pPr marL="0" indent="0">
              <a:buNone/>
            </a:pPr>
            <a:r>
              <a:rPr lang="zh-CN" altLang="en-US" dirty="0"/>
              <a:t>数据类型	描述</a:t>
            </a:r>
          </a:p>
          <a:p>
            <a:pPr marL="0" indent="0">
              <a:buNone/>
            </a:pPr>
            <a:r>
              <a:rPr lang="en-US" altLang="zh-CN" dirty="0"/>
              <a:t>string	</a:t>
            </a:r>
            <a:r>
              <a:rPr lang="zh-CN" altLang="en-US" dirty="0"/>
              <a:t>字符串</a:t>
            </a:r>
          </a:p>
          <a:p>
            <a:pPr marL="0" indent="0">
              <a:buNone/>
            </a:pPr>
            <a:r>
              <a:rPr lang="en-US" altLang="zh-CN" dirty="0" err="1"/>
              <a:t>boolean</a:t>
            </a:r>
            <a:r>
              <a:rPr lang="en-US" altLang="zh-CN" dirty="0"/>
              <a:t> 	</a:t>
            </a:r>
            <a:r>
              <a:rPr lang="zh-CN" altLang="en-US" dirty="0"/>
              <a:t>布尔类型 </a:t>
            </a:r>
          </a:p>
          <a:p>
            <a:pPr marL="0" indent="0">
              <a:buNone/>
            </a:pPr>
            <a:r>
              <a:rPr lang="en-US" altLang="zh-CN" dirty="0"/>
              <a:t>decimal 	</a:t>
            </a:r>
            <a:r>
              <a:rPr lang="zh-CN" altLang="en-US" dirty="0"/>
              <a:t>特定精度的数字 </a:t>
            </a:r>
          </a:p>
          <a:p>
            <a:pPr marL="0" indent="0">
              <a:buNone/>
            </a:pPr>
            <a:r>
              <a:rPr lang="en-US" altLang="zh-CN" dirty="0"/>
              <a:t>float 	</a:t>
            </a:r>
            <a:r>
              <a:rPr lang="zh-CN" altLang="en-US" dirty="0"/>
              <a:t>单精度浮点数 </a:t>
            </a:r>
          </a:p>
          <a:p>
            <a:pPr marL="0" indent="0">
              <a:buNone/>
            </a:pPr>
            <a:r>
              <a:rPr lang="en-US" altLang="zh-CN" dirty="0"/>
              <a:t>double 	</a:t>
            </a:r>
            <a:r>
              <a:rPr lang="zh-CN" altLang="en-US" dirty="0"/>
              <a:t>双精度浮点数 </a:t>
            </a:r>
          </a:p>
          <a:p>
            <a:pPr marL="0" indent="0">
              <a:buNone/>
            </a:pPr>
            <a:r>
              <a:rPr lang="en-US" altLang="zh-CN" dirty="0"/>
              <a:t>duration 	</a:t>
            </a:r>
            <a:r>
              <a:rPr lang="zh-CN" altLang="en-US" dirty="0"/>
              <a:t>表示持续时间</a:t>
            </a:r>
            <a:r>
              <a:rPr lang="en-US" altLang="zh-CN" dirty="0"/>
              <a:t>/</a:t>
            </a:r>
            <a:r>
              <a:rPr lang="zh-CN" altLang="en-US" dirty="0"/>
              <a:t>日期格式 </a:t>
            </a:r>
          </a:p>
          <a:p>
            <a:pPr marL="0" indent="0">
              <a:buNone/>
            </a:pPr>
            <a:r>
              <a:rPr lang="en-US" altLang="zh-CN" dirty="0" err="1"/>
              <a:t>dateTime</a:t>
            </a:r>
            <a:r>
              <a:rPr lang="en-US" altLang="zh-CN" dirty="0"/>
              <a:t> 	</a:t>
            </a:r>
            <a:r>
              <a:rPr lang="zh-CN" altLang="en-US" dirty="0"/>
              <a:t>完整日期格式</a:t>
            </a:r>
          </a:p>
          <a:p>
            <a:pPr marL="0" indent="0">
              <a:buNone/>
            </a:pPr>
            <a:r>
              <a:rPr lang="en-US" altLang="zh-CN" dirty="0"/>
              <a:t>time	</a:t>
            </a:r>
            <a:r>
              <a:rPr lang="zh-CN" altLang="en-US" dirty="0"/>
              <a:t>代表时分秒 </a:t>
            </a:r>
          </a:p>
          <a:p>
            <a:pPr marL="0" indent="0">
              <a:buNone/>
            </a:pPr>
            <a:r>
              <a:rPr lang="en-US" altLang="zh-CN" dirty="0"/>
              <a:t>date 	</a:t>
            </a:r>
            <a:r>
              <a:rPr lang="zh-CN" altLang="en-US" dirty="0"/>
              <a:t>代表日期 </a:t>
            </a:r>
          </a:p>
          <a:p>
            <a:pPr marL="0" indent="0">
              <a:buNone/>
            </a:pPr>
            <a:r>
              <a:rPr lang="zh-CN" altLang="en-US" dirty="0"/>
              <a:t>　　　　　　</a:t>
            </a:r>
            <a:r>
              <a:rPr lang="en-US" altLang="zh-CN" dirty="0"/>
              <a:t>b</a:t>
            </a:r>
            <a:r>
              <a:rPr lang="zh-CN" altLang="en-US" dirty="0"/>
              <a:t>、扩展的数据类型　　　　　</a:t>
            </a:r>
          </a:p>
          <a:p>
            <a:pPr marL="0" indent="0">
              <a:buNone/>
            </a:pPr>
            <a:r>
              <a:rPr lang="zh-CN" altLang="en-US" dirty="0"/>
              <a:t>扩展的数据类型</a:t>
            </a:r>
          </a:p>
          <a:p>
            <a:pPr marL="0" indent="0">
              <a:buNone/>
            </a:pPr>
            <a:r>
              <a:rPr lang="zh-CN" altLang="en-US" dirty="0"/>
              <a:t>数据类型	描述</a:t>
            </a:r>
          </a:p>
          <a:p>
            <a:pPr marL="0" indent="0">
              <a:buNone/>
            </a:pPr>
            <a:r>
              <a:rPr lang="en-US" altLang="zh-CN" dirty="0"/>
              <a:t>ID	</a:t>
            </a:r>
            <a:r>
              <a:rPr lang="zh-CN" altLang="en-US" dirty="0"/>
              <a:t>用于唯一表示元素</a:t>
            </a:r>
          </a:p>
          <a:p>
            <a:pPr marL="0" indent="0">
              <a:buNone/>
            </a:pPr>
            <a:r>
              <a:rPr lang="en-US" altLang="zh-CN" dirty="0"/>
              <a:t>IDREF	</a:t>
            </a:r>
            <a:r>
              <a:rPr lang="zh-CN" altLang="en-US" dirty="0"/>
              <a:t>应用</a:t>
            </a:r>
            <a:r>
              <a:rPr lang="en-US" altLang="zh-CN" dirty="0"/>
              <a:t>ID</a:t>
            </a:r>
            <a:r>
              <a:rPr lang="zh-CN" altLang="en-US" dirty="0"/>
              <a:t>元素的属性或属性</a:t>
            </a:r>
          </a:p>
          <a:p>
            <a:pPr marL="0" indent="0">
              <a:buNone/>
            </a:pPr>
            <a:r>
              <a:rPr lang="en-US" altLang="zh-CN" dirty="0"/>
              <a:t>ENTITY</a:t>
            </a:r>
          </a:p>
          <a:p>
            <a:pPr marL="0" indent="0">
              <a:buNone/>
            </a:pPr>
            <a:r>
              <a:rPr lang="zh-CN" altLang="en-US" dirty="0"/>
              <a:t>实体类型</a:t>
            </a:r>
          </a:p>
          <a:p>
            <a:pPr marL="0" indent="0">
              <a:buNone/>
            </a:pPr>
            <a:r>
              <a:rPr lang="en-US" altLang="zh-CN" dirty="0"/>
              <a:t>long</a:t>
            </a:r>
          </a:p>
          <a:p>
            <a:pPr marL="0" indent="0">
              <a:buNone/>
            </a:pPr>
            <a:r>
              <a:rPr lang="zh-CN" altLang="en-US" dirty="0"/>
              <a:t>表示长整型：</a:t>
            </a:r>
            <a:r>
              <a:rPr lang="en-US" altLang="zh-CN" dirty="0"/>
              <a:t>-9223372036854775808~9223372036854775807</a:t>
            </a:r>
          </a:p>
          <a:p>
            <a:pPr marL="0" indent="0">
              <a:buNone/>
            </a:pPr>
            <a:r>
              <a:rPr lang="en-US" altLang="zh-CN" dirty="0" err="1"/>
              <a:t>int</a:t>
            </a:r>
            <a:r>
              <a:rPr lang="en-US" altLang="zh-CN" dirty="0"/>
              <a:t>	</a:t>
            </a:r>
            <a:r>
              <a:rPr lang="zh-CN" altLang="en-US" dirty="0"/>
              <a:t>表示整型：</a:t>
            </a:r>
            <a:r>
              <a:rPr lang="en-US" altLang="zh-CN" dirty="0"/>
              <a:t>-2147483648~--2147483647</a:t>
            </a:r>
          </a:p>
          <a:p>
            <a:pPr marL="0" indent="0">
              <a:buNone/>
            </a:pPr>
            <a:r>
              <a:rPr lang="en-US" altLang="zh-CN" dirty="0"/>
              <a:t>short	</a:t>
            </a:r>
            <a:r>
              <a:rPr lang="zh-CN" altLang="en-US" dirty="0"/>
              <a:t>表示短整型：</a:t>
            </a:r>
            <a:r>
              <a:rPr lang="en-US" altLang="zh-CN" dirty="0"/>
              <a:t>-32768~32767</a:t>
            </a:r>
          </a:p>
          <a:p>
            <a:pPr marL="0" indent="0">
              <a:buNone/>
            </a:pPr>
            <a:r>
              <a:rPr lang="en-US" altLang="zh-CN" dirty="0"/>
              <a:t>byte</a:t>
            </a:r>
          </a:p>
          <a:p>
            <a:pPr marL="0" indent="0">
              <a:buNone/>
            </a:pPr>
            <a:r>
              <a:rPr lang="zh-CN" altLang="en-US" dirty="0"/>
              <a:t>整型：</a:t>
            </a:r>
            <a:r>
              <a:rPr lang="en-US" altLang="zh-CN" dirty="0"/>
              <a:t>-128~127</a:t>
            </a:r>
          </a:p>
          <a:p>
            <a:pPr marL="0" indent="0">
              <a:buNone/>
            </a:pPr>
            <a:r>
              <a:rPr lang="zh-CN" altLang="en-US" dirty="0"/>
              <a:t>　　　　</a:t>
            </a:r>
            <a:r>
              <a:rPr lang="en-US" altLang="zh-CN" dirty="0"/>
              <a:t>2</a:t>
            </a:r>
            <a:r>
              <a:rPr lang="zh-CN" altLang="en-US" dirty="0"/>
              <a:t>）用户自定义的简单类型（通过</a:t>
            </a:r>
            <a:r>
              <a:rPr lang="en-US" altLang="zh-CN" dirty="0" err="1"/>
              <a:t>simpleType</a:t>
            </a:r>
            <a:r>
              <a:rPr lang="zh-CN" altLang="en-US" dirty="0"/>
              <a:t>定义）</a:t>
            </a:r>
          </a:p>
          <a:p>
            <a:pPr marL="0" indent="0">
              <a:buNone/>
            </a:pPr>
            <a:endParaRPr lang="zh-CN" altLang="en-US" dirty="0"/>
          </a:p>
          <a:p>
            <a:pPr marL="0" indent="0">
              <a:buNone/>
            </a:pPr>
            <a:r>
              <a:rPr lang="zh-CN" altLang="en-US" dirty="0"/>
              <a:t>　　</a:t>
            </a:r>
            <a:r>
              <a:rPr lang="en-US" altLang="zh-CN" dirty="0"/>
              <a:t>2</a:t>
            </a:r>
            <a:r>
              <a:rPr lang="zh-CN" altLang="en-US" dirty="0"/>
              <a:t>、复合类型（通过</a:t>
            </a:r>
            <a:r>
              <a:rPr lang="en-US" altLang="zh-CN" dirty="0" err="1"/>
              <a:t>complexType</a:t>
            </a:r>
            <a:r>
              <a:rPr lang="zh-CN" altLang="en-US" dirty="0"/>
              <a:t>定义）</a:t>
            </a:r>
          </a:p>
        </p:txBody>
      </p:sp>
    </p:spTree>
    <p:extLst>
      <p:ext uri="{BB962C8B-B14F-4D97-AF65-F5344CB8AC3E}">
        <p14:creationId xmlns:p14="http://schemas.microsoft.com/office/powerpoint/2010/main" val="3574149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Schema</a:t>
            </a:r>
            <a:r>
              <a:rPr lang="zh-CN" altLang="en-US" dirty="0"/>
              <a:t>验证文档</a:t>
            </a:r>
          </a:p>
        </p:txBody>
      </p:sp>
      <p:sp>
        <p:nvSpPr>
          <p:cNvPr id="3" name="内容占位符 2"/>
          <p:cNvSpPr>
            <a:spLocks noGrp="1"/>
          </p:cNvSpPr>
          <p:nvPr>
            <p:ph idx="1"/>
          </p:nvPr>
        </p:nvSpPr>
        <p:spPr>
          <a:xfrm>
            <a:off x="457200" y="1600200"/>
            <a:ext cx="8229600" cy="4925144"/>
          </a:xfrm>
        </p:spPr>
        <p:txBody>
          <a:bodyPr>
            <a:normAutofit fontScale="25000" lnSpcReduction="20000"/>
          </a:bodyPr>
          <a:lstStyle/>
          <a:p>
            <a:pPr marL="0" indent="0">
              <a:buNone/>
            </a:pPr>
            <a:r>
              <a:rPr lang="zh-CN" altLang="en-US" dirty="0"/>
              <a:t>五、</a:t>
            </a:r>
            <a:r>
              <a:rPr lang="en-US" altLang="zh-CN" dirty="0"/>
              <a:t>Schema</a:t>
            </a:r>
            <a:r>
              <a:rPr lang="zh-CN" altLang="en-US" dirty="0"/>
              <a:t>中的元素</a:t>
            </a:r>
            <a:r>
              <a:rPr lang="zh-CN" altLang="en-US" dirty="0" smtClean="0"/>
              <a:t>类型</a:t>
            </a:r>
            <a:endParaRPr lang="zh-CN" altLang="en-US" dirty="0"/>
          </a:p>
          <a:p>
            <a:pPr marL="0" indent="0">
              <a:buNone/>
            </a:pPr>
            <a:r>
              <a:rPr lang="zh-CN" altLang="en-US" dirty="0"/>
              <a:t>　　</a:t>
            </a:r>
            <a:r>
              <a:rPr lang="en-US" altLang="zh-CN" dirty="0"/>
              <a:t>1</a:t>
            </a:r>
            <a:r>
              <a:rPr lang="zh-CN" altLang="en-US" dirty="0"/>
              <a:t>、根元素：</a:t>
            </a:r>
            <a:r>
              <a:rPr lang="en-US" altLang="zh-CN" dirty="0"/>
              <a:t>schema</a:t>
            </a:r>
            <a:r>
              <a:rPr lang="zh-CN" altLang="en-US" dirty="0" smtClean="0"/>
              <a:t>。</a:t>
            </a:r>
            <a:endParaRPr lang="zh-CN" altLang="en-US" dirty="0"/>
          </a:p>
          <a:p>
            <a:pPr marL="0" indent="0">
              <a:buNone/>
            </a:pPr>
            <a:r>
              <a:rPr lang="zh-CN" altLang="en-US" dirty="0"/>
              <a:t>　　包含已经定义的</a:t>
            </a:r>
            <a:r>
              <a:rPr lang="en-US" altLang="zh-CN" dirty="0"/>
              <a:t>schema</a:t>
            </a:r>
            <a:r>
              <a:rPr lang="zh-CN" altLang="en-US" dirty="0" smtClean="0"/>
              <a:t>。</a:t>
            </a:r>
            <a:endParaRPr lang="zh-CN" altLang="en-US" dirty="0"/>
          </a:p>
          <a:p>
            <a:pPr marL="0" indent="0">
              <a:buNone/>
            </a:pPr>
            <a:r>
              <a:rPr lang="zh-CN" altLang="en-US" dirty="0"/>
              <a:t>　　属性</a:t>
            </a:r>
            <a:r>
              <a:rPr lang="zh-CN" altLang="en-US" dirty="0" smtClean="0"/>
              <a:t>：</a:t>
            </a:r>
            <a:endParaRPr lang="zh-CN" altLang="en-US" dirty="0"/>
          </a:p>
          <a:p>
            <a:pPr marL="0" indent="0">
              <a:buNone/>
            </a:pPr>
            <a:r>
              <a:rPr lang="zh-CN" altLang="en-US" dirty="0"/>
              <a:t>　　</a:t>
            </a:r>
            <a:r>
              <a:rPr lang="en-US" altLang="zh-CN" dirty="0" err="1"/>
              <a:t>xmlns</a:t>
            </a:r>
            <a:r>
              <a:rPr lang="zh-CN" altLang="en-US" dirty="0"/>
              <a:t>：</a:t>
            </a:r>
            <a:r>
              <a:rPr lang="en-US" altLang="zh-CN" dirty="0"/>
              <a:t>schema</a:t>
            </a:r>
            <a:r>
              <a:rPr lang="zh-CN" altLang="en-US" dirty="0"/>
              <a:t>的命名空间</a:t>
            </a:r>
            <a:r>
              <a:rPr lang="zh-CN" altLang="en-US" dirty="0" smtClean="0"/>
              <a:t>。</a:t>
            </a:r>
            <a:endParaRPr lang="zh-CN" altLang="en-US" dirty="0"/>
          </a:p>
          <a:p>
            <a:pPr marL="0" indent="0">
              <a:buNone/>
            </a:pPr>
            <a:r>
              <a:rPr lang="zh-CN" altLang="en-US" dirty="0"/>
              <a:t>　　</a:t>
            </a:r>
            <a:r>
              <a:rPr lang="en-US" altLang="zh-CN" dirty="0" err="1"/>
              <a:t>targetNamespace</a:t>
            </a:r>
            <a:r>
              <a:rPr lang="zh-CN" altLang="en-US" dirty="0"/>
              <a:t>：要验证的</a:t>
            </a:r>
            <a:r>
              <a:rPr lang="en-US" altLang="zh-CN" dirty="0"/>
              <a:t>XML</a:t>
            </a:r>
            <a:r>
              <a:rPr lang="zh-CN" altLang="en-US" dirty="0"/>
              <a:t>文件的命名空间</a:t>
            </a:r>
            <a:r>
              <a:rPr lang="zh-CN" altLang="en-US" dirty="0" smtClean="0"/>
              <a:t>。</a:t>
            </a:r>
            <a:endParaRPr lang="zh-CN" altLang="en-US" dirty="0"/>
          </a:p>
          <a:p>
            <a:pPr marL="0" indent="0">
              <a:buNone/>
            </a:pPr>
            <a:r>
              <a:rPr lang="zh-CN" altLang="en-US" dirty="0"/>
              <a:t>　　</a:t>
            </a:r>
            <a:r>
              <a:rPr lang="en-US" altLang="zh-CN" dirty="0" err="1"/>
              <a:t>elementFormDefault</a:t>
            </a:r>
            <a:r>
              <a:rPr lang="zh-CN" altLang="en-US" dirty="0"/>
              <a:t>：要验证的</a:t>
            </a:r>
            <a:r>
              <a:rPr lang="en-US" altLang="zh-CN" dirty="0"/>
              <a:t>XML</a:t>
            </a:r>
            <a:r>
              <a:rPr lang="zh-CN" altLang="en-US" dirty="0"/>
              <a:t>是否遵循当前的验证命名空间</a:t>
            </a:r>
            <a:r>
              <a:rPr lang="zh-CN" altLang="en-US" dirty="0" smtClean="0"/>
              <a:t>。</a:t>
            </a:r>
            <a:endParaRPr lang="zh-CN" altLang="en-US" dirty="0"/>
          </a:p>
          <a:p>
            <a:pPr marL="0" indent="0">
              <a:buNone/>
            </a:pPr>
            <a:r>
              <a:rPr lang="zh-CN" altLang="en-US" dirty="0"/>
              <a:t>　　</a:t>
            </a:r>
            <a:r>
              <a:rPr lang="en-US" altLang="zh-CN" dirty="0"/>
              <a:t>2</a:t>
            </a:r>
            <a:r>
              <a:rPr lang="zh-CN" altLang="en-US" dirty="0"/>
              <a:t>、用于定义元素和属性的元素：</a:t>
            </a:r>
            <a:r>
              <a:rPr lang="en-US" altLang="zh-CN" dirty="0"/>
              <a:t>element</a:t>
            </a:r>
            <a:r>
              <a:rPr lang="zh-CN" altLang="en-US" dirty="0"/>
              <a:t>、</a:t>
            </a:r>
            <a:r>
              <a:rPr lang="en-US" altLang="zh-CN" dirty="0"/>
              <a:t>attribute</a:t>
            </a:r>
            <a:r>
              <a:rPr lang="zh-CN" altLang="en-US" dirty="0"/>
              <a:t>、</a:t>
            </a:r>
            <a:r>
              <a:rPr lang="en-US" altLang="zh-CN" dirty="0"/>
              <a:t>group</a:t>
            </a:r>
            <a:r>
              <a:rPr lang="zh-CN" altLang="en-US" dirty="0"/>
              <a:t>、</a:t>
            </a:r>
            <a:r>
              <a:rPr lang="en-US" altLang="zh-CN" dirty="0" err="1"/>
              <a:t>attributeGroup</a:t>
            </a:r>
            <a:r>
              <a:rPr lang="zh-CN" altLang="en-US" dirty="0" smtClean="0"/>
              <a:t>。</a:t>
            </a:r>
            <a:endParaRPr lang="zh-CN" altLang="en-US" dirty="0"/>
          </a:p>
          <a:p>
            <a:pPr marL="0" indent="0">
              <a:buNone/>
            </a:pPr>
            <a:r>
              <a:rPr lang="zh-CN" altLang="en-US" dirty="0"/>
              <a:t>　　</a:t>
            </a:r>
            <a:r>
              <a:rPr lang="en-US" altLang="zh-CN" dirty="0"/>
              <a:t>1)element:</a:t>
            </a:r>
            <a:r>
              <a:rPr lang="zh-CN" altLang="en-US" dirty="0"/>
              <a:t>声明一个</a:t>
            </a:r>
            <a:r>
              <a:rPr lang="zh-CN" altLang="en-US" dirty="0" smtClean="0"/>
              <a:t>元素</a:t>
            </a:r>
            <a:endParaRPr lang="zh-CN" altLang="en-US" dirty="0"/>
          </a:p>
          <a:p>
            <a:pPr marL="0" indent="0">
              <a:buNone/>
            </a:pPr>
            <a:r>
              <a:rPr lang="zh-CN" altLang="en-US" dirty="0"/>
              <a:t>　　属性</a:t>
            </a:r>
            <a:r>
              <a:rPr lang="zh-CN" altLang="en-US" dirty="0" smtClean="0"/>
              <a:t>：</a:t>
            </a:r>
            <a:endParaRPr lang="zh-CN" altLang="en-US" dirty="0"/>
          </a:p>
          <a:p>
            <a:pPr marL="0" indent="0">
              <a:buNone/>
            </a:pPr>
            <a:r>
              <a:rPr lang="zh-CN" altLang="en-US" dirty="0"/>
              <a:t>　　</a:t>
            </a:r>
            <a:r>
              <a:rPr lang="en-US" altLang="zh-CN" dirty="0"/>
              <a:t>name</a:t>
            </a:r>
            <a:r>
              <a:rPr lang="zh-CN" altLang="en-US" dirty="0"/>
              <a:t>：需要限定</a:t>
            </a:r>
            <a:r>
              <a:rPr lang="en-US" altLang="zh-CN" dirty="0"/>
              <a:t>XML</a:t>
            </a:r>
            <a:r>
              <a:rPr lang="zh-CN" altLang="en-US" dirty="0"/>
              <a:t>文档元素的名称</a:t>
            </a:r>
            <a:r>
              <a:rPr lang="zh-CN" altLang="en-US" dirty="0" smtClean="0"/>
              <a:t>。</a:t>
            </a:r>
            <a:endParaRPr lang="zh-CN" altLang="en-US" dirty="0"/>
          </a:p>
          <a:p>
            <a:pPr marL="0" indent="0">
              <a:buNone/>
            </a:pPr>
            <a:r>
              <a:rPr lang="zh-CN" altLang="en-US" dirty="0"/>
              <a:t>　　</a:t>
            </a:r>
            <a:r>
              <a:rPr lang="en-US" altLang="zh-CN" dirty="0"/>
              <a:t>type</a:t>
            </a:r>
            <a:r>
              <a:rPr lang="zh-CN" altLang="en-US" dirty="0"/>
              <a:t>：需要限定</a:t>
            </a:r>
            <a:r>
              <a:rPr lang="en-US" altLang="zh-CN" dirty="0"/>
              <a:t>XML</a:t>
            </a:r>
            <a:r>
              <a:rPr lang="zh-CN" altLang="en-US" dirty="0"/>
              <a:t>文档元素的类型</a:t>
            </a:r>
            <a:r>
              <a:rPr lang="zh-CN" altLang="en-US" dirty="0" smtClean="0"/>
              <a:t>。</a:t>
            </a:r>
            <a:endParaRPr lang="zh-CN" altLang="en-US" dirty="0"/>
          </a:p>
          <a:p>
            <a:pPr marL="0" indent="0">
              <a:buNone/>
            </a:pPr>
            <a:r>
              <a:rPr lang="zh-CN" altLang="en-US" dirty="0"/>
              <a:t>　　</a:t>
            </a:r>
            <a:r>
              <a:rPr lang="en-US" altLang="zh-CN" dirty="0"/>
              <a:t>ref</a:t>
            </a:r>
            <a:r>
              <a:rPr lang="zh-CN" altLang="en-US" dirty="0"/>
              <a:t>：引用外部定义的</a:t>
            </a:r>
            <a:r>
              <a:rPr lang="zh-CN" altLang="en-US" dirty="0" smtClean="0"/>
              <a:t>元素</a:t>
            </a:r>
            <a:endParaRPr lang="zh-CN" altLang="en-US" dirty="0"/>
          </a:p>
          <a:p>
            <a:pPr marL="0" indent="0">
              <a:buNone/>
            </a:pPr>
            <a:r>
              <a:rPr lang="zh-CN" altLang="en-US" dirty="0"/>
              <a:t>　　</a:t>
            </a:r>
            <a:r>
              <a:rPr lang="en-US" altLang="zh-CN" dirty="0" err="1"/>
              <a:t>minOccurs</a:t>
            </a:r>
            <a:r>
              <a:rPr lang="zh-CN" altLang="en-US" dirty="0"/>
              <a:t>：元素最小出现的次数</a:t>
            </a:r>
            <a:r>
              <a:rPr lang="zh-CN" altLang="en-US" dirty="0" smtClean="0"/>
              <a:t>。</a:t>
            </a:r>
            <a:endParaRPr lang="zh-CN" altLang="en-US" dirty="0"/>
          </a:p>
          <a:p>
            <a:pPr marL="0" indent="0">
              <a:buNone/>
            </a:pPr>
            <a:r>
              <a:rPr lang="zh-CN" altLang="en-US" dirty="0"/>
              <a:t>　　</a:t>
            </a:r>
            <a:r>
              <a:rPr lang="en-US" altLang="zh-CN" dirty="0" err="1"/>
              <a:t>maxOccurs</a:t>
            </a:r>
            <a:r>
              <a:rPr lang="zh-CN" altLang="en-US" dirty="0"/>
              <a:t>：元素最大出现的次数</a:t>
            </a:r>
            <a:r>
              <a:rPr lang="zh-CN" altLang="en-US" dirty="0" smtClean="0"/>
              <a:t>。</a:t>
            </a:r>
            <a:endParaRPr lang="zh-CN" altLang="en-US" dirty="0"/>
          </a:p>
          <a:p>
            <a:pPr marL="0" indent="0">
              <a:buNone/>
            </a:pPr>
            <a:r>
              <a:rPr lang="zh-CN" altLang="en-US" dirty="0"/>
              <a:t>　　例：声明</a:t>
            </a:r>
            <a:r>
              <a:rPr lang="en-US" altLang="zh-CN" dirty="0"/>
              <a:t>student</a:t>
            </a:r>
            <a:r>
              <a:rPr lang="zh-CN" altLang="en-US" dirty="0"/>
              <a:t>节点，类型为</a:t>
            </a:r>
            <a:r>
              <a:rPr lang="en-US" altLang="zh-CN" dirty="0"/>
              <a:t>string</a:t>
            </a:r>
            <a:r>
              <a:rPr lang="zh-CN" altLang="en-US" dirty="0"/>
              <a:t>类型，最小出现</a:t>
            </a:r>
            <a:r>
              <a:rPr lang="en-US" altLang="zh-CN" dirty="0"/>
              <a:t>1</a:t>
            </a:r>
            <a:r>
              <a:rPr lang="zh-CN" altLang="en-US" dirty="0"/>
              <a:t>次，最多出现</a:t>
            </a:r>
            <a:r>
              <a:rPr lang="en-US" altLang="zh-CN" dirty="0"/>
              <a:t>3</a:t>
            </a:r>
            <a:r>
              <a:rPr lang="zh-CN" altLang="en-US" dirty="0"/>
              <a:t>次</a:t>
            </a:r>
            <a:r>
              <a:rPr lang="zh-CN" altLang="en-US" dirty="0" smtClean="0"/>
              <a:t>。</a:t>
            </a:r>
            <a:endParaRPr lang="zh-CN" altLang="en-US" dirty="0"/>
          </a:p>
          <a:p>
            <a:pPr marL="0" indent="0">
              <a:buNone/>
            </a:pPr>
            <a:r>
              <a:rPr lang="zh-CN" altLang="en-US" dirty="0"/>
              <a:t>　　</a:t>
            </a:r>
            <a:r>
              <a:rPr lang="en-US" altLang="zh-CN" dirty="0"/>
              <a:t>&lt;</a:t>
            </a:r>
            <a:r>
              <a:rPr lang="en-US" altLang="zh-CN" dirty="0" err="1"/>
              <a:t>xs:element</a:t>
            </a:r>
            <a:r>
              <a:rPr lang="en-US" altLang="zh-CN" dirty="0"/>
              <a:t> name="student" type="</a:t>
            </a:r>
            <a:r>
              <a:rPr lang="en-US" altLang="zh-CN" dirty="0" err="1"/>
              <a:t>xs:string</a:t>
            </a:r>
            <a:r>
              <a:rPr lang="en-US" altLang="zh-CN" dirty="0"/>
              <a:t>" </a:t>
            </a:r>
            <a:r>
              <a:rPr lang="en-US" altLang="zh-CN" dirty="0" err="1"/>
              <a:t>minOccurs</a:t>
            </a:r>
            <a:r>
              <a:rPr lang="en-US" altLang="zh-CN" dirty="0"/>
              <a:t>="1" </a:t>
            </a:r>
            <a:r>
              <a:rPr lang="en-US" altLang="zh-CN" dirty="0" err="1"/>
              <a:t>maxOccurs</a:t>
            </a:r>
            <a:r>
              <a:rPr lang="en-US" altLang="zh-CN" dirty="0"/>
              <a:t>="unbounded" </a:t>
            </a:r>
            <a:r>
              <a:rPr lang="en-US" altLang="zh-CN" dirty="0" smtClean="0"/>
              <a:t>/&gt;</a:t>
            </a:r>
            <a:endParaRPr lang="zh-CN" altLang="en-US" dirty="0"/>
          </a:p>
          <a:p>
            <a:pPr marL="0" indent="0">
              <a:buNone/>
            </a:pPr>
            <a:r>
              <a:rPr lang="zh-CN" altLang="en-US" dirty="0"/>
              <a:t>　　</a:t>
            </a:r>
            <a:r>
              <a:rPr lang="en-US" altLang="zh-CN" dirty="0"/>
              <a:t>2</a:t>
            </a:r>
            <a:r>
              <a:rPr lang="zh-CN" altLang="en-US" dirty="0"/>
              <a:t>）</a:t>
            </a:r>
            <a:r>
              <a:rPr lang="en-US" altLang="zh-CN" dirty="0"/>
              <a:t>group</a:t>
            </a:r>
            <a:r>
              <a:rPr lang="zh-CN" altLang="en-US" dirty="0"/>
              <a:t>：声明一个</a:t>
            </a:r>
            <a:r>
              <a:rPr lang="zh-CN" altLang="en-US" dirty="0" smtClean="0"/>
              <a:t>分组</a:t>
            </a:r>
            <a:endParaRPr lang="zh-CN" altLang="en-US" dirty="0"/>
          </a:p>
          <a:p>
            <a:pPr marL="0" indent="0">
              <a:buNone/>
            </a:pPr>
            <a:r>
              <a:rPr lang="zh-CN" altLang="en-US" dirty="0"/>
              <a:t>　　将多个元素声明放到一个分组中，然后在其他元素中通过</a:t>
            </a:r>
            <a:r>
              <a:rPr lang="en-US" altLang="zh-CN" dirty="0"/>
              <a:t>group</a:t>
            </a:r>
            <a:r>
              <a:rPr lang="zh-CN" altLang="en-US" dirty="0"/>
              <a:t>引用</a:t>
            </a:r>
            <a:r>
              <a:rPr lang="zh-CN" altLang="en-US" dirty="0" smtClean="0"/>
              <a:t>。</a:t>
            </a:r>
            <a:endParaRPr lang="zh-CN" altLang="en-US" dirty="0"/>
          </a:p>
          <a:p>
            <a:pPr marL="0" indent="0">
              <a:buNone/>
            </a:pPr>
            <a:r>
              <a:rPr lang="zh-CN" altLang="en-US" dirty="0"/>
              <a:t>　　属性</a:t>
            </a:r>
            <a:r>
              <a:rPr lang="en-US" altLang="zh-CN" dirty="0"/>
              <a:t>:name</a:t>
            </a:r>
            <a:r>
              <a:rPr lang="zh-CN" altLang="en-US" dirty="0"/>
              <a:t>分组的</a:t>
            </a:r>
            <a:r>
              <a:rPr lang="zh-CN" altLang="en-US" dirty="0" smtClean="0"/>
              <a:t>名称</a:t>
            </a:r>
            <a:endParaRPr lang="zh-CN" altLang="en-US" dirty="0"/>
          </a:p>
          <a:p>
            <a:pPr marL="0" indent="0">
              <a:buNone/>
            </a:pPr>
            <a:r>
              <a:rPr lang="zh-CN" altLang="en-US" dirty="0"/>
              <a:t>　　例：将</a:t>
            </a:r>
            <a:r>
              <a:rPr lang="en-US" altLang="zh-CN" dirty="0"/>
              <a:t>name</a:t>
            </a:r>
            <a:r>
              <a:rPr lang="zh-CN" altLang="en-US" dirty="0"/>
              <a:t>和</a:t>
            </a:r>
            <a:r>
              <a:rPr lang="en-US" altLang="zh-CN" dirty="0"/>
              <a:t>age</a:t>
            </a:r>
            <a:r>
              <a:rPr lang="zh-CN" altLang="en-US" dirty="0"/>
              <a:t>定义为一个分组，然后在</a:t>
            </a:r>
            <a:r>
              <a:rPr lang="en-US" altLang="zh-CN" dirty="0"/>
              <a:t>student</a:t>
            </a:r>
            <a:r>
              <a:rPr lang="zh-CN" altLang="en-US" dirty="0"/>
              <a:t>中引用这个分组。</a:t>
            </a:r>
          </a:p>
          <a:p>
            <a:pPr marL="0" indent="0">
              <a:buNone/>
            </a:pPr>
            <a:r>
              <a:rPr lang="en-US" altLang="zh-CN" dirty="0" smtClean="0"/>
              <a:t>&lt;!--</a:t>
            </a:r>
            <a:r>
              <a:rPr lang="zh-CN" altLang="en-US" dirty="0"/>
              <a:t>外部定义一个标记</a:t>
            </a:r>
            <a:r>
              <a:rPr lang="en-US" altLang="zh-CN" dirty="0"/>
              <a:t>--&gt;</a:t>
            </a:r>
          </a:p>
          <a:p>
            <a:pPr marL="0" indent="0">
              <a:buNone/>
            </a:pPr>
            <a:r>
              <a:rPr lang="en-US" altLang="zh-CN" dirty="0"/>
              <a:t>    &lt;</a:t>
            </a:r>
            <a:r>
              <a:rPr lang="en-US" altLang="zh-CN" dirty="0" err="1"/>
              <a:t>xs:element</a:t>
            </a:r>
            <a:r>
              <a:rPr lang="en-US" altLang="zh-CN" dirty="0"/>
              <a:t> name="student"&gt;</a:t>
            </a:r>
          </a:p>
          <a:p>
            <a:pPr marL="0" indent="0">
              <a:buNone/>
            </a:pPr>
            <a:r>
              <a:rPr lang="en-US" altLang="zh-CN" dirty="0"/>
              <a:t>        &lt;</a:t>
            </a:r>
            <a:r>
              <a:rPr lang="en-US" altLang="zh-CN" dirty="0" err="1"/>
              <a:t>xs:complexType</a:t>
            </a:r>
            <a:r>
              <a:rPr lang="en-US" altLang="zh-CN" dirty="0"/>
              <a:t>&gt;</a:t>
            </a:r>
          </a:p>
          <a:p>
            <a:pPr marL="0" indent="0">
              <a:buNone/>
            </a:pPr>
            <a:r>
              <a:rPr lang="en-US" altLang="zh-CN" dirty="0"/>
              <a:t>            &lt;!--</a:t>
            </a:r>
            <a:r>
              <a:rPr lang="zh-CN" altLang="en-US" dirty="0"/>
              <a:t>引用分组标记</a:t>
            </a:r>
            <a:r>
              <a:rPr lang="en-US" altLang="zh-CN" dirty="0"/>
              <a:t>--&gt;</a:t>
            </a:r>
          </a:p>
          <a:p>
            <a:pPr marL="0" indent="0">
              <a:buNone/>
            </a:pPr>
            <a:r>
              <a:rPr lang="en-US" altLang="zh-CN" dirty="0"/>
              <a:t>            &lt;</a:t>
            </a:r>
            <a:r>
              <a:rPr lang="en-US" altLang="zh-CN" dirty="0" err="1"/>
              <a:t>xs:group</a:t>
            </a:r>
            <a:r>
              <a:rPr lang="en-US" altLang="zh-CN" dirty="0"/>
              <a:t> ref="</a:t>
            </a:r>
            <a:r>
              <a:rPr lang="en-US" altLang="zh-CN" dirty="0" err="1"/>
              <a:t>stuinfo</a:t>
            </a:r>
            <a:r>
              <a:rPr lang="en-US" altLang="zh-CN" dirty="0"/>
              <a:t>" </a:t>
            </a:r>
            <a:r>
              <a:rPr lang="en-US" altLang="zh-CN" dirty="0" err="1"/>
              <a:t>maxOccurs</a:t>
            </a:r>
            <a:r>
              <a:rPr lang="en-US" altLang="zh-CN" dirty="0"/>
              <a:t>="unbounded"&gt;&lt;/</a:t>
            </a:r>
            <a:r>
              <a:rPr lang="en-US" altLang="zh-CN" dirty="0" err="1"/>
              <a:t>xs:group</a:t>
            </a:r>
            <a:r>
              <a:rPr lang="en-US" altLang="zh-CN" dirty="0"/>
              <a:t>&gt;</a:t>
            </a:r>
          </a:p>
          <a:p>
            <a:pPr marL="0" indent="0">
              <a:buNone/>
            </a:pPr>
            <a:r>
              <a:rPr lang="en-US" altLang="zh-CN" dirty="0"/>
              <a:t>        &lt;/</a:t>
            </a:r>
            <a:r>
              <a:rPr lang="en-US" altLang="zh-CN" dirty="0" err="1"/>
              <a:t>xs:complexType</a:t>
            </a:r>
            <a:r>
              <a:rPr lang="en-US" altLang="zh-CN" dirty="0"/>
              <a:t>&gt;</a:t>
            </a:r>
          </a:p>
          <a:p>
            <a:pPr marL="0" indent="0">
              <a:buNone/>
            </a:pPr>
            <a:r>
              <a:rPr lang="en-US" altLang="zh-CN" dirty="0"/>
              <a:t>    &lt;/</a:t>
            </a:r>
            <a:r>
              <a:rPr lang="en-US" altLang="zh-CN" dirty="0" err="1"/>
              <a:t>xs:element</a:t>
            </a:r>
            <a:r>
              <a:rPr lang="en-US" altLang="zh-CN" dirty="0"/>
              <a:t>&gt;</a:t>
            </a:r>
          </a:p>
          <a:p>
            <a:pPr marL="0" indent="0">
              <a:buNone/>
            </a:pPr>
            <a:r>
              <a:rPr lang="en-US" altLang="zh-CN" dirty="0"/>
              <a:t>    </a:t>
            </a:r>
          </a:p>
          <a:p>
            <a:pPr marL="0" indent="0">
              <a:buNone/>
            </a:pPr>
            <a:r>
              <a:rPr lang="en-US" altLang="zh-CN" dirty="0"/>
              <a:t>    &lt;!--</a:t>
            </a:r>
            <a:r>
              <a:rPr lang="zh-CN" altLang="en-US" dirty="0"/>
              <a:t>定义一个分组标记</a:t>
            </a:r>
            <a:r>
              <a:rPr lang="en-US" altLang="zh-CN" dirty="0"/>
              <a:t>--&gt;</a:t>
            </a:r>
          </a:p>
          <a:p>
            <a:pPr marL="0" indent="0">
              <a:buNone/>
            </a:pPr>
            <a:r>
              <a:rPr lang="en-US" altLang="zh-CN" dirty="0"/>
              <a:t>    &lt;</a:t>
            </a:r>
            <a:r>
              <a:rPr lang="en-US" altLang="zh-CN" dirty="0" err="1"/>
              <a:t>xs:group</a:t>
            </a:r>
            <a:r>
              <a:rPr lang="en-US" altLang="zh-CN" dirty="0"/>
              <a:t> name="</a:t>
            </a:r>
            <a:r>
              <a:rPr lang="en-US" altLang="zh-CN" dirty="0" err="1"/>
              <a:t>stuinfo</a:t>
            </a:r>
            <a:r>
              <a:rPr lang="en-US" altLang="zh-CN" dirty="0"/>
              <a:t>"&gt;</a:t>
            </a:r>
          </a:p>
          <a:p>
            <a:pPr marL="0" indent="0">
              <a:buNone/>
            </a:pPr>
            <a:r>
              <a:rPr lang="en-US" altLang="zh-CN" dirty="0"/>
              <a:t>        &lt;</a:t>
            </a:r>
            <a:r>
              <a:rPr lang="en-US" altLang="zh-CN" dirty="0" err="1"/>
              <a:t>xs:sequence</a:t>
            </a:r>
            <a:r>
              <a:rPr lang="en-US" altLang="zh-CN" dirty="0"/>
              <a:t>&gt;</a:t>
            </a:r>
          </a:p>
          <a:p>
            <a:pPr marL="0" indent="0">
              <a:buNone/>
            </a:pPr>
            <a:r>
              <a:rPr lang="en-US" altLang="zh-CN" dirty="0"/>
              <a:t>            &lt;!--</a:t>
            </a:r>
            <a:r>
              <a:rPr lang="zh-CN" altLang="en-US" dirty="0"/>
              <a:t>自定义的子元素</a:t>
            </a:r>
            <a:r>
              <a:rPr lang="en-US" altLang="zh-CN" dirty="0"/>
              <a:t>:name</a:t>
            </a:r>
            <a:r>
              <a:rPr lang="zh-CN" altLang="en-US" dirty="0"/>
              <a:t>和</a:t>
            </a:r>
            <a:r>
              <a:rPr lang="en-US" altLang="zh-CN" dirty="0"/>
              <a:t>age</a:t>
            </a:r>
            <a:r>
              <a:rPr lang="zh-CN" altLang="en-US" dirty="0"/>
              <a:t>，</a:t>
            </a:r>
            <a:r>
              <a:rPr lang="en-US" altLang="zh-CN" dirty="0"/>
              <a:t>name</a:t>
            </a:r>
            <a:r>
              <a:rPr lang="zh-CN" altLang="en-US" dirty="0"/>
              <a:t>类型为</a:t>
            </a:r>
            <a:r>
              <a:rPr lang="en-US" altLang="zh-CN" dirty="0" err="1"/>
              <a:t>string,age</a:t>
            </a:r>
            <a:r>
              <a:rPr lang="zh-CN" altLang="en-US" dirty="0"/>
              <a:t>类型为</a:t>
            </a:r>
            <a:r>
              <a:rPr lang="en-US" altLang="zh-CN" dirty="0"/>
              <a:t>byte</a:t>
            </a:r>
            <a:r>
              <a:rPr lang="zh-CN" altLang="en-US" dirty="0"/>
              <a:t>，只能出现</a:t>
            </a:r>
            <a:r>
              <a:rPr lang="en-US" altLang="zh-CN" dirty="0"/>
              <a:t>1</a:t>
            </a:r>
            <a:r>
              <a:rPr lang="zh-CN" altLang="en-US" dirty="0"/>
              <a:t>次</a:t>
            </a:r>
            <a:r>
              <a:rPr lang="en-US" altLang="zh-CN" dirty="0"/>
              <a:t>--&gt;</a:t>
            </a:r>
          </a:p>
          <a:p>
            <a:pPr marL="0" indent="0">
              <a:buNone/>
            </a:pPr>
            <a:r>
              <a:rPr lang="en-US" altLang="zh-CN" dirty="0"/>
              <a:t>            &lt;</a:t>
            </a:r>
            <a:r>
              <a:rPr lang="en-US" altLang="zh-CN" dirty="0" err="1"/>
              <a:t>xs:element</a:t>
            </a:r>
            <a:r>
              <a:rPr lang="en-US" altLang="zh-CN" dirty="0"/>
              <a:t> name="name" type="</a:t>
            </a:r>
            <a:r>
              <a:rPr lang="en-US" altLang="zh-CN" dirty="0" err="1"/>
              <a:t>xs:string</a:t>
            </a:r>
            <a:r>
              <a:rPr lang="en-US" altLang="zh-CN" dirty="0"/>
              <a:t>"&gt;&lt;/</a:t>
            </a:r>
            <a:r>
              <a:rPr lang="en-US" altLang="zh-CN" dirty="0" err="1"/>
              <a:t>xs:element</a:t>
            </a:r>
            <a:r>
              <a:rPr lang="en-US" altLang="zh-CN" dirty="0"/>
              <a:t>&gt;</a:t>
            </a:r>
          </a:p>
          <a:p>
            <a:pPr marL="0" indent="0">
              <a:buNone/>
            </a:pPr>
            <a:r>
              <a:rPr lang="en-US" altLang="zh-CN" dirty="0"/>
              <a:t>            &lt;</a:t>
            </a:r>
            <a:r>
              <a:rPr lang="en-US" altLang="zh-CN" dirty="0" err="1"/>
              <a:t>xs:element</a:t>
            </a:r>
            <a:r>
              <a:rPr lang="en-US" altLang="zh-CN" dirty="0"/>
              <a:t> name="age" type="</a:t>
            </a:r>
            <a:r>
              <a:rPr lang="en-US" altLang="zh-CN" dirty="0" err="1"/>
              <a:t>xs:byte</a:t>
            </a:r>
            <a:r>
              <a:rPr lang="en-US" altLang="zh-CN" dirty="0"/>
              <a:t>"&gt;&lt;/</a:t>
            </a:r>
            <a:r>
              <a:rPr lang="en-US" altLang="zh-CN" dirty="0" err="1"/>
              <a:t>xs:element</a:t>
            </a:r>
            <a:r>
              <a:rPr lang="en-US" altLang="zh-CN" dirty="0"/>
              <a:t>&gt;</a:t>
            </a:r>
          </a:p>
          <a:p>
            <a:pPr marL="0" indent="0">
              <a:buNone/>
            </a:pPr>
            <a:r>
              <a:rPr lang="en-US" altLang="zh-CN" dirty="0"/>
              <a:t>        &lt;/</a:t>
            </a:r>
            <a:r>
              <a:rPr lang="en-US" altLang="zh-CN" dirty="0" err="1"/>
              <a:t>xs:sequence</a:t>
            </a:r>
            <a:r>
              <a:rPr lang="en-US" altLang="zh-CN" dirty="0"/>
              <a:t>&gt;</a:t>
            </a:r>
          </a:p>
          <a:p>
            <a:pPr marL="0" indent="0">
              <a:buNone/>
            </a:pPr>
            <a:r>
              <a:rPr lang="en-US" altLang="zh-CN" dirty="0"/>
              <a:t>    &lt;/</a:t>
            </a:r>
            <a:r>
              <a:rPr lang="en-US" altLang="zh-CN" dirty="0" err="1" smtClean="0"/>
              <a:t>xs:group</a:t>
            </a:r>
            <a:r>
              <a:rPr lang="en-US" altLang="zh-CN" dirty="0" smtClean="0"/>
              <a:t>&gt;</a:t>
            </a:r>
          </a:p>
        </p:txBody>
      </p:sp>
    </p:spTree>
    <p:extLst>
      <p:ext uri="{BB962C8B-B14F-4D97-AF65-F5344CB8AC3E}">
        <p14:creationId xmlns:p14="http://schemas.microsoft.com/office/powerpoint/2010/main" val="1640609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Schema</a:t>
            </a:r>
            <a:r>
              <a:rPr lang="zh-CN" altLang="en-US" dirty="0"/>
              <a:t>验证文档</a:t>
            </a:r>
          </a:p>
        </p:txBody>
      </p:sp>
      <p:sp>
        <p:nvSpPr>
          <p:cNvPr id="3" name="内容占位符 2"/>
          <p:cNvSpPr>
            <a:spLocks noGrp="1"/>
          </p:cNvSpPr>
          <p:nvPr>
            <p:ph idx="1"/>
          </p:nvPr>
        </p:nvSpPr>
        <p:spPr/>
        <p:txBody>
          <a:bodyPr>
            <a:normAutofit fontScale="25000" lnSpcReduction="20000"/>
          </a:bodyPr>
          <a:lstStyle/>
          <a:p>
            <a:pPr marL="0" indent="0">
              <a:buNone/>
            </a:pPr>
            <a:r>
              <a:rPr lang="en-US" altLang="zh-CN" dirty="0"/>
              <a:t>3</a:t>
            </a:r>
            <a:r>
              <a:rPr lang="zh-CN" altLang="en-US" dirty="0"/>
              <a:t>）</a:t>
            </a:r>
            <a:r>
              <a:rPr lang="en-US" altLang="zh-CN" dirty="0"/>
              <a:t>attribute</a:t>
            </a:r>
            <a:r>
              <a:rPr lang="zh-CN" altLang="en-US" dirty="0"/>
              <a:t>元素</a:t>
            </a:r>
            <a:r>
              <a:rPr lang="zh-CN" altLang="en-US" dirty="0" smtClean="0"/>
              <a:t>：</a:t>
            </a:r>
            <a:endParaRPr lang="zh-CN" altLang="en-US" dirty="0"/>
          </a:p>
          <a:p>
            <a:pPr marL="0" indent="0">
              <a:buNone/>
            </a:pPr>
            <a:r>
              <a:rPr lang="zh-CN" altLang="en-US" dirty="0"/>
              <a:t>　　用于声明一个属性</a:t>
            </a:r>
            <a:r>
              <a:rPr lang="zh-CN" altLang="en-US" dirty="0" smtClean="0"/>
              <a:t>：</a:t>
            </a:r>
            <a:endParaRPr lang="zh-CN" altLang="en-US" dirty="0"/>
          </a:p>
          <a:p>
            <a:pPr marL="0" indent="0">
              <a:buNone/>
            </a:pPr>
            <a:r>
              <a:rPr lang="zh-CN" altLang="en-US" dirty="0"/>
              <a:t>　　属性</a:t>
            </a:r>
            <a:r>
              <a:rPr lang="zh-CN" altLang="en-US" dirty="0" smtClean="0"/>
              <a:t>：</a:t>
            </a:r>
            <a:endParaRPr lang="zh-CN" altLang="en-US" dirty="0"/>
          </a:p>
          <a:p>
            <a:pPr marL="0" indent="0">
              <a:buNone/>
            </a:pPr>
            <a:r>
              <a:rPr lang="zh-CN" altLang="en-US" dirty="0"/>
              <a:t>　　</a:t>
            </a:r>
            <a:r>
              <a:rPr lang="en-US" altLang="zh-CN" dirty="0"/>
              <a:t>name</a:t>
            </a:r>
            <a:r>
              <a:rPr lang="zh-CN" altLang="en-US" dirty="0"/>
              <a:t>：属性</a:t>
            </a:r>
            <a:r>
              <a:rPr lang="zh-CN" altLang="en-US" dirty="0" smtClean="0"/>
              <a:t>名称</a:t>
            </a:r>
            <a:endParaRPr lang="zh-CN" altLang="en-US" dirty="0"/>
          </a:p>
          <a:p>
            <a:pPr marL="0" indent="0">
              <a:buNone/>
            </a:pPr>
            <a:r>
              <a:rPr lang="zh-CN" altLang="en-US" dirty="0"/>
              <a:t>　　</a:t>
            </a:r>
            <a:r>
              <a:rPr lang="en-US" altLang="zh-CN" dirty="0"/>
              <a:t>type</a:t>
            </a:r>
            <a:r>
              <a:rPr lang="zh-CN" altLang="en-US" dirty="0"/>
              <a:t>：属性</a:t>
            </a:r>
            <a:r>
              <a:rPr lang="zh-CN" altLang="en-US" dirty="0" smtClean="0"/>
              <a:t>类型</a:t>
            </a:r>
            <a:endParaRPr lang="zh-CN" altLang="en-US" dirty="0"/>
          </a:p>
          <a:p>
            <a:pPr marL="0" indent="0">
              <a:buNone/>
            </a:pPr>
            <a:r>
              <a:rPr lang="zh-CN" altLang="en-US" dirty="0"/>
              <a:t>　　</a:t>
            </a:r>
            <a:r>
              <a:rPr lang="en-US" altLang="zh-CN" dirty="0"/>
              <a:t>user</a:t>
            </a:r>
            <a:r>
              <a:rPr lang="zh-CN" altLang="en-US" dirty="0"/>
              <a:t>：是否必选，</a:t>
            </a:r>
            <a:r>
              <a:rPr lang="en-US" altLang="zh-CN" dirty="0"/>
              <a:t>required</a:t>
            </a:r>
            <a:r>
              <a:rPr lang="zh-CN" altLang="en-US" dirty="0"/>
              <a:t>必选，</a:t>
            </a:r>
            <a:r>
              <a:rPr lang="en-US" altLang="zh-CN" dirty="0"/>
              <a:t>optional</a:t>
            </a:r>
            <a:r>
              <a:rPr lang="zh-CN" altLang="en-US" dirty="0"/>
              <a:t>可选，默认</a:t>
            </a:r>
            <a:r>
              <a:rPr lang="zh-CN" altLang="en-US" dirty="0" smtClean="0"/>
              <a:t>可选</a:t>
            </a:r>
            <a:endParaRPr lang="zh-CN" altLang="en-US" dirty="0"/>
          </a:p>
          <a:p>
            <a:pPr marL="0" indent="0">
              <a:buNone/>
            </a:pPr>
            <a:r>
              <a:rPr lang="zh-CN" altLang="en-US" dirty="0"/>
              <a:t>　　</a:t>
            </a:r>
            <a:r>
              <a:rPr lang="en-US" altLang="zh-CN" dirty="0"/>
              <a:t>default</a:t>
            </a:r>
            <a:r>
              <a:rPr lang="zh-CN" altLang="en-US" dirty="0"/>
              <a:t>：默认</a:t>
            </a:r>
            <a:r>
              <a:rPr lang="zh-CN" altLang="en-US" dirty="0" smtClean="0"/>
              <a:t>值</a:t>
            </a:r>
            <a:endParaRPr lang="zh-CN" altLang="en-US" dirty="0"/>
          </a:p>
          <a:p>
            <a:pPr marL="0" indent="0">
              <a:buNone/>
            </a:pPr>
            <a:r>
              <a:rPr lang="zh-CN" altLang="en-US" dirty="0"/>
              <a:t>　　</a:t>
            </a:r>
            <a:r>
              <a:rPr lang="en-US" altLang="zh-CN" dirty="0"/>
              <a:t>fixed</a:t>
            </a:r>
            <a:r>
              <a:rPr lang="zh-CN" altLang="en-US" dirty="0"/>
              <a:t>：固定</a:t>
            </a:r>
            <a:r>
              <a:rPr lang="zh-CN" altLang="en-US" dirty="0" smtClean="0"/>
              <a:t>值</a:t>
            </a:r>
            <a:endParaRPr lang="zh-CN" altLang="en-US" dirty="0"/>
          </a:p>
          <a:p>
            <a:pPr marL="0" indent="0">
              <a:buNone/>
            </a:pPr>
            <a:r>
              <a:rPr lang="zh-CN" altLang="en-US" dirty="0"/>
              <a:t>　　注意：默认值和固定值不能同时出现</a:t>
            </a:r>
            <a:r>
              <a:rPr lang="zh-CN" altLang="en-US" dirty="0" smtClean="0"/>
              <a:t>。</a:t>
            </a:r>
            <a:endParaRPr lang="zh-CN" altLang="en-US" dirty="0"/>
          </a:p>
          <a:p>
            <a:pPr marL="0" indent="0">
              <a:buNone/>
            </a:pPr>
            <a:r>
              <a:rPr lang="zh-CN" altLang="en-US" dirty="0"/>
              <a:t>　　示例：属性的</a:t>
            </a:r>
            <a:r>
              <a:rPr lang="zh-CN" altLang="en-US" dirty="0" smtClean="0"/>
              <a:t>用法</a:t>
            </a:r>
            <a:endParaRPr lang="zh-CN" altLang="en-US" dirty="0"/>
          </a:p>
          <a:p>
            <a:pPr marL="0" indent="0">
              <a:buNone/>
            </a:pPr>
            <a:r>
              <a:rPr lang="zh-CN" altLang="en-US" dirty="0"/>
              <a:t>　　</a:t>
            </a:r>
            <a:r>
              <a:rPr lang="en-US" altLang="zh-CN" dirty="0"/>
              <a:t>Schema</a:t>
            </a:r>
            <a:r>
              <a:rPr lang="zh-CN" altLang="en-US" dirty="0"/>
              <a:t>文档：　</a:t>
            </a:r>
          </a:p>
          <a:p>
            <a:pPr marL="0" indent="0">
              <a:buNone/>
            </a:pPr>
            <a:r>
              <a:rPr lang="en-US" altLang="zh-CN" dirty="0" smtClean="0"/>
              <a:t>&lt;?</a:t>
            </a:r>
            <a:r>
              <a:rPr lang="en-US" altLang="zh-CN" dirty="0"/>
              <a:t>xml version="1.0" encoding="UTF-8"?&gt;</a:t>
            </a:r>
          </a:p>
          <a:p>
            <a:pPr marL="0" indent="0">
              <a:buNone/>
            </a:pPr>
            <a:r>
              <a:rPr lang="en-US" altLang="zh-CN" dirty="0"/>
              <a:t>&lt;</a:t>
            </a:r>
            <a:r>
              <a:rPr lang="en-US" altLang="zh-CN" dirty="0" err="1"/>
              <a:t>xs:schema</a:t>
            </a:r>
            <a:r>
              <a:rPr lang="en-US" altLang="zh-CN" dirty="0"/>
              <a:t> </a:t>
            </a:r>
            <a:r>
              <a:rPr lang="en-US" altLang="zh-CN" dirty="0" err="1"/>
              <a:t>xmlns:xs</a:t>
            </a:r>
            <a:r>
              <a:rPr lang="en-US" altLang="zh-CN" dirty="0"/>
              <a:t>="http://www.w3.org/2001/XMLSchema" </a:t>
            </a:r>
            <a:r>
              <a:rPr lang="en-US" altLang="zh-CN" dirty="0" err="1"/>
              <a:t>elementFormDefault</a:t>
            </a:r>
            <a:r>
              <a:rPr lang="en-US" altLang="zh-CN" dirty="0"/>
              <a:t>="qualified" </a:t>
            </a:r>
            <a:r>
              <a:rPr lang="en-US" altLang="zh-CN" dirty="0" err="1"/>
              <a:t>attributeFormDefault</a:t>
            </a:r>
            <a:r>
              <a:rPr lang="en-US" altLang="zh-CN" dirty="0"/>
              <a:t>="unqualified"&gt;</a:t>
            </a:r>
          </a:p>
          <a:p>
            <a:pPr marL="0" indent="0">
              <a:buNone/>
            </a:pPr>
            <a:r>
              <a:rPr lang="en-US" altLang="zh-CN" dirty="0"/>
              <a:t>    &lt;</a:t>
            </a:r>
            <a:r>
              <a:rPr lang="en-US" altLang="zh-CN" dirty="0" err="1"/>
              <a:t>xs:element</a:t>
            </a:r>
            <a:r>
              <a:rPr lang="en-US" altLang="zh-CN" dirty="0"/>
              <a:t> name="students"&gt;</a:t>
            </a:r>
          </a:p>
          <a:p>
            <a:pPr marL="0" indent="0">
              <a:buNone/>
            </a:pPr>
            <a:r>
              <a:rPr lang="en-US" altLang="zh-CN" dirty="0"/>
              <a:t>        &lt;</a:t>
            </a:r>
            <a:r>
              <a:rPr lang="en-US" altLang="zh-CN" dirty="0" err="1"/>
              <a:t>xs:complexType</a:t>
            </a:r>
            <a:r>
              <a:rPr lang="en-US" altLang="zh-CN" dirty="0"/>
              <a:t>&gt;</a:t>
            </a:r>
          </a:p>
          <a:p>
            <a:pPr marL="0" indent="0">
              <a:buNone/>
            </a:pPr>
            <a:r>
              <a:rPr lang="en-US" altLang="zh-CN" dirty="0"/>
              <a:t>            &lt;</a:t>
            </a:r>
            <a:r>
              <a:rPr lang="en-US" altLang="zh-CN" dirty="0" err="1"/>
              <a:t>xs:sequence</a:t>
            </a:r>
            <a:r>
              <a:rPr lang="en-US" altLang="zh-CN" dirty="0"/>
              <a:t>&gt;</a:t>
            </a:r>
          </a:p>
          <a:p>
            <a:pPr marL="0" indent="0">
              <a:buNone/>
            </a:pPr>
            <a:r>
              <a:rPr lang="en-US" altLang="zh-CN" dirty="0"/>
              <a:t>                &lt;</a:t>
            </a:r>
            <a:r>
              <a:rPr lang="en-US" altLang="zh-CN" dirty="0" err="1"/>
              <a:t>xs:element</a:t>
            </a:r>
            <a:r>
              <a:rPr lang="en-US" altLang="zh-CN" dirty="0"/>
              <a:t> name="student" </a:t>
            </a:r>
            <a:r>
              <a:rPr lang="en-US" altLang="zh-CN" dirty="0" err="1"/>
              <a:t>maxOccurs</a:t>
            </a:r>
            <a:r>
              <a:rPr lang="en-US" altLang="zh-CN" dirty="0"/>
              <a:t>="unbounded"&gt;</a:t>
            </a:r>
          </a:p>
          <a:p>
            <a:pPr marL="0" indent="0">
              <a:buNone/>
            </a:pPr>
            <a:r>
              <a:rPr lang="en-US" altLang="zh-CN" dirty="0"/>
              <a:t>                    &lt;</a:t>
            </a:r>
            <a:r>
              <a:rPr lang="en-US" altLang="zh-CN" dirty="0" err="1"/>
              <a:t>xs:complexType</a:t>
            </a:r>
            <a:r>
              <a:rPr lang="en-US" altLang="zh-CN" dirty="0"/>
              <a:t>&gt;</a:t>
            </a:r>
          </a:p>
          <a:p>
            <a:pPr marL="0" indent="0">
              <a:buNone/>
            </a:pPr>
            <a:r>
              <a:rPr lang="en-US" altLang="zh-CN" dirty="0"/>
              <a:t>                        &lt;</a:t>
            </a:r>
            <a:r>
              <a:rPr lang="en-US" altLang="zh-CN" dirty="0" err="1"/>
              <a:t>xs:attribute</a:t>
            </a:r>
            <a:r>
              <a:rPr lang="en-US" altLang="zh-CN" dirty="0"/>
              <a:t> name="name" type="</a:t>
            </a:r>
            <a:r>
              <a:rPr lang="en-US" altLang="zh-CN" dirty="0" err="1"/>
              <a:t>xs:string</a:t>
            </a:r>
            <a:r>
              <a:rPr lang="en-US" altLang="zh-CN" dirty="0"/>
              <a:t>" /&gt;</a:t>
            </a:r>
          </a:p>
          <a:p>
            <a:pPr marL="0" indent="0">
              <a:buNone/>
            </a:pPr>
            <a:r>
              <a:rPr lang="en-US" altLang="zh-CN" dirty="0"/>
              <a:t>                        &lt;</a:t>
            </a:r>
            <a:r>
              <a:rPr lang="en-US" altLang="zh-CN" dirty="0" err="1"/>
              <a:t>xs:attribute</a:t>
            </a:r>
            <a:r>
              <a:rPr lang="en-US" altLang="zh-CN" dirty="0"/>
              <a:t> name="age" type="</a:t>
            </a:r>
            <a:r>
              <a:rPr lang="en-US" altLang="zh-CN" dirty="0" err="1"/>
              <a:t>xs:byte</a:t>
            </a:r>
            <a:r>
              <a:rPr lang="en-US" altLang="zh-CN" dirty="0"/>
              <a:t>" /&gt;</a:t>
            </a:r>
          </a:p>
          <a:p>
            <a:pPr marL="0" indent="0">
              <a:buNone/>
            </a:pPr>
            <a:r>
              <a:rPr lang="en-US" altLang="zh-CN" dirty="0"/>
              <a:t>                    &lt;/</a:t>
            </a:r>
            <a:r>
              <a:rPr lang="en-US" altLang="zh-CN" dirty="0" err="1"/>
              <a:t>xs:complexType</a:t>
            </a:r>
            <a:r>
              <a:rPr lang="en-US" altLang="zh-CN" dirty="0"/>
              <a:t>&gt;</a:t>
            </a:r>
          </a:p>
          <a:p>
            <a:pPr marL="0" indent="0">
              <a:buNone/>
            </a:pPr>
            <a:r>
              <a:rPr lang="en-US" altLang="zh-CN" dirty="0"/>
              <a:t>                &lt;/</a:t>
            </a:r>
            <a:r>
              <a:rPr lang="en-US" altLang="zh-CN" dirty="0" err="1"/>
              <a:t>xs:element</a:t>
            </a:r>
            <a:r>
              <a:rPr lang="en-US" altLang="zh-CN" dirty="0"/>
              <a:t>&gt;</a:t>
            </a:r>
          </a:p>
          <a:p>
            <a:pPr marL="0" indent="0">
              <a:buNone/>
            </a:pPr>
            <a:r>
              <a:rPr lang="en-US" altLang="zh-CN" dirty="0"/>
              <a:t>            &lt;/</a:t>
            </a:r>
            <a:r>
              <a:rPr lang="en-US" altLang="zh-CN" dirty="0" err="1"/>
              <a:t>xs:sequence</a:t>
            </a:r>
            <a:r>
              <a:rPr lang="en-US" altLang="zh-CN" dirty="0"/>
              <a:t>&gt;</a:t>
            </a:r>
          </a:p>
          <a:p>
            <a:pPr marL="0" indent="0">
              <a:buNone/>
            </a:pPr>
            <a:r>
              <a:rPr lang="en-US" altLang="zh-CN" dirty="0"/>
              <a:t>        &lt;/</a:t>
            </a:r>
            <a:r>
              <a:rPr lang="en-US" altLang="zh-CN" dirty="0" err="1"/>
              <a:t>xs:complexType</a:t>
            </a:r>
            <a:r>
              <a:rPr lang="en-US" altLang="zh-CN" dirty="0"/>
              <a:t>&gt;</a:t>
            </a:r>
          </a:p>
          <a:p>
            <a:pPr marL="0" indent="0">
              <a:buNone/>
            </a:pPr>
            <a:r>
              <a:rPr lang="en-US" altLang="zh-CN" dirty="0"/>
              <a:t>    &lt;/</a:t>
            </a:r>
            <a:r>
              <a:rPr lang="en-US" altLang="zh-CN" dirty="0" err="1"/>
              <a:t>xs:element</a:t>
            </a:r>
            <a:r>
              <a:rPr lang="en-US" altLang="zh-CN" dirty="0"/>
              <a:t>&gt;</a:t>
            </a:r>
          </a:p>
          <a:p>
            <a:pPr marL="0" indent="0">
              <a:buNone/>
            </a:pPr>
            <a:r>
              <a:rPr lang="en-US" altLang="zh-CN" dirty="0"/>
              <a:t>&lt;/</a:t>
            </a:r>
            <a:r>
              <a:rPr lang="en-US" altLang="zh-CN" dirty="0" err="1"/>
              <a:t>xs:schema</a:t>
            </a:r>
            <a:r>
              <a:rPr lang="en-US" altLang="zh-CN" dirty="0"/>
              <a:t>&gt;</a:t>
            </a:r>
          </a:p>
          <a:p>
            <a:pPr marL="0" indent="0">
              <a:buNone/>
            </a:pPr>
            <a:r>
              <a:rPr lang="zh-CN" altLang="en-US" dirty="0"/>
              <a:t>　　</a:t>
            </a:r>
            <a:r>
              <a:rPr lang="en-US" altLang="zh-CN" dirty="0"/>
              <a:t>XML</a:t>
            </a:r>
            <a:r>
              <a:rPr lang="zh-CN" altLang="en-US" dirty="0"/>
              <a:t>文档：</a:t>
            </a:r>
          </a:p>
          <a:p>
            <a:pPr marL="0" indent="0">
              <a:buNone/>
            </a:pPr>
            <a:endParaRPr lang="zh-CN" altLang="en-US" dirty="0"/>
          </a:p>
          <a:p>
            <a:pPr marL="0" indent="0">
              <a:buNone/>
            </a:pPr>
            <a:r>
              <a:rPr lang="en-US" altLang="zh-CN" dirty="0"/>
              <a:t>&lt;?xml version="1.0" encoding="UTF-8"?&gt;</a:t>
            </a:r>
          </a:p>
          <a:p>
            <a:pPr marL="0" indent="0">
              <a:buNone/>
            </a:pPr>
            <a:r>
              <a:rPr lang="en-US" altLang="zh-CN" dirty="0"/>
              <a:t>&lt;students </a:t>
            </a:r>
            <a:r>
              <a:rPr lang="en-US" altLang="zh-CN" dirty="0" err="1"/>
              <a:t>xmlns:xsi</a:t>
            </a:r>
            <a:r>
              <a:rPr lang="en-US" altLang="zh-CN" dirty="0"/>
              <a:t>="http://www.w3.org/2001/XMLSchema-instance" </a:t>
            </a:r>
            <a:r>
              <a:rPr lang="en-US" altLang="zh-CN" dirty="0" err="1"/>
              <a:t>xsi:noNamespaceSchemaLocation</a:t>
            </a:r>
            <a:r>
              <a:rPr lang="en-US" altLang="zh-CN" dirty="0"/>
              <a:t>="students.xsd"&gt;</a:t>
            </a:r>
          </a:p>
          <a:p>
            <a:pPr marL="0" indent="0">
              <a:buNone/>
            </a:pPr>
            <a:r>
              <a:rPr lang="en-US" altLang="zh-CN" dirty="0"/>
              <a:t>    &lt;student name="</a:t>
            </a:r>
            <a:r>
              <a:rPr lang="en-US" altLang="zh-CN" dirty="0" err="1"/>
              <a:t>zhangsan</a:t>
            </a:r>
            <a:r>
              <a:rPr lang="en-US" altLang="zh-CN" dirty="0"/>
              <a:t>" age="29"/&gt;</a:t>
            </a:r>
          </a:p>
          <a:p>
            <a:pPr marL="0" indent="0">
              <a:buNone/>
            </a:pPr>
            <a:r>
              <a:rPr lang="en-US" altLang="zh-CN" dirty="0"/>
              <a:t>    &lt;student name="</a:t>
            </a:r>
            <a:r>
              <a:rPr lang="en-US" altLang="zh-CN" dirty="0" err="1"/>
              <a:t>lisi</a:t>
            </a:r>
            <a:r>
              <a:rPr lang="en-US" altLang="zh-CN" dirty="0"/>
              <a:t>" age="19"/&gt;</a:t>
            </a:r>
          </a:p>
          <a:p>
            <a:pPr marL="0" indent="0">
              <a:buNone/>
            </a:pPr>
            <a:r>
              <a:rPr lang="en-US" altLang="zh-CN" dirty="0"/>
              <a:t>&lt;/students&gt;</a:t>
            </a:r>
            <a:endParaRPr lang="zh-CN" altLang="en-US" dirty="0"/>
          </a:p>
        </p:txBody>
      </p:sp>
    </p:spTree>
    <p:extLst>
      <p:ext uri="{BB962C8B-B14F-4D97-AF65-F5344CB8AC3E}">
        <p14:creationId xmlns:p14="http://schemas.microsoft.com/office/powerpoint/2010/main" val="2686343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Schema</a:t>
            </a:r>
            <a:r>
              <a:rPr lang="zh-CN" altLang="en-US" dirty="0"/>
              <a:t>验证文档</a:t>
            </a:r>
          </a:p>
        </p:txBody>
      </p:sp>
      <p:sp>
        <p:nvSpPr>
          <p:cNvPr id="3" name="内容占位符 2"/>
          <p:cNvSpPr>
            <a:spLocks noGrp="1"/>
          </p:cNvSpPr>
          <p:nvPr>
            <p:ph idx="1"/>
          </p:nvPr>
        </p:nvSpPr>
        <p:spPr/>
        <p:txBody>
          <a:bodyPr>
            <a:normAutofit fontScale="40000" lnSpcReduction="20000"/>
          </a:bodyPr>
          <a:lstStyle/>
          <a:p>
            <a:pPr marL="0" indent="0">
              <a:buNone/>
            </a:pPr>
            <a:r>
              <a:rPr lang="en-US" altLang="zh-CN" dirty="0"/>
              <a:t>4</a:t>
            </a:r>
            <a:r>
              <a:rPr lang="zh-CN" altLang="en-US" dirty="0"/>
              <a:t>）</a:t>
            </a:r>
            <a:r>
              <a:rPr lang="en-US" altLang="zh-CN" dirty="0" err="1"/>
              <a:t>attributeGroup</a:t>
            </a:r>
            <a:r>
              <a:rPr lang="zh-CN" altLang="en-US" dirty="0"/>
              <a:t>属性组</a:t>
            </a:r>
          </a:p>
          <a:p>
            <a:pPr marL="0" indent="0">
              <a:buNone/>
            </a:pPr>
            <a:endParaRPr lang="zh-CN" altLang="en-US" dirty="0"/>
          </a:p>
          <a:p>
            <a:pPr marL="0" indent="0">
              <a:buNone/>
            </a:pPr>
            <a:r>
              <a:rPr lang="zh-CN" altLang="en-US" dirty="0"/>
              <a:t>　　和前面的元素组类型，在外部定义属性组，然后在元素中引用属性组。</a:t>
            </a:r>
          </a:p>
          <a:p>
            <a:pPr marL="0" indent="0">
              <a:buNone/>
            </a:pPr>
            <a:endParaRPr lang="zh-CN" altLang="en-US" dirty="0"/>
          </a:p>
          <a:p>
            <a:pPr marL="0" indent="0">
              <a:buNone/>
            </a:pPr>
            <a:r>
              <a:rPr lang="zh-CN" altLang="en-US" dirty="0"/>
              <a:t>　　示例：</a:t>
            </a:r>
          </a:p>
          <a:p>
            <a:pPr marL="0" indent="0">
              <a:buNone/>
            </a:pPr>
            <a:endParaRPr lang="zh-CN" altLang="en-US" dirty="0"/>
          </a:p>
          <a:p>
            <a:pPr marL="0" indent="0">
              <a:buNone/>
            </a:pPr>
            <a:r>
              <a:rPr lang="zh-CN" altLang="en-US" dirty="0"/>
              <a:t>　　</a:t>
            </a:r>
            <a:r>
              <a:rPr lang="en-US" altLang="zh-CN" dirty="0"/>
              <a:t>Schema</a:t>
            </a:r>
            <a:r>
              <a:rPr lang="zh-CN" altLang="en-US" dirty="0"/>
              <a:t>文档：</a:t>
            </a:r>
          </a:p>
          <a:p>
            <a:pPr marL="0" indent="0">
              <a:buNone/>
            </a:pPr>
            <a:endParaRPr lang="zh-CN" altLang="en-US" dirty="0"/>
          </a:p>
          <a:p>
            <a:pPr marL="0" indent="0">
              <a:buNone/>
            </a:pPr>
            <a:r>
              <a:rPr lang="en-US" altLang="zh-CN" dirty="0" smtClean="0"/>
              <a:t>&lt;!--</a:t>
            </a:r>
            <a:r>
              <a:rPr lang="zh-CN" altLang="en-US" dirty="0"/>
              <a:t>定义属性组：</a:t>
            </a:r>
            <a:r>
              <a:rPr lang="en-US" altLang="zh-CN" dirty="0" err="1"/>
              <a:t>stuattgroup</a:t>
            </a:r>
            <a:r>
              <a:rPr lang="en-US" altLang="zh-CN" dirty="0"/>
              <a:t>--&gt;</a:t>
            </a:r>
          </a:p>
          <a:p>
            <a:pPr marL="0" indent="0">
              <a:buNone/>
            </a:pPr>
            <a:r>
              <a:rPr lang="en-US" altLang="zh-CN" dirty="0"/>
              <a:t>&lt;</a:t>
            </a:r>
            <a:r>
              <a:rPr lang="en-US" altLang="zh-CN" dirty="0" err="1"/>
              <a:t>xs:attributeGroup</a:t>
            </a:r>
            <a:r>
              <a:rPr lang="en-US" altLang="zh-CN" dirty="0"/>
              <a:t> name="</a:t>
            </a:r>
            <a:r>
              <a:rPr lang="en-US" altLang="zh-CN" dirty="0" err="1"/>
              <a:t>stuattgroup</a:t>
            </a:r>
            <a:r>
              <a:rPr lang="en-US" altLang="zh-CN" dirty="0"/>
              <a:t>"&gt;</a:t>
            </a:r>
          </a:p>
          <a:p>
            <a:pPr marL="0" indent="0">
              <a:buNone/>
            </a:pPr>
            <a:r>
              <a:rPr lang="en-US" altLang="zh-CN" dirty="0"/>
              <a:t>    &lt;</a:t>
            </a:r>
            <a:r>
              <a:rPr lang="en-US" altLang="zh-CN" dirty="0" err="1"/>
              <a:t>xs:attribute</a:t>
            </a:r>
            <a:r>
              <a:rPr lang="en-US" altLang="zh-CN" dirty="0"/>
              <a:t> name="name" type="</a:t>
            </a:r>
            <a:r>
              <a:rPr lang="en-US" altLang="zh-CN" dirty="0" err="1"/>
              <a:t>xs:string</a:t>
            </a:r>
            <a:r>
              <a:rPr lang="en-US" altLang="zh-CN" dirty="0"/>
              <a:t>"/&gt;</a:t>
            </a:r>
          </a:p>
          <a:p>
            <a:pPr marL="0" indent="0">
              <a:buNone/>
            </a:pPr>
            <a:r>
              <a:rPr lang="en-US" altLang="zh-CN" dirty="0"/>
              <a:t>    &lt;</a:t>
            </a:r>
            <a:r>
              <a:rPr lang="en-US" altLang="zh-CN" dirty="0" err="1"/>
              <a:t>xs:attribute</a:t>
            </a:r>
            <a:r>
              <a:rPr lang="en-US" altLang="zh-CN" dirty="0"/>
              <a:t> name="age" type="</a:t>
            </a:r>
            <a:r>
              <a:rPr lang="en-US" altLang="zh-CN" dirty="0" err="1"/>
              <a:t>xs:byte</a:t>
            </a:r>
            <a:r>
              <a:rPr lang="en-US" altLang="zh-CN" dirty="0"/>
              <a:t>"/&gt;</a:t>
            </a:r>
          </a:p>
          <a:p>
            <a:pPr marL="0" indent="0">
              <a:buNone/>
            </a:pPr>
            <a:r>
              <a:rPr lang="en-US" altLang="zh-CN" dirty="0"/>
              <a:t>&lt;/</a:t>
            </a:r>
            <a:r>
              <a:rPr lang="en-US" altLang="zh-CN" dirty="0" err="1"/>
              <a:t>xs:attributeGroup</a:t>
            </a:r>
            <a:r>
              <a:rPr lang="en-US" altLang="zh-CN" dirty="0"/>
              <a:t>&gt;</a:t>
            </a:r>
          </a:p>
          <a:p>
            <a:pPr marL="0" indent="0">
              <a:buNone/>
            </a:pPr>
            <a:endParaRPr lang="en-US" altLang="zh-CN" dirty="0"/>
          </a:p>
          <a:p>
            <a:pPr marL="0" indent="0">
              <a:buNone/>
            </a:pPr>
            <a:r>
              <a:rPr lang="en-US" altLang="zh-CN" dirty="0"/>
              <a:t>&lt;!--</a:t>
            </a:r>
            <a:r>
              <a:rPr lang="zh-CN" altLang="en-US" dirty="0"/>
              <a:t>引用属性组</a:t>
            </a:r>
            <a:r>
              <a:rPr lang="en-US" altLang="zh-CN" dirty="0"/>
              <a:t>--&gt;</a:t>
            </a:r>
          </a:p>
          <a:p>
            <a:pPr marL="0" indent="0">
              <a:buNone/>
            </a:pPr>
            <a:r>
              <a:rPr lang="en-US" altLang="zh-CN" dirty="0"/>
              <a:t>&lt;</a:t>
            </a:r>
            <a:r>
              <a:rPr lang="en-US" altLang="zh-CN" dirty="0" err="1"/>
              <a:t>xs:element</a:t>
            </a:r>
            <a:r>
              <a:rPr lang="en-US" altLang="zh-CN" dirty="0"/>
              <a:t> name="student" </a:t>
            </a:r>
            <a:r>
              <a:rPr lang="en-US" altLang="zh-CN" dirty="0" err="1"/>
              <a:t>maxOccurs</a:t>
            </a:r>
            <a:r>
              <a:rPr lang="en-US" altLang="zh-CN" dirty="0"/>
              <a:t>="unbounded"&gt;</a:t>
            </a:r>
          </a:p>
          <a:p>
            <a:pPr marL="0" indent="0">
              <a:buNone/>
            </a:pPr>
            <a:r>
              <a:rPr lang="en-US" altLang="zh-CN" dirty="0"/>
              <a:t>    &lt;</a:t>
            </a:r>
            <a:r>
              <a:rPr lang="en-US" altLang="zh-CN" dirty="0" err="1"/>
              <a:t>xs:complexType</a:t>
            </a:r>
            <a:r>
              <a:rPr lang="en-US" altLang="zh-CN" dirty="0"/>
              <a:t>&gt;</a:t>
            </a:r>
          </a:p>
          <a:p>
            <a:pPr marL="0" indent="0">
              <a:buNone/>
            </a:pPr>
            <a:r>
              <a:rPr lang="en-US" altLang="zh-CN" dirty="0"/>
              <a:t>        &lt;</a:t>
            </a:r>
            <a:r>
              <a:rPr lang="en-US" altLang="zh-CN" dirty="0" err="1"/>
              <a:t>xs:attributeGroup</a:t>
            </a:r>
            <a:r>
              <a:rPr lang="en-US" altLang="zh-CN" dirty="0"/>
              <a:t> ref="</a:t>
            </a:r>
            <a:r>
              <a:rPr lang="en-US" altLang="zh-CN" dirty="0" err="1"/>
              <a:t>stuattgroup</a:t>
            </a:r>
            <a:r>
              <a:rPr lang="en-US" altLang="zh-CN" dirty="0"/>
              <a:t>"&gt;&lt;/</a:t>
            </a:r>
            <a:r>
              <a:rPr lang="en-US" altLang="zh-CN" dirty="0" err="1"/>
              <a:t>xs:attributeGroup</a:t>
            </a:r>
            <a:r>
              <a:rPr lang="en-US" altLang="zh-CN" dirty="0"/>
              <a:t>&gt;</a:t>
            </a:r>
          </a:p>
          <a:p>
            <a:pPr marL="0" indent="0">
              <a:buNone/>
            </a:pPr>
            <a:r>
              <a:rPr lang="en-US" altLang="zh-CN" dirty="0"/>
              <a:t>    &lt;/</a:t>
            </a:r>
            <a:r>
              <a:rPr lang="en-US" altLang="zh-CN" dirty="0" err="1"/>
              <a:t>xs:complexType</a:t>
            </a:r>
            <a:r>
              <a:rPr lang="en-US" altLang="zh-CN" dirty="0"/>
              <a:t>&gt;</a:t>
            </a:r>
          </a:p>
          <a:p>
            <a:pPr marL="0" indent="0">
              <a:buNone/>
            </a:pPr>
            <a:r>
              <a:rPr lang="en-US" altLang="zh-CN" dirty="0"/>
              <a:t>&lt;/</a:t>
            </a:r>
            <a:r>
              <a:rPr lang="en-US" altLang="zh-CN" dirty="0" err="1"/>
              <a:t>xs:element</a:t>
            </a:r>
            <a:r>
              <a:rPr lang="en-US" altLang="zh-CN" dirty="0"/>
              <a:t>&gt;    </a:t>
            </a:r>
          </a:p>
        </p:txBody>
      </p:sp>
    </p:spTree>
    <p:extLst>
      <p:ext uri="{BB962C8B-B14F-4D97-AF65-F5344CB8AC3E}">
        <p14:creationId xmlns:p14="http://schemas.microsoft.com/office/powerpoint/2010/main" val="1173658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Schema</a:t>
            </a:r>
            <a:r>
              <a:rPr lang="zh-CN" altLang="en-US" dirty="0"/>
              <a:t>验证文档</a:t>
            </a:r>
          </a:p>
        </p:txBody>
      </p:sp>
      <p:sp>
        <p:nvSpPr>
          <p:cNvPr id="3" name="内容占位符 2"/>
          <p:cNvSpPr>
            <a:spLocks noGrp="1"/>
          </p:cNvSpPr>
          <p:nvPr>
            <p:ph idx="1"/>
          </p:nvPr>
        </p:nvSpPr>
        <p:spPr>
          <a:xfrm>
            <a:off x="457200" y="1268760"/>
            <a:ext cx="8229600" cy="5400600"/>
          </a:xfrm>
        </p:spPr>
        <p:txBody>
          <a:bodyPr>
            <a:normAutofit fontScale="25000" lnSpcReduction="20000"/>
          </a:bodyPr>
          <a:lstStyle/>
          <a:p>
            <a:pPr marL="0" indent="0">
              <a:buNone/>
            </a:pPr>
            <a:r>
              <a:rPr lang="en-US" altLang="zh-CN" dirty="0"/>
              <a:t>3</a:t>
            </a:r>
            <a:r>
              <a:rPr lang="zh-CN" altLang="en-US" dirty="0"/>
              <a:t>、用于定义简单类型：</a:t>
            </a:r>
            <a:r>
              <a:rPr lang="en-US" altLang="zh-CN" dirty="0" err="1"/>
              <a:t>simpleType</a:t>
            </a:r>
            <a:r>
              <a:rPr lang="zh-CN" altLang="en-US" dirty="0" smtClean="0"/>
              <a:t>。</a:t>
            </a:r>
            <a:endParaRPr lang="zh-CN" altLang="en-US" dirty="0"/>
          </a:p>
          <a:p>
            <a:pPr marL="0" indent="0">
              <a:buNone/>
            </a:pPr>
            <a:r>
              <a:rPr lang="zh-CN" altLang="en-US" dirty="0"/>
              <a:t>　　它决定了元素和属性值得约束和相关信息</a:t>
            </a:r>
            <a:r>
              <a:rPr lang="zh-CN" altLang="en-US" dirty="0" smtClean="0"/>
              <a:t>。</a:t>
            </a:r>
            <a:endParaRPr lang="zh-CN" altLang="en-US" dirty="0"/>
          </a:p>
          <a:p>
            <a:pPr marL="0" indent="0">
              <a:buNone/>
            </a:pPr>
            <a:r>
              <a:rPr lang="zh-CN" altLang="en-US" dirty="0"/>
              <a:t>　　属性：</a:t>
            </a:r>
            <a:r>
              <a:rPr lang="en-US" altLang="zh-CN" dirty="0" smtClean="0"/>
              <a:t>name</a:t>
            </a:r>
            <a:endParaRPr lang="en-US" altLang="zh-CN" dirty="0"/>
          </a:p>
          <a:p>
            <a:pPr marL="0" indent="0">
              <a:buNone/>
            </a:pPr>
            <a:r>
              <a:rPr lang="zh-CN" altLang="en-US" dirty="0"/>
              <a:t>　　常用的两种方式</a:t>
            </a:r>
            <a:r>
              <a:rPr lang="zh-CN" altLang="en-US" dirty="0" smtClean="0"/>
              <a:t>：</a:t>
            </a:r>
            <a:endParaRPr lang="zh-CN" altLang="en-US" dirty="0"/>
          </a:p>
          <a:p>
            <a:pPr marL="0" indent="0">
              <a:buNone/>
            </a:pPr>
            <a:r>
              <a:rPr lang="zh-CN" altLang="en-US" dirty="0"/>
              <a:t>　　</a:t>
            </a:r>
            <a:r>
              <a:rPr lang="en-US" altLang="zh-CN" dirty="0"/>
              <a:t>1</a:t>
            </a:r>
            <a:r>
              <a:rPr lang="zh-CN" altLang="en-US" dirty="0"/>
              <a:t>）</a:t>
            </a:r>
            <a:r>
              <a:rPr lang="en-US" altLang="zh-CN" dirty="0"/>
              <a:t>restriction</a:t>
            </a:r>
            <a:r>
              <a:rPr lang="zh-CN" altLang="en-US" dirty="0"/>
              <a:t>：</a:t>
            </a:r>
            <a:r>
              <a:rPr lang="zh-CN" altLang="en-US" dirty="0" smtClean="0"/>
              <a:t>约束</a:t>
            </a:r>
            <a:endParaRPr lang="zh-CN" altLang="en-US" dirty="0"/>
          </a:p>
          <a:p>
            <a:pPr marL="0" indent="0">
              <a:buNone/>
            </a:pPr>
            <a:r>
              <a:rPr lang="zh-CN" altLang="en-US" dirty="0"/>
              <a:t>　　对现有类型进行</a:t>
            </a:r>
            <a:r>
              <a:rPr lang="zh-CN" altLang="en-US" dirty="0" smtClean="0"/>
              <a:t>扩充</a:t>
            </a:r>
            <a:endParaRPr lang="zh-CN" altLang="en-US" dirty="0"/>
          </a:p>
          <a:p>
            <a:pPr marL="0" indent="0">
              <a:buNone/>
            </a:pPr>
            <a:r>
              <a:rPr lang="zh-CN" altLang="en-US" dirty="0"/>
              <a:t>　　示例：设置年龄必须在</a:t>
            </a:r>
            <a:r>
              <a:rPr lang="en-US" altLang="zh-CN" dirty="0"/>
              <a:t>18-100</a:t>
            </a:r>
            <a:r>
              <a:rPr lang="zh-CN" altLang="en-US" dirty="0" smtClean="0"/>
              <a:t>之间</a:t>
            </a:r>
            <a:endParaRPr lang="zh-CN" altLang="en-US" dirty="0"/>
          </a:p>
          <a:p>
            <a:pPr marL="0" indent="0">
              <a:buNone/>
            </a:pPr>
            <a:r>
              <a:rPr lang="en-US" altLang="zh-CN" dirty="0" smtClean="0"/>
              <a:t>&lt;</a:t>
            </a:r>
            <a:r>
              <a:rPr lang="en-US" altLang="zh-CN" dirty="0" err="1"/>
              <a:t>xs:attributeGroup</a:t>
            </a:r>
            <a:r>
              <a:rPr lang="en-US" altLang="zh-CN" dirty="0"/>
              <a:t> name="</a:t>
            </a:r>
            <a:r>
              <a:rPr lang="en-US" altLang="zh-CN" dirty="0" err="1"/>
              <a:t>stuattgroup</a:t>
            </a:r>
            <a:r>
              <a:rPr lang="en-US" altLang="zh-CN" dirty="0"/>
              <a:t>"&gt;</a:t>
            </a:r>
          </a:p>
          <a:p>
            <a:pPr marL="0" indent="0">
              <a:buNone/>
            </a:pPr>
            <a:r>
              <a:rPr lang="en-US" altLang="zh-CN" dirty="0"/>
              <a:t>    &lt;</a:t>
            </a:r>
            <a:r>
              <a:rPr lang="en-US" altLang="zh-CN" dirty="0" err="1"/>
              <a:t>xs:attribute</a:t>
            </a:r>
            <a:r>
              <a:rPr lang="en-US" altLang="zh-CN" dirty="0"/>
              <a:t> name="name" type="</a:t>
            </a:r>
            <a:r>
              <a:rPr lang="en-US" altLang="zh-CN" dirty="0" err="1"/>
              <a:t>xs:string</a:t>
            </a:r>
            <a:r>
              <a:rPr lang="en-US" altLang="zh-CN" dirty="0"/>
              <a:t>"/&gt;</a:t>
            </a:r>
          </a:p>
          <a:p>
            <a:pPr marL="0" indent="0">
              <a:buNone/>
            </a:pPr>
            <a:r>
              <a:rPr lang="en-US" altLang="zh-CN" dirty="0"/>
              <a:t>    &lt;!--</a:t>
            </a:r>
            <a:r>
              <a:rPr lang="zh-CN" altLang="en-US" dirty="0"/>
              <a:t>将原来的</a:t>
            </a:r>
            <a:r>
              <a:rPr lang="en-US" altLang="zh-CN" dirty="0" err="1"/>
              <a:t>xs:int</a:t>
            </a:r>
            <a:r>
              <a:rPr lang="zh-CN" altLang="en-US" dirty="0"/>
              <a:t>换位</a:t>
            </a:r>
            <a:r>
              <a:rPr lang="en-US" altLang="zh-CN" dirty="0"/>
              <a:t>age</a:t>
            </a:r>
            <a:r>
              <a:rPr lang="zh-CN" altLang="en-US" dirty="0"/>
              <a:t>类型</a:t>
            </a:r>
            <a:r>
              <a:rPr lang="en-US" altLang="zh-CN" dirty="0"/>
              <a:t>--&gt;</a:t>
            </a:r>
          </a:p>
          <a:p>
            <a:pPr marL="0" indent="0">
              <a:buNone/>
            </a:pPr>
            <a:r>
              <a:rPr lang="en-US" altLang="zh-CN" dirty="0"/>
              <a:t>    &lt;</a:t>
            </a:r>
            <a:r>
              <a:rPr lang="en-US" altLang="zh-CN" dirty="0" err="1"/>
              <a:t>xs:attribute</a:t>
            </a:r>
            <a:r>
              <a:rPr lang="en-US" altLang="zh-CN" dirty="0"/>
              <a:t> name="age" type="age"/&gt;</a:t>
            </a:r>
          </a:p>
          <a:p>
            <a:pPr marL="0" indent="0">
              <a:buNone/>
            </a:pPr>
            <a:r>
              <a:rPr lang="en-US" altLang="zh-CN" dirty="0"/>
              <a:t>&lt;/</a:t>
            </a:r>
            <a:r>
              <a:rPr lang="en-US" altLang="zh-CN" dirty="0" err="1"/>
              <a:t>xs:attributeGroup</a:t>
            </a:r>
            <a:r>
              <a:rPr lang="en-US" altLang="zh-CN" dirty="0"/>
              <a:t>&gt;</a:t>
            </a:r>
          </a:p>
          <a:p>
            <a:pPr marL="0" indent="0">
              <a:buNone/>
            </a:pPr>
            <a:r>
              <a:rPr lang="en-US" altLang="zh-CN" dirty="0"/>
              <a:t>&lt;!--</a:t>
            </a:r>
            <a:r>
              <a:rPr lang="zh-CN" altLang="en-US" dirty="0"/>
              <a:t>扩展</a:t>
            </a:r>
            <a:r>
              <a:rPr lang="en-US" altLang="zh-CN" dirty="0" err="1"/>
              <a:t>int</a:t>
            </a:r>
            <a:r>
              <a:rPr lang="zh-CN" altLang="en-US" dirty="0"/>
              <a:t>类型，设置</a:t>
            </a:r>
            <a:r>
              <a:rPr lang="en-US" altLang="zh-CN" dirty="0" err="1"/>
              <a:t>int</a:t>
            </a:r>
            <a:r>
              <a:rPr lang="zh-CN" altLang="en-US" dirty="0"/>
              <a:t>取值只能是</a:t>
            </a:r>
            <a:r>
              <a:rPr lang="en-US" altLang="zh-CN" dirty="0"/>
              <a:t>18</a:t>
            </a:r>
            <a:r>
              <a:rPr lang="zh-CN" altLang="en-US" dirty="0"/>
              <a:t>到</a:t>
            </a:r>
            <a:r>
              <a:rPr lang="en-US" altLang="zh-CN" dirty="0"/>
              <a:t>100</a:t>
            </a:r>
            <a:r>
              <a:rPr lang="zh-CN" altLang="en-US" dirty="0"/>
              <a:t>，包含</a:t>
            </a:r>
            <a:r>
              <a:rPr lang="en-US" altLang="zh-CN" dirty="0"/>
              <a:t>18</a:t>
            </a:r>
            <a:r>
              <a:rPr lang="zh-CN" altLang="en-US" dirty="0"/>
              <a:t>和</a:t>
            </a:r>
            <a:r>
              <a:rPr lang="en-US" altLang="zh-CN" dirty="0"/>
              <a:t>100--&gt;</a:t>
            </a:r>
          </a:p>
          <a:p>
            <a:pPr marL="0" indent="0">
              <a:buNone/>
            </a:pPr>
            <a:r>
              <a:rPr lang="en-US" altLang="zh-CN" dirty="0"/>
              <a:t>&lt;</a:t>
            </a:r>
            <a:r>
              <a:rPr lang="en-US" altLang="zh-CN" dirty="0" err="1"/>
              <a:t>xs:simpleType</a:t>
            </a:r>
            <a:r>
              <a:rPr lang="en-US" altLang="zh-CN" dirty="0"/>
              <a:t> name="age"&gt;</a:t>
            </a:r>
          </a:p>
          <a:p>
            <a:pPr marL="0" indent="0">
              <a:buNone/>
            </a:pPr>
            <a:r>
              <a:rPr lang="en-US" altLang="zh-CN" dirty="0"/>
              <a:t>    &lt;</a:t>
            </a:r>
            <a:r>
              <a:rPr lang="en-US" altLang="zh-CN" dirty="0" err="1"/>
              <a:t>xs:restriction</a:t>
            </a:r>
            <a:r>
              <a:rPr lang="en-US" altLang="zh-CN" dirty="0"/>
              <a:t> base="</a:t>
            </a:r>
            <a:r>
              <a:rPr lang="en-US" altLang="zh-CN" dirty="0" err="1"/>
              <a:t>xs:int</a:t>
            </a:r>
            <a:r>
              <a:rPr lang="en-US" altLang="zh-CN" dirty="0"/>
              <a:t>"&gt;</a:t>
            </a:r>
          </a:p>
          <a:p>
            <a:pPr marL="0" indent="0">
              <a:buNone/>
            </a:pPr>
            <a:r>
              <a:rPr lang="en-US" altLang="zh-CN" dirty="0"/>
              <a:t>        &lt;</a:t>
            </a:r>
            <a:r>
              <a:rPr lang="en-US" altLang="zh-CN" dirty="0" err="1"/>
              <a:t>xs:minInclusive</a:t>
            </a:r>
            <a:r>
              <a:rPr lang="en-US" altLang="zh-CN" dirty="0"/>
              <a:t> value="18" /&gt;</a:t>
            </a:r>
          </a:p>
          <a:p>
            <a:pPr marL="0" indent="0">
              <a:buNone/>
            </a:pPr>
            <a:r>
              <a:rPr lang="en-US" altLang="zh-CN" dirty="0"/>
              <a:t>        &lt;</a:t>
            </a:r>
            <a:r>
              <a:rPr lang="en-US" altLang="zh-CN" dirty="0" err="1"/>
              <a:t>xs:maxInclusive</a:t>
            </a:r>
            <a:r>
              <a:rPr lang="en-US" altLang="zh-CN" dirty="0"/>
              <a:t> value="100" /&gt;</a:t>
            </a:r>
          </a:p>
          <a:p>
            <a:pPr marL="0" indent="0">
              <a:buNone/>
            </a:pPr>
            <a:r>
              <a:rPr lang="en-US" altLang="zh-CN" dirty="0"/>
              <a:t>    &lt;/</a:t>
            </a:r>
            <a:r>
              <a:rPr lang="en-US" altLang="zh-CN" dirty="0" err="1"/>
              <a:t>xs:restriction</a:t>
            </a:r>
            <a:r>
              <a:rPr lang="en-US" altLang="zh-CN" dirty="0"/>
              <a:t>&gt;</a:t>
            </a:r>
          </a:p>
          <a:p>
            <a:pPr marL="0" indent="0">
              <a:buNone/>
            </a:pPr>
            <a:r>
              <a:rPr lang="en-US" altLang="zh-CN" dirty="0"/>
              <a:t>&lt;/</a:t>
            </a:r>
            <a:r>
              <a:rPr lang="en-US" altLang="zh-CN" dirty="0" err="1"/>
              <a:t>xs:simpleType</a:t>
            </a:r>
            <a:r>
              <a:rPr lang="en-US" altLang="zh-CN" dirty="0" smtClean="0"/>
              <a:t>&gt;</a:t>
            </a:r>
            <a:endParaRPr lang="zh-CN" altLang="en-US" dirty="0"/>
          </a:p>
          <a:p>
            <a:pPr marL="0" indent="0">
              <a:buNone/>
            </a:pPr>
            <a:r>
              <a:rPr lang="zh-CN" altLang="en-US" dirty="0"/>
              <a:t>　　</a:t>
            </a:r>
            <a:r>
              <a:rPr lang="en-US" altLang="zh-CN" dirty="0"/>
              <a:t>2</a:t>
            </a:r>
            <a:r>
              <a:rPr lang="zh-CN" altLang="en-US" dirty="0"/>
              <a:t>）</a:t>
            </a:r>
            <a:r>
              <a:rPr lang="en-US" altLang="zh-CN" dirty="0"/>
              <a:t>list</a:t>
            </a:r>
            <a:r>
              <a:rPr lang="zh-CN" altLang="en-US" dirty="0"/>
              <a:t>：</a:t>
            </a:r>
            <a:r>
              <a:rPr lang="zh-CN" altLang="en-US" dirty="0" smtClean="0"/>
              <a:t>列表</a:t>
            </a:r>
            <a:endParaRPr lang="zh-CN" altLang="en-US" dirty="0"/>
          </a:p>
          <a:p>
            <a:pPr marL="0" indent="0">
              <a:buNone/>
            </a:pPr>
            <a:r>
              <a:rPr lang="zh-CN" altLang="en-US" dirty="0"/>
              <a:t>　　从一个特定的数据类型的集合中选择定义一个简单类型元素</a:t>
            </a:r>
            <a:r>
              <a:rPr lang="zh-CN" altLang="en-US" dirty="0" smtClean="0"/>
              <a:t>。</a:t>
            </a:r>
            <a:endParaRPr lang="zh-CN" altLang="en-US" dirty="0"/>
          </a:p>
          <a:p>
            <a:pPr marL="0" indent="0">
              <a:buNone/>
            </a:pPr>
            <a:r>
              <a:rPr lang="zh-CN" altLang="en-US" dirty="0"/>
              <a:t>　　</a:t>
            </a:r>
            <a:r>
              <a:rPr lang="en-US" altLang="zh-CN" dirty="0"/>
              <a:t>Schema</a:t>
            </a:r>
            <a:r>
              <a:rPr lang="zh-CN" altLang="en-US" dirty="0"/>
              <a:t>文档</a:t>
            </a:r>
            <a:r>
              <a:rPr lang="zh-CN" altLang="en-US" dirty="0" smtClean="0"/>
              <a:t>：</a:t>
            </a:r>
            <a:endParaRPr lang="zh-CN" altLang="en-US" dirty="0"/>
          </a:p>
          <a:p>
            <a:pPr marL="0" indent="0">
              <a:buNone/>
            </a:pPr>
            <a:r>
              <a:rPr lang="en-US" altLang="zh-CN" dirty="0" smtClean="0"/>
              <a:t>&lt;!--</a:t>
            </a:r>
            <a:r>
              <a:rPr lang="en-US" altLang="zh-CN" dirty="0"/>
              <a:t>Schema</a:t>
            </a:r>
            <a:r>
              <a:rPr lang="zh-CN" altLang="en-US" dirty="0"/>
              <a:t>文档</a:t>
            </a:r>
            <a:r>
              <a:rPr lang="en-US" altLang="zh-CN" dirty="0"/>
              <a:t>--&gt;</a:t>
            </a:r>
          </a:p>
          <a:p>
            <a:pPr marL="0" indent="0">
              <a:buNone/>
            </a:pPr>
            <a:r>
              <a:rPr lang="en-US" altLang="zh-CN" dirty="0"/>
              <a:t>&lt;!--</a:t>
            </a:r>
            <a:r>
              <a:rPr lang="zh-CN" altLang="en-US" dirty="0"/>
              <a:t>定义列表数据，其每项子元素为自定义扩展类型</a:t>
            </a:r>
            <a:r>
              <a:rPr lang="en-US" altLang="zh-CN" dirty="0"/>
              <a:t>--&gt;</a:t>
            </a:r>
          </a:p>
          <a:p>
            <a:pPr marL="0" indent="0">
              <a:buNone/>
            </a:pPr>
            <a:r>
              <a:rPr lang="en-US" altLang="zh-CN" dirty="0"/>
              <a:t>&lt;</a:t>
            </a:r>
            <a:r>
              <a:rPr lang="en-US" altLang="zh-CN" dirty="0" err="1"/>
              <a:t>xs:simpleType</a:t>
            </a:r>
            <a:r>
              <a:rPr lang="en-US" altLang="zh-CN" dirty="0"/>
              <a:t> name="</a:t>
            </a:r>
            <a:r>
              <a:rPr lang="en-US" altLang="zh-CN" dirty="0" err="1"/>
              <a:t>stuScore</a:t>
            </a:r>
            <a:r>
              <a:rPr lang="en-US" altLang="zh-CN" dirty="0"/>
              <a:t>"&gt;</a:t>
            </a:r>
          </a:p>
          <a:p>
            <a:pPr marL="0" indent="0">
              <a:buNone/>
            </a:pPr>
            <a:r>
              <a:rPr lang="en-US" altLang="zh-CN" dirty="0"/>
              <a:t>    &lt;</a:t>
            </a:r>
            <a:r>
              <a:rPr lang="en-US" altLang="zh-CN" dirty="0" err="1"/>
              <a:t>xs:list</a:t>
            </a:r>
            <a:r>
              <a:rPr lang="en-US" altLang="zh-CN" dirty="0"/>
              <a:t> </a:t>
            </a:r>
            <a:r>
              <a:rPr lang="en-US" altLang="zh-CN" dirty="0" err="1"/>
              <a:t>itemType</a:t>
            </a:r>
            <a:r>
              <a:rPr lang="en-US" altLang="zh-CN" dirty="0"/>
              <a:t>="</a:t>
            </a:r>
            <a:r>
              <a:rPr lang="en-US" altLang="zh-CN" dirty="0" err="1"/>
              <a:t>stuScoreItem</a:t>
            </a:r>
            <a:r>
              <a:rPr lang="en-US" altLang="zh-CN" dirty="0"/>
              <a:t>"&gt;&lt;/</a:t>
            </a:r>
            <a:r>
              <a:rPr lang="en-US" altLang="zh-CN" dirty="0" err="1"/>
              <a:t>xs:list</a:t>
            </a:r>
            <a:r>
              <a:rPr lang="en-US" altLang="zh-CN" dirty="0"/>
              <a:t>&gt;</a:t>
            </a:r>
          </a:p>
          <a:p>
            <a:pPr marL="0" indent="0">
              <a:buNone/>
            </a:pPr>
            <a:r>
              <a:rPr lang="en-US" altLang="zh-CN" dirty="0"/>
              <a:t>&lt;/</a:t>
            </a:r>
            <a:r>
              <a:rPr lang="en-US" altLang="zh-CN" dirty="0" err="1"/>
              <a:t>xs:simpleType</a:t>
            </a:r>
            <a:r>
              <a:rPr lang="en-US" altLang="zh-CN" dirty="0"/>
              <a:t>&gt;</a:t>
            </a:r>
          </a:p>
          <a:p>
            <a:pPr marL="0" indent="0">
              <a:buNone/>
            </a:pPr>
            <a:r>
              <a:rPr lang="en-US" altLang="zh-CN" dirty="0"/>
              <a:t>&lt;!--</a:t>
            </a:r>
            <a:r>
              <a:rPr lang="zh-CN" altLang="en-US" dirty="0"/>
              <a:t>定义扩展类型限定</a:t>
            </a:r>
            <a:r>
              <a:rPr lang="en-US" altLang="zh-CN" dirty="0"/>
              <a:t>0-100</a:t>
            </a:r>
            <a:r>
              <a:rPr lang="zh-CN" altLang="en-US" dirty="0"/>
              <a:t>之间</a:t>
            </a:r>
            <a:r>
              <a:rPr lang="en-US" altLang="zh-CN" dirty="0"/>
              <a:t>--&gt;</a:t>
            </a:r>
          </a:p>
          <a:p>
            <a:pPr marL="0" indent="0">
              <a:buNone/>
            </a:pPr>
            <a:r>
              <a:rPr lang="en-US" altLang="zh-CN" dirty="0"/>
              <a:t>&lt;</a:t>
            </a:r>
            <a:r>
              <a:rPr lang="en-US" altLang="zh-CN" dirty="0" err="1"/>
              <a:t>xs:simpleType</a:t>
            </a:r>
            <a:r>
              <a:rPr lang="en-US" altLang="zh-CN" dirty="0"/>
              <a:t> name="</a:t>
            </a:r>
            <a:r>
              <a:rPr lang="en-US" altLang="zh-CN" dirty="0" err="1"/>
              <a:t>stuScoreItem</a:t>
            </a:r>
            <a:r>
              <a:rPr lang="en-US" altLang="zh-CN" dirty="0"/>
              <a:t>"&gt;</a:t>
            </a:r>
          </a:p>
          <a:p>
            <a:pPr marL="0" indent="0">
              <a:buNone/>
            </a:pPr>
            <a:r>
              <a:rPr lang="en-US" altLang="zh-CN" dirty="0"/>
              <a:t>    &lt;</a:t>
            </a:r>
            <a:r>
              <a:rPr lang="en-US" altLang="zh-CN" dirty="0" err="1"/>
              <a:t>xs:restriction</a:t>
            </a:r>
            <a:r>
              <a:rPr lang="en-US" altLang="zh-CN" dirty="0"/>
              <a:t> base="</a:t>
            </a:r>
            <a:r>
              <a:rPr lang="en-US" altLang="zh-CN" dirty="0" err="1"/>
              <a:t>xs:int</a:t>
            </a:r>
            <a:r>
              <a:rPr lang="en-US" altLang="zh-CN" dirty="0"/>
              <a:t>"&gt;</a:t>
            </a:r>
          </a:p>
          <a:p>
            <a:pPr marL="0" indent="0">
              <a:buNone/>
            </a:pPr>
            <a:r>
              <a:rPr lang="en-US" altLang="zh-CN" dirty="0"/>
              <a:t>        &lt;</a:t>
            </a:r>
            <a:r>
              <a:rPr lang="en-US" altLang="zh-CN" dirty="0" err="1"/>
              <a:t>xs:minInclusive</a:t>
            </a:r>
            <a:r>
              <a:rPr lang="en-US" altLang="zh-CN" dirty="0"/>
              <a:t> value="0" /&gt;</a:t>
            </a:r>
          </a:p>
          <a:p>
            <a:pPr marL="0" indent="0">
              <a:buNone/>
            </a:pPr>
            <a:r>
              <a:rPr lang="en-US" altLang="zh-CN" dirty="0"/>
              <a:t>        &lt;</a:t>
            </a:r>
            <a:r>
              <a:rPr lang="en-US" altLang="zh-CN" dirty="0" err="1"/>
              <a:t>xs:maxInclusive</a:t>
            </a:r>
            <a:r>
              <a:rPr lang="en-US" altLang="zh-CN" dirty="0"/>
              <a:t> value="100" /&gt;</a:t>
            </a:r>
          </a:p>
          <a:p>
            <a:pPr marL="0" indent="0">
              <a:buNone/>
            </a:pPr>
            <a:r>
              <a:rPr lang="en-US" altLang="zh-CN" dirty="0"/>
              <a:t>    &lt;/</a:t>
            </a:r>
            <a:r>
              <a:rPr lang="en-US" altLang="zh-CN" dirty="0" err="1"/>
              <a:t>xs:restriction</a:t>
            </a:r>
            <a:r>
              <a:rPr lang="en-US" altLang="zh-CN" dirty="0"/>
              <a:t>&gt;</a:t>
            </a:r>
          </a:p>
          <a:p>
            <a:pPr marL="0" indent="0">
              <a:buNone/>
            </a:pPr>
            <a:r>
              <a:rPr lang="en-US" altLang="zh-CN" dirty="0"/>
              <a:t>&lt;/</a:t>
            </a:r>
            <a:r>
              <a:rPr lang="en-US" altLang="zh-CN" dirty="0" err="1"/>
              <a:t>xs:simpleType</a:t>
            </a:r>
            <a:r>
              <a:rPr lang="en-US" altLang="zh-CN" dirty="0"/>
              <a:t>&gt;</a:t>
            </a:r>
          </a:p>
          <a:p>
            <a:pPr marL="0" indent="0">
              <a:buNone/>
            </a:pPr>
            <a:r>
              <a:rPr lang="en-US" altLang="zh-CN" dirty="0"/>
              <a:t>&lt;!--</a:t>
            </a:r>
            <a:r>
              <a:rPr lang="zh-CN" altLang="en-US" dirty="0"/>
              <a:t>声明</a:t>
            </a:r>
            <a:r>
              <a:rPr lang="en-US" altLang="zh-CN" dirty="0"/>
              <a:t>Scores</a:t>
            </a:r>
            <a:r>
              <a:rPr lang="zh-CN" altLang="en-US" dirty="0"/>
              <a:t>节点，包含</a:t>
            </a:r>
            <a:r>
              <a:rPr lang="en-US" altLang="zh-CN" dirty="0"/>
              <a:t>list</a:t>
            </a:r>
            <a:r>
              <a:rPr lang="zh-CN" altLang="en-US" dirty="0"/>
              <a:t>格式数据</a:t>
            </a:r>
            <a:r>
              <a:rPr lang="en-US" altLang="zh-CN" dirty="0"/>
              <a:t>--&gt;</a:t>
            </a:r>
          </a:p>
          <a:p>
            <a:pPr marL="0" indent="0">
              <a:buNone/>
            </a:pPr>
            <a:r>
              <a:rPr lang="en-US" altLang="zh-CN" dirty="0"/>
              <a:t>&lt;</a:t>
            </a:r>
            <a:r>
              <a:rPr lang="en-US" altLang="zh-CN" dirty="0" err="1"/>
              <a:t>xs:element</a:t>
            </a:r>
            <a:r>
              <a:rPr lang="en-US" altLang="zh-CN" dirty="0"/>
              <a:t> name="scores" type="</a:t>
            </a:r>
            <a:r>
              <a:rPr lang="en-US" altLang="zh-CN" dirty="0" err="1"/>
              <a:t>stuScore</a:t>
            </a:r>
            <a:r>
              <a:rPr lang="en-US" altLang="zh-CN" dirty="0"/>
              <a:t>"&gt;        </a:t>
            </a:r>
          </a:p>
          <a:p>
            <a:pPr marL="0" indent="0">
              <a:buNone/>
            </a:pPr>
            <a:r>
              <a:rPr lang="en-US" altLang="zh-CN" dirty="0"/>
              <a:t>&lt;/</a:t>
            </a:r>
            <a:r>
              <a:rPr lang="en-US" altLang="zh-CN" dirty="0" err="1"/>
              <a:t>xs:element</a:t>
            </a:r>
            <a:r>
              <a:rPr lang="en-US" altLang="zh-CN" dirty="0"/>
              <a:t>&gt;</a:t>
            </a:r>
          </a:p>
          <a:p>
            <a:pPr marL="0" indent="0">
              <a:buNone/>
            </a:pPr>
            <a:endParaRPr lang="en-US" altLang="zh-CN" dirty="0"/>
          </a:p>
          <a:p>
            <a:pPr marL="0" indent="0">
              <a:buNone/>
            </a:pPr>
            <a:r>
              <a:rPr lang="en-US" altLang="zh-CN" dirty="0"/>
              <a:t>&lt;!--XML</a:t>
            </a:r>
            <a:r>
              <a:rPr lang="zh-CN" altLang="en-US" dirty="0"/>
              <a:t>文档中的数据</a:t>
            </a:r>
            <a:r>
              <a:rPr lang="en-US" altLang="zh-CN" dirty="0"/>
              <a:t>--&gt;</a:t>
            </a:r>
          </a:p>
          <a:p>
            <a:pPr marL="0" indent="0">
              <a:buNone/>
            </a:pPr>
            <a:r>
              <a:rPr lang="en-US" altLang="zh-CN" dirty="0"/>
              <a:t>&lt;scores </a:t>
            </a:r>
            <a:r>
              <a:rPr lang="en-US" altLang="zh-CN" dirty="0" err="1"/>
              <a:t>xmlns:xsi</a:t>
            </a:r>
            <a:r>
              <a:rPr lang="en-US" altLang="zh-CN" dirty="0"/>
              <a:t>="http://www.w3.org/2001/XMLSchema-instance" </a:t>
            </a:r>
            <a:r>
              <a:rPr lang="en-US" altLang="zh-CN" dirty="0" err="1"/>
              <a:t>xsi:noNamespaceSchemaLocation</a:t>
            </a:r>
            <a:r>
              <a:rPr lang="en-US" altLang="zh-CN" dirty="0"/>
              <a:t>="scores.xsd"&gt;</a:t>
            </a:r>
          </a:p>
          <a:p>
            <a:pPr marL="0" indent="0">
              <a:buNone/>
            </a:pPr>
            <a:r>
              <a:rPr lang="en-US" altLang="zh-CN" dirty="0"/>
              <a:t>10 20 300</a:t>
            </a:r>
          </a:p>
          <a:p>
            <a:pPr marL="0" indent="0">
              <a:buNone/>
            </a:pPr>
            <a:r>
              <a:rPr lang="en-US" altLang="zh-CN" dirty="0"/>
              <a:t>&lt;/scores</a:t>
            </a:r>
            <a:r>
              <a:rPr lang="en-US" altLang="zh-CN" dirty="0" smtClean="0"/>
              <a:t>&gt;</a:t>
            </a:r>
            <a:endParaRPr lang="en-US" altLang="zh-CN" dirty="0"/>
          </a:p>
        </p:txBody>
      </p:sp>
    </p:spTree>
    <p:extLst>
      <p:ext uri="{BB962C8B-B14F-4D97-AF65-F5344CB8AC3E}">
        <p14:creationId xmlns:p14="http://schemas.microsoft.com/office/powerpoint/2010/main" val="2697251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Schema</a:t>
            </a:r>
            <a:r>
              <a:rPr lang="zh-CN" altLang="en-US" dirty="0"/>
              <a:t>验证文档</a:t>
            </a:r>
          </a:p>
        </p:txBody>
      </p:sp>
      <p:sp>
        <p:nvSpPr>
          <p:cNvPr id="3" name="内容占位符 2"/>
          <p:cNvSpPr>
            <a:spLocks noGrp="1"/>
          </p:cNvSpPr>
          <p:nvPr>
            <p:ph idx="1"/>
          </p:nvPr>
        </p:nvSpPr>
        <p:spPr>
          <a:xfrm>
            <a:off x="457200" y="1196752"/>
            <a:ext cx="8229600" cy="4929411"/>
          </a:xfrm>
        </p:spPr>
        <p:txBody>
          <a:bodyPr>
            <a:normAutofit fontScale="25000" lnSpcReduction="20000"/>
          </a:bodyPr>
          <a:lstStyle/>
          <a:p>
            <a:pPr marL="0" indent="0">
              <a:buNone/>
            </a:pPr>
            <a:r>
              <a:rPr lang="en-US" altLang="zh-CN" dirty="0"/>
              <a:t>4</a:t>
            </a:r>
            <a:r>
              <a:rPr lang="zh-CN" altLang="en-US" dirty="0"/>
              <a:t>、用于定义复杂类型：</a:t>
            </a:r>
            <a:r>
              <a:rPr lang="en-US" altLang="zh-CN" dirty="0" err="1"/>
              <a:t>complexType</a:t>
            </a:r>
            <a:r>
              <a:rPr lang="zh-CN" altLang="en-US" dirty="0" smtClean="0"/>
              <a:t>。</a:t>
            </a:r>
            <a:endParaRPr lang="zh-CN" altLang="en-US" dirty="0"/>
          </a:p>
          <a:p>
            <a:pPr marL="0" indent="0">
              <a:buNone/>
            </a:pPr>
            <a:r>
              <a:rPr lang="zh-CN" altLang="en-US" dirty="0"/>
              <a:t>　　需要使用在节点下包含子节点的情况</a:t>
            </a:r>
            <a:r>
              <a:rPr lang="zh-CN" altLang="en-US" dirty="0" smtClean="0"/>
              <a:t>。</a:t>
            </a:r>
            <a:endParaRPr lang="zh-CN" altLang="en-US" dirty="0"/>
          </a:p>
          <a:p>
            <a:pPr marL="0" indent="0">
              <a:buNone/>
            </a:pPr>
            <a:r>
              <a:rPr lang="zh-CN" altLang="en-US" dirty="0"/>
              <a:t>　　</a:t>
            </a:r>
            <a:r>
              <a:rPr lang="en-US" altLang="zh-CN" dirty="0"/>
              <a:t>Schema</a:t>
            </a:r>
            <a:r>
              <a:rPr lang="zh-CN" altLang="en-US" dirty="0"/>
              <a:t>文档：　　</a:t>
            </a:r>
          </a:p>
          <a:p>
            <a:pPr marL="0" indent="0">
              <a:buNone/>
            </a:pPr>
            <a:r>
              <a:rPr lang="en-US" altLang="zh-CN" dirty="0" smtClean="0"/>
              <a:t>&lt;?</a:t>
            </a:r>
            <a:r>
              <a:rPr lang="en-US" altLang="zh-CN" dirty="0"/>
              <a:t>xml version="1.0" encoding="UTF-8"?&gt;</a:t>
            </a:r>
          </a:p>
          <a:p>
            <a:pPr marL="0" indent="0">
              <a:buNone/>
            </a:pPr>
            <a:r>
              <a:rPr lang="en-US" altLang="zh-CN" dirty="0"/>
              <a:t>&lt;</a:t>
            </a:r>
            <a:r>
              <a:rPr lang="en-US" altLang="zh-CN" dirty="0" err="1"/>
              <a:t>xs:schema</a:t>
            </a:r>
            <a:r>
              <a:rPr lang="en-US" altLang="zh-CN" dirty="0"/>
              <a:t> </a:t>
            </a:r>
            <a:r>
              <a:rPr lang="en-US" altLang="zh-CN" dirty="0" err="1"/>
              <a:t>xmlns:xs</a:t>
            </a:r>
            <a:r>
              <a:rPr lang="en-US" altLang="zh-CN" dirty="0"/>
              <a:t>="http://www.w3.org/2001/XMLSchema" </a:t>
            </a:r>
            <a:r>
              <a:rPr lang="en-US" altLang="zh-CN" dirty="0" err="1"/>
              <a:t>elementFormDefault</a:t>
            </a:r>
            <a:r>
              <a:rPr lang="en-US" altLang="zh-CN" dirty="0"/>
              <a:t>="qualified" </a:t>
            </a:r>
            <a:r>
              <a:rPr lang="en-US" altLang="zh-CN" dirty="0" err="1"/>
              <a:t>attributeFormDefault</a:t>
            </a:r>
            <a:r>
              <a:rPr lang="en-US" altLang="zh-CN" dirty="0"/>
              <a:t>="unqualified"&gt;</a:t>
            </a:r>
          </a:p>
          <a:p>
            <a:pPr marL="0" indent="0">
              <a:buNone/>
            </a:pPr>
            <a:r>
              <a:rPr lang="en-US" altLang="zh-CN" dirty="0"/>
              <a:t>    &lt;</a:t>
            </a:r>
            <a:r>
              <a:rPr lang="en-US" altLang="zh-CN" dirty="0" err="1"/>
              <a:t>xs:element</a:t>
            </a:r>
            <a:r>
              <a:rPr lang="en-US" altLang="zh-CN" dirty="0"/>
              <a:t> name="students"&gt;</a:t>
            </a:r>
          </a:p>
          <a:p>
            <a:pPr marL="0" indent="0">
              <a:buNone/>
            </a:pPr>
            <a:r>
              <a:rPr lang="en-US" altLang="zh-CN" dirty="0"/>
              <a:t>        &lt;</a:t>
            </a:r>
            <a:r>
              <a:rPr lang="en-US" altLang="zh-CN" dirty="0" err="1"/>
              <a:t>xs:complexType</a:t>
            </a:r>
            <a:r>
              <a:rPr lang="en-US" altLang="zh-CN" dirty="0"/>
              <a:t>&gt;</a:t>
            </a:r>
          </a:p>
          <a:p>
            <a:pPr marL="0" indent="0">
              <a:buNone/>
            </a:pPr>
            <a:r>
              <a:rPr lang="en-US" altLang="zh-CN" dirty="0"/>
              <a:t>            &lt;</a:t>
            </a:r>
            <a:r>
              <a:rPr lang="en-US" altLang="zh-CN" dirty="0" err="1"/>
              <a:t>xs:sequence</a:t>
            </a:r>
            <a:r>
              <a:rPr lang="en-US" altLang="zh-CN" dirty="0"/>
              <a:t>&gt;</a:t>
            </a:r>
          </a:p>
          <a:p>
            <a:pPr marL="0" indent="0">
              <a:buNone/>
            </a:pPr>
            <a:r>
              <a:rPr lang="en-US" altLang="zh-CN" dirty="0"/>
              <a:t>                &lt;!--</a:t>
            </a:r>
            <a:r>
              <a:rPr lang="zh-CN" altLang="en-US" dirty="0"/>
              <a:t>通过</a:t>
            </a:r>
            <a:r>
              <a:rPr lang="en-US" altLang="zh-CN" dirty="0"/>
              <a:t>ref</a:t>
            </a:r>
            <a:r>
              <a:rPr lang="zh-CN" altLang="en-US" dirty="0"/>
              <a:t>来应用</a:t>
            </a:r>
            <a:r>
              <a:rPr lang="en-US" altLang="zh-CN" dirty="0"/>
              <a:t>student</a:t>
            </a:r>
            <a:r>
              <a:rPr lang="zh-CN" altLang="en-US" dirty="0"/>
              <a:t>标记 </a:t>
            </a:r>
            <a:r>
              <a:rPr lang="en-US" altLang="zh-CN" dirty="0" err="1"/>
              <a:t>maxbounded</a:t>
            </a:r>
            <a:r>
              <a:rPr lang="zh-CN" altLang="en-US" dirty="0"/>
              <a:t>表示不限定出现的次数</a:t>
            </a:r>
            <a:r>
              <a:rPr lang="en-US" altLang="zh-CN" dirty="0"/>
              <a:t>--&gt;</a:t>
            </a:r>
          </a:p>
          <a:p>
            <a:pPr marL="0" indent="0">
              <a:buNone/>
            </a:pPr>
            <a:r>
              <a:rPr lang="en-US" altLang="zh-CN" dirty="0"/>
              <a:t>                &lt;</a:t>
            </a:r>
            <a:r>
              <a:rPr lang="en-US" altLang="zh-CN" dirty="0" err="1"/>
              <a:t>xs:element</a:t>
            </a:r>
            <a:r>
              <a:rPr lang="en-US" altLang="zh-CN" dirty="0"/>
              <a:t> ref="student" </a:t>
            </a:r>
            <a:r>
              <a:rPr lang="en-US" altLang="zh-CN" dirty="0" err="1"/>
              <a:t>maxOccurs</a:t>
            </a:r>
            <a:r>
              <a:rPr lang="en-US" altLang="zh-CN" dirty="0"/>
              <a:t>="unbounded"&gt;&lt;/</a:t>
            </a:r>
            <a:r>
              <a:rPr lang="en-US" altLang="zh-CN" dirty="0" err="1"/>
              <a:t>xs:element</a:t>
            </a:r>
            <a:r>
              <a:rPr lang="en-US" altLang="zh-CN" dirty="0"/>
              <a:t>&gt;</a:t>
            </a:r>
          </a:p>
          <a:p>
            <a:pPr marL="0" indent="0">
              <a:buNone/>
            </a:pPr>
            <a:r>
              <a:rPr lang="en-US" altLang="zh-CN" dirty="0"/>
              <a:t>            &lt;/</a:t>
            </a:r>
            <a:r>
              <a:rPr lang="en-US" altLang="zh-CN" dirty="0" err="1"/>
              <a:t>xs:sequence</a:t>
            </a:r>
            <a:r>
              <a:rPr lang="en-US" altLang="zh-CN" dirty="0"/>
              <a:t>&gt;</a:t>
            </a:r>
          </a:p>
          <a:p>
            <a:pPr marL="0" indent="0">
              <a:buNone/>
            </a:pPr>
            <a:r>
              <a:rPr lang="en-US" altLang="zh-CN" dirty="0"/>
              <a:t>        &lt;/</a:t>
            </a:r>
            <a:r>
              <a:rPr lang="en-US" altLang="zh-CN" dirty="0" err="1"/>
              <a:t>xs:complexType</a:t>
            </a:r>
            <a:r>
              <a:rPr lang="en-US" altLang="zh-CN" dirty="0"/>
              <a:t>&gt;</a:t>
            </a:r>
          </a:p>
          <a:p>
            <a:pPr marL="0" indent="0">
              <a:buNone/>
            </a:pPr>
            <a:r>
              <a:rPr lang="en-US" altLang="zh-CN" dirty="0"/>
              <a:t>    &lt;/</a:t>
            </a:r>
            <a:r>
              <a:rPr lang="en-US" altLang="zh-CN" dirty="0" err="1"/>
              <a:t>xs:element</a:t>
            </a:r>
            <a:r>
              <a:rPr lang="en-US" altLang="zh-CN" dirty="0"/>
              <a:t>&gt;</a:t>
            </a:r>
          </a:p>
          <a:p>
            <a:pPr marL="0" indent="0">
              <a:buNone/>
            </a:pPr>
            <a:r>
              <a:rPr lang="en-US" altLang="zh-CN" dirty="0"/>
              <a:t>    </a:t>
            </a:r>
          </a:p>
          <a:p>
            <a:pPr marL="0" indent="0">
              <a:buNone/>
            </a:pPr>
            <a:r>
              <a:rPr lang="en-US" altLang="zh-CN" dirty="0"/>
              <a:t>    &lt;!--</a:t>
            </a:r>
            <a:r>
              <a:rPr lang="zh-CN" altLang="en-US" dirty="0"/>
              <a:t>外部定义一个标记</a:t>
            </a:r>
            <a:r>
              <a:rPr lang="en-US" altLang="zh-CN" dirty="0"/>
              <a:t>--&gt;</a:t>
            </a:r>
          </a:p>
          <a:p>
            <a:pPr marL="0" indent="0">
              <a:buNone/>
            </a:pPr>
            <a:r>
              <a:rPr lang="en-US" altLang="zh-CN" dirty="0"/>
              <a:t>    &lt;</a:t>
            </a:r>
            <a:r>
              <a:rPr lang="en-US" altLang="zh-CN" dirty="0" err="1"/>
              <a:t>xs:element</a:t>
            </a:r>
            <a:r>
              <a:rPr lang="en-US" altLang="zh-CN" dirty="0"/>
              <a:t> name="student"&gt;</a:t>
            </a:r>
          </a:p>
          <a:p>
            <a:pPr marL="0" indent="0">
              <a:buNone/>
            </a:pPr>
            <a:r>
              <a:rPr lang="en-US" altLang="zh-CN" dirty="0"/>
              <a:t>        &lt;</a:t>
            </a:r>
            <a:r>
              <a:rPr lang="en-US" altLang="zh-CN" dirty="0" err="1"/>
              <a:t>xs:complexType</a:t>
            </a:r>
            <a:r>
              <a:rPr lang="en-US" altLang="zh-CN" dirty="0"/>
              <a:t>&gt;</a:t>
            </a:r>
          </a:p>
          <a:p>
            <a:pPr marL="0" indent="0">
              <a:buNone/>
            </a:pPr>
            <a:r>
              <a:rPr lang="en-US" altLang="zh-CN" dirty="0"/>
              <a:t>            &lt;</a:t>
            </a:r>
            <a:r>
              <a:rPr lang="en-US" altLang="zh-CN" dirty="0" err="1"/>
              <a:t>xs:sequence</a:t>
            </a:r>
            <a:r>
              <a:rPr lang="en-US" altLang="zh-CN" dirty="0"/>
              <a:t>&gt;</a:t>
            </a:r>
          </a:p>
          <a:p>
            <a:pPr marL="0" indent="0">
              <a:buNone/>
            </a:pPr>
            <a:r>
              <a:rPr lang="en-US" altLang="zh-CN" dirty="0"/>
              <a:t>                &lt;!--</a:t>
            </a:r>
            <a:r>
              <a:rPr lang="zh-CN" altLang="en-US" dirty="0"/>
              <a:t>自定义的子元素</a:t>
            </a:r>
            <a:r>
              <a:rPr lang="en-US" altLang="zh-CN" dirty="0"/>
              <a:t>:name</a:t>
            </a:r>
            <a:r>
              <a:rPr lang="zh-CN" altLang="en-US" dirty="0"/>
              <a:t>和</a:t>
            </a:r>
            <a:r>
              <a:rPr lang="en-US" altLang="zh-CN" dirty="0"/>
              <a:t>age</a:t>
            </a:r>
            <a:r>
              <a:rPr lang="zh-CN" altLang="en-US" dirty="0"/>
              <a:t>，</a:t>
            </a:r>
            <a:r>
              <a:rPr lang="en-US" altLang="zh-CN" dirty="0"/>
              <a:t>name</a:t>
            </a:r>
            <a:r>
              <a:rPr lang="zh-CN" altLang="en-US" dirty="0"/>
              <a:t>类型为</a:t>
            </a:r>
            <a:r>
              <a:rPr lang="en-US" altLang="zh-CN" dirty="0" err="1"/>
              <a:t>string,age</a:t>
            </a:r>
            <a:r>
              <a:rPr lang="zh-CN" altLang="en-US" dirty="0"/>
              <a:t>类型为</a:t>
            </a:r>
            <a:r>
              <a:rPr lang="en-US" altLang="zh-CN" dirty="0"/>
              <a:t>byte</a:t>
            </a:r>
            <a:r>
              <a:rPr lang="zh-CN" altLang="en-US" dirty="0"/>
              <a:t>，只能出现</a:t>
            </a:r>
            <a:r>
              <a:rPr lang="en-US" altLang="zh-CN" dirty="0"/>
              <a:t>1</a:t>
            </a:r>
            <a:r>
              <a:rPr lang="zh-CN" altLang="en-US" dirty="0"/>
              <a:t>次</a:t>
            </a:r>
            <a:r>
              <a:rPr lang="en-US" altLang="zh-CN" dirty="0"/>
              <a:t>--&gt;</a:t>
            </a:r>
          </a:p>
          <a:p>
            <a:pPr marL="0" indent="0">
              <a:buNone/>
            </a:pPr>
            <a:r>
              <a:rPr lang="en-US" altLang="zh-CN" dirty="0"/>
              <a:t>                &lt;</a:t>
            </a:r>
            <a:r>
              <a:rPr lang="en-US" altLang="zh-CN" dirty="0" err="1"/>
              <a:t>xs:element</a:t>
            </a:r>
            <a:r>
              <a:rPr lang="en-US" altLang="zh-CN" dirty="0"/>
              <a:t> name="name" type="</a:t>
            </a:r>
            <a:r>
              <a:rPr lang="en-US" altLang="zh-CN" dirty="0" err="1"/>
              <a:t>xs:string</a:t>
            </a:r>
            <a:r>
              <a:rPr lang="en-US" altLang="zh-CN" dirty="0"/>
              <a:t>"&gt;&lt;/</a:t>
            </a:r>
            <a:r>
              <a:rPr lang="en-US" altLang="zh-CN" dirty="0" err="1"/>
              <a:t>xs:element</a:t>
            </a:r>
            <a:r>
              <a:rPr lang="en-US" altLang="zh-CN" dirty="0"/>
              <a:t>&gt;</a:t>
            </a:r>
          </a:p>
          <a:p>
            <a:pPr marL="0" indent="0">
              <a:buNone/>
            </a:pPr>
            <a:r>
              <a:rPr lang="en-US" altLang="zh-CN" dirty="0"/>
              <a:t>                &lt;</a:t>
            </a:r>
            <a:r>
              <a:rPr lang="en-US" altLang="zh-CN" dirty="0" err="1"/>
              <a:t>xs:element</a:t>
            </a:r>
            <a:r>
              <a:rPr lang="en-US" altLang="zh-CN" dirty="0"/>
              <a:t> name="age" type="</a:t>
            </a:r>
            <a:r>
              <a:rPr lang="en-US" altLang="zh-CN" dirty="0" err="1"/>
              <a:t>xs:byte</a:t>
            </a:r>
            <a:r>
              <a:rPr lang="en-US" altLang="zh-CN" dirty="0"/>
              <a:t>"&gt;&lt;/</a:t>
            </a:r>
            <a:r>
              <a:rPr lang="en-US" altLang="zh-CN" dirty="0" err="1"/>
              <a:t>xs:element</a:t>
            </a:r>
            <a:r>
              <a:rPr lang="en-US" altLang="zh-CN" dirty="0"/>
              <a:t>&gt;</a:t>
            </a:r>
          </a:p>
          <a:p>
            <a:pPr marL="0" indent="0">
              <a:buNone/>
            </a:pPr>
            <a:r>
              <a:rPr lang="en-US" altLang="zh-CN" dirty="0"/>
              <a:t>            &lt;/</a:t>
            </a:r>
            <a:r>
              <a:rPr lang="en-US" altLang="zh-CN" dirty="0" err="1"/>
              <a:t>xs:sequence</a:t>
            </a:r>
            <a:r>
              <a:rPr lang="en-US" altLang="zh-CN" dirty="0"/>
              <a:t>&gt;</a:t>
            </a:r>
          </a:p>
          <a:p>
            <a:pPr marL="0" indent="0">
              <a:buNone/>
            </a:pPr>
            <a:r>
              <a:rPr lang="en-US" altLang="zh-CN" dirty="0"/>
              <a:t>        &lt;/</a:t>
            </a:r>
            <a:r>
              <a:rPr lang="en-US" altLang="zh-CN" dirty="0" err="1"/>
              <a:t>xs:complexType</a:t>
            </a:r>
            <a:r>
              <a:rPr lang="en-US" altLang="zh-CN" dirty="0"/>
              <a:t>&gt;</a:t>
            </a:r>
          </a:p>
          <a:p>
            <a:pPr marL="0" indent="0">
              <a:buNone/>
            </a:pPr>
            <a:r>
              <a:rPr lang="en-US" altLang="zh-CN" dirty="0"/>
              <a:t>    &lt;/</a:t>
            </a:r>
            <a:r>
              <a:rPr lang="en-US" altLang="zh-CN" dirty="0" err="1"/>
              <a:t>xs:element</a:t>
            </a:r>
            <a:r>
              <a:rPr lang="en-US" altLang="zh-CN" dirty="0"/>
              <a:t>&gt;</a:t>
            </a:r>
          </a:p>
          <a:p>
            <a:pPr marL="0" indent="0">
              <a:buNone/>
            </a:pPr>
            <a:r>
              <a:rPr lang="en-US" altLang="zh-CN" dirty="0"/>
              <a:t>&lt;/</a:t>
            </a:r>
            <a:r>
              <a:rPr lang="en-US" altLang="zh-CN" dirty="0" err="1"/>
              <a:t>xs:schema</a:t>
            </a:r>
            <a:r>
              <a:rPr lang="en-US" altLang="zh-CN" dirty="0"/>
              <a:t>&gt;</a:t>
            </a:r>
          </a:p>
          <a:p>
            <a:pPr marL="0" indent="0">
              <a:buNone/>
            </a:pPr>
            <a:r>
              <a:rPr lang="zh-CN" altLang="en-US" dirty="0"/>
              <a:t>　　</a:t>
            </a:r>
            <a:r>
              <a:rPr lang="en-US" altLang="zh-CN" dirty="0"/>
              <a:t>XML</a:t>
            </a:r>
            <a:r>
              <a:rPr lang="zh-CN" altLang="en-US" dirty="0"/>
              <a:t>文档：</a:t>
            </a:r>
          </a:p>
          <a:p>
            <a:pPr marL="0" indent="0">
              <a:buNone/>
            </a:pPr>
            <a:endParaRPr lang="zh-CN" altLang="en-US" dirty="0"/>
          </a:p>
          <a:p>
            <a:pPr marL="0" indent="0">
              <a:buNone/>
            </a:pPr>
            <a:r>
              <a:rPr lang="en-US" altLang="zh-CN" dirty="0" smtClean="0"/>
              <a:t>&lt;?</a:t>
            </a:r>
            <a:r>
              <a:rPr lang="en-US" altLang="zh-CN" dirty="0"/>
              <a:t>xml version="1.0" encoding="UTF-8"?&gt;</a:t>
            </a:r>
          </a:p>
          <a:p>
            <a:pPr marL="0" indent="0">
              <a:buNone/>
            </a:pPr>
            <a:r>
              <a:rPr lang="en-US" altLang="zh-CN" dirty="0"/>
              <a:t>&lt;students </a:t>
            </a:r>
            <a:r>
              <a:rPr lang="en-US" altLang="zh-CN" dirty="0" err="1"/>
              <a:t>xmlns:xsi</a:t>
            </a:r>
            <a:r>
              <a:rPr lang="en-US" altLang="zh-CN" dirty="0"/>
              <a:t>="http://www.w3.org/2001/XMLSchema-instance" </a:t>
            </a:r>
            <a:r>
              <a:rPr lang="en-US" altLang="zh-CN" dirty="0" err="1"/>
              <a:t>xsi:noNamespaceSchemaLocation</a:t>
            </a:r>
            <a:r>
              <a:rPr lang="en-US" altLang="zh-CN" dirty="0"/>
              <a:t>="students.xsd"&gt;</a:t>
            </a:r>
          </a:p>
          <a:p>
            <a:pPr marL="0" indent="0">
              <a:buNone/>
            </a:pPr>
            <a:r>
              <a:rPr lang="en-US" altLang="zh-CN" dirty="0"/>
              <a:t>    &lt;student&gt;</a:t>
            </a:r>
          </a:p>
          <a:p>
            <a:pPr marL="0" indent="0">
              <a:buNone/>
            </a:pPr>
            <a:r>
              <a:rPr lang="en-US" altLang="zh-CN" dirty="0"/>
              <a:t>        &lt;name&gt;</a:t>
            </a:r>
            <a:r>
              <a:rPr lang="zh-CN" altLang="en-US" dirty="0"/>
              <a:t>张三</a:t>
            </a:r>
            <a:r>
              <a:rPr lang="en-US" altLang="zh-CN" dirty="0"/>
              <a:t>&lt;/name&gt;</a:t>
            </a:r>
          </a:p>
          <a:p>
            <a:pPr marL="0" indent="0">
              <a:buNone/>
            </a:pPr>
            <a:r>
              <a:rPr lang="en-US" altLang="zh-CN" dirty="0"/>
              <a:t>        &lt;age&gt;20&lt;/age&gt;</a:t>
            </a:r>
          </a:p>
          <a:p>
            <a:pPr marL="0" indent="0">
              <a:buNone/>
            </a:pPr>
            <a:r>
              <a:rPr lang="en-US" altLang="zh-CN" dirty="0"/>
              <a:t>    &lt;/student&gt;</a:t>
            </a:r>
          </a:p>
          <a:p>
            <a:pPr marL="0" indent="0">
              <a:buNone/>
            </a:pPr>
            <a:r>
              <a:rPr lang="en-US" altLang="zh-CN" dirty="0"/>
              <a:t>    &lt;student&gt;</a:t>
            </a:r>
          </a:p>
          <a:p>
            <a:pPr marL="0" indent="0">
              <a:buNone/>
            </a:pPr>
            <a:r>
              <a:rPr lang="en-US" altLang="zh-CN" dirty="0"/>
              <a:t>        &lt;name&gt;</a:t>
            </a:r>
            <a:r>
              <a:rPr lang="zh-CN" altLang="en-US" dirty="0"/>
              <a:t>李四</a:t>
            </a:r>
            <a:r>
              <a:rPr lang="en-US" altLang="zh-CN" dirty="0"/>
              <a:t>&lt;/name&gt;</a:t>
            </a:r>
          </a:p>
          <a:p>
            <a:pPr marL="0" indent="0">
              <a:buNone/>
            </a:pPr>
            <a:r>
              <a:rPr lang="en-US" altLang="zh-CN" dirty="0"/>
              <a:t>        &lt;age&gt;20&lt;/age&gt;</a:t>
            </a:r>
          </a:p>
          <a:p>
            <a:pPr marL="0" indent="0">
              <a:buNone/>
            </a:pPr>
            <a:r>
              <a:rPr lang="en-US" altLang="zh-CN" dirty="0"/>
              <a:t>    &lt;/student&gt;</a:t>
            </a:r>
          </a:p>
          <a:p>
            <a:pPr marL="0" indent="0">
              <a:buNone/>
            </a:pPr>
            <a:r>
              <a:rPr lang="en-US" altLang="zh-CN" dirty="0"/>
              <a:t>&lt;/students</a:t>
            </a:r>
            <a:r>
              <a:rPr lang="en-US" altLang="zh-CN" dirty="0" smtClean="0"/>
              <a:t>&gt;</a:t>
            </a:r>
            <a:endParaRPr lang="en-US" altLang="zh-CN" dirty="0"/>
          </a:p>
        </p:txBody>
      </p:sp>
    </p:spTree>
    <p:extLst>
      <p:ext uri="{BB962C8B-B14F-4D97-AF65-F5344CB8AC3E}">
        <p14:creationId xmlns:p14="http://schemas.microsoft.com/office/powerpoint/2010/main" val="1498859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Schema</a:t>
            </a:r>
            <a:r>
              <a:rPr lang="zh-CN" altLang="en-US" dirty="0"/>
              <a:t>验证文档</a:t>
            </a:r>
          </a:p>
        </p:txBody>
      </p:sp>
      <p:sp>
        <p:nvSpPr>
          <p:cNvPr id="3" name="内容占位符 2"/>
          <p:cNvSpPr>
            <a:spLocks noGrp="1"/>
          </p:cNvSpPr>
          <p:nvPr>
            <p:ph idx="1"/>
          </p:nvPr>
        </p:nvSpPr>
        <p:spPr>
          <a:xfrm>
            <a:off x="467544" y="1340768"/>
            <a:ext cx="8229600" cy="4525963"/>
          </a:xfrm>
        </p:spPr>
        <p:txBody>
          <a:bodyPr>
            <a:normAutofit fontScale="32500" lnSpcReduction="20000"/>
          </a:bodyPr>
          <a:lstStyle/>
          <a:p>
            <a:pPr marL="0" indent="0">
              <a:buNone/>
            </a:pPr>
            <a:r>
              <a:rPr lang="en-US" altLang="zh-CN" dirty="0"/>
              <a:t>5</a:t>
            </a:r>
            <a:r>
              <a:rPr lang="zh-CN" altLang="en-US" dirty="0"/>
              <a:t>、用于进行约束：</a:t>
            </a:r>
            <a:r>
              <a:rPr lang="en-US" altLang="zh-CN" dirty="0"/>
              <a:t>choice</a:t>
            </a:r>
            <a:r>
              <a:rPr lang="zh-CN" altLang="en-US" dirty="0"/>
              <a:t>、</a:t>
            </a:r>
            <a:r>
              <a:rPr lang="en-US" altLang="zh-CN" dirty="0"/>
              <a:t>list</a:t>
            </a:r>
            <a:r>
              <a:rPr lang="zh-CN" altLang="en-US" dirty="0"/>
              <a:t>、</a:t>
            </a:r>
            <a:r>
              <a:rPr lang="en-US" altLang="zh-CN" dirty="0"/>
              <a:t>sequence</a:t>
            </a:r>
            <a:r>
              <a:rPr lang="zh-CN" altLang="en-US" dirty="0"/>
              <a:t>、</a:t>
            </a:r>
            <a:r>
              <a:rPr lang="en-US" altLang="zh-CN" dirty="0"/>
              <a:t>restriction</a:t>
            </a:r>
            <a:r>
              <a:rPr lang="zh-CN" altLang="en-US" dirty="0" smtClean="0"/>
              <a:t>。</a:t>
            </a:r>
            <a:endParaRPr lang="zh-CN" altLang="en-US" dirty="0"/>
          </a:p>
          <a:p>
            <a:pPr marL="0" indent="0">
              <a:buNone/>
            </a:pPr>
            <a:r>
              <a:rPr lang="zh-CN" altLang="en-US" dirty="0"/>
              <a:t>　　</a:t>
            </a:r>
            <a:r>
              <a:rPr lang="en-US" altLang="zh-CN" dirty="0" smtClean="0"/>
              <a:t>1)choice</a:t>
            </a:r>
            <a:endParaRPr lang="en-US" altLang="zh-CN" dirty="0"/>
          </a:p>
          <a:p>
            <a:pPr marL="0" indent="0">
              <a:buNone/>
            </a:pPr>
            <a:r>
              <a:rPr lang="zh-CN" altLang="en-US" dirty="0"/>
              <a:t>　　把一组属性声明组合到一起，一边被复合类型所应用，</a:t>
            </a:r>
            <a:r>
              <a:rPr lang="en-US" altLang="zh-CN" dirty="0"/>
              <a:t>XML</a:t>
            </a:r>
            <a:r>
              <a:rPr lang="zh-CN" altLang="en-US" dirty="0"/>
              <a:t>中只能出现限定选项中的一个元素</a:t>
            </a:r>
            <a:r>
              <a:rPr lang="zh-CN" altLang="en-US" dirty="0" smtClean="0"/>
              <a:t>。</a:t>
            </a:r>
            <a:endParaRPr lang="zh-CN" altLang="en-US" dirty="0"/>
          </a:p>
          <a:p>
            <a:pPr marL="0" indent="0">
              <a:buNone/>
            </a:pPr>
            <a:r>
              <a:rPr lang="zh-CN" altLang="en-US" dirty="0"/>
              <a:t>　　例</a:t>
            </a:r>
            <a:r>
              <a:rPr lang="zh-CN" altLang="en-US" dirty="0" smtClean="0"/>
              <a:t>：</a:t>
            </a:r>
            <a:endParaRPr lang="zh-CN" altLang="en-US" dirty="0"/>
          </a:p>
          <a:p>
            <a:pPr marL="0" indent="0">
              <a:buNone/>
            </a:pPr>
            <a:r>
              <a:rPr lang="zh-CN" altLang="en-US" dirty="0"/>
              <a:t>　　</a:t>
            </a:r>
            <a:r>
              <a:rPr lang="en-US" altLang="zh-CN" dirty="0"/>
              <a:t>Schema</a:t>
            </a:r>
            <a:r>
              <a:rPr lang="zh-CN" altLang="en-US" dirty="0"/>
              <a:t>文档</a:t>
            </a:r>
            <a:r>
              <a:rPr lang="zh-CN" altLang="en-US" dirty="0" smtClean="0"/>
              <a:t>：</a:t>
            </a:r>
            <a:endParaRPr lang="zh-CN" altLang="en-US" dirty="0"/>
          </a:p>
          <a:p>
            <a:pPr marL="0" indent="0">
              <a:buNone/>
            </a:pPr>
            <a:r>
              <a:rPr lang="en-US" altLang="zh-CN" dirty="0" smtClean="0"/>
              <a:t>&lt;!--</a:t>
            </a:r>
            <a:r>
              <a:rPr lang="zh-CN" altLang="en-US" dirty="0"/>
              <a:t>设定交通工具只能是自行车，小汽车，摩托车中的一项</a:t>
            </a:r>
            <a:r>
              <a:rPr lang="en-US" altLang="zh-CN" dirty="0"/>
              <a:t>--&gt;</a:t>
            </a:r>
          </a:p>
          <a:p>
            <a:pPr marL="0" indent="0">
              <a:buNone/>
            </a:pPr>
            <a:r>
              <a:rPr lang="en-US" altLang="zh-CN" dirty="0"/>
              <a:t>&lt;</a:t>
            </a:r>
            <a:r>
              <a:rPr lang="en-US" altLang="zh-CN" dirty="0" err="1"/>
              <a:t>xs:element</a:t>
            </a:r>
            <a:r>
              <a:rPr lang="en-US" altLang="zh-CN" dirty="0"/>
              <a:t> name="</a:t>
            </a:r>
            <a:r>
              <a:rPr lang="zh-CN" altLang="en-US" dirty="0"/>
              <a:t>交通工具</a:t>
            </a:r>
            <a:r>
              <a:rPr lang="en-US" altLang="zh-CN" dirty="0"/>
              <a:t>"&gt;</a:t>
            </a:r>
          </a:p>
          <a:p>
            <a:pPr marL="0" indent="0">
              <a:buNone/>
            </a:pPr>
            <a:r>
              <a:rPr lang="en-US" altLang="zh-CN" dirty="0"/>
              <a:t>    &lt;</a:t>
            </a:r>
            <a:r>
              <a:rPr lang="en-US" altLang="zh-CN" dirty="0" err="1"/>
              <a:t>xs:complexType</a:t>
            </a:r>
            <a:r>
              <a:rPr lang="en-US" altLang="zh-CN" dirty="0"/>
              <a:t>&gt;</a:t>
            </a:r>
          </a:p>
          <a:p>
            <a:pPr marL="0" indent="0">
              <a:buNone/>
            </a:pPr>
            <a:r>
              <a:rPr lang="en-US" altLang="zh-CN" dirty="0"/>
              <a:t>        &lt;</a:t>
            </a:r>
            <a:r>
              <a:rPr lang="en-US" altLang="zh-CN" dirty="0" err="1"/>
              <a:t>xs:choice</a:t>
            </a:r>
            <a:r>
              <a:rPr lang="en-US" altLang="zh-CN" dirty="0"/>
              <a:t>&gt;</a:t>
            </a:r>
          </a:p>
          <a:p>
            <a:pPr marL="0" indent="0">
              <a:buNone/>
            </a:pPr>
            <a:r>
              <a:rPr lang="en-US" altLang="zh-CN" dirty="0"/>
              <a:t>            &lt;</a:t>
            </a:r>
            <a:r>
              <a:rPr lang="en-US" altLang="zh-CN" dirty="0" err="1"/>
              <a:t>xs:element</a:t>
            </a:r>
            <a:r>
              <a:rPr lang="en-US" altLang="zh-CN" dirty="0"/>
              <a:t> name="</a:t>
            </a:r>
            <a:r>
              <a:rPr lang="zh-CN" altLang="en-US" dirty="0"/>
              <a:t>自行车</a:t>
            </a:r>
            <a:r>
              <a:rPr lang="en-US" altLang="zh-CN" dirty="0"/>
              <a:t>" type="</a:t>
            </a:r>
            <a:r>
              <a:rPr lang="en-US" altLang="zh-CN" dirty="0" err="1"/>
              <a:t>xs:string</a:t>
            </a:r>
            <a:r>
              <a:rPr lang="en-US" altLang="zh-CN" dirty="0"/>
              <a:t>"&gt;&lt;/</a:t>
            </a:r>
            <a:r>
              <a:rPr lang="en-US" altLang="zh-CN" dirty="0" err="1"/>
              <a:t>xs:element</a:t>
            </a:r>
            <a:r>
              <a:rPr lang="en-US" altLang="zh-CN" dirty="0"/>
              <a:t>&gt;</a:t>
            </a:r>
          </a:p>
          <a:p>
            <a:pPr marL="0" indent="0">
              <a:buNone/>
            </a:pPr>
            <a:r>
              <a:rPr lang="en-US" altLang="zh-CN" dirty="0"/>
              <a:t>            &lt;</a:t>
            </a:r>
            <a:r>
              <a:rPr lang="en-US" altLang="zh-CN" dirty="0" err="1"/>
              <a:t>xs:element</a:t>
            </a:r>
            <a:r>
              <a:rPr lang="en-US" altLang="zh-CN" dirty="0"/>
              <a:t> name="</a:t>
            </a:r>
            <a:r>
              <a:rPr lang="zh-CN" altLang="en-US" dirty="0"/>
              <a:t>小汽车</a:t>
            </a:r>
            <a:r>
              <a:rPr lang="en-US" altLang="zh-CN" dirty="0"/>
              <a:t>" type="</a:t>
            </a:r>
            <a:r>
              <a:rPr lang="en-US" altLang="zh-CN" dirty="0" err="1"/>
              <a:t>xs:string</a:t>
            </a:r>
            <a:r>
              <a:rPr lang="en-US" altLang="zh-CN" dirty="0"/>
              <a:t>"&gt;&lt;/</a:t>
            </a:r>
            <a:r>
              <a:rPr lang="en-US" altLang="zh-CN" dirty="0" err="1"/>
              <a:t>xs:element</a:t>
            </a:r>
            <a:r>
              <a:rPr lang="en-US" altLang="zh-CN" dirty="0"/>
              <a:t>&gt;</a:t>
            </a:r>
          </a:p>
          <a:p>
            <a:pPr marL="0" indent="0">
              <a:buNone/>
            </a:pPr>
            <a:r>
              <a:rPr lang="en-US" altLang="zh-CN" dirty="0"/>
              <a:t>            &lt;</a:t>
            </a:r>
            <a:r>
              <a:rPr lang="en-US" altLang="zh-CN" dirty="0" err="1"/>
              <a:t>xs:element</a:t>
            </a:r>
            <a:r>
              <a:rPr lang="en-US" altLang="zh-CN" dirty="0"/>
              <a:t> name="</a:t>
            </a:r>
            <a:r>
              <a:rPr lang="zh-CN" altLang="en-US" dirty="0"/>
              <a:t>摩托车</a:t>
            </a:r>
            <a:r>
              <a:rPr lang="en-US" altLang="zh-CN" dirty="0"/>
              <a:t>" type="</a:t>
            </a:r>
            <a:r>
              <a:rPr lang="en-US" altLang="zh-CN" dirty="0" err="1"/>
              <a:t>xs:string</a:t>
            </a:r>
            <a:r>
              <a:rPr lang="en-US" altLang="zh-CN" dirty="0"/>
              <a:t>"&gt;&lt;/</a:t>
            </a:r>
            <a:r>
              <a:rPr lang="en-US" altLang="zh-CN" dirty="0" err="1"/>
              <a:t>xs:element</a:t>
            </a:r>
            <a:r>
              <a:rPr lang="en-US" altLang="zh-CN" dirty="0"/>
              <a:t>&gt;</a:t>
            </a:r>
          </a:p>
          <a:p>
            <a:pPr marL="0" indent="0">
              <a:buNone/>
            </a:pPr>
            <a:r>
              <a:rPr lang="en-US" altLang="zh-CN" dirty="0"/>
              <a:t>        &lt;/</a:t>
            </a:r>
            <a:r>
              <a:rPr lang="en-US" altLang="zh-CN" dirty="0" err="1"/>
              <a:t>xs:choice</a:t>
            </a:r>
            <a:r>
              <a:rPr lang="en-US" altLang="zh-CN" dirty="0"/>
              <a:t>&gt;</a:t>
            </a:r>
          </a:p>
          <a:p>
            <a:pPr marL="0" indent="0">
              <a:buNone/>
            </a:pPr>
            <a:r>
              <a:rPr lang="en-US" altLang="zh-CN" dirty="0"/>
              <a:t>    &lt;/</a:t>
            </a:r>
            <a:r>
              <a:rPr lang="en-US" altLang="zh-CN" dirty="0" err="1"/>
              <a:t>xs:complexType</a:t>
            </a:r>
            <a:r>
              <a:rPr lang="en-US" altLang="zh-CN" dirty="0"/>
              <a:t>&gt;</a:t>
            </a:r>
          </a:p>
          <a:p>
            <a:pPr marL="0" indent="0">
              <a:buNone/>
            </a:pPr>
            <a:r>
              <a:rPr lang="en-US" altLang="zh-CN" dirty="0"/>
              <a:t>&lt;/</a:t>
            </a:r>
            <a:r>
              <a:rPr lang="en-US" altLang="zh-CN" dirty="0" err="1"/>
              <a:t>xs:element</a:t>
            </a:r>
            <a:r>
              <a:rPr lang="en-US" altLang="zh-CN" dirty="0"/>
              <a:t>&gt;</a:t>
            </a:r>
          </a:p>
          <a:p>
            <a:pPr marL="0" indent="0">
              <a:buNone/>
            </a:pPr>
            <a:r>
              <a:rPr lang="zh-CN" altLang="en-US" dirty="0"/>
              <a:t>　　</a:t>
            </a:r>
            <a:r>
              <a:rPr lang="en-US" altLang="zh-CN" dirty="0"/>
              <a:t>XML</a:t>
            </a:r>
            <a:r>
              <a:rPr lang="zh-CN" altLang="en-US" dirty="0"/>
              <a:t>文档：</a:t>
            </a:r>
          </a:p>
          <a:p>
            <a:pPr marL="0" indent="0">
              <a:buNone/>
            </a:pPr>
            <a:r>
              <a:rPr lang="en-US" altLang="zh-CN" dirty="0" smtClean="0"/>
              <a:t>&lt;</a:t>
            </a:r>
            <a:r>
              <a:rPr lang="zh-CN" altLang="en-US" dirty="0"/>
              <a:t>交通工具 </a:t>
            </a:r>
            <a:r>
              <a:rPr lang="en-US" altLang="zh-CN" dirty="0" err="1"/>
              <a:t>xmlns:xsi</a:t>
            </a:r>
            <a:r>
              <a:rPr lang="en-US" altLang="zh-CN" dirty="0"/>
              <a:t>="http://www.w3.org/2001/XMLSchema-instance" </a:t>
            </a:r>
            <a:r>
              <a:rPr lang="en-US" altLang="zh-CN" dirty="0" err="1"/>
              <a:t>xsi:noNamespaceSchemaLocation</a:t>
            </a:r>
            <a:r>
              <a:rPr lang="en-US" altLang="zh-CN" dirty="0"/>
              <a:t>="vehicle.xsd"&gt;</a:t>
            </a:r>
          </a:p>
          <a:p>
            <a:pPr marL="0" indent="0">
              <a:buNone/>
            </a:pPr>
            <a:r>
              <a:rPr lang="en-US" altLang="zh-CN" dirty="0"/>
              <a:t>    &lt;</a:t>
            </a:r>
            <a:r>
              <a:rPr lang="zh-CN" altLang="en-US" dirty="0"/>
              <a:t>自行车</a:t>
            </a:r>
            <a:r>
              <a:rPr lang="en-US" altLang="zh-CN" dirty="0"/>
              <a:t>&gt;&lt;/</a:t>
            </a:r>
            <a:r>
              <a:rPr lang="zh-CN" altLang="en-US" dirty="0"/>
              <a:t>自行车</a:t>
            </a:r>
            <a:r>
              <a:rPr lang="en-US" altLang="zh-CN" dirty="0"/>
              <a:t>&gt;</a:t>
            </a:r>
          </a:p>
          <a:p>
            <a:pPr marL="0" indent="0">
              <a:buNone/>
            </a:pPr>
            <a:r>
              <a:rPr lang="en-US" altLang="zh-CN" dirty="0"/>
              <a:t>    &lt;!--</a:t>
            </a:r>
          </a:p>
          <a:p>
            <a:pPr marL="0" indent="0">
              <a:buNone/>
            </a:pPr>
            <a:r>
              <a:rPr lang="en-US" altLang="zh-CN" dirty="0"/>
              <a:t>    &lt;</a:t>
            </a:r>
            <a:r>
              <a:rPr lang="zh-CN" altLang="en-US" dirty="0"/>
              <a:t>小汽车</a:t>
            </a:r>
            <a:r>
              <a:rPr lang="en-US" altLang="zh-CN" dirty="0"/>
              <a:t>&gt;&lt;/</a:t>
            </a:r>
            <a:r>
              <a:rPr lang="zh-CN" altLang="en-US" dirty="0"/>
              <a:t>小汽车</a:t>
            </a:r>
            <a:r>
              <a:rPr lang="en-US" altLang="zh-CN" dirty="0"/>
              <a:t>&gt;</a:t>
            </a:r>
          </a:p>
          <a:p>
            <a:pPr marL="0" indent="0">
              <a:buNone/>
            </a:pPr>
            <a:r>
              <a:rPr lang="en-US" altLang="zh-CN" dirty="0"/>
              <a:t>    &lt;</a:t>
            </a:r>
            <a:r>
              <a:rPr lang="zh-CN" altLang="en-US" dirty="0"/>
              <a:t>摩托车</a:t>
            </a:r>
            <a:r>
              <a:rPr lang="en-US" altLang="zh-CN" dirty="0"/>
              <a:t>&gt;&lt;/</a:t>
            </a:r>
            <a:r>
              <a:rPr lang="zh-CN" altLang="en-US" dirty="0"/>
              <a:t>摩托车</a:t>
            </a:r>
            <a:r>
              <a:rPr lang="en-US" altLang="zh-CN" dirty="0"/>
              <a:t>&gt;</a:t>
            </a:r>
          </a:p>
          <a:p>
            <a:pPr marL="0" indent="0">
              <a:buNone/>
            </a:pPr>
            <a:r>
              <a:rPr lang="en-US" altLang="zh-CN" dirty="0"/>
              <a:t>    </a:t>
            </a:r>
            <a:r>
              <a:rPr lang="zh-CN" altLang="en-US" dirty="0"/>
              <a:t>包含任意一个，包含多个会报错！</a:t>
            </a:r>
          </a:p>
          <a:p>
            <a:pPr marL="0" indent="0">
              <a:buNone/>
            </a:pPr>
            <a:r>
              <a:rPr lang="zh-CN" altLang="en-US" dirty="0"/>
              <a:t>    </a:t>
            </a:r>
            <a:r>
              <a:rPr lang="en-US" altLang="zh-CN" dirty="0"/>
              <a:t>--&gt;</a:t>
            </a:r>
          </a:p>
          <a:p>
            <a:pPr marL="0" indent="0">
              <a:buNone/>
            </a:pPr>
            <a:r>
              <a:rPr lang="en-US" altLang="zh-CN" dirty="0"/>
              <a:t>&lt;/</a:t>
            </a:r>
            <a:r>
              <a:rPr lang="zh-CN" altLang="en-US" dirty="0"/>
              <a:t>交通工具</a:t>
            </a:r>
            <a:r>
              <a:rPr lang="en-US" altLang="zh-CN" dirty="0"/>
              <a:t>&gt;   </a:t>
            </a:r>
          </a:p>
          <a:p>
            <a:pPr marL="0" indent="0">
              <a:buNone/>
            </a:pPr>
            <a:endParaRPr lang="zh-CN" altLang="en-US" dirty="0"/>
          </a:p>
          <a:p>
            <a:pPr marL="0" indent="0">
              <a:buNone/>
            </a:pPr>
            <a:r>
              <a:rPr lang="zh-CN" altLang="en-US" dirty="0"/>
              <a:t>　　</a:t>
            </a:r>
            <a:r>
              <a:rPr lang="en-US" altLang="zh-CN" dirty="0"/>
              <a:t>2</a:t>
            </a:r>
            <a:r>
              <a:rPr lang="zh-CN" altLang="en-US" dirty="0"/>
              <a:t>）</a:t>
            </a:r>
            <a:r>
              <a:rPr lang="en-US" altLang="zh-CN" dirty="0"/>
              <a:t>sequence</a:t>
            </a:r>
          </a:p>
          <a:p>
            <a:pPr marL="0" indent="0">
              <a:buNone/>
            </a:pPr>
            <a:endParaRPr lang="en-US" altLang="zh-CN" dirty="0"/>
          </a:p>
          <a:p>
            <a:pPr marL="0" indent="0">
              <a:buNone/>
            </a:pPr>
            <a:r>
              <a:rPr lang="zh-CN" altLang="en-US" dirty="0"/>
              <a:t>　　表示元素必须按照规定的序列进行显示。</a:t>
            </a:r>
          </a:p>
        </p:txBody>
      </p:sp>
    </p:spTree>
    <p:extLst>
      <p:ext uri="{BB962C8B-B14F-4D97-AF65-F5344CB8AC3E}">
        <p14:creationId xmlns:p14="http://schemas.microsoft.com/office/powerpoint/2010/main" val="1683580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XPath</a:t>
            </a:r>
            <a:r>
              <a:rPr lang="zh-CN" altLang="en-US" dirty="0"/>
              <a:t>来定位信息</a:t>
            </a:r>
          </a:p>
        </p:txBody>
      </p:sp>
      <p:sp>
        <p:nvSpPr>
          <p:cNvPr id="3" name="内容占位符 2"/>
          <p:cNvSpPr>
            <a:spLocks noGrp="1"/>
          </p:cNvSpPr>
          <p:nvPr>
            <p:ph idx="1"/>
          </p:nvPr>
        </p:nvSpPr>
        <p:spPr/>
        <p:txBody>
          <a:bodyPr>
            <a:normAutofit fontScale="25000" lnSpcReduction="20000"/>
          </a:bodyPr>
          <a:lstStyle/>
          <a:p>
            <a:pPr marL="0" indent="0">
              <a:buNone/>
            </a:pPr>
            <a:r>
              <a:rPr lang="zh-CN" altLang="en-US" dirty="0"/>
              <a:t>一、</a:t>
            </a:r>
            <a:r>
              <a:rPr lang="en-US" altLang="zh-CN" dirty="0" err="1"/>
              <a:t>XPath</a:t>
            </a:r>
            <a:endParaRPr lang="en-US" altLang="zh-CN" dirty="0"/>
          </a:p>
          <a:p>
            <a:pPr marL="0" indent="0">
              <a:buNone/>
            </a:pPr>
            <a:endParaRPr lang="en-US" altLang="zh-CN" dirty="0"/>
          </a:p>
          <a:p>
            <a:pPr marL="0" indent="0">
              <a:buNone/>
            </a:pPr>
            <a:r>
              <a:rPr lang="en-US" altLang="zh-CN" dirty="0"/>
              <a:t>        </a:t>
            </a:r>
            <a:r>
              <a:rPr lang="en-US" altLang="zh-CN" dirty="0" err="1"/>
              <a:t>XPath</a:t>
            </a:r>
            <a:r>
              <a:rPr lang="en-US" altLang="zh-CN" dirty="0"/>
              <a:t> </a:t>
            </a:r>
            <a:r>
              <a:rPr lang="zh-CN" altLang="en-US" dirty="0"/>
              <a:t>是一门在 </a:t>
            </a:r>
            <a:r>
              <a:rPr lang="en-US" altLang="zh-CN" dirty="0"/>
              <a:t>XML </a:t>
            </a:r>
            <a:r>
              <a:rPr lang="zh-CN" altLang="en-US" dirty="0"/>
              <a:t>文档中查找信息的语言， 可用来在 </a:t>
            </a:r>
            <a:r>
              <a:rPr lang="en-US" altLang="zh-CN" dirty="0"/>
              <a:t>XML </a:t>
            </a:r>
            <a:r>
              <a:rPr lang="zh-CN" altLang="en-US" dirty="0"/>
              <a:t>文档中对元素和属性进行遍历。</a:t>
            </a:r>
          </a:p>
          <a:p>
            <a:pPr marL="0" indent="0">
              <a:buNone/>
            </a:pPr>
            <a:endParaRPr lang="zh-CN" altLang="en-US" dirty="0"/>
          </a:p>
          <a:p>
            <a:pPr marL="0" indent="0">
              <a:buNone/>
            </a:pPr>
            <a:r>
              <a:rPr lang="zh-CN" altLang="en-US" dirty="0"/>
              <a:t>       </a:t>
            </a:r>
            <a:r>
              <a:rPr lang="en-US" altLang="zh-CN" dirty="0" err="1"/>
              <a:t>XPath</a:t>
            </a:r>
            <a:r>
              <a:rPr lang="zh-CN" altLang="en-US" dirty="0"/>
              <a:t>表达式比繁琐的文档对象模型（</a:t>
            </a:r>
            <a:r>
              <a:rPr lang="en-US" altLang="zh-CN" dirty="0"/>
              <a:t>DOM</a:t>
            </a:r>
            <a:r>
              <a:rPr lang="zh-CN" altLang="en-US" dirty="0"/>
              <a:t>）代码要容易编写得多。如果需要从</a:t>
            </a:r>
            <a:r>
              <a:rPr lang="en-US" altLang="zh-CN" dirty="0"/>
              <a:t>XML</a:t>
            </a:r>
            <a:r>
              <a:rPr lang="zh-CN" altLang="en-US" dirty="0"/>
              <a:t>文档中提取信息，最快捷、最简单的办法就是在</a:t>
            </a:r>
            <a:r>
              <a:rPr lang="en-US" altLang="zh-CN" dirty="0"/>
              <a:t>Java</a:t>
            </a:r>
            <a:r>
              <a:rPr lang="zh-CN" altLang="en-US" dirty="0"/>
              <a:t>程序中嵌入</a:t>
            </a:r>
            <a:r>
              <a:rPr lang="en-US" altLang="zh-CN" dirty="0" err="1"/>
              <a:t>XPath</a:t>
            </a:r>
            <a:r>
              <a:rPr lang="zh-CN" altLang="en-US" dirty="0"/>
              <a:t>表达式。在</a:t>
            </a:r>
            <a:r>
              <a:rPr lang="en-US" altLang="zh-CN" dirty="0"/>
              <a:t>Java</a:t>
            </a:r>
            <a:r>
              <a:rPr lang="zh-CN" altLang="en-US" dirty="0"/>
              <a:t>版本中推出了</a:t>
            </a:r>
            <a:r>
              <a:rPr lang="en-US" altLang="zh-CN" dirty="0" err="1"/>
              <a:t>javax.xml.xpath</a:t>
            </a:r>
            <a:r>
              <a:rPr lang="zh-CN" altLang="en-US" dirty="0"/>
              <a:t>包，这是一个用于</a:t>
            </a:r>
            <a:r>
              <a:rPr lang="en-US" altLang="zh-CN" dirty="0" err="1"/>
              <a:t>XPath</a:t>
            </a:r>
            <a:r>
              <a:rPr lang="zh-CN" altLang="en-US" dirty="0"/>
              <a:t>文档查询的独立于</a:t>
            </a:r>
            <a:r>
              <a:rPr lang="en-US" altLang="zh-CN" dirty="0"/>
              <a:t>XML</a:t>
            </a:r>
            <a:r>
              <a:rPr lang="zh-CN" altLang="en-US" dirty="0"/>
              <a:t>对象模型的库。</a:t>
            </a:r>
          </a:p>
          <a:p>
            <a:pPr marL="0" indent="0">
              <a:buNone/>
            </a:pPr>
            <a:endParaRPr lang="zh-CN" altLang="en-US" dirty="0"/>
          </a:p>
          <a:p>
            <a:pPr marL="0" indent="0">
              <a:buNone/>
            </a:pPr>
            <a:r>
              <a:rPr lang="zh-CN" altLang="en-US" dirty="0"/>
              <a:t>二、</a:t>
            </a:r>
            <a:r>
              <a:rPr lang="en-US" altLang="zh-CN" dirty="0" err="1"/>
              <a:t>XPath</a:t>
            </a:r>
            <a:r>
              <a:rPr lang="en-US" altLang="zh-CN" dirty="0"/>
              <a:t> API</a:t>
            </a:r>
          </a:p>
          <a:p>
            <a:pPr marL="0" indent="0">
              <a:buNone/>
            </a:pPr>
            <a:endParaRPr lang="en-US" altLang="zh-CN" dirty="0"/>
          </a:p>
          <a:p>
            <a:pPr marL="0" indent="0">
              <a:buNone/>
            </a:pPr>
            <a:r>
              <a:rPr lang="en-US" altLang="zh-CN" dirty="0"/>
              <a:t>      1.XPathFactory</a:t>
            </a:r>
            <a:r>
              <a:rPr lang="zh-CN" altLang="en-US" dirty="0"/>
              <a:t>类 </a:t>
            </a:r>
          </a:p>
          <a:p>
            <a:pPr marL="0" indent="0">
              <a:buNone/>
            </a:pPr>
            <a:r>
              <a:rPr lang="zh-CN" altLang="en-US" dirty="0"/>
              <a:t>        </a:t>
            </a:r>
            <a:r>
              <a:rPr lang="en-US" altLang="zh-CN" dirty="0" err="1"/>
              <a:t>XPathFactory</a:t>
            </a:r>
            <a:r>
              <a:rPr lang="zh-CN" altLang="en-US" dirty="0"/>
              <a:t>实例可用于创建</a:t>
            </a:r>
            <a:r>
              <a:rPr lang="en-US" altLang="zh-CN" dirty="0" err="1"/>
              <a:t>XPath</a:t>
            </a:r>
            <a:r>
              <a:rPr lang="zh-CN" altLang="en-US" dirty="0"/>
              <a:t>对象。该类只有一个受保护的空构造方法，常用的方法是：</a:t>
            </a:r>
          </a:p>
          <a:p>
            <a:pPr marL="0" indent="0">
              <a:buNone/>
            </a:pPr>
            <a:r>
              <a:rPr lang="zh-CN" altLang="en-US" dirty="0"/>
              <a:t>                       </a:t>
            </a:r>
            <a:r>
              <a:rPr lang="en-US" altLang="zh-CN" dirty="0"/>
              <a:t>static </a:t>
            </a:r>
            <a:r>
              <a:rPr lang="en-US" altLang="zh-CN" dirty="0" err="1"/>
              <a:t>XPathFactory</a:t>
            </a:r>
            <a:r>
              <a:rPr lang="en-US" altLang="zh-CN" dirty="0"/>
              <a:t> </a:t>
            </a:r>
            <a:r>
              <a:rPr lang="en-US" altLang="zh-CN" dirty="0" err="1"/>
              <a:t>newInstance</a:t>
            </a:r>
            <a:r>
              <a:rPr lang="en-US" altLang="zh-CN" dirty="0"/>
              <a:t>( )</a:t>
            </a:r>
            <a:r>
              <a:rPr lang="zh-CN" altLang="en-US" dirty="0"/>
              <a:t>：获取使用默认对象模型（</a:t>
            </a:r>
            <a:r>
              <a:rPr lang="en-US" altLang="zh-CN" dirty="0"/>
              <a:t>DOM</a:t>
            </a:r>
            <a:r>
              <a:rPr lang="zh-CN" altLang="en-US" dirty="0"/>
              <a:t>）的新</a:t>
            </a:r>
            <a:r>
              <a:rPr lang="en-US" altLang="zh-CN" dirty="0" err="1"/>
              <a:t>XPathFactory</a:t>
            </a:r>
            <a:r>
              <a:rPr lang="en-US" altLang="zh-CN" dirty="0"/>
              <a:t> </a:t>
            </a:r>
            <a:r>
              <a:rPr lang="zh-CN" altLang="en-US" dirty="0"/>
              <a:t>实例。</a:t>
            </a:r>
          </a:p>
          <a:p>
            <a:pPr marL="0" indent="0">
              <a:buNone/>
            </a:pPr>
            <a:endParaRPr lang="zh-CN" altLang="en-US" dirty="0"/>
          </a:p>
          <a:p>
            <a:pPr marL="0" indent="0">
              <a:buNone/>
            </a:pPr>
            <a:r>
              <a:rPr lang="zh-CN" altLang="en-US" dirty="0"/>
              <a:t>      </a:t>
            </a:r>
            <a:r>
              <a:rPr lang="en-US" altLang="zh-CN" dirty="0"/>
              <a:t>2. </a:t>
            </a:r>
            <a:r>
              <a:rPr lang="en-US" altLang="zh-CN" dirty="0" err="1"/>
              <a:t>XPath</a:t>
            </a:r>
            <a:r>
              <a:rPr lang="en-US" altLang="zh-CN" dirty="0"/>
              <a:t> </a:t>
            </a:r>
            <a:r>
              <a:rPr lang="zh-CN" altLang="en-US" dirty="0"/>
              <a:t>接口 </a:t>
            </a:r>
          </a:p>
          <a:p>
            <a:pPr marL="0" indent="0">
              <a:buNone/>
            </a:pPr>
            <a:endParaRPr lang="zh-CN" altLang="en-US" dirty="0"/>
          </a:p>
          <a:p>
            <a:pPr marL="0" indent="0">
              <a:buNone/>
            </a:pPr>
            <a:r>
              <a:rPr lang="zh-CN" altLang="en-US" dirty="0"/>
              <a:t>         提供了对</a:t>
            </a:r>
            <a:r>
              <a:rPr lang="en-US" altLang="zh-CN" dirty="0" err="1"/>
              <a:t>XPath</a:t>
            </a:r>
            <a:r>
              <a:rPr lang="zh-CN" altLang="en-US" dirty="0"/>
              <a:t>计算环境和表达式的访问。</a:t>
            </a:r>
            <a:r>
              <a:rPr lang="en-US" altLang="zh-CN" dirty="0" err="1"/>
              <a:t>XPath</a:t>
            </a:r>
            <a:r>
              <a:rPr lang="zh-CN" altLang="en-US" dirty="0"/>
              <a:t>对象不是线程安全的，也不能重复载入。也就是说应用程序负责确保在任意给定时间内不能有多个线程使用一个</a:t>
            </a:r>
            <a:r>
              <a:rPr lang="en-US" altLang="zh-CN" dirty="0" err="1"/>
              <a:t>XPath</a:t>
            </a:r>
            <a:r>
              <a:rPr lang="zh-CN" altLang="en-US" dirty="0"/>
              <a:t>对象。 </a:t>
            </a:r>
          </a:p>
          <a:p>
            <a:pPr marL="0" indent="0">
              <a:buNone/>
            </a:pPr>
            <a:r>
              <a:rPr lang="zh-CN" altLang="en-US" dirty="0"/>
              <a:t>        常用方法 ：</a:t>
            </a:r>
          </a:p>
          <a:p>
            <a:pPr marL="0" indent="0">
              <a:buNone/>
            </a:pPr>
            <a:r>
              <a:rPr lang="zh-CN" altLang="en-US" dirty="0"/>
              <a:t>                 </a:t>
            </a:r>
            <a:r>
              <a:rPr lang="en-US" altLang="zh-CN" dirty="0" err="1"/>
              <a:t>XPathExpression</a:t>
            </a:r>
            <a:r>
              <a:rPr lang="en-US" altLang="zh-CN" dirty="0"/>
              <a:t> compile(String expression)</a:t>
            </a:r>
            <a:r>
              <a:rPr lang="zh-CN" altLang="en-US" dirty="0"/>
              <a:t>：编译</a:t>
            </a:r>
            <a:r>
              <a:rPr lang="en-US" altLang="zh-CN" dirty="0" err="1"/>
              <a:t>XPath</a:t>
            </a:r>
            <a:r>
              <a:rPr lang="zh-CN" altLang="en-US" dirty="0"/>
              <a:t>表达式。 </a:t>
            </a:r>
          </a:p>
          <a:p>
            <a:pPr marL="0" indent="0">
              <a:buNone/>
            </a:pPr>
            <a:endParaRPr lang="zh-CN" altLang="en-US" dirty="0"/>
          </a:p>
          <a:p>
            <a:pPr marL="0" indent="0">
              <a:buNone/>
            </a:pPr>
            <a:r>
              <a:rPr lang="zh-CN" altLang="en-US" dirty="0"/>
              <a:t>      </a:t>
            </a:r>
            <a:r>
              <a:rPr lang="en-US" altLang="zh-CN" dirty="0"/>
              <a:t>3 </a:t>
            </a:r>
            <a:r>
              <a:rPr lang="en-US" altLang="zh-CN" dirty="0" err="1"/>
              <a:t>XPath.evaluate</a:t>
            </a:r>
            <a:r>
              <a:rPr lang="en-US" altLang="zh-CN" dirty="0"/>
              <a:t>()</a:t>
            </a:r>
          </a:p>
          <a:p>
            <a:pPr marL="0" indent="0">
              <a:buNone/>
            </a:pPr>
            <a:endParaRPr lang="en-US" altLang="zh-CN" dirty="0"/>
          </a:p>
          <a:p>
            <a:pPr marL="0" indent="0">
              <a:buNone/>
            </a:pPr>
            <a:r>
              <a:rPr lang="en-US" altLang="zh-CN" dirty="0"/>
              <a:t>           1</a:t>
            </a:r>
            <a:r>
              <a:rPr lang="zh-CN" altLang="en-US" dirty="0"/>
              <a:t>）</a:t>
            </a:r>
            <a:r>
              <a:rPr lang="en-US" altLang="zh-CN" dirty="0" err="1"/>
              <a:t>XPath.evaluate</a:t>
            </a:r>
            <a:r>
              <a:rPr lang="en-US" altLang="zh-CN" dirty="0"/>
              <a:t>(String expression, </a:t>
            </a:r>
            <a:r>
              <a:rPr lang="en-US" altLang="zh-CN" dirty="0" err="1"/>
              <a:t>InputSource</a:t>
            </a:r>
            <a:r>
              <a:rPr lang="en-US" altLang="zh-CN" dirty="0"/>
              <a:t> source, </a:t>
            </a:r>
            <a:r>
              <a:rPr lang="en-US" altLang="zh-CN" dirty="0" err="1"/>
              <a:t>QName</a:t>
            </a:r>
            <a:r>
              <a:rPr lang="en-US" altLang="zh-CN" dirty="0"/>
              <a:t> </a:t>
            </a:r>
            <a:r>
              <a:rPr lang="en-US" altLang="zh-CN" dirty="0" err="1"/>
              <a:t>returnType</a:t>
            </a:r>
            <a:r>
              <a:rPr lang="en-US" altLang="zh-CN" dirty="0"/>
              <a:t>) </a:t>
            </a:r>
            <a:r>
              <a:rPr lang="zh-CN" altLang="en-US" dirty="0"/>
              <a:t>：计算指定 </a:t>
            </a:r>
            <a:r>
              <a:rPr lang="en-US" altLang="zh-CN" dirty="0" err="1"/>
              <a:t>InputSource</a:t>
            </a:r>
            <a:r>
              <a:rPr lang="en-US" altLang="zh-CN" dirty="0"/>
              <a:t> </a:t>
            </a:r>
            <a:r>
              <a:rPr lang="zh-CN" altLang="en-US" dirty="0"/>
              <a:t>上下文中的 </a:t>
            </a:r>
            <a:r>
              <a:rPr lang="en-US" altLang="zh-CN" dirty="0" err="1"/>
              <a:t>XPath</a:t>
            </a:r>
            <a:r>
              <a:rPr lang="en-US" altLang="zh-CN" dirty="0"/>
              <a:t> </a:t>
            </a:r>
            <a:r>
              <a:rPr lang="zh-CN" altLang="en-US" dirty="0"/>
              <a:t>表达式并返回指定类型的结果。</a:t>
            </a:r>
          </a:p>
          <a:p>
            <a:pPr marL="0" indent="0">
              <a:buNone/>
            </a:pPr>
            <a:endParaRPr lang="zh-CN" altLang="en-US" dirty="0"/>
          </a:p>
          <a:p>
            <a:pPr marL="0" indent="0">
              <a:buNone/>
            </a:pPr>
            <a:r>
              <a:rPr lang="zh-CN" altLang="en-US" dirty="0"/>
              <a:t>            </a:t>
            </a:r>
            <a:r>
              <a:rPr lang="en-US" altLang="zh-CN" dirty="0"/>
              <a:t>2</a:t>
            </a:r>
            <a:r>
              <a:rPr lang="zh-CN" altLang="en-US" dirty="0"/>
              <a:t>）</a:t>
            </a:r>
            <a:r>
              <a:rPr lang="en-US" altLang="zh-CN" dirty="0" err="1"/>
              <a:t>XPath.evaluate</a:t>
            </a:r>
            <a:r>
              <a:rPr lang="en-US" altLang="zh-CN" dirty="0"/>
              <a:t>(String expression, Object item, </a:t>
            </a:r>
            <a:r>
              <a:rPr lang="en-US" altLang="zh-CN" dirty="0" err="1"/>
              <a:t>QName</a:t>
            </a:r>
            <a:r>
              <a:rPr lang="en-US" altLang="zh-CN" dirty="0"/>
              <a:t> </a:t>
            </a:r>
            <a:r>
              <a:rPr lang="en-US" altLang="zh-CN" dirty="0" err="1"/>
              <a:t>returnType</a:t>
            </a:r>
            <a:r>
              <a:rPr lang="en-US" altLang="zh-CN" dirty="0"/>
              <a:t>) </a:t>
            </a:r>
            <a:r>
              <a:rPr lang="zh-CN" altLang="en-US" dirty="0"/>
              <a:t>： 计算指定上下文中的 </a:t>
            </a:r>
            <a:r>
              <a:rPr lang="en-US" altLang="zh-CN" dirty="0" err="1"/>
              <a:t>XPath</a:t>
            </a:r>
            <a:r>
              <a:rPr lang="en-US" altLang="zh-CN" dirty="0"/>
              <a:t> </a:t>
            </a:r>
            <a:r>
              <a:rPr lang="zh-CN" altLang="en-US" dirty="0"/>
              <a:t>表达式并返回指定类型的结果。</a:t>
            </a:r>
          </a:p>
          <a:p>
            <a:pPr marL="0" indent="0">
              <a:buNone/>
            </a:pPr>
            <a:endParaRPr lang="zh-CN" altLang="en-US" dirty="0"/>
          </a:p>
          <a:p>
            <a:pPr marL="0" indent="0">
              <a:buNone/>
            </a:pPr>
            <a:r>
              <a:rPr lang="zh-CN" altLang="en-US" dirty="0"/>
              <a:t>          其中第三个参数就是用于指定需要的返回类型，该参数的值都是在</a:t>
            </a:r>
            <a:r>
              <a:rPr lang="en-US" altLang="zh-CN" dirty="0" err="1"/>
              <a:t>XPathConstants</a:t>
            </a:r>
            <a:r>
              <a:rPr lang="zh-CN" altLang="en-US" dirty="0"/>
              <a:t>中已经命名的静态字段。如下： </a:t>
            </a:r>
          </a:p>
          <a:p>
            <a:pPr marL="0" indent="0">
              <a:buNone/>
            </a:pPr>
            <a:r>
              <a:rPr lang="zh-CN" altLang="en-US" dirty="0"/>
              <a:t>                </a:t>
            </a:r>
            <a:r>
              <a:rPr lang="en-US" altLang="zh-CN" dirty="0" err="1"/>
              <a:t>XPathConstants.BOOLEAN</a:t>
            </a:r>
            <a:r>
              <a:rPr lang="en-US" altLang="zh-CN" dirty="0"/>
              <a:t> </a:t>
            </a:r>
          </a:p>
          <a:p>
            <a:pPr marL="0" indent="0">
              <a:buNone/>
            </a:pPr>
            <a:r>
              <a:rPr lang="en-US" altLang="zh-CN" dirty="0"/>
              <a:t>                </a:t>
            </a:r>
            <a:r>
              <a:rPr lang="en-US" altLang="zh-CN" dirty="0" err="1"/>
              <a:t>XPathConstants.NODESET</a:t>
            </a:r>
            <a:r>
              <a:rPr lang="en-US" altLang="zh-CN" dirty="0"/>
              <a:t> </a:t>
            </a:r>
          </a:p>
          <a:p>
            <a:pPr marL="0" indent="0">
              <a:buNone/>
            </a:pPr>
            <a:r>
              <a:rPr lang="en-US" altLang="zh-CN" dirty="0"/>
              <a:t>                </a:t>
            </a:r>
            <a:r>
              <a:rPr lang="en-US" altLang="zh-CN" dirty="0" err="1"/>
              <a:t>XPathConstants.NUMBER</a:t>
            </a:r>
            <a:r>
              <a:rPr lang="en-US" altLang="zh-CN" dirty="0"/>
              <a:t> </a:t>
            </a:r>
          </a:p>
          <a:p>
            <a:pPr marL="0" indent="0">
              <a:buNone/>
            </a:pPr>
            <a:r>
              <a:rPr lang="en-US" altLang="zh-CN" dirty="0"/>
              <a:t>                </a:t>
            </a:r>
            <a:r>
              <a:rPr lang="en-US" altLang="zh-CN" dirty="0" err="1"/>
              <a:t>XPathConstants.STRING</a:t>
            </a:r>
            <a:r>
              <a:rPr lang="en-US" altLang="zh-CN" dirty="0"/>
              <a:t> </a:t>
            </a:r>
          </a:p>
          <a:p>
            <a:pPr marL="0" indent="0">
              <a:buNone/>
            </a:pPr>
            <a:r>
              <a:rPr lang="en-US" altLang="zh-CN" dirty="0"/>
              <a:t>                </a:t>
            </a:r>
            <a:r>
              <a:rPr lang="en-US" altLang="zh-CN" dirty="0" err="1"/>
              <a:t>XPathConstants.STRING</a:t>
            </a:r>
            <a:endParaRPr lang="en-US" altLang="zh-CN" dirty="0"/>
          </a:p>
          <a:p>
            <a:pPr marL="0" indent="0">
              <a:buNone/>
            </a:pPr>
            <a:endParaRPr lang="en-US" altLang="zh-CN" dirty="0"/>
          </a:p>
          <a:p>
            <a:pPr marL="0" indent="0">
              <a:buNone/>
            </a:pPr>
            <a:r>
              <a:rPr lang="en-US" altLang="zh-CN" dirty="0"/>
              <a:t>                </a:t>
            </a:r>
            <a:r>
              <a:rPr lang="en-US" altLang="zh-CN" dirty="0" err="1"/>
              <a:t>XPathConstants.NODE</a:t>
            </a:r>
            <a:endParaRPr lang="en-US" altLang="zh-CN" dirty="0"/>
          </a:p>
          <a:p>
            <a:pPr marL="0" indent="0">
              <a:buNone/>
            </a:pPr>
            <a:endParaRPr lang="en-US" altLang="zh-CN" dirty="0"/>
          </a:p>
          <a:p>
            <a:pPr marL="0" indent="0">
              <a:buNone/>
            </a:pPr>
            <a:r>
              <a:rPr lang="en-US" altLang="zh-CN" dirty="0"/>
              <a:t>                </a:t>
            </a:r>
            <a:r>
              <a:rPr lang="zh-CN" altLang="en-US" dirty="0"/>
              <a:t>注：</a:t>
            </a:r>
            <a:r>
              <a:rPr lang="en-US" altLang="zh-CN" dirty="0" err="1"/>
              <a:t>XPathConstants.NODE</a:t>
            </a:r>
            <a:r>
              <a:rPr lang="zh-CN" altLang="en-US" dirty="0"/>
              <a:t>它主要适用于当</a:t>
            </a:r>
            <a:r>
              <a:rPr lang="en-US" altLang="zh-CN" dirty="0" err="1"/>
              <a:t>XPath</a:t>
            </a:r>
            <a:r>
              <a:rPr lang="zh-CN" altLang="en-US" dirty="0"/>
              <a:t>表达式的结果有且只有一个节点。如果</a:t>
            </a:r>
            <a:r>
              <a:rPr lang="en-US" altLang="zh-CN" dirty="0" err="1"/>
              <a:t>XPath</a:t>
            </a:r>
            <a:r>
              <a:rPr lang="zh-CN" altLang="en-US" dirty="0"/>
              <a:t>表达式返回了多个节点，却指定类型为</a:t>
            </a:r>
            <a:r>
              <a:rPr lang="en-US" altLang="zh-CN" dirty="0" err="1"/>
              <a:t>XPathConstants.NODE</a:t>
            </a:r>
            <a:r>
              <a:rPr lang="zh-CN" altLang="en-US" dirty="0"/>
              <a:t>，则</a:t>
            </a:r>
            <a:r>
              <a:rPr lang="en-US" altLang="zh-CN" dirty="0"/>
              <a:t>evaluate()</a:t>
            </a:r>
            <a:r>
              <a:rPr lang="zh-CN" altLang="en-US" dirty="0"/>
              <a:t>方法将按照文档顺序返回第一个节点。如果</a:t>
            </a:r>
            <a:r>
              <a:rPr lang="en-US" altLang="zh-CN" dirty="0" err="1"/>
              <a:t>XPath</a:t>
            </a:r>
            <a:r>
              <a:rPr lang="zh-CN" altLang="en-US" dirty="0"/>
              <a:t>表达式的结果为一个空集，却指定类型为</a:t>
            </a:r>
            <a:r>
              <a:rPr lang="en-US" altLang="zh-CN" dirty="0" err="1"/>
              <a:t>XPathConstants.NODE</a:t>
            </a:r>
            <a:r>
              <a:rPr lang="zh-CN" altLang="en-US" dirty="0"/>
              <a:t>，则</a:t>
            </a:r>
            <a:r>
              <a:rPr lang="en-US" altLang="zh-CN" dirty="0"/>
              <a:t>evaluate( )</a:t>
            </a:r>
            <a:r>
              <a:rPr lang="zh-CN" altLang="en-US" dirty="0"/>
              <a:t>方法将返回</a:t>
            </a:r>
            <a:r>
              <a:rPr lang="en-US" altLang="zh-CN" dirty="0"/>
              <a:t>null</a:t>
            </a:r>
            <a:r>
              <a:rPr lang="zh-CN" altLang="en-US" dirty="0"/>
              <a:t>。</a:t>
            </a:r>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1871822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XPath</a:t>
            </a:r>
            <a:r>
              <a:rPr lang="zh-CN" altLang="en-US" dirty="0"/>
              <a:t>来定位信息</a:t>
            </a:r>
          </a:p>
        </p:txBody>
      </p:sp>
      <p:sp>
        <p:nvSpPr>
          <p:cNvPr id="3" name="内容占位符 2"/>
          <p:cNvSpPr>
            <a:spLocks noGrp="1"/>
          </p:cNvSpPr>
          <p:nvPr>
            <p:ph idx="1"/>
          </p:nvPr>
        </p:nvSpPr>
        <p:spPr>
          <a:xfrm>
            <a:off x="457200" y="1600200"/>
            <a:ext cx="2458616" cy="4525963"/>
          </a:xfrm>
        </p:spPr>
        <p:txBody>
          <a:bodyPr>
            <a:normAutofit/>
          </a:bodyPr>
          <a:lstStyle/>
          <a:p>
            <a:pPr marL="0" indent="0">
              <a:buNone/>
            </a:pPr>
            <a:r>
              <a:rPr lang="en-US" altLang="zh-CN" sz="800" dirty="0" smtClean="0"/>
              <a:t>1.xml</a:t>
            </a:r>
            <a:r>
              <a:rPr lang="zh-CN" altLang="en-US" sz="800" dirty="0"/>
              <a:t>文件</a:t>
            </a:r>
          </a:p>
          <a:p>
            <a:pPr marL="0" indent="0">
              <a:buNone/>
            </a:pPr>
            <a:r>
              <a:rPr lang="en-US" altLang="zh-CN" sz="800" dirty="0"/>
              <a:t>&lt;location&gt;</a:t>
            </a:r>
          </a:p>
          <a:p>
            <a:pPr marL="0" indent="0">
              <a:buNone/>
            </a:pPr>
            <a:r>
              <a:rPr lang="en-US" altLang="zh-CN" sz="800" dirty="0"/>
              <a:t>  &lt;property&gt;</a:t>
            </a:r>
          </a:p>
          <a:p>
            <a:pPr marL="0" indent="0">
              <a:buNone/>
            </a:pPr>
            <a:r>
              <a:rPr lang="en-US" altLang="zh-CN" sz="800" dirty="0"/>
              <a:t>     &lt;name&gt;city&lt;/name&gt;</a:t>
            </a:r>
          </a:p>
          <a:p>
            <a:pPr marL="0" indent="0">
              <a:buNone/>
            </a:pPr>
            <a:r>
              <a:rPr lang="en-US" altLang="zh-CN" sz="800" dirty="0"/>
              <a:t>     &lt;value&gt;</a:t>
            </a:r>
            <a:r>
              <a:rPr lang="en-US" altLang="zh-CN" sz="800" dirty="0" err="1"/>
              <a:t>beijing</a:t>
            </a:r>
            <a:r>
              <a:rPr lang="en-US" altLang="zh-CN" sz="800" dirty="0"/>
              <a:t>&lt;/value&gt;</a:t>
            </a:r>
          </a:p>
          <a:p>
            <a:pPr marL="0" indent="0">
              <a:buNone/>
            </a:pPr>
            <a:r>
              <a:rPr lang="en-US" altLang="zh-CN" sz="800" dirty="0"/>
              <a:t>  &lt;/property&gt;</a:t>
            </a:r>
          </a:p>
          <a:p>
            <a:pPr marL="0" indent="0">
              <a:buNone/>
            </a:pPr>
            <a:r>
              <a:rPr lang="en-US" altLang="zh-CN" sz="800" dirty="0"/>
              <a:t>  &lt;property&gt;</a:t>
            </a:r>
          </a:p>
          <a:p>
            <a:pPr marL="0" indent="0">
              <a:buNone/>
            </a:pPr>
            <a:r>
              <a:rPr lang="en-US" altLang="zh-CN" sz="800" dirty="0"/>
              <a:t>      &lt;name&gt;district&lt;/name&gt;</a:t>
            </a:r>
          </a:p>
          <a:p>
            <a:pPr marL="0" indent="0">
              <a:buNone/>
            </a:pPr>
            <a:r>
              <a:rPr lang="en-US" altLang="zh-CN" sz="800" dirty="0"/>
              <a:t>      &lt;value&gt;</a:t>
            </a:r>
            <a:r>
              <a:rPr lang="en-US" altLang="zh-CN" sz="800" dirty="0" err="1"/>
              <a:t>chaoyang</a:t>
            </a:r>
            <a:r>
              <a:rPr lang="en-US" altLang="zh-CN" sz="800" dirty="0"/>
              <a:t>&lt;/value&gt;</a:t>
            </a:r>
          </a:p>
          <a:p>
            <a:pPr marL="0" indent="0">
              <a:buNone/>
            </a:pPr>
            <a:r>
              <a:rPr lang="en-US" altLang="zh-CN" sz="800" dirty="0"/>
              <a:t>  &lt;/property&gt;</a:t>
            </a:r>
          </a:p>
          <a:p>
            <a:pPr marL="0" indent="0">
              <a:buNone/>
            </a:pPr>
            <a:r>
              <a:rPr lang="en-US" altLang="zh-CN" sz="800" dirty="0"/>
              <a:t>&lt;/location&gt;</a:t>
            </a:r>
          </a:p>
          <a:p>
            <a:pPr marL="0" indent="0">
              <a:buNone/>
            </a:pPr>
            <a:r>
              <a:rPr lang="zh-CN" altLang="en-US" sz="800" dirty="0"/>
              <a:t>　</a:t>
            </a:r>
            <a:r>
              <a:rPr lang="en-US" altLang="zh-CN" sz="800" dirty="0"/>
              <a:t>2.</a:t>
            </a:r>
            <a:r>
              <a:rPr lang="zh-CN" altLang="en-US" sz="800" dirty="0"/>
              <a:t>解析上面的</a:t>
            </a:r>
            <a:r>
              <a:rPr lang="en-US" altLang="zh-CN" sz="800" dirty="0"/>
              <a:t>xml</a:t>
            </a:r>
            <a:r>
              <a:rPr lang="zh-CN" altLang="en-US" sz="800" dirty="0"/>
              <a:t>文件</a:t>
            </a:r>
          </a:p>
          <a:p>
            <a:pPr marL="0" indent="0">
              <a:buNone/>
            </a:pPr>
            <a:endParaRPr lang="zh-CN" altLang="en-US" sz="800" dirty="0"/>
          </a:p>
          <a:p>
            <a:pPr marL="0" indent="0">
              <a:buNone/>
            </a:pPr>
            <a:endParaRPr lang="zh-CN" altLang="en-US" sz="800" dirty="0"/>
          </a:p>
        </p:txBody>
      </p:sp>
      <p:sp>
        <p:nvSpPr>
          <p:cNvPr id="4" name="矩形 3"/>
          <p:cNvSpPr/>
          <p:nvPr/>
        </p:nvSpPr>
        <p:spPr>
          <a:xfrm>
            <a:off x="3275856" y="1340768"/>
            <a:ext cx="4572000" cy="4770537"/>
          </a:xfrm>
          <a:prstGeom prst="rect">
            <a:avLst/>
          </a:prstGeom>
        </p:spPr>
        <p:txBody>
          <a:bodyPr>
            <a:spAutoFit/>
          </a:bodyPr>
          <a:lstStyle/>
          <a:p>
            <a:r>
              <a:rPr lang="en-US" altLang="zh-CN" sz="800" dirty="0"/>
              <a:t>import </a:t>
            </a:r>
            <a:r>
              <a:rPr lang="en-US" altLang="zh-CN" sz="800" dirty="0" err="1"/>
              <a:t>javax.xml.parsers.DocumentBuilder</a:t>
            </a:r>
            <a:r>
              <a:rPr lang="en-US" altLang="zh-CN" sz="800" dirty="0"/>
              <a:t>;</a:t>
            </a:r>
          </a:p>
          <a:p>
            <a:r>
              <a:rPr lang="en-US" altLang="zh-CN" sz="800" dirty="0"/>
              <a:t>import </a:t>
            </a:r>
            <a:r>
              <a:rPr lang="en-US" altLang="zh-CN" sz="800" dirty="0" err="1"/>
              <a:t>javax.xml.parsers.DocumentBuilderFactory</a:t>
            </a:r>
            <a:r>
              <a:rPr lang="en-US" altLang="zh-CN" sz="800" dirty="0"/>
              <a:t>;</a:t>
            </a:r>
          </a:p>
          <a:p>
            <a:r>
              <a:rPr lang="en-US" altLang="zh-CN" sz="800" dirty="0"/>
              <a:t>import </a:t>
            </a:r>
            <a:r>
              <a:rPr lang="en-US" altLang="zh-CN" sz="800" dirty="0" err="1"/>
              <a:t>javax.xml.xpath.XPath</a:t>
            </a:r>
            <a:r>
              <a:rPr lang="en-US" altLang="zh-CN" sz="800" dirty="0"/>
              <a:t>;</a:t>
            </a:r>
          </a:p>
          <a:p>
            <a:r>
              <a:rPr lang="en-US" altLang="zh-CN" sz="800" dirty="0"/>
              <a:t>import </a:t>
            </a:r>
            <a:r>
              <a:rPr lang="en-US" altLang="zh-CN" sz="800" dirty="0" err="1"/>
              <a:t>javax.xml.xpath.XPathConstants</a:t>
            </a:r>
            <a:r>
              <a:rPr lang="en-US" altLang="zh-CN" sz="800" dirty="0"/>
              <a:t>;</a:t>
            </a:r>
          </a:p>
          <a:p>
            <a:r>
              <a:rPr lang="en-US" altLang="zh-CN" sz="800" dirty="0"/>
              <a:t>import </a:t>
            </a:r>
            <a:r>
              <a:rPr lang="en-US" altLang="zh-CN" sz="800" dirty="0" err="1"/>
              <a:t>javax.xml.xpath.XPathFactory</a:t>
            </a:r>
            <a:r>
              <a:rPr lang="en-US" altLang="zh-CN" sz="800" dirty="0" smtClean="0"/>
              <a:t>;</a:t>
            </a:r>
            <a:endParaRPr lang="en-US" altLang="zh-CN" sz="800" dirty="0"/>
          </a:p>
          <a:p>
            <a:r>
              <a:rPr lang="en-US" altLang="zh-CN" sz="800" dirty="0"/>
              <a:t>import org.w3c.dom.Document;</a:t>
            </a:r>
          </a:p>
          <a:p>
            <a:r>
              <a:rPr lang="en-US" altLang="zh-CN" sz="800" dirty="0"/>
              <a:t>import org.w3c.dom.Node;</a:t>
            </a:r>
          </a:p>
          <a:p>
            <a:r>
              <a:rPr lang="en-US" altLang="zh-CN" sz="800" dirty="0"/>
              <a:t>import org.w3c.dom.NodeList</a:t>
            </a:r>
            <a:r>
              <a:rPr lang="en-US" altLang="zh-CN" sz="800" dirty="0" smtClean="0"/>
              <a:t>;</a:t>
            </a:r>
            <a:endParaRPr lang="en-US" altLang="zh-CN" sz="800" dirty="0"/>
          </a:p>
          <a:p>
            <a:r>
              <a:rPr lang="en-US" altLang="zh-CN" sz="800" dirty="0"/>
              <a:t>public class </a:t>
            </a:r>
            <a:r>
              <a:rPr lang="en-US" altLang="zh-CN" sz="800" dirty="0" err="1"/>
              <a:t>XPathTest</a:t>
            </a:r>
            <a:r>
              <a:rPr lang="en-US" altLang="zh-CN" sz="800" dirty="0"/>
              <a:t> </a:t>
            </a:r>
            <a:r>
              <a:rPr lang="en-US" altLang="zh-CN" sz="800" dirty="0" smtClean="0"/>
              <a:t>{</a:t>
            </a:r>
            <a:endParaRPr lang="en-US" altLang="zh-CN" sz="800" dirty="0"/>
          </a:p>
          <a:p>
            <a:r>
              <a:rPr lang="en-US" altLang="zh-CN" sz="800" dirty="0"/>
              <a:t>    public static void main(String </a:t>
            </a:r>
            <a:r>
              <a:rPr lang="en-US" altLang="zh-CN" sz="800" dirty="0" err="1"/>
              <a:t>args</a:t>
            </a:r>
            <a:r>
              <a:rPr lang="en-US" altLang="zh-CN" sz="800" dirty="0"/>
              <a:t>[]){</a:t>
            </a:r>
          </a:p>
          <a:p>
            <a:r>
              <a:rPr lang="en-US" altLang="zh-CN" sz="800" dirty="0"/>
              <a:t>          try {</a:t>
            </a:r>
          </a:p>
          <a:p>
            <a:r>
              <a:rPr lang="en-US" altLang="zh-CN" sz="800" dirty="0"/>
              <a:t>              //</a:t>
            </a:r>
            <a:r>
              <a:rPr lang="zh-CN" altLang="en-US" sz="800" dirty="0"/>
              <a:t>解析文档</a:t>
            </a:r>
          </a:p>
          <a:p>
            <a:r>
              <a:rPr lang="zh-CN" altLang="en-US" sz="800" dirty="0"/>
              <a:t>              </a:t>
            </a:r>
            <a:r>
              <a:rPr lang="en-US" altLang="zh-CN" sz="800" dirty="0" err="1"/>
              <a:t>DocumentBuilderFactory</a:t>
            </a:r>
            <a:r>
              <a:rPr lang="en-US" altLang="zh-CN" sz="800" dirty="0"/>
              <a:t> </a:t>
            </a:r>
            <a:r>
              <a:rPr lang="en-US" altLang="zh-CN" sz="800" dirty="0" err="1"/>
              <a:t>domFactory</a:t>
            </a:r>
            <a:r>
              <a:rPr lang="en-US" altLang="zh-CN" sz="800" dirty="0"/>
              <a:t> = </a:t>
            </a:r>
            <a:r>
              <a:rPr lang="en-US" altLang="zh-CN" sz="800" dirty="0" err="1"/>
              <a:t>DocumentBuilderFactory.newInstance</a:t>
            </a:r>
            <a:r>
              <a:rPr lang="en-US" altLang="zh-CN" sz="800" dirty="0"/>
              <a:t>();</a:t>
            </a:r>
          </a:p>
          <a:p>
            <a:r>
              <a:rPr lang="en-US" altLang="zh-CN" sz="800" dirty="0"/>
              <a:t>              </a:t>
            </a:r>
            <a:r>
              <a:rPr lang="en-US" altLang="zh-CN" sz="800" dirty="0" err="1"/>
              <a:t>domFactory.setNamespaceAware</a:t>
            </a:r>
            <a:r>
              <a:rPr lang="en-US" altLang="zh-CN" sz="800" dirty="0"/>
              <a:t>(true); // never forget this!</a:t>
            </a:r>
          </a:p>
          <a:p>
            <a:r>
              <a:rPr lang="en-US" altLang="zh-CN" sz="800" dirty="0"/>
              <a:t>              </a:t>
            </a:r>
            <a:r>
              <a:rPr lang="en-US" altLang="zh-CN" sz="800" dirty="0" err="1"/>
              <a:t>DocumentBuilder</a:t>
            </a:r>
            <a:r>
              <a:rPr lang="en-US" altLang="zh-CN" sz="800" dirty="0"/>
              <a:t> builder = </a:t>
            </a:r>
            <a:r>
              <a:rPr lang="en-US" altLang="zh-CN" sz="800" dirty="0" err="1"/>
              <a:t>domFactory.newDocumentBuilder</a:t>
            </a:r>
            <a:r>
              <a:rPr lang="en-US" altLang="zh-CN" sz="800" dirty="0"/>
              <a:t>();</a:t>
            </a:r>
          </a:p>
          <a:p>
            <a:r>
              <a:rPr lang="en-US" altLang="zh-CN" sz="800" dirty="0"/>
              <a:t>              Document doc = </a:t>
            </a:r>
            <a:r>
              <a:rPr lang="en-US" altLang="zh-CN" sz="800" dirty="0" err="1"/>
              <a:t>builder.parse</a:t>
            </a:r>
            <a:r>
              <a:rPr lang="en-US" altLang="zh-CN" sz="800" dirty="0"/>
              <a:t>("city.xml</a:t>
            </a:r>
            <a:r>
              <a:rPr lang="en-US" altLang="zh-CN" sz="800" dirty="0" smtClean="0"/>
              <a:t>");</a:t>
            </a:r>
            <a:endParaRPr lang="en-US" altLang="zh-CN" sz="800" dirty="0"/>
          </a:p>
          <a:p>
            <a:r>
              <a:rPr lang="en-US" altLang="zh-CN" sz="800" dirty="0"/>
              <a:t>               </a:t>
            </a:r>
            <a:r>
              <a:rPr lang="en-US" altLang="zh-CN" sz="800" dirty="0" err="1"/>
              <a:t>XPathFactory</a:t>
            </a:r>
            <a:r>
              <a:rPr lang="en-US" altLang="zh-CN" sz="800" dirty="0"/>
              <a:t> factory = </a:t>
            </a:r>
            <a:r>
              <a:rPr lang="en-US" altLang="zh-CN" sz="800" dirty="0" err="1"/>
              <a:t>XPathFactory.newInstance</a:t>
            </a:r>
            <a:r>
              <a:rPr lang="en-US" altLang="zh-CN" sz="800" dirty="0"/>
              <a:t>(); //</a:t>
            </a:r>
            <a:r>
              <a:rPr lang="zh-CN" altLang="en-US" sz="800" dirty="0"/>
              <a:t>创建 </a:t>
            </a:r>
            <a:r>
              <a:rPr lang="en-US" altLang="zh-CN" sz="800" dirty="0" err="1"/>
              <a:t>XPathFactory</a:t>
            </a:r>
            <a:endParaRPr lang="en-US" altLang="zh-CN" sz="800" dirty="0"/>
          </a:p>
          <a:p>
            <a:r>
              <a:rPr lang="en-US" altLang="zh-CN" sz="800" dirty="0"/>
              <a:t>               </a:t>
            </a:r>
            <a:r>
              <a:rPr lang="en-US" altLang="zh-CN" sz="800" dirty="0" err="1"/>
              <a:t>XPath</a:t>
            </a:r>
            <a:r>
              <a:rPr lang="en-US" altLang="zh-CN" sz="800" dirty="0"/>
              <a:t> </a:t>
            </a:r>
            <a:r>
              <a:rPr lang="en-US" altLang="zh-CN" sz="800" dirty="0" err="1"/>
              <a:t>xpath</a:t>
            </a:r>
            <a:r>
              <a:rPr lang="en-US" altLang="zh-CN" sz="800" dirty="0"/>
              <a:t> = </a:t>
            </a:r>
            <a:r>
              <a:rPr lang="en-US" altLang="zh-CN" sz="800" dirty="0" err="1"/>
              <a:t>factory.newXPath</a:t>
            </a:r>
            <a:r>
              <a:rPr lang="en-US" altLang="zh-CN" sz="800" dirty="0"/>
              <a:t>();//</a:t>
            </a:r>
            <a:r>
              <a:rPr lang="zh-CN" altLang="en-US" sz="800" dirty="0"/>
              <a:t>用这个工厂创建 </a:t>
            </a:r>
            <a:r>
              <a:rPr lang="en-US" altLang="zh-CN" sz="800" dirty="0" err="1"/>
              <a:t>XPath</a:t>
            </a:r>
            <a:r>
              <a:rPr lang="en-US" altLang="zh-CN" sz="800" dirty="0"/>
              <a:t> </a:t>
            </a:r>
            <a:r>
              <a:rPr lang="zh-CN" altLang="en-US" sz="800" dirty="0" smtClean="0"/>
              <a:t>对象               </a:t>
            </a:r>
            <a:r>
              <a:rPr lang="en-US" altLang="zh-CN" sz="800" dirty="0" err="1"/>
              <a:t>NodeList</a:t>
            </a:r>
            <a:r>
              <a:rPr lang="en-US" altLang="zh-CN" sz="800" dirty="0"/>
              <a:t> nodes = (</a:t>
            </a:r>
            <a:r>
              <a:rPr lang="en-US" altLang="zh-CN" sz="800" dirty="0" err="1"/>
              <a:t>NodeList</a:t>
            </a:r>
            <a:r>
              <a:rPr lang="en-US" altLang="zh-CN" sz="800" dirty="0"/>
              <a:t>)</a:t>
            </a:r>
            <a:r>
              <a:rPr lang="en-US" altLang="zh-CN" sz="800" dirty="0" err="1"/>
              <a:t>xpath.evaluate</a:t>
            </a:r>
            <a:r>
              <a:rPr lang="en-US" altLang="zh-CN" sz="800" dirty="0"/>
              <a:t>("location/property", doc, </a:t>
            </a:r>
            <a:r>
              <a:rPr lang="en-US" altLang="zh-CN" sz="800" dirty="0" err="1"/>
              <a:t>XPathConstants.NODESET</a:t>
            </a:r>
            <a:r>
              <a:rPr lang="en-US" altLang="zh-CN" sz="800" dirty="0"/>
              <a:t>);</a:t>
            </a:r>
          </a:p>
          <a:p>
            <a:r>
              <a:rPr lang="en-US" altLang="zh-CN" sz="800" dirty="0"/>
              <a:t>               String name = "";</a:t>
            </a:r>
          </a:p>
          <a:p>
            <a:r>
              <a:rPr lang="en-US" altLang="zh-CN" sz="800" dirty="0"/>
              <a:t>               String value = "";</a:t>
            </a:r>
          </a:p>
          <a:p>
            <a:r>
              <a:rPr lang="en-US" altLang="zh-CN" sz="800" dirty="0"/>
              <a:t>               for (</a:t>
            </a:r>
            <a:r>
              <a:rPr lang="en-US" altLang="zh-CN" sz="800" dirty="0" err="1"/>
              <a:t>int</a:t>
            </a:r>
            <a:r>
              <a:rPr lang="en-US" altLang="zh-CN" sz="800" dirty="0"/>
              <a:t> i = 0; i &lt; </a:t>
            </a:r>
            <a:r>
              <a:rPr lang="en-US" altLang="zh-CN" sz="800" dirty="0" err="1"/>
              <a:t>nodes.getLength</a:t>
            </a:r>
            <a:r>
              <a:rPr lang="en-US" altLang="zh-CN" sz="800" dirty="0"/>
              <a:t>(); i++) {</a:t>
            </a:r>
          </a:p>
          <a:p>
            <a:r>
              <a:rPr lang="en-US" altLang="zh-CN" sz="800" dirty="0"/>
              <a:t>                    Node </a:t>
            </a:r>
            <a:r>
              <a:rPr lang="en-US" altLang="zh-CN" sz="800" dirty="0" err="1"/>
              <a:t>node</a:t>
            </a:r>
            <a:r>
              <a:rPr lang="en-US" altLang="zh-CN" sz="800" dirty="0"/>
              <a:t> = </a:t>
            </a:r>
            <a:r>
              <a:rPr lang="en-US" altLang="zh-CN" sz="800" dirty="0" err="1"/>
              <a:t>nodes.item</a:t>
            </a:r>
            <a:r>
              <a:rPr lang="en-US" altLang="zh-CN" sz="800" dirty="0"/>
              <a:t>(i); </a:t>
            </a:r>
          </a:p>
          <a:p>
            <a:r>
              <a:rPr lang="en-US" altLang="zh-CN" sz="800" dirty="0"/>
              <a:t>                    name = (String) </a:t>
            </a:r>
            <a:r>
              <a:rPr lang="en-US" altLang="zh-CN" sz="800" dirty="0" err="1"/>
              <a:t>xpath.evaluate</a:t>
            </a:r>
            <a:r>
              <a:rPr lang="en-US" altLang="zh-CN" sz="800" dirty="0"/>
              <a:t>("name", node, </a:t>
            </a:r>
            <a:r>
              <a:rPr lang="en-US" altLang="zh-CN" sz="800" dirty="0" err="1"/>
              <a:t>XPathConstants.STRING</a:t>
            </a:r>
            <a:r>
              <a:rPr lang="en-US" altLang="zh-CN" sz="800" dirty="0"/>
              <a:t>);</a:t>
            </a:r>
          </a:p>
          <a:p>
            <a:r>
              <a:rPr lang="en-US" altLang="zh-CN" sz="800" dirty="0"/>
              <a:t>                    value = (String) </a:t>
            </a:r>
            <a:r>
              <a:rPr lang="en-US" altLang="zh-CN" sz="800" dirty="0" err="1"/>
              <a:t>xpath.evaluate</a:t>
            </a:r>
            <a:r>
              <a:rPr lang="en-US" altLang="zh-CN" sz="800" dirty="0"/>
              <a:t>("value", node, </a:t>
            </a:r>
            <a:r>
              <a:rPr lang="en-US" altLang="zh-CN" sz="800" dirty="0" err="1"/>
              <a:t>XPathConstants.STRING</a:t>
            </a:r>
            <a:r>
              <a:rPr lang="en-US" altLang="zh-CN" sz="800" dirty="0"/>
              <a:t>);</a:t>
            </a:r>
          </a:p>
          <a:p>
            <a:r>
              <a:rPr lang="en-US" altLang="zh-CN" sz="800" dirty="0"/>
              <a:t>                    </a:t>
            </a:r>
            <a:r>
              <a:rPr lang="en-US" altLang="zh-CN" sz="800" dirty="0" err="1"/>
              <a:t>System.out.println</a:t>
            </a:r>
            <a:r>
              <a:rPr lang="en-US" altLang="zh-CN" sz="800" dirty="0"/>
              <a:t>("name="+name+";value="+value);</a:t>
            </a:r>
          </a:p>
          <a:p>
            <a:r>
              <a:rPr lang="en-US" altLang="zh-CN" sz="800" dirty="0"/>
              <a:t>               </a:t>
            </a:r>
            <a:r>
              <a:rPr lang="en-US" altLang="zh-CN" sz="800" dirty="0" smtClean="0"/>
              <a:t>} </a:t>
            </a:r>
            <a:r>
              <a:rPr lang="en-US" altLang="zh-CN" sz="800" dirty="0"/>
              <a:t>} catch (Exception e) {</a:t>
            </a:r>
          </a:p>
          <a:p>
            <a:r>
              <a:rPr lang="en-US" altLang="zh-CN" sz="800" dirty="0"/>
              <a:t>            // TODO Auto-generated catch block</a:t>
            </a:r>
          </a:p>
          <a:p>
            <a:r>
              <a:rPr lang="en-US" altLang="zh-CN" sz="800" dirty="0"/>
              <a:t>            </a:t>
            </a:r>
            <a:r>
              <a:rPr lang="en-US" altLang="zh-CN" sz="800" dirty="0" err="1"/>
              <a:t>e.printStackTrace</a:t>
            </a:r>
            <a:r>
              <a:rPr lang="en-US" altLang="zh-CN" sz="800" dirty="0"/>
              <a:t>();</a:t>
            </a:r>
          </a:p>
          <a:p>
            <a:r>
              <a:rPr lang="en-US" altLang="zh-CN" sz="800" dirty="0"/>
              <a:t>        }</a:t>
            </a:r>
          </a:p>
          <a:p>
            <a:r>
              <a:rPr lang="en-US" altLang="zh-CN" sz="800" dirty="0"/>
              <a:t>    }</a:t>
            </a:r>
          </a:p>
          <a:p>
            <a:r>
              <a:rPr lang="en-US" altLang="zh-CN" sz="800" dirty="0"/>
              <a:t>  </a:t>
            </a:r>
          </a:p>
          <a:p>
            <a:r>
              <a:rPr lang="en-US" altLang="zh-CN" sz="800" dirty="0"/>
              <a:t>}</a:t>
            </a:r>
          </a:p>
          <a:p>
            <a:r>
              <a:rPr lang="zh-CN" altLang="en-US" sz="800" dirty="0" smtClean="0"/>
              <a:t>运行</a:t>
            </a:r>
            <a:r>
              <a:rPr lang="zh-CN" altLang="en-US" sz="800" dirty="0"/>
              <a:t>结果</a:t>
            </a:r>
            <a:r>
              <a:rPr lang="zh-CN" altLang="en-US" sz="800" dirty="0" smtClean="0"/>
              <a:t>：</a:t>
            </a:r>
            <a:endParaRPr lang="zh-CN" altLang="en-US" sz="800" dirty="0"/>
          </a:p>
          <a:p>
            <a:r>
              <a:rPr lang="zh-CN" altLang="en-US" sz="800" dirty="0"/>
              <a:t>        </a:t>
            </a:r>
            <a:r>
              <a:rPr lang="en-US" altLang="zh-CN" sz="800" dirty="0"/>
              <a:t>name=</a:t>
            </a:r>
            <a:r>
              <a:rPr lang="en-US" altLang="zh-CN" sz="800" dirty="0" err="1"/>
              <a:t>city;value</a:t>
            </a:r>
            <a:r>
              <a:rPr lang="en-US" altLang="zh-CN" sz="800" dirty="0"/>
              <a:t>=</a:t>
            </a:r>
            <a:r>
              <a:rPr lang="en-US" altLang="zh-CN" sz="800" dirty="0" err="1"/>
              <a:t>beijing</a:t>
            </a:r>
            <a:endParaRPr lang="en-US" altLang="zh-CN" sz="800" dirty="0"/>
          </a:p>
          <a:p>
            <a:r>
              <a:rPr lang="en-US" altLang="zh-CN" sz="800" dirty="0"/>
              <a:t>        name=</a:t>
            </a:r>
            <a:r>
              <a:rPr lang="en-US" altLang="zh-CN" sz="800" dirty="0" err="1"/>
              <a:t>district;value</a:t>
            </a:r>
            <a:r>
              <a:rPr lang="en-US" altLang="zh-CN" sz="800" dirty="0"/>
              <a:t>=</a:t>
            </a:r>
            <a:r>
              <a:rPr lang="en-US" altLang="zh-CN" sz="800" dirty="0" err="1"/>
              <a:t>chaoyang</a:t>
            </a:r>
            <a:endParaRPr lang="en-US" altLang="zh-CN" sz="800" dirty="0"/>
          </a:p>
          <a:p>
            <a:endParaRPr lang="en-US" altLang="zh-CN" sz="800" dirty="0"/>
          </a:p>
        </p:txBody>
      </p:sp>
    </p:spTree>
    <p:extLst>
      <p:ext uri="{BB962C8B-B14F-4D97-AF65-F5344CB8AC3E}">
        <p14:creationId xmlns:p14="http://schemas.microsoft.com/office/powerpoint/2010/main" val="1188363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en-US" dirty="0" smtClean="0"/>
              <a:t>解析</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800" dirty="0"/>
              <a:t>XML</a:t>
            </a:r>
            <a:r>
              <a:rPr lang="zh-CN" altLang="en-US" sz="800" dirty="0"/>
              <a:t>解析方法分为两种：</a:t>
            </a:r>
            <a:r>
              <a:rPr lang="en-US" altLang="zh-CN" sz="800" dirty="0"/>
              <a:t>DOM</a:t>
            </a:r>
            <a:r>
              <a:rPr lang="zh-CN" altLang="en-US" sz="800" dirty="0"/>
              <a:t>方式和</a:t>
            </a:r>
            <a:r>
              <a:rPr lang="en-US" altLang="zh-CN" sz="800" dirty="0"/>
              <a:t>SAX</a:t>
            </a:r>
            <a:r>
              <a:rPr lang="zh-CN" altLang="en-US" sz="800" dirty="0"/>
              <a:t>方式</a:t>
            </a:r>
          </a:p>
          <a:p>
            <a:pPr marL="0" indent="0">
              <a:buNone/>
            </a:pPr>
            <a:r>
              <a:rPr lang="en-US" altLang="zh-CN" sz="800" dirty="0"/>
              <a:t>DOM</a:t>
            </a:r>
            <a:r>
              <a:rPr lang="zh-CN" altLang="en-US" sz="800" dirty="0"/>
              <a:t>：</a:t>
            </a:r>
            <a:r>
              <a:rPr lang="en-US" altLang="zh-CN" sz="800" dirty="0"/>
              <a:t>Document Object Model</a:t>
            </a:r>
            <a:r>
              <a:rPr lang="zh-CN" altLang="en-US" sz="800" dirty="0"/>
              <a:t>，文档对象模型。这种方式是</a:t>
            </a:r>
            <a:r>
              <a:rPr lang="en-US" altLang="zh-CN" sz="800" dirty="0"/>
              <a:t>W3C</a:t>
            </a:r>
            <a:r>
              <a:rPr lang="zh-CN" altLang="en-US" sz="800" dirty="0"/>
              <a:t>推荐处理</a:t>
            </a:r>
            <a:r>
              <a:rPr lang="en-US" altLang="zh-CN" sz="800" dirty="0"/>
              <a:t>XML</a:t>
            </a:r>
            <a:r>
              <a:rPr lang="zh-CN" altLang="en-US" sz="800" dirty="0"/>
              <a:t>的一种方式</a:t>
            </a:r>
          </a:p>
          <a:p>
            <a:pPr marL="0" indent="0">
              <a:buNone/>
            </a:pPr>
            <a:r>
              <a:rPr lang="en-US" altLang="zh-CN" sz="800" dirty="0"/>
              <a:t>SAX</a:t>
            </a:r>
            <a:r>
              <a:rPr lang="zh-CN" altLang="en-US" sz="800" dirty="0"/>
              <a:t>：</a:t>
            </a:r>
            <a:r>
              <a:rPr lang="en-US" altLang="zh-CN" sz="800" dirty="0"/>
              <a:t>Simple API for XML</a:t>
            </a:r>
            <a:r>
              <a:rPr lang="zh-CN" altLang="en-US" sz="800" dirty="0"/>
              <a:t>。该方式不是官方标准，属于开源社区</a:t>
            </a:r>
            <a:r>
              <a:rPr lang="en-US" altLang="zh-CN" sz="800" dirty="0" smtClean="0"/>
              <a:t>XML-DEV</a:t>
            </a:r>
          </a:p>
          <a:p>
            <a:pPr marL="0" indent="0">
              <a:buNone/>
            </a:pPr>
            <a:endParaRPr lang="en-US" altLang="zh-CN" sz="800" dirty="0"/>
          </a:p>
          <a:p>
            <a:pPr marL="0" indent="0">
              <a:buNone/>
            </a:pPr>
            <a:r>
              <a:rPr lang="en-US" altLang="zh-CN" sz="800" dirty="0"/>
              <a:t>XML</a:t>
            </a:r>
            <a:r>
              <a:rPr lang="zh-CN" altLang="en-US" sz="800" dirty="0"/>
              <a:t>解析开发包</a:t>
            </a:r>
          </a:p>
          <a:p>
            <a:pPr marL="0" indent="0">
              <a:buNone/>
            </a:pPr>
            <a:r>
              <a:rPr lang="en-US" altLang="zh-CN" sz="800" dirty="0"/>
              <a:t>JAXP</a:t>
            </a:r>
            <a:r>
              <a:rPr lang="zh-CN" altLang="en-US" sz="800" dirty="0"/>
              <a:t>：</a:t>
            </a:r>
            <a:r>
              <a:rPr lang="en-US" altLang="zh-CN" sz="800" dirty="0"/>
              <a:t>SUN</a:t>
            </a:r>
            <a:r>
              <a:rPr lang="zh-CN" altLang="en-US" sz="800" dirty="0"/>
              <a:t>公司推出的解析标准实现</a:t>
            </a:r>
          </a:p>
          <a:p>
            <a:pPr marL="0" indent="0">
              <a:buNone/>
            </a:pPr>
            <a:r>
              <a:rPr lang="en-US" altLang="zh-CN" sz="800" dirty="0"/>
              <a:t>Dom4J</a:t>
            </a:r>
            <a:r>
              <a:rPr lang="zh-CN" altLang="en-US" sz="800" dirty="0"/>
              <a:t>：开源组织推出的解析开发包</a:t>
            </a:r>
          </a:p>
          <a:p>
            <a:pPr marL="0" indent="0">
              <a:buNone/>
            </a:pPr>
            <a:r>
              <a:rPr lang="en-US" altLang="zh-CN" sz="800" dirty="0"/>
              <a:t>JDOM</a:t>
            </a:r>
            <a:r>
              <a:rPr lang="zh-CN" altLang="en-US" sz="800" dirty="0"/>
              <a:t>：</a:t>
            </a:r>
            <a:r>
              <a:rPr lang="zh-CN" altLang="en-US" sz="800" dirty="0" smtClean="0"/>
              <a:t>同上</a:t>
            </a:r>
            <a:endParaRPr lang="en-US" altLang="zh-CN" sz="800" dirty="0" smtClean="0"/>
          </a:p>
          <a:p>
            <a:pPr marL="0" indent="0">
              <a:buNone/>
            </a:pPr>
            <a:endParaRPr lang="zh-CN" altLang="en-US" sz="800" dirty="0"/>
          </a:p>
          <a:p>
            <a:pPr marL="0" indent="0">
              <a:buNone/>
            </a:pPr>
            <a:r>
              <a:rPr lang="en-US" altLang="zh-CN" sz="800" dirty="0"/>
              <a:t>JAXP</a:t>
            </a:r>
            <a:r>
              <a:rPr lang="zh-CN" altLang="en-US" sz="800" dirty="0"/>
              <a:t>：（</a:t>
            </a:r>
            <a:r>
              <a:rPr lang="en-US" altLang="zh-CN" sz="800" dirty="0"/>
              <a:t>Java API for XML Processing</a:t>
            </a:r>
            <a:r>
              <a:rPr lang="zh-CN" altLang="en-US" sz="800" dirty="0"/>
              <a:t>）开发包是</a:t>
            </a:r>
            <a:r>
              <a:rPr lang="en-US" altLang="zh-CN" sz="800" dirty="0" err="1"/>
              <a:t>JavaSE</a:t>
            </a:r>
            <a:r>
              <a:rPr lang="zh-CN" altLang="en-US" sz="800" dirty="0"/>
              <a:t>的一部分，它由以下几个包及其子包组成</a:t>
            </a:r>
          </a:p>
          <a:p>
            <a:pPr marL="0" indent="0">
              <a:buNone/>
            </a:pPr>
            <a:r>
              <a:rPr lang="en-US" altLang="zh-CN" sz="800" dirty="0"/>
              <a:t>org.w3c.dom:</a:t>
            </a:r>
            <a:r>
              <a:rPr lang="zh-CN" altLang="en-US" sz="800" dirty="0"/>
              <a:t>提供</a:t>
            </a:r>
            <a:r>
              <a:rPr lang="en-US" altLang="zh-CN" sz="800" dirty="0"/>
              <a:t>DOM</a:t>
            </a:r>
            <a:r>
              <a:rPr lang="zh-CN" altLang="en-US" sz="800" dirty="0"/>
              <a:t>方方式解析</a:t>
            </a:r>
            <a:r>
              <a:rPr lang="en-US" altLang="zh-CN" sz="800" dirty="0"/>
              <a:t>XML</a:t>
            </a:r>
            <a:r>
              <a:rPr lang="zh-CN" altLang="en-US" sz="800" dirty="0"/>
              <a:t>的标准接口</a:t>
            </a:r>
          </a:p>
          <a:p>
            <a:pPr marL="0" indent="0">
              <a:buNone/>
            </a:pPr>
            <a:r>
              <a:rPr lang="en-US" altLang="zh-CN" sz="800" dirty="0" err="1"/>
              <a:t>org.xml.sax</a:t>
            </a:r>
            <a:r>
              <a:rPr lang="en-US" altLang="zh-CN" sz="800" dirty="0"/>
              <a:t>:</a:t>
            </a:r>
            <a:r>
              <a:rPr lang="zh-CN" altLang="en-US" sz="800" dirty="0"/>
              <a:t>提供</a:t>
            </a:r>
            <a:r>
              <a:rPr lang="en-US" altLang="zh-CN" sz="800" dirty="0"/>
              <a:t>SAX</a:t>
            </a:r>
            <a:r>
              <a:rPr lang="zh-CN" altLang="en-US" sz="800" dirty="0"/>
              <a:t>方式解析</a:t>
            </a:r>
            <a:r>
              <a:rPr lang="en-US" altLang="zh-CN" sz="800" dirty="0"/>
              <a:t>XML</a:t>
            </a:r>
            <a:r>
              <a:rPr lang="zh-CN" altLang="en-US" sz="800" dirty="0"/>
              <a:t>的标准接口</a:t>
            </a:r>
          </a:p>
          <a:p>
            <a:pPr marL="0" indent="0">
              <a:buNone/>
            </a:pPr>
            <a:r>
              <a:rPr lang="en-US" altLang="zh-CN" sz="800" dirty="0"/>
              <a:t>javax.xml:</a:t>
            </a:r>
            <a:r>
              <a:rPr lang="zh-CN" altLang="en-US" sz="800" dirty="0"/>
              <a:t>提供了解析</a:t>
            </a:r>
            <a:r>
              <a:rPr lang="en-US" altLang="zh-CN" sz="800" dirty="0"/>
              <a:t>XML</a:t>
            </a:r>
            <a:r>
              <a:rPr lang="zh-CN" altLang="en-US" sz="800" dirty="0"/>
              <a:t>文档的类</a:t>
            </a:r>
          </a:p>
          <a:p>
            <a:pPr marL="0" indent="0">
              <a:buNone/>
            </a:pPr>
            <a:r>
              <a:rPr lang="en-US" altLang="zh-CN" sz="800" dirty="0" err="1"/>
              <a:t>javax.xml.parsers</a:t>
            </a:r>
            <a:r>
              <a:rPr lang="zh-CN" altLang="en-US" sz="800" dirty="0"/>
              <a:t>包中，定义了几个工厂类。我们可以通过调用这些工厂类，得到对</a:t>
            </a:r>
            <a:r>
              <a:rPr lang="en-US" altLang="zh-CN" sz="800" dirty="0"/>
              <a:t>XML</a:t>
            </a:r>
            <a:r>
              <a:rPr lang="zh-CN" altLang="en-US" sz="800" dirty="0"/>
              <a:t>文档进行解析的</a:t>
            </a:r>
            <a:r>
              <a:rPr lang="en-US" altLang="zh-CN" sz="800" dirty="0"/>
              <a:t>DOM</a:t>
            </a:r>
            <a:r>
              <a:rPr lang="zh-CN" altLang="en-US" sz="800" dirty="0"/>
              <a:t>和</a:t>
            </a:r>
            <a:r>
              <a:rPr lang="en-US" altLang="zh-CN" sz="800" dirty="0"/>
              <a:t>SAX</a:t>
            </a:r>
            <a:r>
              <a:rPr lang="zh-CN" altLang="en-US" sz="800" dirty="0"/>
              <a:t>解析器对象。</a:t>
            </a:r>
          </a:p>
          <a:p>
            <a:pPr marL="0" indent="0">
              <a:buNone/>
            </a:pPr>
            <a:r>
              <a:rPr lang="en-US" altLang="zh-CN" sz="800" dirty="0" err="1"/>
              <a:t>DocumentBuilderFactory</a:t>
            </a:r>
            <a:endParaRPr lang="en-US" altLang="zh-CN" sz="800" dirty="0"/>
          </a:p>
          <a:p>
            <a:pPr marL="0" indent="0">
              <a:buNone/>
            </a:pPr>
            <a:r>
              <a:rPr lang="en-US" altLang="zh-CN" sz="800" dirty="0" err="1"/>
              <a:t>SAXParersFactory</a:t>
            </a:r>
            <a:endParaRPr lang="en-US" altLang="zh-CN" sz="800" dirty="0"/>
          </a:p>
          <a:p>
            <a:pPr marL="0" indent="0">
              <a:buNone/>
            </a:pPr>
            <a:endParaRPr lang="zh-CN" altLang="en-US" sz="800" dirty="0"/>
          </a:p>
        </p:txBody>
      </p:sp>
    </p:spTree>
    <p:extLst>
      <p:ext uri="{BB962C8B-B14F-4D97-AF65-F5344CB8AC3E}">
        <p14:creationId xmlns:p14="http://schemas.microsoft.com/office/powerpoint/2010/main" val="1646913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使用命名空间</a:t>
            </a:r>
          </a:p>
        </p:txBody>
      </p:sp>
      <p:sp>
        <p:nvSpPr>
          <p:cNvPr id="3" name="内容占位符 2"/>
          <p:cNvSpPr>
            <a:spLocks noGrp="1"/>
          </p:cNvSpPr>
          <p:nvPr>
            <p:ph idx="1"/>
          </p:nvPr>
        </p:nvSpPr>
        <p:spPr/>
        <p:txBody>
          <a:bodyPr>
            <a:normAutofit fontScale="32500" lnSpcReduction="20000"/>
          </a:bodyPr>
          <a:lstStyle/>
          <a:p>
            <a:pPr marL="0" indent="0">
              <a:buNone/>
            </a:pPr>
            <a:r>
              <a:rPr lang="zh-CN" altLang="en-US" dirty="0"/>
              <a:t>一、</a:t>
            </a:r>
            <a:r>
              <a:rPr lang="en-US" altLang="zh-CN" dirty="0"/>
              <a:t>XML</a:t>
            </a:r>
            <a:r>
              <a:rPr lang="zh-CN" altLang="en-US" dirty="0"/>
              <a:t>命名冲突</a:t>
            </a:r>
          </a:p>
          <a:p>
            <a:pPr marL="0" indent="0">
              <a:buNone/>
            </a:pPr>
            <a:endParaRPr lang="zh-CN" altLang="en-US" dirty="0"/>
          </a:p>
          <a:p>
            <a:pPr marL="0" indent="0">
              <a:buNone/>
            </a:pPr>
            <a:r>
              <a:rPr lang="zh-CN" altLang="en-US" dirty="0"/>
              <a:t>　　在 </a:t>
            </a:r>
            <a:r>
              <a:rPr lang="en-US" altLang="zh-CN" dirty="0"/>
              <a:t>XML </a:t>
            </a:r>
            <a:r>
              <a:rPr lang="zh-CN" altLang="en-US" dirty="0"/>
              <a:t>中，元素名称是由开发者定义的，当两个不同的文档使用相同的元素名时，就会发生命名冲突。</a:t>
            </a:r>
          </a:p>
          <a:p>
            <a:pPr marL="0" indent="0">
              <a:buNone/>
            </a:pPr>
            <a:endParaRPr lang="zh-CN" altLang="en-US" dirty="0"/>
          </a:p>
          <a:p>
            <a:pPr marL="0" indent="0">
              <a:buNone/>
            </a:pPr>
            <a:r>
              <a:rPr lang="zh-CN" altLang="en-US" dirty="0"/>
              <a:t>　　这个 </a:t>
            </a:r>
            <a:r>
              <a:rPr lang="en-US" altLang="zh-CN" dirty="0"/>
              <a:t>XML </a:t>
            </a:r>
            <a:r>
              <a:rPr lang="zh-CN" altLang="en-US" dirty="0"/>
              <a:t>文档携带着某个表格中的信息：　　</a:t>
            </a:r>
          </a:p>
          <a:p>
            <a:pPr marL="0" indent="0">
              <a:buNone/>
            </a:pPr>
            <a:endParaRPr lang="zh-CN" altLang="en-US" dirty="0"/>
          </a:p>
          <a:p>
            <a:pPr marL="0" indent="0">
              <a:buNone/>
            </a:pPr>
            <a:r>
              <a:rPr lang="en-US" altLang="zh-CN" dirty="0"/>
              <a:t>&lt;table&gt;</a:t>
            </a:r>
          </a:p>
          <a:p>
            <a:pPr marL="0" indent="0">
              <a:buNone/>
            </a:pPr>
            <a:r>
              <a:rPr lang="en-US" altLang="zh-CN" dirty="0"/>
              <a:t>   &lt;</a:t>
            </a:r>
            <a:r>
              <a:rPr lang="en-US" altLang="zh-CN" dirty="0" err="1"/>
              <a:t>tr</a:t>
            </a:r>
            <a:r>
              <a:rPr lang="en-US" altLang="zh-CN" dirty="0"/>
              <a:t>&gt;</a:t>
            </a:r>
          </a:p>
          <a:p>
            <a:pPr marL="0" indent="0">
              <a:buNone/>
            </a:pPr>
            <a:r>
              <a:rPr lang="en-US" altLang="zh-CN" dirty="0"/>
              <a:t>   </a:t>
            </a:r>
            <a:r>
              <a:rPr lang="zh-CN" altLang="en-US" dirty="0"/>
              <a:t>　　</a:t>
            </a:r>
            <a:r>
              <a:rPr lang="en-US" altLang="zh-CN" dirty="0"/>
              <a:t>&lt;td&gt;Apples&lt;/td&gt;</a:t>
            </a:r>
          </a:p>
          <a:p>
            <a:pPr marL="0" indent="0">
              <a:buNone/>
            </a:pPr>
            <a:r>
              <a:rPr lang="en-US" altLang="zh-CN" dirty="0"/>
              <a:t>   </a:t>
            </a:r>
            <a:r>
              <a:rPr lang="zh-CN" altLang="en-US" dirty="0"/>
              <a:t>　　</a:t>
            </a:r>
            <a:r>
              <a:rPr lang="en-US" altLang="zh-CN" dirty="0"/>
              <a:t>&lt;td&gt;Bananas&lt;/td&gt;</a:t>
            </a:r>
          </a:p>
          <a:p>
            <a:pPr marL="0" indent="0">
              <a:buNone/>
            </a:pPr>
            <a:r>
              <a:rPr lang="en-US" altLang="zh-CN" dirty="0"/>
              <a:t>   &lt;/</a:t>
            </a:r>
            <a:r>
              <a:rPr lang="en-US" altLang="zh-CN" dirty="0" err="1"/>
              <a:t>tr</a:t>
            </a:r>
            <a:r>
              <a:rPr lang="en-US" altLang="zh-CN" dirty="0"/>
              <a:t>&gt;</a:t>
            </a:r>
          </a:p>
          <a:p>
            <a:pPr marL="0" indent="0">
              <a:buNone/>
            </a:pPr>
            <a:r>
              <a:rPr lang="en-US" altLang="zh-CN" dirty="0"/>
              <a:t>&lt;/table&gt;</a:t>
            </a:r>
          </a:p>
          <a:p>
            <a:pPr marL="0" indent="0">
              <a:buNone/>
            </a:pPr>
            <a:r>
              <a:rPr lang="zh-CN" altLang="en-US" dirty="0"/>
              <a:t>　　这个 </a:t>
            </a:r>
            <a:r>
              <a:rPr lang="en-US" altLang="zh-CN" dirty="0"/>
              <a:t>XML </a:t>
            </a:r>
            <a:r>
              <a:rPr lang="zh-CN" altLang="en-US" dirty="0"/>
              <a:t>文档携带有关桌子的信息（一件家具）：</a:t>
            </a:r>
          </a:p>
          <a:p>
            <a:pPr marL="0" indent="0">
              <a:buNone/>
            </a:pPr>
            <a:endParaRPr lang="zh-CN" altLang="en-US" dirty="0"/>
          </a:p>
          <a:p>
            <a:pPr marL="0" indent="0">
              <a:buNone/>
            </a:pPr>
            <a:r>
              <a:rPr lang="en-US" altLang="zh-CN" dirty="0"/>
              <a:t>&lt;table&gt;</a:t>
            </a:r>
          </a:p>
          <a:p>
            <a:pPr marL="0" indent="0">
              <a:buNone/>
            </a:pPr>
            <a:r>
              <a:rPr lang="en-US" altLang="zh-CN" dirty="0"/>
              <a:t>   &lt;name&gt;African Coffee Table&lt;/name&gt;</a:t>
            </a:r>
          </a:p>
          <a:p>
            <a:pPr marL="0" indent="0">
              <a:buNone/>
            </a:pPr>
            <a:r>
              <a:rPr lang="en-US" altLang="zh-CN" dirty="0"/>
              <a:t>   &lt;width&gt;80&lt;/width&gt;</a:t>
            </a:r>
          </a:p>
          <a:p>
            <a:pPr marL="0" indent="0">
              <a:buNone/>
            </a:pPr>
            <a:r>
              <a:rPr lang="en-US" altLang="zh-CN" dirty="0"/>
              <a:t>   &lt;length&gt;120&lt;/length&gt;</a:t>
            </a:r>
          </a:p>
          <a:p>
            <a:pPr marL="0" indent="0">
              <a:buNone/>
            </a:pPr>
            <a:r>
              <a:rPr lang="en-US" altLang="zh-CN" dirty="0"/>
              <a:t>&lt;/table&gt;</a:t>
            </a:r>
          </a:p>
          <a:p>
            <a:pPr marL="0" indent="0">
              <a:buNone/>
            </a:pPr>
            <a:r>
              <a:rPr lang="zh-CN" altLang="en-US" dirty="0"/>
              <a:t>　　假如这两个 </a:t>
            </a:r>
            <a:r>
              <a:rPr lang="en-US" altLang="zh-CN" dirty="0"/>
              <a:t>XML </a:t>
            </a:r>
            <a:r>
              <a:rPr lang="zh-CN" altLang="en-US" dirty="0"/>
              <a:t>文档被一起使用，由于两个文档都包含带有不同内容和定义的 </a:t>
            </a:r>
            <a:r>
              <a:rPr lang="en-US" altLang="zh-CN" dirty="0"/>
              <a:t>&lt;table&gt; </a:t>
            </a:r>
            <a:r>
              <a:rPr lang="zh-CN" altLang="en-US" dirty="0"/>
              <a:t>元素，就会发生命名冲突。</a:t>
            </a:r>
          </a:p>
          <a:p>
            <a:pPr marL="0" indent="0">
              <a:buNone/>
            </a:pPr>
            <a:endParaRPr lang="zh-CN" altLang="en-US" dirty="0"/>
          </a:p>
          <a:p>
            <a:pPr marL="0" indent="0">
              <a:buNone/>
            </a:pPr>
            <a:r>
              <a:rPr lang="zh-CN" altLang="en-US" dirty="0"/>
              <a:t>　　</a:t>
            </a:r>
            <a:r>
              <a:rPr lang="en-US" altLang="zh-CN" dirty="0"/>
              <a:t>XML </a:t>
            </a:r>
            <a:r>
              <a:rPr lang="zh-CN" altLang="en-US" dirty="0"/>
              <a:t>解析器无法确定如何处理这类冲突。</a:t>
            </a:r>
            <a:endParaRPr lang="zh-CN" altLang="en-US" dirty="0"/>
          </a:p>
        </p:txBody>
      </p:sp>
    </p:spTree>
    <p:extLst>
      <p:ext uri="{BB962C8B-B14F-4D97-AF65-F5344CB8AC3E}">
        <p14:creationId xmlns:p14="http://schemas.microsoft.com/office/powerpoint/2010/main" val="629344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使用命名空间</a:t>
            </a:r>
          </a:p>
        </p:txBody>
      </p:sp>
      <p:sp>
        <p:nvSpPr>
          <p:cNvPr id="3" name="内容占位符 2"/>
          <p:cNvSpPr>
            <a:spLocks noGrp="1"/>
          </p:cNvSpPr>
          <p:nvPr>
            <p:ph idx="1"/>
          </p:nvPr>
        </p:nvSpPr>
        <p:spPr/>
        <p:txBody>
          <a:bodyPr>
            <a:normAutofit fontScale="40000" lnSpcReduction="20000"/>
          </a:bodyPr>
          <a:lstStyle/>
          <a:p>
            <a:pPr marL="0" indent="0">
              <a:buNone/>
            </a:pPr>
            <a:r>
              <a:rPr lang="zh-CN" altLang="en-US" dirty="0"/>
              <a:t>二、使用前缀来避免命名冲突</a:t>
            </a:r>
          </a:p>
          <a:p>
            <a:pPr marL="0" indent="0">
              <a:buNone/>
            </a:pPr>
            <a:endParaRPr lang="zh-CN" altLang="en-US" dirty="0"/>
          </a:p>
          <a:p>
            <a:pPr marL="0" indent="0">
              <a:buNone/>
            </a:pPr>
            <a:r>
              <a:rPr lang="zh-CN" altLang="en-US" dirty="0"/>
              <a:t>　　此文档带有某个表格中的信息：</a:t>
            </a:r>
          </a:p>
          <a:p>
            <a:pPr marL="0" indent="0">
              <a:buNone/>
            </a:pPr>
            <a:endParaRPr lang="zh-CN" altLang="en-US" dirty="0"/>
          </a:p>
          <a:p>
            <a:pPr marL="0" indent="0">
              <a:buNone/>
            </a:pPr>
            <a:r>
              <a:rPr lang="en-US" altLang="zh-CN" dirty="0"/>
              <a:t>&lt;</a:t>
            </a:r>
            <a:r>
              <a:rPr lang="en-US" altLang="zh-CN" dirty="0" err="1"/>
              <a:t>h:table</a:t>
            </a:r>
            <a:r>
              <a:rPr lang="en-US" altLang="zh-CN" dirty="0"/>
              <a:t>&gt;</a:t>
            </a:r>
          </a:p>
          <a:p>
            <a:pPr marL="0" indent="0">
              <a:buNone/>
            </a:pPr>
            <a:r>
              <a:rPr lang="en-US" altLang="zh-CN" dirty="0"/>
              <a:t>   &lt;</a:t>
            </a:r>
            <a:r>
              <a:rPr lang="en-US" altLang="zh-CN" dirty="0" err="1"/>
              <a:t>h:tr</a:t>
            </a:r>
            <a:r>
              <a:rPr lang="en-US" altLang="zh-CN" dirty="0"/>
              <a:t>&gt;</a:t>
            </a:r>
          </a:p>
          <a:p>
            <a:pPr marL="0" indent="0">
              <a:buNone/>
            </a:pPr>
            <a:r>
              <a:rPr lang="en-US" altLang="zh-CN" dirty="0"/>
              <a:t>   &lt;</a:t>
            </a:r>
            <a:r>
              <a:rPr lang="en-US" altLang="zh-CN" dirty="0" err="1"/>
              <a:t>h:td</a:t>
            </a:r>
            <a:r>
              <a:rPr lang="en-US" altLang="zh-CN" dirty="0"/>
              <a:t>&gt;Apples&lt;/</a:t>
            </a:r>
            <a:r>
              <a:rPr lang="en-US" altLang="zh-CN" dirty="0" err="1"/>
              <a:t>h:td</a:t>
            </a:r>
            <a:r>
              <a:rPr lang="en-US" altLang="zh-CN" dirty="0"/>
              <a:t>&gt;</a:t>
            </a:r>
          </a:p>
          <a:p>
            <a:pPr marL="0" indent="0">
              <a:buNone/>
            </a:pPr>
            <a:r>
              <a:rPr lang="en-US" altLang="zh-CN" dirty="0"/>
              <a:t>   &lt;</a:t>
            </a:r>
            <a:r>
              <a:rPr lang="en-US" altLang="zh-CN" dirty="0" err="1"/>
              <a:t>h:td</a:t>
            </a:r>
            <a:r>
              <a:rPr lang="en-US" altLang="zh-CN" dirty="0"/>
              <a:t>&gt;Bananas&lt;/</a:t>
            </a:r>
            <a:r>
              <a:rPr lang="en-US" altLang="zh-CN" dirty="0" err="1"/>
              <a:t>h:td</a:t>
            </a:r>
            <a:r>
              <a:rPr lang="en-US" altLang="zh-CN" dirty="0"/>
              <a:t>&gt;</a:t>
            </a:r>
          </a:p>
          <a:p>
            <a:pPr marL="0" indent="0">
              <a:buNone/>
            </a:pPr>
            <a:r>
              <a:rPr lang="en-US" altLang="zh-CN" dirty="0"/>
              <a:t>   &lt;/</a:t>
            </a:r>
            <a:r>
              <a:rPr lang="en-US" altLang="zh-CN" dirty="0" err="1"/>
              <a:t>h:tr</a:t>
            </a:r>
            <a:r>
              <a:rPr lang="en-US" altLang="zh-CN" dirty="0"/>
              <a:t>&gt;</a:t>
            </a:r>
          </a:p>
          <a:p>
            <a:pPr marL="0" indent="0">
              <a:buNone/>
            </a:pPr>
            <a:r>
              <a:rPr lang="en-US" altLang="zh-CN" dirty="0"/>
              <a:t>&lt;/</a:t>
            </a:r>
            <a:r>
              <a:rPr lang="en-US" altLang="zh-CN" dirty="0" err="1"/>
              <a:t>h:table</a:t>
            </a:r>
            <a:r>
              <a:rPr lang="en-US" altLang="zh-CN" dirty="0"/>
              <a:t>&gt;</a:t>
            </a:r>
          </a:p>
          <a:p>
            <a:pPr marL="0" indent="0">
              <a:buNone/>
            </a:pPr>
            <a:r>
              <a:rPr lang="zh-CN" altLang="en-US" dirty="0"/>
              <a:t>　　此 </a:t>
            </a:r>
            <a:r>
              <a:rPr lang="en-US" altLang="zh-CN" dirty="0"/>
              <a:t>XML </a:t>
            </a:r>
            <a:r>
              <a:rPr lang="zh-CN" altLang="en-US" dirty="0"/>
              <a:t>文档携带着有关一件家具的信息：</a:t>
            </a:r>
          </a:p>
          <a:p>
            <a:pPr marL="0" indent="0">
              <a:buNone/>
            </a:pPr>
            <a:endParaRPr lang="zh-CN" altLang="en-US" dirty="0"/>
          </a:p>
          <a:p>
            <a:pPr marL="0" indent="0">
              <a:buNone/>
            </a:pPr>
            <a:r>
              <a:rPr lang="en-US" altLang="zh-CN" dirty="0"/>
              <a:t>&lt;</a:t>
            </a:r>
            <a:r>
              <a:rPr lang="en-US" altLang="zh-CN" dirty="0" err="1"/>
              <a:t>f:table</a:t>
            </a:r>
            <a:r>
              <a:rPr lang="en-US" altLang="zh-CN" dirty="0"/>
              <a:t>&gt;</a:t>
            </a:r>
          </a:p>
          <a:p>
            <a:pPr marL="0" indent="0">
              <a:buNone/>
            </a:pPr>
            <a:r>
              <a:rPr lang="en-US" altLang="zh-CN" dirty="0"/>
              <a:t>   &lt;</a:t>
            </a:r>
            <a:r>
              <a:rPr lang="en-US" altLang="zh-CN" dirty="0" err="1"/>
              <a:t>f:name</a:t>
            </a:r>
            <a:r>
              <a:rPr lang="en-US" altLang="zh-CN" dirty="0"/>
              <a:t>&gt;African Coffee Table&lt;/</a:t>
            </a:r>
            <a:r>
              <a:rPr lang="en-US" altLang="zh-CN" dirty="0" err="1"/>
              <a:t>f:name</a:t>
            </a:r>
            <a:r>
              <a:rPr lang="en-US" altLang="zh-CN" dirty="0"/>
              <a:t>&gt;</a:t>
            </a:r>
          </a:p>
          <a:p>
            <a:pPr marL="0" indent="0">
              <a:buNone/>
            </a:pPr>
            <a:r>
              <a:rPr lang="en-US" altLang="zh-CN" dirty="0"/>
              <a:t>   &lt;</a:t>
            </a:r>
            <a:r>
              <a:rPr lang="en-US" altLang="zh-CN" dirty="0" err="1"/>
              <a:t>f:width</a:t>
            </a:r>
            <a:r>
              <a:rPr lang="en-US" altLang="zh-CN" dirty="0"/>
              <a:t>&gt;80&lt;/</a:t>
            </a:r>
            <a:r>
              <a:rPr lang="en-US" altLang="zh-CN" dirty="0" err="1"/>
              <a:t>f:width</a:t>
            </a:r>
            <a:r>
              <a:rPr lang="en-US" altLang="zh-CN" dirty="0"/>
              <a:t>&gt;</a:t>
            </a:r>
          </a:p>
          <a:p>
            <a:pPr marL="0" indent="0">
              <a:buNone/>
            </a:pPr>
            <a:r>
              <a:rPr lang="en-US" altLang="zh-CN" dirty="0"/>
              <a:t>   &lt;</a:t>
            </a:r>
            <a:r>
              <a:rPr lang="en-US" altLang="zh-CN" dirty="0" err="1"/>
              <a:t>f:length</a:t>
            </a:r>
            <a:r>
              <a:rPr lang="en-US" altLang="zh-CN" dirty="0"/>
              <a:t>&gt;120&lt;/</a:t>
            </a:r>
            <a:r>
              <a:rPr lang="en-US" altLang="zh-CN" dirty="0" err="1"/>
              <a:t>f:length</a:t>
            </a:r>
            <a:r>
              <a:rPr lang="en-US" altLang="zh-CN" dirty="0"/>
              <a:t>&gt;</a:t>
            </a:r>
          </a:p>
          <a:p>
            <a:pPr marL="0" indent="0">
              <a:buNone/>
            </a:pPr>
            <a:r>
              <a:rPr lang="en-US" altLang="zh-CN" dirty="0"/>
              <a:t>&lt;/</a:t>
            </a:r>
            <a:r>
              <a:rPr lang="en-US" altLang="zh-CN" dirty="0" err="1"/>
              <a:t>f:table</a:t>
            </a:r>
            <a:r>
              <a:rPr lang="en-US" altLang="zh-CN" dirty="0"/>
              <a:t>&gt;</a:t>
            </a:r>
          </a:p>
          <a:p>
            <a:pPr marL="0" indent="0">
              <a:buNone/>
            </a:pPr>
            <a:r>
              <a:rPr lang="zh-CN" altLang="en-US" dirty="0"/>
              <a:t>　　现在，命名冲突不存在了，这是由于两个文档都使用了不同的名称来命名它们的 </a:t>
            </a:r>
            <a:r>
              <a:rPr lang="en-US" altLang="zh-CN" dirty="0"/>
              <a:t>&lt;table&gt; </a:t>
            </a:r>
            <a:r>
              <a:rPr lang="zh-CN" altLang="en-US" dirty="0"/>
              <a:t>元素 </a:t>
            </a:r>
            <a:r>
              <a:rPr lang="en-US" altLang="zh-CN" dirty="0"/>
              <a:t>(&lt;</a:t>
            </a:r>
            <a:r>
              <a:rPr lang="en-US" altLang="zh-CN" dirty="0" err="1"/>
              <a:t>h:table</a:t>
            </a:r>
            <a:r>
              <a:rPr lang="en-US" altLang="zh-CN" dirty="0"/>
              <a:t>&gt; </a:t>
            </a:r>
            <a:r>
              <a:rPr lang="zh-CN" altLang="en-US" dirty="0"/>
              <a:t>和 </a:t>
            </a:r>
            <a:r>
              <a:rPr lang="en-US" altLang="zh-CN" dirty="0"/>
              <a:t>&lt;</a:t>
            </a:r>
            <a:r>
              <a:rPr lang="en-US" altLang="zh-CN" dirty="0" err="1"/>
              <a:t>f:table</a:t>
            </a:r>
            <a:r>
              <a:rPr lang="en-US" altLang="zh-CN" dirty="0"/>
              <a:t>&gt;)</a:t>
            </a:r>
            <a:r>
              <a:rPr lang="zh-CN" altLang="en-US" dirty="0"/>
              <a:t>。</a:t>
            </a:r>
          </a:p>
          <a:p>
            <a:pPr marL="0" indent="0">
              <a:buNone/>
            </a:pPr>
            <a:endParaRPr lang="zh-CN" altLang="en-US" dirty="0"/>
          </a:p>
          <a:p>
            <a:pPr marL="0" indent="0">
              <a:buNone/>
            </a:pPr>
            <a:r>
              <a:rPr lang="zh-CN" altLang="en-US" dirty="0"/>
              <a:t>　　通过使用前缀，我们创建了两种不同类型的 </a:t>
            </a:r>
            <a:r>
              <a:rPr lang="en-US" altLang="zh-CN" dirty="0"/>
              <a:t>&lt;table&gt; </a:t>
            </a:r>
            <a:r>
              <a:rPr lang="zh-CN" altLang="en-US" dirty="0"/>
              <a:t>元素。</a:t>
            </a:r>
          </a:p>
        </p:txBody>
      </p:sp>
    </p:spTree>
    <p:extLst>
      <p:ext uri="{BB962C8B-B14F-4D97-AF65-F5344CB8AC3E}">
        <p14:creationId xmlns:p14="http://schemas.microsoft.com/office/powerpoint/2010/main" val="549428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使用命名空间</a:t>
            </a:r>
          </a:p>
        </p:txBody>
      </p:sp>
      <p:sp>
        <p:nvSpPr>
          <p:cNvPr id="3" name="内容占位符 2"/>
          <p:cNvSpPr>
            <a:spLocks noGrp="1"/>
          </p:cNvSpPr>
          <p:nvPr>
            <p:ph idx="1"/>
          </p:nvPr>
        </p:nvSpPr>
        <p:spPr/>
        <p:txBody>
          <a:bodyPr>
            <a:normAutofit fontScale="47500" lnSpcReduction="20000"/>
          </a:bodyPr>
          <a:lstStyle/>
          <a:p>
            <a:pPr marL="0" indent="0">
              <a:buNone/>
            </a:pPr>
            <a:r>
              <a:rPr lang="zh-CN" altLang="en-US" dirty="0"/>
              <a:t>三、通过命名空间（</a:t>
            </a:r>
            <a:r>
              <a:rPr lang="en-US" altLang="zh-CN" dirty="0"/>
              <a:t>Namespaces</a:t>
            </a:r>
            <a:r>
              <a:rPr lang="zh-CN" altLang="en-US" dirty="0"/>
              <a:t>）　　</a:t>
            </a:r>
          </a:p>
          <a:p>
            <a:pPr marL="0" indent="0">
              <a:buNone/>
            </a:pPr>
            <a:endParaRPr lang="zh-CN" altLang="en-US" dirty="0"/>
          </a:p>
          <a:p>
            <a:pPr marL="0" indent="0">
              <a:buNone/>
            </a:pPr>
            <a:r>
              <a:rPr lang="zh-CN" altLang="en-US" dirty="0"/>
              <a:t>　　这个 </a:t>
            </a:r>
            <a:r>
              <a:rPr lang="en-US" altLang="zh-CN" dirty="0"/>
              <a:t>XML </a:t>
            </a:r>
            <a:r>
              <a:rPr lang="zh-CN" altLang="en-US" dirty="0"/>
              <a:t>文档携带着某个表格中的信息：　　</a:t>
            </a:r>
          </a:p>
          <a:p>
            <a:pPr marL="0" indent="0">
              <a:buNone/>
            </a:pPr>
            <a:endParaRPr lang="zh-CN" altLang="en-US" dirty="0"/>
          </a:p>
          <a:p>
            <a:pPr marL="0" indent="0">
              <a:buNone/>
            </a:pPr>
            <a:r>
              <a:rPr lang="en-US" altLang="zh-CN" dirty="0"/>
              <a:t>&lt;</a:t>
            </a:r>
            <a:r>
              <a:rPr lang="en-US" altLang="zh-CN" dirty="0" err="1"/>
              <a:t>h:table</a:t>
            </a:r>
            <a:r>
              <a:rPr lang="en-US" altLang="zh-CN" dirty="0"/>
              <a:t> </a:t>
            </a:r>
            <a:r>
              <a:rPr lang="en-US" altLang="zh-CN" dirty="0" err="1"/>
              <a:t>xmlns:h</a:t>
            </a:r>
            <a:r>
              <a:rPr lang="en-US" altLang="zh-CN" dirty="0"/>
              <a:t>="http://www.w3.org/TR/html4/"&gt;</a:t>
            </a:r>
          </a:p>
          <a:p>
            <a:pPr marL="0" indent="0">
              <a:buNone/>
            </a:pPr>
            <a:r>
              <a:rPr lang="en-US" altLang="zh-CN" dirty="0"/>
              <a:t>   &lt;</a:t>
            </a:r>
            <a:r>
              <a:rPr lang="en-US" altLang="zh-CN" dirty="0" err="1"/>
              <a:t>h:tr</a:t>
            </a:r>
            <a:r>
              <a:rPr lang="en-US" altLang="zh-CN" dirty="0"/>
              <a:t>&gt;</a:t>
            </a:r>
          </a:p>
          <a:p>
            <a:pPr marL="0" indent="0">
              <a:buNone/>
            </a:pPr>
            <a:r>
              <a:rPr lang="en-US" altLang="zh-CN" dirty="0"/>
              <a:t>   &lt;</a:t>
            </a:r>
            <a:r>
              <a:rPr lang="en-US" altLang="zh-CN" dirty="0" err="1"/>
              <a:t>h:td</a:t>
            </a:r>
            <a:r>
              <a:rPr lang="en-US" altLang="zh-CN" dirty="0"/>
              <a:t>&gt;Apples&lt;/</a:t>
            </a:r>
            <a:r>
              <a:rPr lang="en-US" altLang="zh-CN" dirty="0" err="1"/>
              <a:t>h:td</a:t>
            </a:r>
            <a:r>
              <a:rPr lang="en-US" altLang="zh-CN" dirty="0"/>
              <a:t>&gt;</a:t>
            </a:r>
          </a:p>
          <a:p>
            <a:pPr marL="0" indent="0">
              <a:buNone/>
            </a:pPr>
            <a:r>
              <a:rPr lang="en-US" altLang="zh-CN" dirty="0"/>
              <a:t>   &lt;</a:t>
            </a:r>
            <a:r>
              <a:rPr lang="en-US" altLang="zh-CN" dirty="0" err="1"/>
              <a:t>h:td</a:t>
            </a:r>
            <a:r>
              <a:rPr lang="en-US" altLang="zh-CN" dirty="0"/>
              <a:t>&gt;Bananas&lt;/</a:t>
            </a:r>
            <a:r>
              <a:rPr lang="en-US" altLang="zh-CN" dirty="0" err="1"/>
              <a:t>h:td</a:t>
            </a:r>
            <a:r>
              <a:rPr lang="en-US" altLang="zh-CN" dirty="0"/>
              <a:t>&gt;</a:t>
            </a:r>
          </a:p>
          <a:p>
            <a:pPr marL="0" indent="0">
              <a:buNone/>
            </a:pPr>
            <a:r>
              <a:rPr lang="en-US" altLang="zh-CN" dirty="0"/>
              <a:t>   &lt;/</a:t>
            </a:r>
            <a:r>
              <a:rPr lang="en-US" altLang="zh-CN" dirty="0" err="1"/>
              <a:t>h:tr</a:t>
            </a:r>
            <a:r>
              <a:rPr lang="en-US" altLang="zh-CN" dirty="0"/>
              <a:t>&gt;</a:t>
            </a:r>
          </a:p>
          <a:p>
            <a:pPr marL="0" indent="0">
              <a:buNone/>
            </a:pPr>
            <a:r>
              <a:rPr lang="en-US" altLang="zh-CN" dirty="0"/>
              <a:t>&lt;/</a:t>
            </a:r>
            <a:r>
              <a:rPr lang="en-US" altLang="zh-CN" dirty="0" err="1"/>
              <a:t>h:table</a:t>
            </a:r>
            <a:r>
              <a:rPr lang="en-US" altLang="zh-CN" dirty="0"/>
              <a:t>&gt;</a:t>
            </a:r>
          </a:p>
          <a:p>
            <a:pPr marL="0" indent="0">
              <a:buNone/>
            </a:pPr>
            <a:r>
              <a:rPr lang="zh-CN" altLang="en-US" dirty="0"/>
              <a:t>　　此 </a:t>
            </a:r>
            <a:r>
              <a:rPr lang="en-US" altLang="zh-CN" dirty="0"/>
              <a:t>XML </a:t>
            </a:r>
            <a:r>
              <a:rPr lang="zh-CN" altLang="en-US" dirty="0"/>
              <a:t>文档携带着有关一件家具的信息：</a:t>
            </a:r>
          </a:p>
          <a:p>
            <a:pPr marL="0" indent="0">
              <a:buNone/>
            </a:pPr>
            <a:endParaRPr lang="zh-CN" altLang="en-US" dirty="0"/>
          </a:p>
          <a:p>
            <a:pPr marL="0" indent="0">
              <a:buNone/>
            </a:pPr>
            <a:r>
              <a:rPr lang="en-US" altLang="zh-CN" dirty="0"/>
              <a:t>&lt;</a:t>
            </a:r>
            <a:r>
              <a:rPr lang="en-US" altLang="zh-CN" dirty="0" err="1"/>
              <a:t>f:table</a:t>
            </a:r>
            <a:r>
              <a:rPr lang="en-US" altLang="zh-CN" dirty="0"/>
              <a:t> </a:t>
            </a:r>
            <a:r>
              <a:rPr lang="en-US" altLang="zh-CN" dirty="0" err="1"/>
              <a:t>xmlns:f</a:t>
            </a:r>
            <a:r>
              <a:rPr lang="en-US" altLang="zh-CN" dirty="0"/>
              <a:t>="http://www.w3school.com.cn/furniture"&gt;</a:t>
            </a:r>
          </a:p>
          <a:p>
            <a:pPr marL="0" indent="0">
              <a:buNone/>
            </a:pPr>
            <a:r>
              <a:rPr lang="en-US" altLang="zh-CN" dirty="0"/>
              <a:t>   &lt;</a:t>
            </a:r>
            <a:r>
              <a:rPr lang="en-US" altLang="zh-CN" dirty="0" err="1"/>
              <a:t>f:name</a:t>
            </a:r>
            <a:r>
              <a:rPr lang="en-US" altLang="zh-CN" dirty="0"/>
              <a:t>&gt;African Coffee Table&lt;/</a:t>
            </a:r>
            <a:r>
              <a:rPr lang="en-US" altLang="zh-CN" dirty="0" err="1"/>
              <a:t>f:name</a:t>
            </a:r>
            <a:r>
              <a:rPr lang="en-US" altLang="zh-CN" dirty="0"/>
              <a:t>&gt;</a:t>
            </a:r>
          </a:p>
          <a:p>
            <a:pPr marL="0" indent="0">
              <a:buNone/>
            </a:pPr>
            <a:r>
              <a:rPr lang="en-US" altLang="zh-CN" dirty="0"/>
              <a:t>   &lt;</a:t>
            </a:r>
            <a:r>
              <a:rPr lang="en-US" altLang="zh-CN" dirty="0" err="1"/>
              <a:t>f:width</a:t>
            </a:r>
            <a:r>
              <a:rPr lang="en-US" altLang="zh-CN" dirty="0"/>
              <a:t>&gt;80&lt;/</a:t>
            </a:r>
            <a:r>
              <a:rPr lang="en-US" altLang="zh-CN" dirty="0" err="1"/>
              <a:t>f:width</a:t>
            </a:r>
            <a:r>
              <a:rPr lang="en-US" altLang="zh-CN" dirty="0"/>
              <a:t>&gt;</a:t>
            </a:r>
          </a:p>
          <a:p>
            <a:pPr marL="0" indent="0">
              <a:buNone/>
            </a:pPr>
            <a:r>
              <a:rPr lang="en-US" altLang="zh-CN" dirty="0"/>
              <a:t>   &lt;</a:t>
            </a:r>
            <a:r>
              <a:rPr lang="en-US" altLang="zh-CN" dirty="0" err="1"/>
              <a:t>f:length</a:t>
            </a:r>
            <a:r>
              <a:rPr lang="en-US" altLang="zh-CN" dirty="0"/>
              <a:t>&gt;120&lt;/</a:t>
            </a:r>
            <a:r>
              <a:rPr lang="en-US" altLang="zh-CN" dirty="0" err="1"/>
              <a:t>f:length</a:t>
            </a:r>
            <a:r>
              <a:rPr lang="en-US" altLang="zh-CN" dirty="0"/>
              <a:t>&gt;</a:t>
            </a:r>
          </a:p>
          <a:p>
            <a:pPr marL="0" indent="0">
              <a:buNone/>
            </a:pPr>
            <a:r>
              <a:rPr lang="en-US" altLang="zh-CN" dirty="0"/>
              <a:t>&lt;/</a:t>
            </a:r>
            <a:r>
              <a:rPr lang="en-US" altLang="zh-CN" dirty="0" err="1"/>
              <a:t>f:table</a:t>
            </a:r>
            <a:r>
              <a:rPr lang="en-US" altLang="zh-CN" dirty="0"/>
              <a:t>&gt;</a:t>
            </a:r>
          </a:p>
          <a:p>
            <a:pPr marL="0" indent="0">
              <a:buNone/>
            </a:pPr>
            <a:r>
              <a:rPr lang="zh-CN" altLang="en-US" dirty="0"/>
              <a:t>与仅仅使用前缀不同，我们为 </a:t>
            </a:r>
            <a:r>
              <a:rPr lang="en-US" altLang="zh-CN" dirty="0"/>
              <a:t>&lt;table&gt; </a:t>
            </a:r>
            <a:r>
              <a:rPr lang="zh-CN" altLang="en-US" dirty="0"/>
              <a:t>标签添加了一个 </a:t>
            </a:r>
            <a:r>
              <a:rPr lang="en-US" altLang="zh-CN" dirty="0" err="1"/>
              <a:t>xmlns</a:t>
            </a:r>
            <a:r>
              <a:rPr lang="en-US" altLang="zh-CN" dirty="0"/>
              <a:t> </a:t>
            </a:r>
            <a:r>
              <a:rPr lang="zh-CN" altLang="en-US" dirty="0"/>
              <a:t>属性，这样就为前缀赋予了一个与某个命名空间相关联的限定名称。</a:t>
            </a:r>
          </a:p>
          <a:p>
            <a:pPr marL="0" indent="0">
              <a:buNone/>
            </a:pPr>
            <a:endParaRPr lang="zh-CN" altLang="en-US" dirty="0"/>
          </a:p>
        </p:txBody>
      </p:sp>
    </p:spTree>
    <p:extLst>
      <p:ext uri="{BB962C8B-B14F-4D97-AF65-F5344CB8AC3E}">
        <p14:creationId xmlns:p14="http://schemas.microsoft.com/office/powerpoint/2010/main" val="319577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使用命名空间</a:t>
            </a:r>
          </a:p>
        </p:txBody>
      </p:sp>
      <p:sp>
        <p:nvSpPr>
          <p:cNvPr id="3" name="内容占位符 2"/>
          <p:cNvSpPr>
            <a:spLocks noGrp="1"/>
          </p:cNvSpPr>
          <p:nvPr>
            <p:ph idx="1"/>
          </p:nvPr>
        </p:nvSpPr>
        <p:spPr/>
        <p:txBody>
          <a:bodyPr>
            <a:normAutofit fontScale="25000" lnSpcReduction="20000"/>
          </a:bodyPr>
          <a:lstStyle/>
          <a:p>
            <a:pPr marL="0" indent="0">
              <a:buNone/>
            </a:pPr>
            <a:r>
              <a:rPr lang="zh-CN" altLang="en-US" dirty="0"/>
              <a:t>四、</a:t>
            </a:r>
            <a:r>
              <a:rPr lang="en-US" altLang="zh-CN" dirty="0"/>
              <a:t>XML Namespace (</a:t>
            </a:r>
            <a:r>
              <a:rPr lang="en-US" altLang="zh-CN" dirty="0" err="1"/>
              <a:t>xmlns</a:t>
            </a:r>
            <a:r>
              <a:rPr lang="en-US" altLang="zh-CN" dirty="0"/>
              <a:t>) </a:t>
            </a:r>
            <a:r>
              <a:rPr lang="zh-CN" altLang="en-US" dirty="0"/>
              <a:t>属性</a:t>
            </a:r>
          </a:p>
          <a:p>
            <a:pPr marL="0" indent="0">
              <a:buNone/>
            </a:pPr>
            <a:r>
              <a:rPr lang="zh-CN" altLang="en-US" dirty="0"/>
              <a:t>　　</a:t>
            </a:r>
            <a:r>
              <a:rPr lang="en-US" altLang="zh-CN" dirty="0"/>
              <a:t>XML </a:t>
            </a:r>
            <a:r>
              <a:rPr lang="zh-CN" altLang="en-US" dirty="0"/>
              <a:t>命名空间属性被放置于元素的开始标签之中，并使用以下的语法：</a:t>
            </a:r>
          </a:p>
          <a:p>
            <a:pPr marL="0" indent="0">
              <a:buNone/>
            </a:pPr>
            <a:r>
              <a:rPr lang="zh-CN" altLang="en-US" dirty="0"/>
              <a:t>　　</a:t>
            </a:r>
            <a:r>
              <a:rPr lang="en-US" altLang="zh-CN" dirty="0" err="1"/>
              <a:t>xmlns:namespace-prefix</a:t>
            </a:r>
            <a:r>
              <a:rPr lang="en-US" altLang="zh-CN" dirty="0"/>
              <a:t>="</a:t>
            </a:r>
            <a:r>
              <a:rPr lang="en-US" altLang="zh-CN" dirty="0" err="1"/>
              <a:t>namespaceURI</a:t>
            </a:r>
            <a:r>
              <a:rPr lang="en-US" altLang="zh-CN" dirty="0"/>
              <a:t>"</a:t>
            </a:r>
          </a:p>
          <a:p>
            <a:pPr marL="0" indent="0">
              <a:buNone/>
            </a:pPr>
            <a:r>
              <a:rPr lang="zh-CN" altLang="en-US" dirty="0"/>
              <a:t>　　当命名空间被定义在元素的开始标签中时，所有带有相同前缀的子元素都会与同一个命名空间相关联。</a:t>
            </a:r>
          </a:p>
          <a:p>
            <a:pPr marL="0" indent="0">
              <a:buNone/>
            </a:pPr>
            <a:r>
              <a:rPr lang="zh-CN" altLang="en-US" dirty="0"/>
              <a:t>　　注释：用于标示命名空间的地址不会被解析器用于查找信息。其惟一的作用是赋予命名空间一个惟一的名称。不过，很多公司常常会作为指针来使用命名空间指向实际存在的网页，这个网页包含关于命名空间的信息。</a:t>
            </a:r>
          </a:p>
          <a:p>
            <a:pPr marL="0" indent="0">
              <a:buNone/>
            </a:pPr>
            <a:endParaRPr lang="zh-CN" altLang="en-US" dirty="0"/>
          </a:p>
          <a:p>
            <a:pPr marL="0" indent="0">
              <a:buNone/>
            </a:pPr>
            <a:r>
              <a:rPr lang="zh-CN" altLang="en-US" dirty="0"/>
              <a:t> </a:t>
            </a:r>
          </a:p>
          <a:p>
            <a:pPr marL="0" indent="0">
              <a:buNone/>
            </a:pPr>
            <a:r>
              <a:rPr lang="zh-CN" altLang="en-US" dirty="0"/>
              <a:t>五、统一资源标识符（</a:t>
            </a:r>
            <a:r>
              <a:rPr lang="en-US" altLang="zh-CN" dirty="0"/>
              <a:t>Uniform Resource Identifier (URI)</a:t>
            </a:r>
            <a:r>
              <a:rPr lang="zh-CN" altLang="en-US" dirty="0"/>
              <a:t>）</a:t>
            </a:r>
          </a:p>
          <a:p>
            <a:pPr marL="0" indent="0">
              <a:buNone/>
            </a:pPr>
            <a:r>
              <a:rPr lang="zh-CN" altLang="en-US" dirty="0"/>
              <a:t>　　统一资源标识符是一串可以标识因特网资源的字符。最常用的 </a:t>
            </a:r>
            <a:r>
              <a:rPr lang="en-US" altLang="zh-CN" dirty="0"/>
              <a:t>URI </a:t>
            </a:r>
            <a:r>
              <a:rPr lang="zh-CN" altLang="en-US" dirty="0"/>
              <a:t>是用来标示因特网域名地址的统一资源定位器</a:t>
            </a:r>
            <a:r>
              <a:rPr lang="en-US" altLang="zh-CN" dirty="0"/>
              <a:t>(URL)</a:t>
            </a:r>
            <a:r>
              <a:rPr lang="zh-CN" altLang="en-US" dirty="0"/>
              <a:t>。另一个不那么常用的 </a:t>
            </a:r>
            <a:r>
              <a:rPr lang="en-US" altLang="zh-CN" dirty="0"/>
              <a:t>URI </a:t>
            </a:r>
            <a:r>
              <a:rPr lang="zh-CN" altLang="en-US" dirty="0"/>
              <a:t>是统一资源命名</a:t>
            </a:r>
            <a:r>
              <a:rPr lang="en-US" altLang="zh-CN" dirty="0"/>
              <a:t>(URN)</a:t>
            </a:r>
            <a:r>
              <a:rPr lang="zh-CN" altLang="en-US" dirty="0"/>
              <a:t>。在我们的例子中，我们仅使用 </a:t>
            </a:r>
            <a:r>
              <a:rPr lang="en-US" altLang="zh-CN" dirty="0"/>
              <a:t>URL</a:t>
            </a:r>
            <a:r>
              <a:rPr lang="zh-CN" altLang="en-US" dirty="0"/>
              <a:t>。</a:t>
            </a:r>
          </a:p>
          <a:p>
            <a:pPr marL="0" indent="0">
              <a:buNone/>
            </a:pPr>
            <a:endParaRPr lang="zh-CN" altLang="en-US" dirty="0"/>
          </a:p>
          <a:p>
            <a:pPr marL="0" indent="0">
              <a:buNone/>
            </a:pPr>
            <a:r>
              <a:rPr lang="zh-CN" altLang="en-US" dirty="0"/>
              <a:t> </a:t>
            </a:r>
          </a:p>
          <a:p>
            <a:pPr marL="0" indent="0">
              <a:buNone/>
            </a:pPr>
            <a:endParaRPr lang="zh-CN" altLang="en-US" dirty="0"/>
          </a:p>
          <a:p>
            <a:pPr marL="0" indent="0">
              <a:buNone/>
            </a:pPr>
            <a:r>
              <a:rPr lang="zh-CN" altLang="en-US" dirty="0"/>
              <a:t>六、默认的命名空间（</a:t>
            </a:r>
            <a:r>
              <a:rPr lang="en-US" altLang="zh-CN" dirty="0"/>
              <a:t>Default Namespaces</a:t>
            </a:r>
            <a:r>
              <a:rPr lang="zh-CN" altLang="en-US" dirty="0"/>
              <a:t>）</a:t>
            </a:r>
          </a:p>
          <a:p>
            <a:pPr marL="0" indent="0">
              <a:buNone/>
            </a:pPr>
            <a:endParaRPr lang="zh-CN" altLang="en-US" dirty="0"/>
          </a:p>
          <a:p>
            <a:pPr marL="0" indent="0">
              <a:buNone/>
            </a:pPr>
            <a:r>
              <a:rPr lang="zh-CN" altLang="en-US" dirty="0"/>
              <a:t>　　为元素定义默认的命名空间可以让我们省去在所有的子元素中使用前缀的工作。</a:t>
            </a:r>
          </a:p>
          <a:p>
            <a:pPr marL="0" indent="0">
              <a:buNone/>
            </a:pPr>
            <a:endParaRPr lang="zh-CN" altLang="en-US" dirty="0"/>
          </a:p>
          <a:p>
            <a:pPr marL="0" indent="0">
              <a:buNone/>
            </a:pPr>
            <a:r>
              <a:rPr lang="zh-CN" altLang="en-US" dirty="0"/>
              <a:t>　　请使用下面的语法：</a:t>
            </a:r>
          </a:p>
          <a:p>
            <a:pPr marL="0" indent="0">
              <a:buNone/>
            </a:pPr>
            <a:endParaRPr lang="zh-CN" altLang="en-US" dirty="0"/>
          </a:p>
          <a:p>
            <a:pPr marL="0" indent="0">
              <a:buNone/>
            </a:pPr>
            <a:r>
              <a:rPr lang="zh-CN" altLang="en-US" dirty="0"/>
              <a:t>　　</a:t>
            </a:r>
            <a:r>
              <a:rPr lang="en-US" altLang="zh-CN" dirty="0" err="1"/>
              <a:t>xmlns</a:t>
            </a:r>
            <a:r>
              <a:rPr lang="en-US" altLang="zh-CN" dirty="0"/>
              <a:t>="</a:t>
            </a:r>
            <a:r>
              <a:rPr lang="en-US" altLang="zh-CN" dirty="0" err="1"/>
              <a:t>namespaceURI</a:t>
            </a:r>
            <a:r>
              <a:rPr lang="en-US" altLang="zh-CN" dirty="0"/>
              <a:t>"</a:t>
            </a:r>
          </a:p>
          <a:p>
            <a:pPr marL="0" indent="0">
              <a:buNone/>
            </a:pPr>
            <a:endParaRPr lang="en-US" altLang="zh-CN" dirty="0"/>
          </a:p>
          <a:p>
            <a:pPr marL="0" indent="0">
              <a:buNone/>
            </a:pPr>
            <a:r>
              <a:rPr lang="zh-CN" altLang="en-US" dirty="0"/>
              <a:t>　　这个 </a:t>
            </a:r>
            <a:r>
              <a:rPr lang="en-US" altLang="zh-CN" dirty="0"/>
              <a:t>XML </a:t>
            </a:r>
            <a:r>
              <a:rPr lang="zh-CN" altLang="en-US" dirty="0"/>
              <a:t>文档携带着某个表格中的信息：　　</a:t>
            </a:r>
          </a:p>
          <a:p>
            <a:pPr marL="0" indent="0">
              <a:buNone/>
            </a:pPr>
            <a:endParaRPr lang="zh-CN" altLang="en-US" dirty="0"/>
          </a:p>
          <a:p>
            <a:pPr marL="0" indent="0">
              <a:buNone/>
            </a:pPr>
            <a:r>
              <a:rPr lang="en-US" altLang="zh-CN" dirty="0"/>
              <a:t>&lt;table </a:t>
            </a:r>
            <a:r>
              <a:rPr lang="en-US" altLang="zh-CN" dirty="0" err="1"/>
              <a:t>xmlns</a:t>
            </a:r>
            <a:r>
              <a:rPr lang="en-US" altLang="zh-CN" dirty="0"/>
              <a:t>="http://www.w3.org/TR/html4/"&gt;</a:t>
            </a:r>
          </a:p>
          <a:p>
            <a:pPr marL="0" indent="0">
              <a:buNone/>
            </a:pPr>
            <a:r>
              <a:rPr lang="en-US" altLang="zh-CN" dirty="0"/>
              <a:t>   &lt;</a:t>
            </a:r>
            <a:r>
              <a:rPr lang="en-US" altLang="zh-CN" dirty="0" err="1"/>
              <a:t>tr</a:t>
            </a:r>
            <a:r>
              <a:rPr lang="en-US" altLang="zh-CN" dirty="0"/>
              <a:t>&gt;</a:t>
            </a:r>
          </a:p>
          <a:p>
            <a:pPr marL="0" indent="0">
              <a:buNone/>
            </a:pPr>
            <a:r>
              <a:rPr lang="en-US" altLang="zh-CN" dirty="0"/>
              <a:t>   </a:t>
            </a:r>
            <a:r>
              <a:rPr lang="zh-CN" altLang="en-US" dirty="0"/>
              <a:t>　　</a:t>
            </a:r>
            <a:r>
              <a:rPr lang="en-US" altLang="zh-CN" dirty="0"/>
              <a:t>&lt;td&gt;Apples&lt;/td&gt;</a:t>
            </a:r>
          </a:p>
          <a:p>
            <a:pPr marL="0" indent="0">
              <a:buNone/>
            </a:pPr>
            <a:r>
              <a:rPr lang="en-US" altLang="zh-CN" dirty="0"/>
              <a:t>   </a:t>
            </a:r>
            <a:r>
              <a:rPr lang="zh-CN" altLang="en-US" dirty="0"/>
              <a:t>　　</a:t>
            </a:r>
            <a:r>
              <a:rPr lang="en-US" altLang="zh-CN" dirty="0"/>
              <a:t>&lt;td&gt;Bananas&lt;/td&gt;</a:t>
            </a:r>
          </a:p>
          <a:p>
            <a:pPr marL="0" indent="0">
              <a:buNone/>
            </a:pPr>
            <a:r>
              <a:rPr lang="en-US" altLang="zh-CN" dirty="0"/>
              <a:t>   &lt;/</a:t>
            </a:r>
            <a:r>
              <a:rPr lang="en-US" altLang="zh-CN" dirty="0" err="1"/>
              <a:t>tr</a:t>
            </a:r>
            <a:r>
              <a:rPr lang="en-US" altLang="zh-CN" dirty="0"/>
              <a:t>&gt;</a:t>
            </a:r>
          </a:p>
          <a:p>
            <a:pPr marL="0" indent="0">
              <a:buNone/>
            </a:pPr>
            <a:r>
              <a:rPr lang="en-US" altLang="zh-CN" dirty="0"/>
              <a:t>&lt;/table&gt;</a:t>
            </a:r>
          </a:p>
          <a:p>
            <a:pPr marL="0" indent="0">
              <a:buNone/>
            </a:pPr>
            <a:r>
              <a:rPr lang="zh-CN" altLang="en-US" dirty="0"/>
              <a:t>　　此 </a:t>
            </a:r>
            <a:r>
              <a:rPr lang="en-US" altLang="zh-CN" dirty="0"/>
              <a:t>XML </a:t>
            </a:r>
            <a:r>
              <a:rPr lang="zh-CN" altLang="en-US" dirty="0"/>
              <a:t>文档携带着有关一件家具的信息：</a:t>
            </a:r>
          </a:p>
          <a:p>
            <a:pPr marL="0" indent="0">
              <a:buNone/>
            </a:pPr>
            <a:endParaRPr lang="zh-CN" altLang="en-US" dirty="0"/>
          </a:p>
          <a:p>
            <a:pPr marL="0" indent="0">
              <a:buNone/>
            </a:pPr>
            <a:r>
              <a:rPr lang="en-US" altLang="zh-CN" dirty="0"/>
              <a:t>&lt;table </a:t>
            </a:r>
            <a:r>
              <a:rPr lang="en-US" altLang="zh-CN" dirty="0" err="1"/>
              <a:t>xmlns</a:t>
            </a:r>
            <a:r>
              <a:rPr lang="en-US" altLang="zh-CN" dirty="0"/>
              <a:t>="http://www.w3school.com.cn/furniture"&gt;</a:t>
            </a:r>
          </a:p>
          <a:p>
            <a:pPr marL="0" indent="0">
              <a:buNone/>
            </a:pPr>
            <a:r>
              <a:rPr lang="en-US" altLang="zh-CN" dirty="0"/>
              <a:t>   &lt;name&gt;African Coffee Table&lt;/name&gt;</a:t>
            </a:r>
          </a:p>
          <a:p>
            <a:pPr marL="0" indent="0">
              <a:buNone/>
            </a:pPr>
            <a:r>
              <a:rPr lang="en-US" altLang="zh-CN" dirty="0"/>
              <a:t>   &lt;width&gt;80&lt;/width&gt;</a:t>
            </a:r>
          </a:p>
          <a:p>
            <a:pPr marL="0" indent="0">
              <a:buNone/>
            </a:pPr>
            <a:r>
              <a:rPr lang="en-US" altLang="zh-CN" dirty="0"/>
              <a:t>   &lt;length&gt;120&lt;/length&gt;</a:t>
            </a:r>
          </a:p>
          <a:p>
            <a:pPr marL="0" indent="0">
              <a:buNone/>
            </a:pPr>
            <a:r>
              <a:rPr lang="en-US" altLang="zh-CN" dirty="0"/>
              <a:t>&lt;/table&gt;</a:t>
            </a:r>
            <a:endParaRPr lang="zh-CN" altLang="en-US" dirty="0"/>
          </a:p>
        </p:txBody>
      </p:sp>
    </p:spTree>
    <p:extLst>
      <p:ext uri="{BB962C8B-B14F-4D97-AF65-F5344CB8AC3E}">
        <p14:creationId xmlns:p14="http://schemas.microsoft.com/office/powerpoint/2010/main" val="2544513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a:t>
            </a:r>
            <a:r>
              <a:rPr lang="en-US" altLang="zh-CN" dirty="0"/>
              <a:t>XML</a:t>
            </a:r>
            <a:r>
              <a:rPr lang="zh-CN" altLang="en-US" dirty="0"/>
              <a:t>文档流程</a:t>
            </a:r>
          </a:p>
        </p:txBody>
      </p:sp>
      <p:sp>
        <p:nvSpPr>
          <p:cNvPr id="3" name="内容占位符 2"/>
          <p:cNvSpPr>
            <a:spLocks noGrp="1"/>
          </p:cNvSpPr>
          <p:nvPr>
            <p:ph idx="1"/>
          </p:nvPr>
        </p:nvSpPr>
        <p:spPr/>
        <p:txBody>
          <a:bodyPr>
            <a:normAutofit fontScale="32500" lnSpcReduction="20000"/>
          </a:bodyPr>
          <a:lstStyle/>
          <a:p>
            <a:pPr marL="0" indent="0">
              <a:buNone/>
            </a:pPr>
            <a:r>
              <a:rPr lang="zh-CN" altLang="en-US" dirty="0"/>
              <a:t>一：</a:t>
            </a:r>
            <a:r>
              <a:rPr lang="en-US" altLang="zh-CN" dirty="0"/>
              <a:t>DOM</a:t>
            </a:r>
            <a:r>
              <a:rPr lang="zh-CN" altLang="en-US" dirty="0"/>
              <a:t>方法生成</a:t>
            </a:r>
            <a:r>
              <a:rPr lang="en-US" altLang="zh-CN" dirty="0"/>
              <a:t>XML</a:t>
            </a:r>
          </a:p>
          <a:p>
            <a:pPr marL="0" indent="0">
              <a:buNone/>
            </a:pPr>
            <a:endParaRPr lang="en-US" altLang="zh-CN" dirty="0"/>
          </a:p>
          <a:p>
            <a:pPr marL="0" indent="0">
              <a:buNone/>
            </a:pPr>
            <a:r>
              <a:rPr lang="en-US" altLang="zh-CN" dirty="0"/>
              <a:t>    </a:t>
            </a:r>
            <a:r>
              <a:rPr lang="zh-CN" altLang="en-US" dirty="0"/>
              <a:t>步骤：</a:t>
            </a:r>
          </a:p>
          <a:p>
            <a:pPr marL="0" indent="0">
              <a:buNone/>
            </a:pPr>
            <a:endParaRPr lang="zh-CN" altLang="en-US" dirty="0"/>
          </a:p>
          <a:p>
            <a:pPr marL="0" indent="0">
              <a:buNone/>
            </a:pPr>
            <a:r>
              <a:rPr lang="zh-CN" altLang="en-US" dirty="0"/>
              <a:t>    </a:t>
            </a:r>
            <a:r>
              <a:rPr lang="en-US" altLang="zh-CN" dirty="0"/>
              <a:t>1</a:t>
            </a:r>
            <a:r>
              <a:rPr lang="zh-CN" altLang="en-US" dirty="0"/>
              <a:t>：创建</a:t>
            </a:r>
            <a:r>
              <a:rPr lang="en-US" altLang="zh-CN" dirty="0" err="1"/>
              <a:t>DocumentBuilder</a:t>
            </a:r>
            <a:r>
              <a:rPr lang="zh-CN" altLang="en-US" dirty="0"/>
              <a:t>：</a:t>
            </a:r>
            <a:r>
              <a:rPr lang="en-US" altLang="zh-CN" dirty="0" err="1"/>
              <a:t>DocumentBuilder</a:t>
            </a:r>
            <a:r>
              <a:rPr lang="en-US" altLang="zh-CN" dirty="0"/>
              <a:t> builder=new </a:t>
            </a:r>
            <a:r>
              <a:rPr lang="en-US" altLang="zh-CN" dirty="0" err="1"/>
              <a:t>DocumentBuilder</a:t>
            </a:r>
            <a:r>
              <a:rPr lang="en-US" altLang="zh-CN" dirty="0"/>
              <a:t>();</a:t>
            </a:r>
          </a:p>
          <a:p>
            <a:pPr marL="0" indent="0">
              <a:buNone/>
            </a:pPr>
            <a:endParaRPr lang="en-US" altLang="zh-CN" dirty="0"/>
          </a:p>
          <a:p>
            <a:pPr marL="0" indent="0">
              <a:buNone/>
            </a:pPr>
            <a:r>
              <a:rPr lang="en-US" altLang="zh-CN" dirty="0"/>
              <a:t>    2</a:t>
            </a:r>
            <a:r>
              <a:rPr lang="zh-CN" altLang="en-US" dirty="0"/>
              <a:t>：创建</a:t>
            </a:r>
            <a:r>
              <a:rPr lang="en-US" altLang="zh-CN" dirty="0" err="1"/>
              <a:t>dom</a:t>
            </a:r>
            <a:r>
              <a:rPr lang="zh-CN" altLang="en-US" dirty="0"/>
              <a:t>对象：</a:t>
            </a:r>
            <a:r>
              <a:rPr lang="en-US" altLang="zh-CN" dirty="0"/>
              <a:t>Document </a:t>
            </a:r>
            <a:r>
              <a:rPr lang="en-US" altLang="zh-CN" dirty="0" err="1"/>
              <a:t>dom</a:t>
            </a:r>
            <a:r>
              <a:rPr lang="en-US" altLang="zh-CN" dirty="0"/>
              <a:t>=</a:t>
            </a:r>
            <a:r>
              <a:rPr lang="en-US" altLang="zh-CN" dirty="0" err="1"/>
              <a:t>builder.newDocument</a:t>
            </a:r>
            <a:r>
              <a:rPr lang="en-US" altLang="zh-CN" dirty="0"/>
              <a:t>();</a:t>
            </a:r>
          </a:p>
          <a:p>
            <a:pPr marL="0" indent="0">
              <a:buNone/>
            </a:pPr>
            <a:endParaRPr lang="en-US" altLang="zh-CN" dirty="0"/>
          </a:p>
          <a:p>
            <a:pPr marL="0" indent="0">
              <a:buNone/>
            </a:pPr>
            <a:r>
              <a:rPr lang="en-US" altLang="zh-CN" dirty="0"/>
              <a:t>    3</a:t>
            </a:r>
            <a:r>
              <a:rPr lang="zh-CN" altLang="en-US" dirty="0"/>
              <a:t>：创建</a:t>
            </a:r>
            <a:r>
              <a:rPr lang="en-US" altLang="zh-CN" dirty="0" err="1"/>
              <a:t>dom</a:t>
            </a:r>
            <a:r>
              <a:rPr lang="zh-CN" altLang="en-US" dirty="0"/>
              <a:t>中元素：</a:t>
            </a:r>
            <a:r>
              <a:rPr lang="en-US" altLang="zh-CN" dirty="0"/>
              <a:t>Element element=</a:t>
            </a:r>
            <a:r>
              <a:rPr lang="en-US" altLang="zh-CN" dirty="0" err="1"/>
              <a:t>dom.createElement</a:t>
            </a:r>
            <a:r>
              <a:rPr lang="en-US" altLang="zh-CN" dirty="0"/>
              <a:t>("</a:t>
            </a:r>
            <a:r>
              <a:rPr lang="zh-CN" altLang="en-US" dirty="0"/>
              <a:t>元素名</a:t>
            </a:r>
            <a:r>
              <a:rPr lang="en-US" altLang="zh-CN" dirty="0"/>
              <a:t>");</a:t>
            </a:r>
          </a:p>
          <a:p>
            <a:pPr marL="0" indent="0">
              <a:buNone/>
            </a:pPr>
            <a:endParaRPr lang="en-US" altLang="zh-CN" dirty="0"/>
          </a:p>
          <a:p>
            <a:pPr marL="0" indent="0">
              <a:buNone/>
            </a:pPr>
            <a:r>
              <a:rPr lang="en-US" altLang="zh-CN" dirty="0"/>
              <a:t>    4</a:t>
            </a:r>
            <a:r>
              <a:rPr lang="zh-CN" altLang="en-US" dirty="0"/>
              <a:t>：向元素添加子节点：</a:t>
            </a:r>
            <a:r>
              <a:rPr lang="en-US" altLang="zh-CN" dirty="0" err="1"/>
              <a:t>element.appendChild</a:t>
            </a:r>
            <a:r>
              <a:rPr lang="en-US" altLang="zh-CN" dirty="0"/>
              <a:t>(</a:t>
            </a:r>
            <a:r>
              <a:rPr lang="en-US" altLang="zh-CN" dirty="0" err="1"/>
              <a:t>childElement</a:t>
            </a:r>
            <a:r>
              <a:rPr lang="en-US" altLang="zh-CN" dirty="0"/>
              <a:t>);</a:t>
            </a:r>
            <a:r>
              <a:rPr lang="zh-CN" altLang="en-US" dirty="0"/>
              <a:t>（</a:t>
            </a:r>
            <a:r>
              <a:rPr lang="en-US" altLang="zh-CN" dirty="0" err="1"/>
              <a:t>dom</a:t>
            </a:r>
            <a:r>
              <a:rPr lang="zh-CN" altLang="en-US" dirty="0"/>
              <a:t>树就是通过不停</a:t>
            </a:r>
            <a:r>
              <a:rPr lang="en-US" altLang="zh-CN" dirty="0" err="1"/>
              <a:t>appendChild</a:t>
            </a:r>
            <a:r>
              <a:rPr lang="zh-CN" altLang="en-US" dirty="0"/>
              <a:t>形成的）</a:t>
            </a:r>
          </a:p>
          <a:p>
            <a:pPr marL="0" indent="0">
              <a:buNone/>
            </a:pPr>
            <a:endParaRPr lang="zh-CN" altLang="en-US" dirty="0"/>
          </a:p>
          <a:p>
            <a:pPr marL="0" indent="0">
              <a:buNone/>
            </a:pPr>
            <a:r>
              <a:rPr lang="zh-CN" altLang="en-US" dirty="0"/>
              <a:t>    </a:t>
            </a:r>
            <a:r>
              <a:rPr lang="en-US" altLang="zh-CN" dirty="0"/>
              <a:t>5</a:t>
            </a:r>
            <a:r>
              <a:rPr lang="zh-CN" altLang="en-US" dirty="0"/>
              <a:t>：向元素设置属性：</a:t>
            </a:r>
            <a:r>
              <a:rPr lang="en-US" altLang="zh-CN" dirty="0" err="1"/>
              <a:t>element.setAttribute</a:t>
            </a:r>
            <a:r>
              <a:rPr lang="en-US" altLang="zh-CN" dirty="0"/>
              <a:t>("</a:t>
            </a:r>
            <a:r>
              <a:rPr lang="zh-CN" altLang="en-US" dirty="0"/>
              <a:t>属性名</a:t>
            </a:r>
            <a:r>
              <a:rPr lang="en-US" altLang="zh-CN" dirty="0"/>
              <a:t>","</a:t>
            </a:r>
            <a:r>
              <a:rPr lang="zh-CN" altLang="en-US" dirty="0"/>
              <a:t>属性值</a:t>
            </a:r>
            <a:r>
              <a:rPr lang="en-US" altLang="zh-CN" dirty="0"/>
              <a:t>")</a:t>
            </a:r>
            <a:r>
              <a:rPr lang="zh-CN" altLang="en-US" dirty="0"/>
              <a:t>；</a:t>
            </a:r>
          </a:p>
          <a:p>
            <a:pPr marL="0" indent="0">
              <a:buNone/>
            </a:pPr>
            <a:endParaRPr lang="zh-CN" altLang="en-US" dirty="0"/>
          </a:p>
          <a:p>
            <a:pPr marL="0" indent="0">
              <a:buNone/>
            </a:pPr>
            <a:r>
              <a:rPr lang="zh-CN" altLang="en-US" dirty="0"/>
              <a:t>    </a:t>
            </a:r>
            <a:r>
              <a:rPr lang="en-US" altLang="zh-CN" dirty="0"/>
              <a:t>6</a:t>
            </a:r>
            <a:r>
              <a:rPr lang="zh-CN" altLang="en-US" dirty="0"/>
              <a:t>：向元素添加文本内容：</a:t>
            </a:r>
            <a:r>
              <a:rPr lang="en-US" altLang="zh-CN" dirty="0" err="1"/>
              <a:t>element.setTextContent</a:t>
            </a:r>
            <a:r>
              <a:rPr lang="en-US" altLang="zh-CN" dirty="0"/>
              <a:t>("</a:t>
            </a:r>
            <a:r>
              <a:rPr lang="zh-CN" altLang="en-US" dirty="0"/>
              <a:t>标签间内容</a:t>
            </a:r>
            <a:r>
              <a:rPr lang="en-US" altLang="zh-CN" dirty="0"/>
              <a:t>");</a:t>
            </a:r>
          </a:p>
          <a:p>
            <a:pPr marL="0" indent="0">
              <a:buNone/>
            </a:pPr>
            <a:endParaRPr lang="en-US" altLang="zh-CN" dirty="0"/>
          </a:p>
          <a:p>
            <a:pPr marL="0" indent="0">
              <a:buNone/>
            </a:pPr>
            <a:r>
              <a:rPr lang="en-US" altLang="zh-CN" dirty="0"/>
              <a:t>    7</a:t>
            </a:r>
            <a:r>
              <a:rPr lang="zh-CN" altLang="en-US" dirty="0"/>
              <a:t>：把根元素添加至</a:t>
            </a:r>
            <a:r>
              <a:rPr lang="en-US" altLang="zh-CN" dirty="0" err="1"/>
              <a:t>dom</a:t>
            </a:r>
            <a:r>
              <a:rPr lang="zh-CN" altLang="en-US" dirty="0"/>
              <a:t>中：</a:t>
            </a:r>
            <a:r>
              <a:rPr lang="en-US" altLang="zh-CN" dirty="0" err="1"/>
              <a:t>dom.appendChild</a:t>
            </a:r>
            <a:r>
              <a:rPr lang="en-US" altLang="zh-CN" dirty="0"/>
              <a:t>(</a:t>
            </a:r>
            <a:r>
              <a:rPr lang="en-US" altLang="zh-CN" dirty="0" err="1"/>
              <a:t>rootElement</a:t>
            </a:r>
            <a:r>
              <a:rPr lang="en-US" altLang="zh-CN" dirty="0"/>
              <a:t>);</a:t>
            </a:r>
            <a:r>
              <a:rPr lang="zh-CN" altLang="en-US" dirty="0"/>
              <a:t>（由于子节点都是添加到根结点下的，所以把根结点添加到</a:t>
            </a:r>
            <a:r>
              <a:rPr lang="en-US" altLang="zh-CN" dirty="0" err="1"/>
              <a:t>dom</a:t>
            </a:r>
            <a:r>
              <a:rPr lang="zh-CN" altLang="en-US" dirty="0"/>
              <a:t>就相当于把整棵标签树添加进</a:t>
            </a:r>
            <a:r>
              <a:rPr lang="en-US" altLang="zh-CN" dirty="0" err="1"/>
              <a:t>dom</a:t>
            </a:r>
            <a:r>
              <a:rPr lang="zh-CN" altLang="en-US" dirty="0"/>
              <a:t>了）</a:t>
            </a:r>
          </a:p>
          <a:p>
            <a:pPr marL="0" indent="0">
              <a:buNone/>
            </a:pPr>
            <a:endParaRPr lang="zh-CN" altLang="en-US" dirty="0"/>
          </a:p>
          <a:p>
            <a:pPr marL="0" indent="0">
              <a:buNone/>
            </a:pPr>
            <a:r>
              <a:rPr lang="zh-CN" altLang="en-US" dirty="0"/>
              <a:t>    </a:t>
            </a:r>
            <a:r>
              <a:rPr lang="en-US" altLang="zh-CN" dirty="0"/>
              <a:t>8</a:t>
            </a:r>
            <a:r>
              <a:rPr lang="zh-CN" altLang="en-US" dirty="0"/>
              <a:t>：把</a:t>
            </a:r>
            <a:r>
              <a:rPr lang="en-US" altLang="zh-CN" dirty="0" err="1"/>
              <a:t>dom</a:t>
            </a:r>
            <a:r>
              <a:rPr lang="zh-CN" altLang="en-US" dirty="0"/>
              <a:t>对象导出到</a:t>
            </a:r>
            <a:r>
              <a:rPr lang="en-US" altLang="zh-CN" dirty="0"/>
              <a:t>xml</a:t>
            </a:r>
            <a:r>
              <a:rPr lang="zh-CN" altLang="en-US" dirty="0"/>
              <a:t>文件：</a:t>
            </a:r>
          </a:p>
          <a:p>
            <a:pPr marL="0" indent="0">
              <a:buNone/>
            </a:pPr>
            <a:endParaRPr lang="zh-CN" altLang="en-US" dirty="0"/>
          </a:p>
          <a:p>
            <a:pPr marL="0" indent="0">
              <a:buNone/>
            </a:pPr>
            <a:r>
              <a:rPr lang="zh-CN" altLang="en-US" dirty="0"/>
              <a:t>      </a:t>
            </a:r>
            <a:r>
              <a:rPr lang="en-US" altLang="zh-CN" dirty="0"/>
              <a:t>1</a:t>
            </a:r>
            <a:r>
              <a:rPr lang="zh-CN" altLang="en-US" dirty="0"/>
              <a:t>）创建转换器工厂：</a:t>
            </a:r>
            <a:r>
              <a:rPr lang="en-US" altLang="zh-CN" dirty="0" err="1"/>
              <a:t>TransformerFactory</a:t>
            </a:r>
            <a:r>
              <a:rPr lang="en-US" altLang="zh-CN" dirty="0"/>
              <a:t>  factory=</a:t>
            </a:r>
            <a:r>
              <a:rPr lang="en-US" altLang="zh-CN" dirty="0" err="1"/>
              <a:t>TransformerFactory.newInstance</a:t>
            </a:r>
            <a:r>
              <a:rPr lang="en-US" altLang="zh-CN" dirty="0"/>
              <a:t>();</a:t>
            </a:r>
          </a:p>
          <a:p>
            <a:pPr marL="0" indent="0">
              <a:buNone/>
            </a:pPr>
            <a:endParaRPr lang="en-US" altLang="zh-CN" dirty="0"/>
          </a:p>
          <a:p>
            <a:pPr marL="0" indent="0">
              <a:buNone/>
            </a:pPr>
            <a:r>
              <a:rPr lang="en-US" altLang="zh-CN" dirty="0"/>
              <a:t>      2</a:t>
            </a:r>
            <a:r>
              <a:rPr lang="zh-CN" altLang="en-US" dirty="0"/>
              <a:t>）由工厂创建转换器实例：</a:t>
            </a:r>
            <a:r>
              <a:rPr lang="en-US" altLang="zh-CN" dirty="0"/>
              <a:t>Transformer transformer=</a:t>
            </a:r>
            <a:r>
              <a:rPr lang="en-US" altLang="zh-CN" dirty="0" err="1"/>
              <a:t>factory.newTransformer</a:t>
            </a:r>
            <a:r>
              <a:rPr lang="en-US" altLang="zh-CN" dirty="0"/>
              <a:t>();</a:t>
            </a:r>
          </a:p>
          <a:p>
            <a:pPr marL="0" indent="0">
              <a:buNone/>
            </a:pPr>
            <a:endParaRPr lang="en-US" altLang="zh-CN" dirty="0"/>
          </a:p>
          <a:p>
            <a:pPr marL="0" indent="0">
              <a:buNone/>
            </a:pPr>
            <a:r>
              <a:rPr lang="en-US" altLang="zh-CN" dirty="0"/>
              <a:t>      3</a:t>
            </a:r>
            <a:r>
              <a:rPr lang="zh-CN" altLang="en-US" dirty="0"/>
              <a:t>）设置转换格式：</a:t>
            </a:r>
            <a:r>
              <a:rPr lang="en-US" altLang="zh-CN" dirty="0" err="1"/>
              <a:t>transformer.setOutputProperty</a:t>
            </a:r>
            <a:r>
              <a:rPr lang="en-US" altLang="zh-CN" dirty="0"/>
              <a:t>(</a:t>
            </a:r>
            <a:r>
              <a:rPr lang="zh-CN" altLang="en-US" dirty="0"/>
              <a:t>属性，属性值</a:t>
            </a:r>
            <a:r>
              <a:rPr lang="en-US" altLang="zh-CN" dirty="0"/>
              <a:t>);//</a:t>
            </a:r>
            <a:r>
              <a:rPr lang="zh-CN" altLang="en-US" dirty="0"/>
              <a:t>设置输出到文档时的格式，比如：换行等</a:t>
            </a:r>
          </a:p>
          <a:p>
            <a:pPr marL="0" indent="0">
              <a:buNone/>
            </a:pPr>
            <a:endParaRPr lang="zh-CN" altLang="en-US" dirty="0"/>
          </a:p>
          <a:p>
            <a:pPr marL="0" indent="0">
              <a:buNone/>
            </a:pPr>
            <a:r>
              <a:rPr lang="zh-CN" altLang="en-US" dirty="0"/>
              <a:t>      </a:t>
            </a:r>
            <a:r>
              <a:rPr lang="en-US" altLang="zh-CN" dirty="0"/>
              <a:t>4</a:t>
            </a:r>
            <a:r>
              <a:rPr lang="zh-CN" altLang="en-US" dirty="0"/>
              <a:t>）由转换器把</a:t>
            </a:r>
            <a:r>
              <a:rPr lang="en-US" altLang="zh-CN" dirty="0" err="1"/>
              <a:t>dom</a:t>
            </a:r>
            <a:r>
              <a:rPr lang="zh-CN" altLang="en-US" dirty="0"/>
              <a:t>资源转换到结果输出流，而结果输出流连接到一个</a:t>
            </a:r>
            <a:r>
              <a:rPr lang="en-US" altLang="zh-CN" dirty="0"/>
              <a:t>xml</a:t>
            </a:r>
            <a:r>
              <a:rPr lang="zh-CN" altLang="en-US" dirty="0"/>
              <a:t>文件：</a:t>
            </a:r>
            <a:r>
              <a:rPr lang="en-US" altLang="zh-CN" dirty="0" err="1"/>
              <a:t>transformer.transform</a:t>
            </a:r>
            <a:r>
              <a:rPr lang="en-US" altLang="zh-CN" dirty="0"/>
              <a:t>(new </a:t>
            </a:r>
            <a:r>
              <a:rPr lang="en-US" altLang="zh-CN" dirty="0" err="1"/>
              <a:t>DOMSourse</a:t>
            </a:r>
            <a:r>
              <a:rPr lang="en-US" altLang="zh-CN" dirty="0"/>
              <a:t>(</a:t>
            </a:r>
            <a:r>
              <a:rPr lang="en-US" altLang="zh-CN" dirty="0" err="1"/>
              <a:t>dom</a:t>
            </a:r>
            <a:r>
              <a:rPr lang="en-US" altLang="zh-CN" dirty="0"/>
              <a:t>),new </a:t>
            </a:r>
            <a:r>
              <a:rPr lang="en-US" altLang="zh-CN" dirty="0" err="1"/>
              <a:t>StreamResult</a:t>
            </a:r>
            <a:r>
              <a:rPr lang="en-US" altLang="zh-CN" dirty="0"/>
              <a:t>(</a:t>
            </a:r>
            <a:r>
              <a:rPr lang="en-US" altLang="zh-CN" dirty="0" err="1"/>
              <a:t>xml_file</a:t>
            </a:r>
            <a:r>
              <a:rPr lang="en-US" altLang="zh-CN" dirty="0"/>
              <a:t>));</a:t>
            </a:r>
          </a:p>
          <a:p>
            <a:pPr marL="0" indent="0">
              <a:buNone/>
            </a:pPr>
            <a:endParaRPr lang="zh-CN" altLang="en-US" dirty="0"/>
          </a:p>
        </p:txBody>
      </p:sp>
    </p:spTree>
    <p:extLst>
      <p:ext uri="{BB962C8B-B14F-4D97-AF65-F5344CB8AC3E}">
        <p14:creationId xmlns:p14="http://schemas.microsoft.com/office/powerpoint/2010/main" val="1814517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a:t>
            </a:r>
            <a:r>
              <a:rPr lang="en-US" altLang="zh-CN" dirty="0"/>
              <a:t>XML</a:t>
            </a:r>
            <a:r>
              <a:rPr lang="zh-CN" altLang="en-US" dirty="0"/>
              <a:t>文档流程</a:t>
            </a:r>
          </a:p>
        </p:txBody>
      </p:sp>
      <p:sp>
        <p:nvSpPr>
          <p:cNvPr id="3" name="内容占位符 2"/>
          <p:cNvSpPr>
            <a:spLocks noGrp="1"/>
          </p:cNvSpPr>
          <p:nvPr>
            <p:ph idx="1"/>
          </p:nvPr>
        </p:nvSpPr>
        <p:spPr/>
        <p:txBody>
          <a:bodyPr>
            <a:normAutofit fontScale="25000" lnSpcReduction="20000"/>
          </a:bodyPr>
          <a:lstStyle/>
          <a:p>
            <a:pPr marL="0" indent="0">
              <a:buNone/>
            </a:pPr>
            <a:r>
              <a:rPr lang="zh-CN" altLang="en-US" dirty="0"/>
              <a:t>二：</a:t>
            </a:r>
            <a:r>
              <a:rPr lang="en-US" altLang="zh-CN" dirty="0"/>
              <a:t>SAX</a:t>
            </a:r>
            <a:r>
              <a:rPr lang="zh-CN" altLang="en-US" dirty="0"/>
              <a:t>方法操作</a:t>
            </a:r>
            <a:r>
              <a:rPr lang="en-US" altLang="zh-CN" dirty="0"/>
              <a:t>XML</a:t>
            </a:r>
          </a:p>
          <a:p>
            <a:pPr marL="0" indent="0">
              <a:buNone/>
            </a:pPr>
            <a:endParaRPr lang="en-US" altLang="zh-CN" dirty="0"/>
          </a:p>
          <a:p>
            <a:pPr marL="0" indent="0">
              <a:buNone/>
            </a:pPr>
            <a:r>
              <a:rPr lang="en-US" altLang="zh-CN" dirty="0"/>
              <a:t>    </a:t>
            </a:r>
            <a:r>
              <a:rPr lang="zh-CN" altLang="en-US" dirty="0"/>
              <a:t>步骤：</a:t>
            </a:r>
          </a:p>
          <a:p>
            <a:pPr marL="0" indent="0">
              <a:buNone/>
            </a:pPr>
            <a:endParaRPr lang="zh-CN" altLang="en-US" dirty="0"/>
          </a:p>
          <a:p>
            <a:pPr marL="0" indent="0">
              <a:buNone/>
            </a:pPr>
            <a:r>
              <a:rPr lang="zh-CN" altLang="en-US" dirty="0"/>
              <a:t>    </a:t>
            </a:r>
            <a:r>
              <a:rPr lang="en-US" altLang="zh-CN" dirty="0"/>
              <a:t>1</a:t>
            </a:r>
            <a:r>
              <a:rPr lang="zh-CN" altLang="en-US" dirty="0"/>
              <a:t>：创建</a:t>
            </a:r>
            <a:r>
              <a:rPr lang="en-US" altLang="zh-CN" dirty="0"/>
              <a:t>SAX</a:t>
            </a:r>
            <a:r>
              <a:rPr lang="zh-CN" altLang="en-US" dirty="0"/>
              <a:t>转换器工厂：</a:t>
            </a:r>
            <a:r>
              <a:rPr lang="en-US" altLang="zh-CN" dirty="0" err="1"/>
              <a:t>SAXTransformerFactory</a:t>
            </a:r>
            <a:r>
              <a:rPr lang="en-US" altLang="zh-CN" dirty="0"/>
              <a:t>  factory=</a:t>
            </a:r>
            <a:r>
              <a:rPr lang="en-US" altLang="zh-CN" dirty="0" err="1"/>
              <a:t>SAXTransformerFactory.newInstance</a:t>
            </a:r>
            <a:r>
              <a:rPr lang="en-US" altLang="zh-CN" dirty="0"/>
              <a:t>();</a:t>
            </a:r>
          </a:p>
          <a:p>
            <a:pPr marL="0" indent="0">
              <a:buNone/>
            </a:pPr>
            <a:endParaRPr lang="en-US" altLang="zh-CN" dirty="0"/>
          </a:p>
          <a:p>
            <a:pPr marL="0" indent="0">
              <a:buNone/>
            </a:pPr>
            <a:r>
              <a:rPr lang="en-US" altLang="zh-CN" dirty="0"/>
              <a:t>    2</a:t>
            </a:r>
            <a:r>
              <a:rPr lang="zh-CN" altLang="en-US" dirty="0"/>
              <a:t>：创建转换</a:t>
            </a:r>
            <a:r>
              <a:rPr lang="en-US" altLang="zh-CN" dirty="0"/>
              <a:t>handler</a:t>
            </a:r>
            <a:r>
              <a:rPr lang="zh-CN" altLang="en-US" dirty="0"/>
              <a:t>：</a:t>
            </a:r>
            <a:r>
              <a:rPr lang="en-US" altLang="zh-CN" dirty="0" err="1"/>
              <a:t>TransformerHandler</a:t>
            </a:r>
            <a:r>
              <a:rPr lang="en-US" altLang="zh-CN" dirty="0"/>
              <a:t> handler=</a:t>
            </a:r>
            <a:r>
              <a:rPr lang="en-US" altLang="zh-CN" dirty="0" err="1"/>
              <a:t>factory.newTransformerHandler</a:t>
            </a:r>
            <a:r>
              <a:rPr lang="en-US" altLang="zh-CN" dirty="0"/>
              <a:t>();</a:t>
            </a:r>
          </a:p>
          <a:p>
            <a:pPr marL="0" indent="0">
              <a:buNone/>
            </a:pPr>
            <a:endParaRPr lang="en-US" altLang="zh-CN" dirty="0"/>
          </a:p>
          <a:p>
            <a:pPr marL="0" indent="0">
              <a:buNone/>
            </a:pPr>
            <a:r>
              <a:rPr lang="en-US" altLang="zh-CN" dirty="0"/>
              <a:t>    3</a:t>
            </a:r>
            <a:r>
              <a:rPr lang="zh-CN" altLang="en-US" dirty="0"/>
              <a:t>：由</a:t>
            </a:r>
            <a:r>
              <a:rPr lang="en-US" altLang="zh-CN" dirty="0"/>
              <a:t>handler</a:t>
            </a:r>
            <a:r>
              <a:rPr lang="zh-CN" altLang="en-US" dirty="0"/>
              <a:t>创建转换器：</a:t>
            </a:r>
            <a:r>
              <a:rPr lang="en-US" altLang="zh-CN" dirty="0"/>
              <a:t>Transformer transformer=</a:t>
            </a:r>
            <a:r>
              <a:rPr lang="en-US" altLang="zh-CN" dirty="0" err="1"/>
              <a:t>handler.getTransformer</a:t>
            </a:r>
            <a:r>
              <a:rPr lang="en-US" altLang="zh-CN" dirty="0"/>
              <a:t>();</a:t>
            </a:r>
          </a:p>
          <a:p>
            <a:pPr marL="0" indent="0">
              <a:buNone/>
            </a:pPr>
            <a:endParaRPr lang="en-US" altLang="zh-CN" dirty="0"/>
          </a:p>
          <a:p>
            <a:pPr marL="0" indent="0">
              <a:buNone/>
            </a:pPr>
            <a:r>
              <a:rPr lang="en-US" altLang="zh-CN" dirty="0"/>
              <a:t>    4</a:t>
            </a:r>
            <a:r>
              <a:rPr lang="zh-CN" altLang="en-US" dirty="0"/>
              <a:t>：设置转换格式：</a:t>
            </a:r>
            <a:r>
              <a:rPr lang="en-US" altLang="zh-CN" dirty="0" err="1"/>
              <a:t>transformer.setOutputProperty</a:t>
            </a:r>
            <a:r>
              <a:rPr lang="en-US" altLang="zh-CN" dirty="0"/>
              <a:t>(</a:t>
            </a:r>
            <a:r>
              <a:rPr lang="zh-CN" altLang="en-US" dirty="0"/>
              <a:t>属性，属性值</a:t>
            </a:r>
            <a:r>
              <a:rPr lang="en-US" altLang="zh-CN" dirty="0"/>
              <a:t>);//</a:t>
            </a:r>
            <a:r>
              <a:rPr lang="zh-CN" altLang="en-US" dirty="0"/>
              <a:t>设置输出到文档时的格式，比如：换行等</a:t>
            </a:r>
          </a:p>
          <a:p>
            <a:pPr marL="0" indent="0">
              <a:buNone/>
            </a:pPr>
            <a:endParaRPr lang="zh-CN" altLang="en-US" dirty="0"/>
          </a:p>
          <a:p>
            <a:pPr marL="0" indent="0">
              <a:buNone/>
            </a:pPr>
            <a:r>
              <a:rPr lang="zh-CN" altLang="en-US" dirty="0"/>
              <a:t>    </a:t>
            </a:r>
            <a:r>
              <a:rPr lang="en-US" altLang="zh-CN" dirty="0"/>
              <a:t>5</a:t>
            </a:r>
            <a:r>
              <a:rPr lang="zh-CN" altLang="en-US" dirty="0"/>
              <a:t>：创建</a:t>
            </a:r>
            <a:r>
              <a:rPr lang="en-US" altLang="zh-CN" dirty="0"/>
              <a:t>Result</a:t>
            </a:r>
            <a:r>
              <a:rPr lang="zh-CN" altLang="en-US" dirty="0"/>
              <a:t>连接到</a:t>
            </a:r>
            <a:r>
              <a:rPr lang="en-US" altLang="zh-CN" dirty="0"/>
              <a:t>xml</a:t>
            </a:r>
            <a:r>
              <a:rPr lang="zh-CN" altLang="en-US" dirty="0"/>
              <a:t>文件：</a:t>
            </a:r>
            <a:r>
              <a:rPr lang="en-US" altLang="zh-CN" dirty="0"/>
              <a:t>Result res=new </a:t>
            </a:r>
            <a:r>
              <a:rPr lang="en-US" altLang="zh-CN" dirty="0" err="1"/>
              <a:t>StreamResult</a:t>
            </a:r>
            <a:r>
              <a:rPr lang="zh-CN" altLang="en-US" dirty="0"/>
              <a:t>（</a:t>
            </a:r>
            <a:r>
              <a:rPr lang="en-US" altLang="zh-CN" dirty="0"/>
              <a:t>new </a:t>
            </a:r>
            <a:r>
              <a:rPr lang="en-US" altLang="zh-CN" dirty="0" err="1"/>
              <a:t>FileOutputStream</a:t>
            </a:r>
            <a:r>
              <a:rPr lang="en-US" altLang="zh-CN" dirty="0"/>
              <a:t>(</a:t>
            </a:r>
            <a:r>
              <a:rPr lang="en-US" altLang="zh-CN" dirty="0" err="1"/>
              <a:t>xml_file</a:t>
            </a:r>
            <a:r>
              <a:rPr lang="en-US" altLang="zh-CN" dirty="0"/>
              <a:t>)</a:t>
            </a:r>
            <a:r>
              <a:rPr lang="zh-CN" altLang="en-US" dirty="0"/>
              <a:t>）</a:t>
            </a:r>
            <a:r>
              <a:rPr lang="en-US" altLang="zh-CN" dirty="0"/>
              <a:t>;</a:t>
            </a:r>
          </a:p>
          <a:p>
            <a:pPr marL="0" indent="0">
              <a:buNone/>
            </a:pPr>
            <a:endParaRPr lang="en-US" altLang="zh-CN" dirty="0"/>
          </a:p>
          <a:p>
            <a:pPr marL="0" indent="0">
              <a:buNone/>
            </a:pPr>
            <a:r>
              <a:rPr lang="en-US" altLang="zh-CN" dirty="0"/>
              <a:t>    6</a:t>
            </a:r>
            <a:r>
              <a:rPr lang="zh-CN" altLang="en-US" dirty="0"/>
              <a:t>：关联</a:t>
            </a:r>
            <a:r>
              <a:rPr lang="en-US" altLang="zh-CN" dirty="0"/>
              <a:t>result</a:t>
            </a:r>
            <a:r>
              <a:rPr lang="zh-CN" altLang="en-US" dirty="0"/>
              <a:t>到</a:t>
            </a:r>
            <a:r>
              <a:rPr lang="en-US" altLang="zh-CN" dirty="0"/>
              <a:t>handler</a:t>
            </a:r>
            <a:r>
              <a:rPr lang="zh-CN" altLang="en-US" dirty="0"/>
              <a:t>：</a:t>
            </a:r>
            <a:r>
              <a:rPr lang="en-US" altLang="zh-CN" dirty="0" err="1"/>
              <a:t>handler.setResult</a:t>
            </a:r>
            <a:r>
              <a:rPr lang="en-US" altLang="zh-CN" dirty="0"/>
              <a:t>(res)</a:t>
            </a:r>
            <a:r>
              <a:rPr lang="zh-CN" altLang="en-US" dirty="0"/>
              <a:t>；</a:t>
            </a:r>
          </a:p>
          <a:p>
            <a:pPr marL="0" indent="0">
              <a:buNone/>
            </a:pPr>
            <a:endParaRPr lang="zh-CN" altLang="en-US" dirty="0"/>
          </a:p>
          <a:p>
            <a:pPr marL="0" indent="0">
              <a:buNone/>
            </a:pPr>
            <a:r>
              <a:rPr lang="zh-CN" altLang="en-US" dirty="0"/>
              <a:t>    </a:t>
            </a:r>
            <a:r>
              <a:rPr lang="en-US" altLang="zh-CN" dirty="0"/>
              <a:t>7</a:t>
            </a:r>
            <a:r>
              <a:rPr lang="zh-CN" altLang="en-US" dirty="0"/>
              <a:t>：利用</a:t>
            </a:r>
            <a:r>
              <a:rPr lang="en-US" altLang="zh-CN" dirty="0"/>
              <a:t>handler</a:t>
            </a:r>
            <a:r>
              <a:rPr lang="zh-CN" altLang="en-US" dirty="0"/>
              <a:t>操作</a:t>
            </a:r>
            <a:r>
              <a:rPr lang="en-US" altLang="zh-CN" dirty="0"/>
              <a:t>xml</a:t>
            </a:r>
            <a:r>
              <a:rPr lang="zh-CN" altLang="en-US" dirty="0"/>
              <a:t>文件：</a:t>
            </a:r>
          </a:p>
          <a:p>
            <a:pPr marL="0" indent="0">
              <a:buNone/>
            </a:pPr>
            <a:endParaRPr lang="zh-CN" altLang="en-US" dirty="0"/>
          </a:p>
          <a:p>
            <a:pPr marL="0" indent="0">
              <a:buNone/>
            </a:pPr>
            <a:r>
              <a:rPr lang="zh-CN" altLang="en-US" dirty="0"/>
              <a:t>     </a:t>
            </a:r>
            <a:r>
              <a:rPr lang="en-US" altLang="zh-CN" dirty="0"/>
              <a:t>1</a:t>
            </a:r>
            <a:r>
              <a:rPr lang="zh-CN" altLang="en-US" dirty="0"/>
              <a:t>）打开</a:t>
            </a:r>
            <a:r>
              <a:rPr lang="en-US" altLang="zh-CN" dirty="0" err="1"/>
              <a:t>dom</a:t>
            </a:r>
            <a:r>
              <a:rPr lang="zh-CN" altLang="en-US" dirty="0"/>
              <a:t>对象：</a:t>
            </a:r>
            <a:r>
              <a:rPr lang="en-US" altLang="zh-CN" dirty="0" err="1"/>
              <a:t>handler.startDocument</a:t>
            </a:r>
            <a:r>
              <a:rPr lang="en-US" altLang="zh-CN" dirty="0"/>
              <a:t>();</a:t>
            </a:r>
          </a:p>
          <a:p>
            <a:pPr marL="0" indent="0">
              <a:buNone/>
            </a:pPr>
            <a:endParaRPr lang="en-US" altLang="zh-CN" dirty="0"/>
          </a:p>
          <a:p>
            <a:pPr marL="0" indent="0">
              <a:buNone/>
            </a:pPr>
            <a:r>
              <a:rPr lang="en-US" altLang="zh-CN" dirty="0"/>
              <a:t>     2</a:t>
            </a:r>
            <a:r>
              <a:rPr lang="zh-CN" altLang="en-US" dirty="0"/>
              <a:t>）创建元素</a:t>
            </a:r>
            <a:r>
              <a:rPr lang="en-US" altLang="zh-CN" dirty="0"/>
              <a:t>:</a:t>
            </a:r>
            <a:r>
              <a:rPr lang="en-US" altLang="zh-CN" dirty="0" err="1"/>
              <a:t>handler.startElement</a:t>
            </a:r>
            <a:r>
              <a:rPr lang="en-US" altLang="zh-CN" dirty="0"/>
              <a:t>(</a:t>
            </a:r>
            <a:r>
              <a:rPr lang="en-US" altLang="zh-CN" dirty="0" err="1"/>
              <a:t>uri</a:t>
            </a:r>
            <a:r>
              <a:rPr lang="en-US" altLang="zh-CN" dirty="0"/>
              <a:t>,</a:t>
            </a:r>
            <a:r>
              <a:rPr lang="zh-CN" altLang="en-US" dirty="0"/>
              <a:t>命名空间</a:t>
            </a:r>
            <a:r>
              <a:rPr lang="en-US" altLang="zh-CN" dirty="0"/>
              <a:t>,</a:t>
            </a:r>
            <a:r>
              <a:rPr lang="zh-CN" altLang="en-US" dirty="0"/>
              <a:t>元素名</a:t>
            </a:r>
            <a:r>
              <a:rPr lang="en-US" altLang="zh-CN" dirty="0"/>
              <a:t>,</a:t>
            </a:r>
            <a:r>
              <a:rPr lang="zh-CN" altLang="en-US" dirty="0"/>
              <a:t>属性列表</a:t>
            </a:r>
            <a:r>
              <a:rPr lang="en-US" altLang="zh-CN" dirty="0"/>
              <a:t>);//</a:t>
            </a:r>
            <a:r>
              <a:rPr lang="zh-CN" altLang="en-US" dirty="0"/>
              <a:t>没有则填</a:t>
            </a:r>
            <a:r>
              <a:rPr lang="en-US" altLang="zh-CN" dirty="0"/>
              <a:t>null</a:t>
            </a:r>
          </a:p>
          <a:p>
            <a:pPr marL="0" indent="0">
              <a:buNone/>
            </a:pPr>
            <a:endParaRPr lang="en-US" altLang="zh-CN" dirty="0"/>
          </a:p>
          <a:p>
            <a:pPr marL="0" indent="0">
              <a:buNone/>
            </a:pPr>
            <a:r>
              <a:rPr lang="en-US" altLang="zh-CN" dirty="0"/>
              <a:t>     3</a:t>
            </a:r>
            <a:r>
              <a:rPr lang="zh-CN" altLang="en-US" dirty="0"/>
              <a:t>）创建子结点：</a:t>
            </a:r>
            <a:r>
              <a:rPr lang="en-US" altLang="zh-CN" dirty="0" err="1"/>
              <a:t>handler.startElement</a:t>
            </a:r>
            <a:r>
              <a:rPr lang="en-US" altLang="zh-CN" dirty="0"/>
              <a:t>(</a:t>
            </a:r>
            <a:r>
              <a:rPr lang="en-US" altLang="zh-CN" dirty="0" err="1"/>
              <a:t>uri</a:t>
            </a:r>
            <a:r>
              <a:rPr lang="en-US" altLang="zh-CN" dirty="0"/>
              <a:t>,</a:t>
            </a:r>
            <a:r>
              <a:rPr lang="zh-CN" altLang="en-US" dirty="0"/>
              <a:t>命名空间</a:t>
            </a:r>
            <a:r>
              <a:rPr lang="en-US" altLang="zh-CN" dirty="0"/>
              <a:t>,</a:t>
            </a:r>
            <a:r>
              <a:rPr lang="zh-CN" altLang="en-US" dirty="0"/>
              <a:t>子元素名</a:t>
            </a:r>
            <a:r>
              <a:rPr lang="en-US" altLang="zh-CN" dirty="0"/>
              <a:t>,</a:t>
            </a:r>
            <a:r>
              <a:rPr lang="zh-CN" altLang="en-US" dirty="0"/>
              <a:t>属性列表</a:t>
            </a:r>
            <a:r>
              <a:rPr lang="en-US" altLang="zh-CN" dirty="0"/>
              <a:t>);//</a:t>
            </a:r>
            <a:r>
              <a:rPr lang="zh-CN" altLang="en-US" dirty="0"/>
              <a:t>在一个</a:t>
            </a:r>
            <a:r>
              <a:rPr lang="en-US" altLang="zh-CN" dirty="0"/>
              <a:t>start</a:t>
            </a:r>
            <a:r>
              <a:rPr lang="zh-CN" altLang="en-US" dirty="0"/>
              <a:t>与</a:t>
            </a:r>
            <a:r>
              <a:rPr lang="en-US" altLang="zh-CN" dirty="0"/>
              <a:t>end</a:t>
            </a:r>
            <a:r>
              <a:rPr lang="zh-CN" altLang="en-US" dirty="0"/>
              <a:t>的元素之间添加的结点就是它的子节点</a:t>
            </a:r>
          </a:p>
          <a:p>
            <a:pPr marL="0" indent="0">
              <a:buNone/>
            </a:pPr>
            <a:endParaRPr lang="zh-CN" altLang="en-US" dirty="0"/>
          </a:p>
          <a:p>
            <a:pPr marL="0" indent="0">
              <a:buNone/>
            </a:pPr>
            <a:r>
              <a:rPr lang="zh-CN" altLang="en-US" dirty="0"/>
              <a:t>     </a:t>
            </a:r>
            <a:r>
              <a:rPr lang="en-US" altLang="zh-CN" dirty="0"/>
              <a:t>4</a:t>
            </a:r>
            <a:r>
              <a:rPr lang="zh-CN" altLang="en-US" dirty="0"/>
              <a:t>）为结点添加属性</a:t>
            </a:r>
            <a:r>
              <a:rPr lang="en-US" altLang="zh-CN" dirty="0"/>
              <a:t>:</a:t>
            </a:r>
            <a:r>
              <a:rPr lang="zh-CN" altLang="en-US" dirty="0"/>
              <a:t>上面</a:t>
            </a:r>
            <a:r>
              <a:rPr lang="en-US" altLang="zh-CN" dirty="0"/>
              <a:t>start</a:t>
            </a:r>
            <a:r>
              <a:rPr lang="zh-CN" altLang="en-US" dirty="0"/>
              <a:t>的元素名 </a:t>
            </a:r>
            <a:r>
              <a:rPr lang="en-US" altLang="zh-CN" dirty="0" err="1"/>
              <a:t>element.setAttribute</a:t>
            </a:r>
            <a:r>
              <a:rPr lang="en-US" altLang="zh-CN" dirty="0"/>
              <a:t>("",""</a:t>
            </a:r>
            <a:r>
              <a:rPr lang="zh-CN" altLang="en-US" dirty="0"/>
              <a:t>，</a:t>
            </a:r>
            <a:r>
              <a:rPr lang="en-US" altLang="zh-CN" dirty="0"/>
              <a:t>"</a:t>
            </a:r>
            <a:r>
              <a:rPr lang="zh-CN" altLang="en-US" dirty="0"/>
              <a:t>属性名</a:t>
            </a:r>
            <a:r>
              <a:rPr lang="en-US" altLang="zh-CN" dirty="0"/>
              <a:t>"</a:t>
            </a:r>
            <a:r>
              <a:rPr lang="zh-CN" altLang="en-US" dirty="0"/>
              <a:t>，</a:t>
            </a:r>
            <a:r>
              <a:rPr lang="en-US" altLang="zh-CN" dirty="0"/>
              <a:t>"</a:t>
            </a:r>
            <a:r>
              <a:rPr lang="zh-CN" altLang="en-US" dirty="0"/>
              <a:t>属性值</a:t>
            </a:r>
            <a:r>
              <a:rPr lang="en-US" altLang="zh-CN" dirty="0"/>
              <a:t>");</a:t>
            </a:r>
          </a:p>
          <a:p>
            <a:pPr marL="0" indent="0">
              <a:buNone/>
            </a:pPr>
            <a:endParaRPr lang="en-US" altLang="zh-CN" dirty="0"/>
          </a:p>
          <a:p>
            <a:pPr marL="0" indent="0">
              <a:buNone/>
            </a:pPr>
            <a:r>
              <a:rPr lang="en-US" altLang="zh-CN" dirty="0"/>
              <a:t>     5</a:t>
            </a:r>
            <a:r>
              <a:rPr lang="zh-CN" altLang="en-US" dirty="0"/>
              <a:t>）为结点添加文本内容：在一个</a:t>
            </a:r>
            <a:r>
              <a:rPr lang="en-US" altLang="zh-CN" dirty="0"/>
              <a:t>element</a:t>
            </a:r>
            <a:r>
              <a:rPr lang="zh-CN" altLang="en-US" dirty="0"/>
              <a:t>的</a:t>
            </a:r>
            <a:r>
              <a:rPr lang="en-US" altLang="zh-CN" dirty="0"/>
              <a:t>start</a:t>
            </a:r>
            <a:r>
              <a:rPr lang="zh-CN" altLang="en-US" dirty="0"/>
              <a:t>与</a:t>
            </a:r>
            <a:r>
              <a:rPr lang="en-US" altLang="zh-CN" dirty="0"/>
              <a:t>end</a:t>
            </a:r>
            <a:r>
              <a:rPr lang="zh-CN" altLang="en-US" dirty="0"/>
              <a:t>之间，</a:t>
            </a:r>
            <a:r>
              <a:rPr lang="en-US" altLang="zh-CN" dirty="0" err="1"/>
              <a:t>handler.characters</a:t>
            </a:r>
            <a:r>
              <a:rPr lang="en-US" altLang="zh-CN" dirty="0"/>
              <a:t>(byte[]</a:t>
            </a:r>
            <a:r>
              <a:rPr lang="zh-CN" altLang="en-US" dirty="0"/>
              <a:t>，</a:t>
            </a:r>
            <a:r>
              <a:rPr lang="en-US" altLang="zh-CN" dirty="0" err="1"/>
              <a:t>start,length</a:t>
            </a:r>
            <a:r>
              <a:rPr lang="en-US" altLang="zh-CN" dirty="0"/>
              <a:t>)</a:t>
            </a:r>
            <a:r>
              <a:rPr lang="zh-CN" altLang="en-US" dirty="0"/>
              <a:t>；</a:t>
            </a:r>
            <a:r>
              <a:rPr lang="en-US" altLang="zh-CN" dirty="0"/>
              <a:t>//byte</a:t>
            </a:r>
            <a:r>
              <a:rPr lang="zh-CN" altLang="en-US" dirty="0"/>
              <a:t>就是文本内容，后面可以进行截取</a:t>
            </a:r>
          </a:p>
          <a:p>
            <a:pPr marL="0" indent="0">
              <a:buNone/>
            </a:pPr>
            <a:endParaRPr lang="zh-CN" altLang="en-US" dirty="0"/>
          </a:p>
          <a:p>
            <a:pPr marL="0" indent="0">
              <a:buNone/>
            </a:pPr>
            <a:r>
              <a:rPr lang="zh-CN" altLang="en-US" dirty="0"/>
              <a:t>     </a:t>
            </a:r>
            <a:r>
              <a:rPr lang="en-US" altLang="zh-CN" dirty="0"/>
              <a:t>5</a:t>
            </a:r>
            <a:r>
              <a:rPr lang="zh-CN" altLang="en-US" dirty="0"/>
              <a:t>）镜像结束元素：</a:t>
            </a:r>
            <a:r>
              <a:rPr lang="en-US" altLang="zh-CN" dirty="0" err="1"/>
              <a:t>hanlder.endElement</a:t>
            </a:r>
            <a:r>
              <a:rPr lang="en-US" altLang="zh-CN" dirty="0"/>
              <a:t>("","",</a:t>
            </a:r>
            <a:r>
              <a:rPr lang="zh-CN" altLang="en-US" dirty="0"/>
              <a:t>元素名</a:t>
            </a:r>
            <a:r>
              <a:rPr lang="en-US" altLang="zh-CN" dirty="0"/>
              <a:t>);//</a:t>
            </a:r>
            <a:r>
              <a:rPr lang="zh-CN" altLang="en-US" dirty="0"/>
              <a:t>前面有</a:t>
            </a:r>
            <a:r>
              <a:rPr lang="en-US" altLang="zh-CN" dirty="0"/>
              <a:t>start</a:t>
            </a:r>
            <a:r>
              <a:rPr lang="zh-CN" altLang="en-US" dirty="0"/>
              <a:t>，操作完这个结点后切记要</a:t>
            </a:r>
            <a:r>
              <a:rPr lang="en-US" altLang="zh-CN" dirty="0"/>
              <a:t>end</a:t>
            </a:r>
            <a:r>
              <a:rPr lang="zh-CN" altLang="en-US" dirty="0"/>
              <a:t>，添加镜像结束标签。</a:t>
            </a:r>
          </a:p>
          <a:p>
            <a:pPr marL="0" indent="0">
              <a:buNone/>
            </a:pPr>
            <a:endParaRPr lang="zh-CN" altLang="en-US" dirty="0"/>
          </a:p>
          <a:p>
            <a:pPr marL="0" indent="0">
              <a:buNone/>
            </a:pPr>
            <a:r>
              <a:rPr lang="zh-CN" altLang="en-US" dirty="0"/>
              <a:t>     </a:t>
            </a:r>
            <a:r>
              <a:rPr lang="en-US" altLang="zh-CN" dirty="0"/>
              <a:t>6</a:t>
            </a:r>
            <a:r>
              <a:rPr lang="zh-CN" altLang="en-US" dirty="0"/>
              <a:t>）关闭</a:t>
            </a:r>
            <a:r>
              <a:rPr lang="en-US" altLang="zh-CN" dirty="0" err="1"/>
              <a:t>dom</a:t>
            </a:r>
            <a:r>
              <a:rPr lang="zh-CN" altLang="en-US" dirty="0"/>
              <a:t>对象：</a:t>
            </a:r>
            <a:r>
              <a:rPr lang="en-US" altLang="zh-CN" dirty="0" err="1"/>
              <a:t>handler.endDocument</a:t>
            </a:r>
            <a:r>
              <a:rPr lang="en-US" altLang="zh-CN" dirty="0"/>
              <a:t>();</a:t>
            </a:r>
          </a:p>
          <a:p>
            <a:pPr marL="0" indent="0">
              <a:buNone/>
            </a:pPr>
            <a:endParaRPr lang="en-US" altLang="zh-CN" dirty="0"/>
          </a:p>
          <a:p>
            <a:pPr marL="0" indent="0">
              <a:buNone/>
            </a:pPr>
            <a:r>
              <a:rPr lang="en-US" altLang="zh-CN" dirty="0"/>
              <a:t>    </a:t>
            </a:r>
            <a:r>
              <a:rPr lang="zh-CN" altLang="en-US" dirty="0"/>
              <a:t>原理：通过</a:t>
            </a:r>
            <a:r>
              <a:rPr lang="en-US" altLang="zh-CN" dirty="0"/>
              <a:t>result</a:t>
            </a:r>
            <a:r>
              <a:rPr lang="zh-CN" altLang="en-US" dirty="0"/>
              <a:t>关联到</a:t>
            </a:r>
            <a:r>
              <a:rPr lang="en-US" altLang="zh-CN" dirty="0"/>
              <a:t>xml</a:t>
            </a:r>
            <a:r>
              <a:rPr lang="zh-CN" altLang="en-US" dirty="0"/>
              <a:t>文档，通过</a:t>
            </a:r>
            <a:r>
              <a:rPr lang="en-US" altLang="zh-CN" dirty="0"/>
              <a:t>handler</a:t>
            </a:r>
            <a:r>
              <a:rPr lang="zh-CN" altLang="en-US" dirty="0"/>
              <a:t>开始一个标签、设置标签属性、添加文本、结束一个标签方法操作</a:t>
            </a:r>
            <a:r>
              <a:rPr lang="en-US" altLang="zh-CN" dirty="0"/>
              <a:t>result</a:t>
            </a:r>
            <a:r>
              <a:rPr lang="zh-CN" altLang="en-US" dirty="0"/>
              <a:t>从而改变</a:t>
            </a:r>
            <a:r>
              <a:rPr lang="en-US" altLang="zh-CN" dirty="0"/>
              <a:t>xml</a:t>
            </a:r>
            <a:r>
              <a:rPr lang="zh-CN" altLang="en-US" dirty="0"/>
              <a:t>文档内容。</a:t>
            </a:r>
          </a:p>
          <a:p>
            <a:pPr marL="0" indent="0">
              <a:buNone/>
            </a:pPr>
            <a:endParaRPr lang="zh-CN" altLang="en-US" dirty="0"/>
          </a:p>
        </p:txBody>
      </p:sp>
    </p:spTree>
    <p:extLst>
      <p:ext uri="{BB962C8B-B14F-4D97-AF65-F5344CB8AC3E}">
        <p14:creationId xmlns:p14="http://schemas.microsoft.com/office/powerpoint/2010/main" val="4172567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a:t>
            </a:r>
            <a:r>
              <a:rPr lang="en-US" altLang="zh-CN" dirty="0"/>
              <a:t>XML</a:t>
            </a:r>
            <a:r>
              <a:rPr lang="zh-CN" altLang="en-US" dirty="0"/>
              <a:t>文档流程</a:t>
            </a:r>
          </a:p>
        </p:txBody>
      </p:sp>
      <p:sp>
        <p:nvSpPr>
          <p:cNvPr id="3" name="内容占位符 2"/>
          <p:cNvSpPr>
            <a:spLocks noGrp="1"/>
          </p:cNvSpPr>
          <p:nvPr>
            <p:ph idx="1"/>
          </p:nvPr>
        </p:nvSpPr>
        <p:spPr/>
        <p:txBody>
          <a:bodyPr>
            <a:normAutofit fontScale="32500" lnSpcReduction="20000"/>
          </a:bodyPr>
          <a:lstStyle/>
          <a:p>
            <a:pPr marL="0" indent="0">
              <a:buNone/>
            </a:pPr>
            <a:r>
              <a:rPr lang="zh-CN" altLang="en-US" dirty="0"/>
              <a:t>三：</a:t>
            </a:r>
            <a:r>
              <a:rPr lang="en-US" altLang="zh-CN" dirty="0"/>
              <a:t>JDOM</a:t>
            </a:r>
            <a:r>
              <a:rPr lang="zh-CN" altLang="en-US" dirty="0"/>
              <a:t>方法生成</a:t>
            </a:r>
            <a:r>
              <a:rPr lang="en-US" altLang="zh-CN" dirty="0"/>
              <a:t>XML</a:t>
            </a:r>
          </a:p>
          <a:p>
            <a:pPr marL="0" indent="0">
              <a:buNone/>
            </a:pPr>
            <a:endParaRPr lang="en-US" altLang="zh-CN" dirty="0"/>
          </a:p>
          <a:p>
            <a:pPr marL="0" indent="0">
              <a:buNone/>
            </a:pPr>
            <a:r>
              <a:rPr lang="en-US" altLang="zh-CN" dirty="0"/>
              <a:t>    </a:t>
            </a:r>
            <a:r>
              <a:rPr lang="zh-CN" altLang="en-US" dirty="0"/>
              <a:t>步骤：创建根结点，由根结点创建</a:t>
            </a:r>
            <a:r>
              <a:rPr lang="en-US" altLang="zh-CN" dirty="0" err="1"/>
              <a:t>dom</a:t>
            </a:r>
            <a:r>
              <a:rPr lang="zh-CN" altLang="en-US" dirty="0"/>
              <a:t>对象，然后从根结点开始构造</a:t>
            </a:r>
            <a:r>
              <a:rPr lang="en-US" altLang="zh-CN" dirty="0" err="1"/>
              <a:t>dom</a:t>
            </a:r>
            <a:r>
              <a:rPr lang="zh-CN" altLang="en-US" dirty="0"/>
              <a:t>树，最后输出</a:t>
            </a:r>
            <a:r>
              <a:rPr lang="en-US" altLang="zh-CN" dirty="0" err="1"/>
              <a:t>dom</a:t>
            </a:r>
            <a:r>
              <a:rPr lang="zh-CN" altLang="en-US" dirty="0"/>
              <a:t>对象到</a:t>
            </a:r>
            <a:r>
              <a:rPr lang="en-US" altLang="zh-CN" dirty="0"/>
              <a:t>xml</a:t>
            </a:r>
            <a:r>
              <a:rPr lang="zh-CN" altLang="en-US" dirty="0"/>
              <a:t>文档即可。</a:t>
            </a:r>
          </a:p>
          <a:p>
            <a:pPr marL="0" indent="0">
              <a:buNone/>
            </a:pPr>
            <a:endParaRPr lang="zh-CN" altLang="en-US" dirty="0"/>
          </a:p>
          <a:p>
            <a:pPr marL="0" indent="0">
              <a:buNone/>
            </a:pPr>
            <a:r>
              <a:rPr lang="zh-CN" altLang="en-US" dirty="0"/>
              <a:t>    </a:t>
            </a:r>
            <a:r>
              <a:rPr lang="en-US" altLang="zh-CN" dirty="0"/>
              <a:t>1</a:t>
            </a:r>
            <a:r>
              <a:rPr lang="zh-CN" altLang="en-US" dirty="0"/>
              <a:t>：生成根节点：</a:t>
            </a:r>
            <a:r>
              <a:rPr lang="en-US" altLang="zh-CN" dirty="0"/>
              <a:t>Element root=new Element(“</a:t>
            </a:r>
            <a:r>
              <a:rPr lang="zh-CN" altLang="en-US" dirty="0"/>
              <a:t>节点名”</a:t>
            </a:r>
            <a:r>
              <a:rPr lang="en-US" altLang="zh-CN" dirty="0"/>
              <a:t>);</a:t>
            </a:r>
          </a:p>
          <a:p>
            <a:pPr marL="0" indent="0">
              <a:buNone/>
            </a:pPr>
            <a:endParaRPr lang="en-US" altLang="zh-CN" dirty="0"/>
          </a:p>
          <a:p>
            <a:pPr marL="0" indent="0">
              <a:buNone/>
            </a:pPr>
            <a:r>
              <a:rPr lang="en-US" altLang="zh-CN" dirty="0"/>
              <a:t>    2</a:t>
            </a:r>
            <a:r>
              <a:rPr lang="zh-CN" altLang="en-US" dirty="0"/>
              <a:t>：设置根结点属性：</a:t>
            </a:r>
            <a:r>
              <a:rPr lang="en-US" altLang="zh-CN" dirty="0" err="1"/>
              <a:t>root.setAttribute</a:t>
            </a:r>
            <a:r>
              <a:rPr lang="en-US" altLang="zh-CN" dirty="0"/>
              <a:t>(</a:t>
            </a:r>
            <a:r>
              <a:rPr lang="zh-CN" altLang="en-US" dirty="0"/>
              <a:t>属性名，属性值</a:t>
            </a:r>
            <a:r>
              <a:rPr lang="en-US" altLang="zh-CN" dirty="0"/>
              <a:t>);</a:t>
            </a:r>
          </a:p>
          <a:p>
            <a:pPr marL="0" indent="0">
              <a:buNone/>
            </a:pPr>
            <a:endParaRPr lang="en-US" altLang="zh-CN" dirty="0"/>
          </a:p>
          <a:p>
            <a:pPr marL="0" indent="0">
              <a:buNone/>
            </a:pPr>
            <a:r>
              <a:rPr lang="en-US" altLang="zh-CN" dirty="0"/>
              <a:t>    3</a:t>
            </a:r>
            <a:r>
              <a:rPr lang="zh-CN" altLang="en-US" dirty="0"/>
              <a:t>：把根作为参数创建</a:t>
            </a:r>
            <a:r>
              <a:rPr lang="en-US" altLang="zh-CN" dirty="0" err="1"/>
              <a:t>dom</a:t>
            </a:r>
            <a:r>
              <a:rPr lang="zh-CN" altLang="en-US" dirty="0"/>
              <a:t>对象：</a:t>
            </a:r>
            <a:r>
              <a:rPr lang="en-US" altLang="zh-CN" dirty="0"/>
              <a:t>Document </a:t>
            </a:r>
            <a:r>
              <a:rPr lang="en-US" altLang="zh-CN" dirty="0" err="1"/>
              <a:t>dom</a:t>
            </a:r>
            <a:r>
              <a:rPr lang="en-US" altLang="zh-CN" dirty="0"/>
              <a:t>=new Document(root);</a:t>
            </a:r>
          </a:p>
          <a:p>
            <a:pPr marL="0" indent="0">
              <a:buNone/>
            </a:pPr>
            <a:endParaRPr lang="en-US" altLang="zh-CN" dirty="0"/>
          </a:p>
          <a:p>
            <a:pPr marL="0" indent="0">
              <a:buNone/>
            </a:pPr>
            <a:r>
              <a:rPr lang="en-US" altLang="zh-CN" dirty="0"/>
              <a:t>    4</a:t>
            </a:r>
            <a:r>
              <a:rPr lang="zh-CN" altLang="en-US" dirty="0"/>
              <a:t>：从根结点开始构造</a:t>
            </a:r>
            <a:r>
              <a:rPr lang="en-US" altLang="zh-CN" dirty="0" err="1"/>
              <a:t>dom</a:t>
            </a:r>
            <a:r>
              <a:rPr lang="zh-CN" altLang="en-US" dirty="0"/>
              <a:t>树：</a:t>
            </a:r>
          </a:p>
          <a:p>
            <a:pPr marL="0" indent="0">
              <a:buNone/>
            </a:pPr>
            <a:endParaRPr lang="zh-CN" altLang="en-US" dirty="0"/>
          </a:p>
          <a:p>
            <a:pPr marL="0" indent="0">
              <a:buNone/>
            </a:pPr>
            <a:r>
              <a:rPr lang="zh-CN" altLang="en-US" dirty="0"/>
              <a:t>    </a:t>
            </a:r>
            <a:r>
              <a:rPr lang="en-US" altLang="zh-CN" dirty="0"/>
              <a:t>1</a:t>
            </a:r>
            <a:r>
              <a:rPr lang="zh-CN" altLang="en-US" dirty="0"/>
              <a:t>）创建结点：</a:t>
            </a:r>
            <a:r>
              <a:rPr lang="en-US" altLang="zh-CN" dirty="0"/>
              <a:t>Element element=new Element("</a:t>
            </a:r>
            <a:r>
              <a:rPr lang="zh-CN" altLang="en-US" dirty="0"/>
              <a:t>节点名</a:t>
            </a:r>
            <a:r>
              <a:rPr lang="en-US" altLang="zh-CN" dirty="0"/>
              <a:t>")</a:t>
            </a:r>
            <a:r>
              <a:rPr lang="zh-CN" altLang="en-US" dirty="0"/>
              <a:t>；</a:t>
            </a:r>
          </a:p>
          <a:p>
            <a:pPr marL="0" indent="0">
              <a:buNone/>
            </a:pPr>
            <a:endParaRPr lang="zh-CN" altLang="en-US" dirty="0"/>
          </a:p>
          <a:p>
            <a:pPr marL="0" indent="0">
              <a:buNone/>
            </a:pPr>
            <a:r>
              <a:rPr lang="zh-CN" altLang="en-US" dirty="0"/>
              <a:t>    </a:t>
            </a:r>
            <a:r>
              <a:rPr lang="en-US" altLang="zh-CN" dirty="0"/>
              <a:t>2</a:t>
            </a:r>
            <a:r>
              <a:rPr lang="zh-CN" altLang="en-US" dirty="0"/>
              <a:t>）设置结点属性：</a:t>
            </a:r>
            <a:r>
              <a:rPr lang="en-US" altLang="zh-CN" dirty="0" err="1"/>
              <a:t>element.setAttribute</a:t>
            </a:r>
            <a:r>
              <a:rPr lang="en-US" altLang="zh-CN" dirty="0"/>
              <a:t>(</a:t>
            </a:r>
            <a:r>
              <a:rPr lang="zh-CN" altLang="en-US" dirty="0"/>
              <a:t>属性名，属性值</a:t>
            </a:r>
            <a:r>
              <a:rPr lang="en-US" altLang="zh-CN" dirty="0"/>
              <a:t>);</a:t>
            </a:r>
          </a:p>
          <a:p>
            <a:pPr marL="0" indent="0">
              <a:buNone/>
            </a:pPr>
            <a:endParaRPr lang="en-US" altLang="zh-CN" dirty="0"/>
          </a:p>
          <a:p>
            <a:pPr marL="0" indent="0">
              <a:buNone/>
            </a:pPr>
            <a:r>
              <a:rPr lang="en-US" altLang="zh-CN" dirty="0"/>
              <a:t>    3</a:t>
            </a:r>
            <a:r>
              <a:rPr lang="zh-CN" altLang="en-US" dirty="0"/>
              <a:t>）设置结点文本内容：</a:t>
            </a:r>
            <a:r>
              <a:rPr lang="en-US" altLang="zh-CN" dirty="0" err="1"/>
              <a:t>element.setText</a:t>
            </a:r>
            <a:r>
              <a:rPr lang="en-US" altLang="zh-CN" dirty="0"/>
              <a:t>(</a:t>
            </a:r>
            <a:r>
              <a:rPr lang="zh-CN" altLang="en-US" dirty="0"/>
              <a:t>文本内容）</a:t>
            </a:r>
            <a:r>
              <a:rPr lang="en-US" altLang="zh-CN" dirty="0"/>
              <a:t>;</a:t>
            </a:r>
          </a:p>
          <a:p>
            <a:pPr marL="0" indent="0">
              <a:buNone/>
            </a:pPr>
            <a:endParaRPr lang="en-US" altLang="zh-CN" dirty="0"/>
          </a:p>
          <a:p>
            <a:pPr marL="0" indent="0">
              <a:buNone/>
            </a:pPr>
            <a:r>
              <a:rPr lang="en-US" altLang="zh-CN" dirty="0"/>
              <a:t>    4</a:t>
            </a:r>
            <a:r>
              <a:rPr lang="zh-CN" altLang="en-US" dirty="0"/>
              <a:t>）添加结点到父节点下：</a:t>
            </a:r>
            <a:r>
              <a:rPr lang="en-US" altLang="zh-CN" dirty="0" err="1"/>
              <a:t>father.addContent</a:t>
            </a:r>
            <a:r>
              <a:rPr lang="en-US" altLang="zh-CN" dirty="0"/>
              <a:t>(child);</a:t>
            </a:r>
          </a:p>
          <a:p>
            <a:pPr marL="0" indent="0">
              <a:buNone/>
            </a:pPr>
            <a:endParaRPr lang="en-US" altLang="zh-CN" dirty="0"/>
          </a:p>
          <a:p>
            <a:pPr marL="0" indent="0">
              <a:buNone/>
            </a:pPr>
            <a:r>
              <a:rPr lang="en-US" altLang="zh-CN" dirty="0"/>
              <a:t>    5</a:t>
            </a:r>
            <a:r>
              <a:rPr lang="zh-CN" altLang="en-US" dirty="0"/>
              <a:t>：</a:t>
            </a:r>
            <a:r>
              <a:rPr lang="en-US" altLang="zh-CN" dirty="0" err="1"/>
              <a:t>dom</a:t>
            </a:r>
            <a:r>
              <a:rPr lang="zh-CN" altLang="en-US" dirty="0"/>
              <a:t>树构造完毕，进行输出：</a:t>
            </a:r>
          </a:p>
          <a:p>
            <a:pPr marL="0" indent="0">
              <a:buNone/>
            </a:pPr>
            <a:endParaRPr lang="zh-CN" altLang="en-US" dirty="0"/>
          </a:p>
          <a:p>
            <a:pPr marL="0" indent="0">
              <a:buNone/>
            </a:pPr>
            <a:r>
              <a:rPr lang="zh-CN" altLang="en-US" dirty="0"/>
              <a:t>    </a:t>
            </a:r>
            <a:r>
              <a:rPr lang="en-US" altLang="zh-CN" dirty="0"/>
              <a:t>1</a:t>
            </a:r>
            <a:r>
              <a:rPr lang="zh-CN" altLang="en-US" dirty="0"/>
              <a:t>）创建</a:t>
            </a:r>
            <a:r>
              <a:rPr lang="en-US" altLang="zh-CN" dirty="0" err="1"/>
              <a:t>XMLOutputer:XMLOutputer</a:t>
            </a:r>
            <a:r>
              <a:rPr lang="en-US" altLang="zh-CN" dirty="0"/>
              <a:t> </a:t>
            </a:r>
            <a:r>
              <a:rPr lang="en-US" altLang="zh-CN" dirty="0" err="1"/>
              <a:t>outputer</a:t>
            </a:r>
            <a:r>
              <a:rPr lang="en-US" altLang="zh-CN" dirty="0"/>
              <a:t>=new </a:t>
            </a:r>
            <a:r>
              <a:rPr lang="en-US" altLang="zh-CN" dirty="0" err="1"/>
              <a:t>XMLOutputer</a:t>
            </a:r>
            <a:r>
              <a:rPr lang="en-US" altLang="zh-CN" dirty="0"/>
              <a:t>(format);//format</a:t>
            </a:r>
            <a:r>
              <a:rPr lang="zh-CN" altLang="en-US" dirty="0"/>
              <a:t>参数可选，可以创建一个</a:t>
            </a:r>
            <a:r>
              <a:rPr lang="en-US" altLang="zh-CN" dirty="0"/>
              <a:t>format</a:t>
            </a:r>
            <a:r>
              <a:rPr lang="zh-CN" altLang="en-US" dirty="0"/>
              <a:t>对象设置输出格式，比如换行、编码格式等</a:t>
            </a:r>
          </a:p>
          <a:p>
            <a:pPr marL="0" indent="0">
              <a:buNone/>
            </a:pPr>
            <a:endParaRPr lang="zh-CN" altLang="en-US" dirty="0"/>
          </a:p>
          <a:p>
            <a:pPr marL="0" indent="0">
              <a:buNone/>
            </a:pPr>
            <a:r>
              <a:rPr lang="zh-CN" altLang="en-US" dirty="0"/>
              <a:t>    </a:t>
            </a:r>
            <a:r>
              <a:rPr lang="en-US" altLang="zh-CN" dirty="0"/>
              <a:t>2</a:t>
            </a:r>
            <a:r>
              <a:rPr lang="zh-CN" altLang="en-US" dirty="0"/>
              <a:t>）通过</a:t>
            </a:r>
            <a:r>
              <a:rPr lang="en-US" altLang="zh-CN" dirty="0" err="1"/>
              <a:t>outputer</a:t>
            </a:r>
            <a:r>
              <a:rPr lang="zh-CN" altLang="en-US" dirty="0"/>
              <a:t>把</a:t>
            </a:r>
            <a:r>
              <a:rPr lang="en-US" altLang="zh-CN" dirty="0" err="1"/>
              <a:t>dom</a:t>
            </a:r>
            <a:r>
              <a:rPr lang="zh-CN" altLang="en-US" dirty="0"/>
              <a:t>对象输出到</a:t>
            </a:r>
            <a:r>
              <a:rPr lang="en-US" altLang="zh-CN" dirty="0"/>
              <a:t>xml</a:t>
            </a:r>
            <a:r>
              <a:rPr lang="zh-CN" altLang="en-US" dirty="0"/>
              <a:t>文档：</a:t>
            </a:r>
            <a:r>
              <a:rPr lang="en-US" altLang="zh-CN" dirty="0" err="1"/>
              <a:t>outputer.output</a:t>
            </a:r>
            <a:r>
              <a:rPr lang="en-US" altLang="zh-CN" dirty="0"/>
              <a:t>(</a:t>
            </a:r>
            <a:r>
              <a:rPr lang="en-US" altLang="zh-CN" dirty="0" err="1"/>
              <a:t>dom,new</a:t>
            </a:r>
            <a:r>
              <a:rPr lang="en-US" altLang="zh-CN" dirty="0"/>
              <a:t> </a:t>
            </a:r>
            <a:r>
              <a:rPr lang="en-US" altLang="zh-CN" dirty="0" err="1"/>
              <a:t>FileOutputStream</a:t>
            </a:r>
            <a:r>
              <a:rPr lang="en-US" altLang="zh-CN" dirty="0"/>
              <a:t>(</a:t>
            </a:r>
            <a:r>
              <a:rPr lang="en-US" altLang="zh-CN" dirty="0" err="1"/>
              <a:t>xml_file</a:t>
            </a:r>
            <a:r>
              <a:rPr lang="en-US" altLang="zh-CN" dirty="0"/>
              <a:t>))</a:t>
            </a:r>
            <a:r>
              <a:rPr lang="zh-CN" altLang="en-US" dirty="0"/>
              <a:t>；</a:t>
            </a:r>
          </a:p>
          <a:p>
            <a:pPr marL="0" indent="0">
              <a:buNone/>
            </a:pPr>
            <a:endParaRPr lang="zh-CN" altLang="en-US" dirty="0"/>
          </a:p>
        </p:txBody>
      </p:sp>
    </p:spTree>
    <p:extLst>
      <p:ext uri="{BB962C8B-B14F-4D97-AF65-F5344CB8AC3E}">
        <p14:creationId xmlns:p14="http://schemas.microsoft.com/office/powerpoint/2010/main" val="2165881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a:t>
            </a:r>
            <a:r>
              <a:rPr lang="en-US" altLang="zh-CN" dirty="0"/>
              <a:t>XML</a:t>
            </a:r>
            <a:r>
              <a:rPr lang="zh-CN" altLang="en-US" dirty="0"/>
              <a:t>文档流程</a:t>
            </a:r>
          </a:p>
        </p:txBody>
      </p:sp>
      <p:sp>
        <p:nvSpPr>
          <p:cNvPr id="3" name="内容占位符 2"/>
          <p:cNvSpPr>
            <a:spLocks noGrp="1"/>
          </p:cNvSpPr>
          <p:nvPr>
            <p:ph idx="1"/>
          </p:nvPr>
        </p:nvSpPr>
        <p:spPr/>
        <p:txBody>
          <a:bodyPr>
            <a:normAutofit fontScale="32500" lnSpcReduction="20000"/>
          </a:bodyPr>
          <a:lstStyle/>
          <a:p>
            <a:pPr marL="0" indent="0">
              <a:buNone/>
            </a:pPr>
            <a:r>
              <a:rPr lang="zh-CN" altLang="en-US" dirty="0"/>
              <a:t>四：</a:t>
            </a:r>
            <a:r>
              <a:rPr lang="en-US" altLang="zh-CN" dirty="0"/>
              <a:t>DOM4j</a:t>
            </a:r>
            <a:r>
              <a:rPr lang="zh-CN" altLang="en-US" dirty="0"/>
              <a:t>生成</a:t>
            </a:r>
            <a:r>
              <a:rPr lang="en-US" altLang="zh-CN" dirty="0"/>
              <a:t>XML</a:t>
            </a:r>
          </a:p>
          <a:p>
            <a:pPr marL="0" indent="0">
              <a:buNone/>
            </a:pPr>
            <a:endParaRPr lang="en-US" altLang="zh-CN" dirty="0"/>
          </a:p>
          <a:p>
            <a:pPr marL="0" indent="0">
              <a:buNone/>
            </a:pPr>
            <a:r>
              <a:rPr lang="en-US" altLang="zh-CN" dirty="0"/>
              <a:t>    </a:t>
            </a:r>
            <a:r>
              <a:rPr lang="zh-CN" altLang="en-US" dirty="0"/>
              <a:t>步骤：</a:t>
            </a:r>
          </a:p>
          <a:p>
            <a:pPr marL="0" indent="0">
              <a:buNone/>
            </a:pPr>
            <a:endParaRPr lang="zh-CN" altLang="en-US" dirty="0"/>
          </a:p>
          <a:p>
            <a:pPr marL="0" indent="0">
              <a:buNone/>
            </a:pPr>
            <a:r>
              <a:rPr lang="zh-CN" altLang="en-US" dirty="0"/>
              <a:t>    </a:t>
            </a:r>
            <a:r>
              <a:rPr lang="en-US" altLang="zh-CN" dirty="0"/>
              <a:t>1</a:t>
            </a:r>
            <a:r>
              <a:rPr lang="zh-CN" altLang="en-US" dirty="0"/>
              <a:t>：创建</a:t>
            </a:r>
            <a:r>
              <a:rPr lang="en-US" altLang="zh-CN" dirty="0" err="1"/>
              <a:t>dom</a:t>
            </a:r>
            <a:r>
              <a:rPr lang="zh-CN" altLang="en-US" dirty="0"/>
              <a:t>对象：</a:t>
            </a:r>
            <a:r>
              <a:rPr lang="en-US" altLang="zh-CN" dirty="0"/>
              <a:t>Document </a:t>
            </a:r>
            <a:r>
              <a:rPr lang="en-US" altLang="zh-CN" dirty="0" err="1"/>
              <a:t>dom</a:t>
            </a:r>
            <a:r>
              <a:rPr lang="en-US" altLang="zh-CN" dirty="0"/>
              <a:t>=new Document();</a:t>
            </a:r>
          </a:p>
          <a:p>
            <a:pPr marL="0" indent="0">
              <a:buNone/>
            </a:pPr>
            <a:endParaRPr lang="en-US" altLang="zh-CN" dirty="0"/>
          </a:p>
          <a:p>
            <a:pPr marL="0" indent="0">
              <a:buNone/>
            </a:pPr>
            <a:r>
              <a:rPr lang="en-US" altLang="zh-CN" dirty="0"/>
              <a:t>    2</a:t>
            </a:r>
            <a:r>
              <a:rPr lang="zh-CN" altLang="en-US" dirty="0"/>
              <a:t>：创建根节点：</a:t>
            </a:r>
            <a:r>
              <a:rPr lang="en-US" altLang="zh-CN" dirty="0"/>
              <a:t>Element </a:t>
            </a:r>
            <a:r>
              <a:rPr lang="en-US" altLang="zh-CN" dirty="0" err="1"/>
              <a:t>rooe</a:t>
            </a:r>
            <a:r>
              <a:rPr lang="en-US" altLang="zh-CN" dirty="0"/>
              <a:t>=</a:t>
            </a:r>
            <a:r>
              <a:rPr lang="en-US" altLang="zh-CN" dirty="0" err="1"/>
              <a:t>dom.addElement</a:t>
            </a:r>
            <a:r>
              <a:rPr lang="en-US" altLang="zh-CN" dirty="0"/>
              <a:t>("</a:t>
            </a:r>
            <a:r>
              <a:rPr lang="zh-CN" altLang="en-US" dirty="0"/>
              <a:t>根节点名</a:t>
            </a:r>
            <a:r>
              <a:rPr lang="en-US" altLang="zh-CN" dirty="0"/>
              <a:t>");</a:t>
            </a:r>
          </a:p>
          <a:p>
            <a:pPr marL="0" indent="0">
              <a:buNone/>
            </a:pPr>
            <a:endParaRPr lang="en-US" altLang="zh-CN" dirty="0"/>
          </a:p>
          <a:p>
            <a:pPr marL="0" indent="0">
              <a:buNone/>
            </a:pPr>
            <a:r>
              <a:rPr lang="en-US" altLang="zh-CN" dirty="0"/>
              <a:t>    3</a:t>
            </a:r>
            <a:r>
              <a:rPr lang="zh-CN" altLang="en-US" dirty="0"/>
              <a:t>：为根结点设置属性：</a:t>
            </a:r>
            <a:r>
              <a:rPr lang="en-US" altLang="zh-CN" dirty="0" err="1"/>
              <a:t>element.setAttribute</a:t>
            </a:r>
            <a:r>
              <a:rPr lang="en-US" altLang="zh-CN" dirty="0"/>
              <a:t>(</a:t>
            </a:r>
            <a:r>
              <a:rPr lang="zh-CN" altLang="en-US" dirty="0"/>
              <a:t>属性名，属性值</a:t>
            </a:r>
            <a:r>
              <a:rPr lang="en-US" altLang="zh-CN" dirty="0"/>
              <a:t>);</a:t>
            </a:r>
          </a:p>
          <a:p>
            <a:pPr marL="0" indent="0">
              <a:buNone/>
            </a:pPr>
            <a:endParaRPr lang="en-US" altLang="zh-CN" dirty="0"/>
          </a:p>
          <a:p>
            <a:pPr marL="0" indent="0">
              <a:buNone/>
            </a:pPr>
            <a:r>
              <a:rPr lang="en-US" altLang="zh-CN" dirty="0"/>
              <a:t>    4</a:t>
            </a:r>
            <a:r>
              <a:rPr lang="zh-CN" altLang="en-US" dirty="0"/>
              <a:t>：由根结点构建</a:t>
            </a:r>
            <a:r>
              <a:rPr lang="en-US" altLang="zh-CN" dirty="0" err="1"/>
              <a:t>dom</a:t>
            </a:r>
            <a:r>
              <a:rPr lang="zh-CN" altLang="en-US" dirty="0"/>
              <a:t>树：</a:t>
            </a:r>
          </a:p>
          <a:p>
            <a:pPr marL="0" indent="0">
              <a:buNone/>
            </a:pPr>
            <a:endParaRPr lang="zh-CN" altLang="en-US" dirty="0"/>
          </a:p>
          <a:p>
            <a:pPr marL="0" indent="0">
              <a:buNone/>
            </a:pPr>
            <a:r>
              <a:rPr lang="zh-CN" altLang="en-US" dirty="0"/>
              <a:t>    </a:t>
            </a:r>
            <a:r>
              <a:rPr lang="en-US" altLang="zh-CN" dirty="0"/>
              <a:t>1</a:t>
            </a:r>
            <a:r>
              <a:rPr lang="zh-CN" altLang="en-US" dirty="0"/>
              <a:t>）创建子节点：</a:t>
            </a:r>
            <a:r>
              <a:rPr lang="en-US" altLang="zh-CN" dirty="0"/>
              <a:t>Element element=</a:t>
            </a:r>
            <a:r>
              <a:rPr lang="en-US" altLang="zh-CN" dirty="0" err="1"/>
              <a:t>father.addElement</a:t>
            </a:r>
            <a:r>
              <a:rPr lang="en-US" altLang="zh-CN" dirty="0"/>
              <a:t>("</a:t>
            </a:r>
            <a:r>
              <a:rPr lang="zh-CN" altLang="en-US" dirty="0"/>
              <a:t>节点名</a:t>
            </a:r>
            <a:r>
              <a:rPr lang="en-US" altLang="zh-CN" dirty="0"/>
              <a:t>");</a:t>
            </a:r>
          </a:p>
          <a:p>
            <a:pPr marL="0" indent="0">
              <a:buNone/>
            </a:pPr>
            <a:endParaRPr lang="en-US" altLang="zh-CN" dirty="0"/>
          </a:p>
          <a:p>
            <a:pPr marL="0" indent="0">
              <a:buNone/>
            </a:pPr>
            <a:r>
              <a:rPr lang="en-US" altLang="zh-CN" dirty="0"/>
              <a:t>    2</a:t>
            </a:r>
            <a:r>
              <a:rPr lang="zh-CN" altLang="en-US" dirty="0"/>
              <a:t>）设置结点属性：</a:t>
            </a:r>
            <a:r>
              <a:rPr lang="en-US" altLang="zh-CN" dirty="0" err="1"/>
              <a:t>element.setAttribute</a:t>
            </a:r>
            <a:r>
              <a:rPr lang="en-US" altLang="zh-CN" dirty="0"/>
              <a:t>(</a:t>
            </a:r>
            <a:r>
              <a:rPr lang="zh-CN" altLang="en-US" dirty="0"/>
              <a:t>属性名，属性值</a:t>
            </a:r>
            <a:r>
              <a:rPr lang="en-US" altLang="zh-CN" dirty="0"/>
              <a:t>);</a:t>
            </a:r>
          </a:p>
          <a:p>
            <a:pPr marL="0" indent="0">
              <a:buNone/>
            </a:pPr>
            <a:endParaRPr lang="en-US" altLang="zh-CN" dirty="0"/>
          </a:p>
          <a:p>
            <a:pPr marL="0" indent="0">
              <a:buNone/>
            </a:pPr>
            <a:r>
              <a:rPr lang="en-US" altLang="zh-CN" dirty="0"/>
              <a:t>    3</a:t>
            </a:r>
            <a:r>
              <a:rPr lang="zh-CN" altLang="en-US" dirty="0"/>
              <a:t>）设置结点文本内容：</a:t>
            </a:r>
            <a:r>
              <a:rPr lang="en-US" altLang="zh-CN" dirty="0" err="1"/>
              <a:t>element.setText</a:t>
            </a:r>
            <a:r>
              <a:rPr lang="en-US" altLang="zh-CN" dirty="0"/>
              <a:t>(</a:t>
            </a:r>
            <a:r>
              <a:rPr lang="zh-CN" altLang="en-US" dirty="0"/>
              <a:t>文本）；</a:t>
            </a:r>
          </a:p>
          <a:p>
            <a:pPr marL="0" indent="0">
              <a:buNone/>
            </a:pPr>
            <a:endParaRPr lang="zh-CN" altLang="en-US" dirty="0"/>
          </a:p>
          <a:p>
            <a:pPr marL="0" indent="0">
              <a:buNone/>
            </a:pPr>
            <a:r>
              <a:rPr lang="zh-CN" altLang="en-US" dirty="0"/>
              <a:t>    </a:t>
            </a:r>
            <a:r>
              <a:rPr lang="en-US" altLang="zh-CN" dirty="0"/>
              <a:t>5</a:t>
            </a:r>
            <a:r>
              <a:rPr lang="zh-CN" altLang="en-US" dirty="0"/>
              <a:t>：构建</a:t>
            </a:r>
            <a:r>
              <a:rPr lang="en-US" altLang="zh-CN" dirty="0" err="1"/>
              <a:t>dom</a:t>
            </a:r>
            <a:r>
              <a:rPr lang="zh-CN" altLang="en-US" dirty="0"/>
              <a:t>树完毕，把</a:t>
            </a:r>
            <a:r>
              <a:rPr lang="en-US" altLang="zh-CN" dirty="0" err="1"/>
              <a:t>dom</a:t>
            </a:r>
            <a:r>
              <a:rPr lang="zh-CN" altLang="en-US" dirty="0"/>
              <a:t>对象输出到</a:t>
            </a:r>
            <a:r>
              <a:rPr lang="en-US" altLang="zh-CN" dirty="0"/>
              <a:t>xml</a:t>
            </a:r>
            <a:r>
              <a:rPr lang="zh-CN" altLang="en-US" dirty="0"/>
              <a:t>文件：</a:t>
            </a:r>
          </a:p>
          <a:p>
            <a:pPr marL="0" indent="0">
              <a:buNone/>
            </a:pPr>
            <a:endParaRPr lang="zh-CN" altLang="en-US" dirty="0"/>
          </a:p>
          <a:p>
            <a:pPr marL="0" indent="0">
              <a:buNone/>
            </a:pPr>
            <a:r>
              <a:rPr lang="zh-CN" altLang="en-US" dirty="0"/>
              <a:t>    </a:t>
            </a:r>
            <a:r>
              <a:rPr lang="en-US" altLang="zh-CN" dirty="0"/>
              <a:t>1</a:t>
            </a:r>
            <a:r>
              <a:rPr lang="zh-CN" altLang="en-US" dirty="0"/>
              <a:t>）创建</a:t>
            </a:r>
            <a:r>
              <a:rPr lang="en-US" altLang="zh-CN" dirty="0" err="1"/>
              <a:t>XMLWriter</a:t>
            </a:r>
            <a:r>
              <a:rPr lang="zh-CN" altLang="en-US" dirty="0"/>
              <a:t>：</a:t>
            </a:r>
            <a:r>
              <a:rPr lang="en-US" altLang="zh-CN" dirty="0" err="1"/>
              <a:t>XMLWriter</a:t>
            </a:r>
            <a:r>
              <a:rPr lang="en-US" altLang="zh-CN" dirty="0"/>
              <a:t> writer=new </a:t>
            </a:r>
            <a:r>
              <a:rPr lang="en-US" altLang="zh-CN" dirty="0" err="1"/>
              <a:t>XMLWriter</a:t>
            </a:r>
            <a:r>
              <a:rPr lang="zh-CN" altLang="en-US" dirty="0"/>
              <a:t>（</a:t>
            </a:r>
            <a:r>
              <a:rPr lang="en-US" altLang="zh-CN" dirty="0"/>
              <a:t>new </a:t>
            </a:r>
            <a:r>
              <a:rPr lang="en-US" altLang="zh-CN" dirty="0" err="1"/>
              <a:t>FileOutputStream</a:t>
            </a:r>
            <a:r>
              <a:rPr lang="en-US" altLang="zh-CN" dirty="0"/>
              <a:t>(</a:t>
            </a:r>
            <a:r>
              <a:rPr lang="en-US" altLang="zh-CN" dirty="0" err="1"/>
              <a:t>xml_file</a:t>
            </a:r>
            <a:r>
              <a:rPr lang="en-US" altLang="zh-CN" dirty="0"/>
              <a:t>),format</a:t>
            </a:r>
            <a:r>
              <a:rPr lang="zh-CN" altLang="en-US" dirty="0"/>
              <a:t>）；</a:t>
            </a:r>
            <a:r>
              <a:rPr lang="en-US" altLang="zh-CN" dirty="0"/>
              <a:t>//format</a:t>
            </a:r>
            <a:r>
              <a:rPr lang="zh-CN" altLang="en-US" dirty="0"/>
              <a:t>参数可选，可以传一个</a:t>
            </a:r>
            <a:r>
              <a:rPr lang="en-US" altLang="zh-CN" dirty="0"/>
              <a:t>format</a:t>
            </a:r>
            <a:r>
              <a:rPr lang="zh-CN" altLang="en-US" dirty="0"/>
              <a:t>对象指定输出格式</a:t>
            </a:r>
          </a:p>
          <a:p>
            <a:pPr marL="0" indent="0">
              <a:buNone/>
            </a:pPr>
            <a:endParaRPr lang="zh-CN" altLang="en-US" dirty="0"/>
          </a:p>
          <a:p>
            <a:pPr marL="0" indent="0">
              <a:buNone/>
            </a:pPr>
            <a:r>
              <a:rPr lang="zh-CN" altLang="en-US" dirty="0"/>
              <a:t>    </a:t>
            </a:r>
            <a:r>
              <a:rPr lang="en-US" altLang="zh-CN" dirty="0"/>
              <a:t>2</a:t>
            </a:r>
            <a:r>
              <a:rPr lang="zh-CN" altLang="en-US" dirty="0"/>
              <a:t>）设置输出到文档时是否转义：</a:t>
            </a:r>
            <a:r>
              <a:rPr lang="en-US" altLang="zh-CN" dirty="0" err="1"/>
              <a:t>writer.setEscapeText</a:t>
            </a:r>
            <a:r>
              <a:rPr lang="en-US" altLang="zh-CN" dirty="0"/>
              <a:t>(false);//true</a:t>
            </a:r>
            <a:r>
              <a:rPr lang="zh-CN" altLang="en-US" dirty="0"/>
              <a:t>转义</a:t>
            </a:r>
          </a:p>
          <a:p>
            <a:pPr marL="0" indent="0">
              <a:buNone/>
            </a:pPr>
            <a:endParaRPr lang="zh-CN" altLang="en-US" dirty="0"/>
          </a:p>
          <a:p>
            <a:pPr marL="0" indent="0">
              <a:buNone/>
            </a:pPr>
            <a:r>
              <a:rPr lang="zh-CN" altLang="en-US" dirty="0"/>
              <a:t>    </a:t>
            </a:r>
            <a:r>
              <a:rPr lang="en-US" altLang="zh-CN" dirty="0"/>
              <a:t>3</a:t>
            </a:r>
            <a:r>
              <a:rPr lang="zh-CN" altLang="en-US" dirty="0"/>
              <a:t>）通过</a:t>
            </a:r>
            <a:r>
              <a:rPr lang="en-US" altLang="zh-CN" dirty="0"/>
              <a:t>writer</a:t>
            </a:r>
            <a:r>
              <a:rPr lang="zh-CN" altLang="en-US" dirty="0"/>
              <a:t>把</a:t>
            </a:r>
            <a:r>
              <a:rPr lang="en-US" altLang="zh-CN" dirty="0" err="1"/>
              <a:t>dom</a:t>
            </a:r>
            <a:r>
              <a:rPr lang="zh-CN" altLang="en-US" dirty="0"/>
              <a:t>对象写到</a:t>
            </a:r>
            <a:r>
              <a:rPr lang="en-US" altLang="zh-CN" dirty="0"/>
              <a:t>xml</a:t>
            </a:r>
            <a:r>
              <a:rPr lang="zh-CN" altLang="en-US" dirty="0"/>
              <a:t>文档中：</a:t>
            </a:r>
            <a:r>
              <a:rPr lang="en-US" altLang="zh-CN" dirty="0" err="1"/>
              <a:t>wtiter.write</a:t>
            </a:r>
            <a:r>
              <a:rPr lang="en-US" altLang="zh-CN" dirty="0"/>
              <a:t>(</a:t>
            </a:r>
            <a:r>
              <a:rPr lang="en-US" altLang="zh-CN" dirty="0" err="1"/>
              <a:t>dom</a:t>
            </a:r>
            <a:r>
              <a:rPr lang="en-US" altLang="zh-CN" dirty="0"/>
              <a:t>);</a:t>
            </a:r>
            <a:endParaRPr lang="zh-CN" altLang="en-US" dirty="0"/>
          </a:p>
        </p:txBody>
      </p:sp>
    </p:spTree>
    <p:extLst>
      <p:ext uri="{BB962C8B-B14F-4D97-AF65-F5344CB8AC3E}">
        <p14:creationId xmlns:p14="http://schemas.microsoft.com/office/powerpoint/2010/main" val="3738540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smtClean="0"/>
              <a:t>JAXP</a:t>
            </a:r>
            <a:r>
              <a:rPr lang="zh-CN" altLang="en-US" dirty="0" smtClean="0"/>
              <a:t>进行</a:t>
            </a:r>
            <a:r>
              <a:rPr lang="en-US" altLang="zh-CN" dirty="0" smtClean="0"/>
              <a:t>DOM</a:t>
            </a:r>
            <a:r>
              <a:rPr lang="zh-CN" altLang="en-US" dirty="0"/>
              <a:t>解析</a:t>
            </a:r>
          </a:p>
        </p:txBody>
      </p:sp>
      <p:sp>
        <p:nvSpPr>
          <p:cNvPr id="3" name="内容占位符 2"/>
          <p:cNvSpPr>
            <a:spLocks noGrp="1"/>
          </p:cNvSpPr>
          <p:nvPr>
            <p:ph idx="1"/>
          </p:nvPr>
        </p:nvSpPr>
        <p:spPr/>
        <p:txBody>
          <a:bodyPr>
            <a:normAutofit fontScale="62500" lnSpcReduction="20000"/>
          </a:bodyPr>
          <a:lstStyle/>
          <a:p>
            <a:r>
              <a:rPr lang="zh-CN" altLang="en-US" dirty="0"/>
              <a:t>首先来了解点</a:t>
            </a:r>
            <a:r>
              <a:rPr lang="en-US" altLang="zh-CN" dirty="0"/>
              <a:t>Java DOM </a:t>
            </a:r>
            <a:r>
              <a:rPr lang="zh-CN" altLang="en-US" dirty="0"/>
              <a:t>的 </a:t>
            </a:r>
            <a:r>
              <a:rPr lang="en-US" altLang="zh-CN" dirty="0"/>
              <a:t>API:</a:t>
            </a:r>
            <a:br>
              <a:rPr lang="en-US" altLang="zh-CN" dirty="0"/>
            </a:br>
            <a:r>
              <a:rPr lang="en-US" altLang="zh-CN" dirty="0"/>
              <a:t>1.</a:t>
            </a:r>
            <a:r>
              <a:rPr lang="zh-CN" altLang="en-US" dirty="0"/>
              <a:t>解析器工厂类：</a:t>
            </a:r>
            <a:r>
              <a:rPr lang="en-US" altLang="zh-CN" dirty="0" err="1"/>
              <a:t>DocumentBuilderFactory</a:t>
            </a:r>
            <a:endParaRPr lang="en-US" altLang="zh-CN" dirty="0"/>
          </a:p>
          <a:p>
            <a:r>
              <a:rPr lang="zh-CN" altLang="en-US" dirty="0"/>
              <a:t>创建的方法：</a:t>
            </a:r>
            <a:r>
              <a:rPr lang="en-US" altLang="zh-CN" dirty="0" err="1"/>
              <a:t>DocumentBuilderFactory</a:t>
            </a:r>
            <a:r>
              <a:rPr lang="en-US" altLang="zh-CN" dirty="0"/>
              <a:t> dbf = </a:t>
            </a:r>
            <a:r>
              <a:rPr lang="en-US" altLang="zh-CN" dirty="0" err="1"/>
              <a:t>DocumentBuilderFactory.newInstance</a:t>
            </a:r>
            <a:r>
              <a:rPr lang="en-US" altLang="zh-CN" dirty="0"/>
              <a:t>();</a:t>
            </a:r>
          </a:p>
          <a:p>
            <a:r>
              <a:rPr lang="en-US" altLang="zh-CN" dirty="0"/>
              <a:t>2.</a:t>
            </a:r>
            <a:r>
              <a:rPr lang="zh-CN" altLang="en-US" dirty="0"/>
              <a:t>解析器：</a:t>
            </a:r>
            <a:r>
              <a:rPr lang="en-US" altLang="zh-CN" dirty="0" err="1"/>
              <a:t>DocumentBuilder</a:t>
            </a:r>
            <a:endParaRPr lang="en-US" altLang="zh-CN" dirty="0"/>
          </a:p>
          <a:p>
            <a:r>
              <a:rPr lang="zh-CN" altLang="en-US" dirty="0"/>
              <a:t>创建方法：通过解析器工厂类来获得 </a:t>
            </a:r>
            <a:r>
              <a:rPr lang="en-US" altLang="zh-CN" dirty="0" err="1"/>
              <a:t>DocumentBuilder</a:t>
            </a:r>
            <a:r>
              <a:rPr lang="en-US" altLang="zh-CN" dirty="0"/>
              <a:t> </a:t>
            </a:r>
            <a:r>
              <a:rPr lang="en-US" altLang="zh-CN" dirty="0" err="1"/>
              <a:t>db</a:t>
            </a:r>
            <a:r>
              <a:rPr lang="en-US" altLang="zh-CN" dirty="0"/>
              <a:t> = </a:t>
            </a:r>
            <a:r>
              <a:rPr lang="en-US" altLang="zh-CN" dirty="0" err="1"/>
              <a:t>dbf.newDocumentBuilder</a:t>
            </a:r>
            <a:r>
              <a:rPr lang="en-US" altLang="zh-CN" dirty="0"/>
              <a:t>();</a:t>
            </a:r>
          </a:p>
          <a:p>
            <a:r>
              <a:rPr lang="en-US" altLang="zh-CN" dirty="0"/>
              <a:t>3.</a:t>
            </a:r>
            <a:r>
              <a:rPr lang="zh-CN" altLang="en-US" dirty="0"/>
              <a:t>文档树模型</a:t>
            </a:r>
            <a:r>
              <a:rPr lang="en-US" altLang="zh-CN" dirty="0"/>
              <a:t>Document</a:t>
            </a:r>
          </a:p>
          <a:p>
            <a:r>
              <a:rPr lang="zh-CN" altLang="en-US" dirty="0"/>
              <a:t>创建方法：</a:t>
            </a:r>
            <a:r>
              <a:rPr lang="en-US" altLang="zh-CN" dirty="0"/>
              <a:t>a.</a:t>
            </a:r>
            <a:r>
              <a:rPr lang="zh-CN" altLang="en-US" dirty="0"/>
              <a:t>通过</a:t>
            </a:r>
            <a:r>
              <a:rPr lang="en-US" altLang="zh-CN" dirty="0"/>
              <a:t>xml</a:t>
            </a:r>
            <a:r>
              <a:rPr lang="zh-CN" altLang="en-US" dirty="0"/>
              <a:t>文档 </a:t>
            </a:r>
            <a:r>
              <a:rPr lang="en-US" altLang="zh-CN" dirty="0"/>
              <a:t>Document doc = </a:t>
            </a:r>
            <a:r>
              <a:rPr lang="en-US" altLang="zh-CN" dirty="0" err="1"/>
              <a:t>db.parse</a:t>
            </a:r>
            <a:r>
              <a:rPr lang="en-US" altLang="zh-CN" dirty="0"/>
              <a:t>("bean.xml");  b.</a:t>
            </a:r>
            <a:r>
              <a:rPr lang="zh-CN" altLang="en-US" dirty="0"/>
              <a:t>将需要解析的</a:t>
            </a:r>
            <a:r>
              <a:rPr lang="en-US" altLang="zh-CN" dirty="0"/>
              <a:t>xml</a:t>
            </a:r>
            <a:r>
              <a:rPr lang="zh-CN" altLang="en-US" dirty="0"/>
              <a:t>文档转化为输入流 </a:t>
            </a:r>
            <a:r>
              <a:rPr lang="en-US" altLang="zh-CN" dirty="0" err="1"/>
              <a:t>InputStream</a:t>
            </a:r>
            <a:r>
              <a:rPr lang="en-US" altLang="zh-CN" dirty="0"/>
              <a:t> is = new </a:t>
            </a:r>
            <a:r>
              <a:rPr lang="en-US" altLang="zh-CN" dirty="0" err="1"/>
              <a:t>FileInputStream</a:t>
            </a:r>
            <a:r>
              <a:rPr lang="en-US" altLang="zh-CN" dirty="0"/>
              <a:t>("bean.xml");</a:t>
            </a:r>
          </a:p>
          <a:p>
            <a:r>
              <a:rPr lang="en-US" altLang="zh-CN" dirty="0"/>
              <a:t> Document doc = </a:t>
            </a:r>
            <a:r>
              <a:rPr lang="en-US" altLang="zh-CN" dirty="0" err="1"/>
              <a:t>db.parse</a:t>
            </a:r>
            <a:r>
              <a:rPr lang="en-US" altLang="zh-CN" dirty="0"/>
              <a:t>(is); </a:t>
            </a:r>
          </a:p>
          <a:p>
            <a:r>
              <a:rPr lang="en-US" altLang="zh-CN" dirty="0"/>
              <a:t>Document</a:t>
            </a:r>
            <a:r>
              <a:rPr lang="zh-CN" altLang="en-US" dirty="0"/>
              <a:t>对象代表了一个</a:t>
            </a:r>
            <a:r>
              <a:rPr lang="en-US" altLang="zh-CN" dirty="0"/>
              <a:t>XML</a:t>
            </a:r>
            <a:r>
              <a:rPr lang="zh-CN" altLang="en-US" dirty="0"/>
              <a:t>文档的模型树，所有的其他</a:t>
            </a:r>
            <a:r>
              <a:rPr lang="en-US" altLang="zh-CN" dirty="0"/>
              <a:t>Node</a:t>
            </a:r>
            <a:r>
              <a:rPr lang="zh-CN" altLang="en-US" dirty="0"/>
              <a:t>都以一定的顺序包含在</a:t>
            </a:r>
            <a:r>
              <a:rPr lang="en-US" altLang="zh-CN" dirty="0"/>
              <a:t>Document</a:t>
            </a:r>
            <a:r>
              <a:rPr lang="zh-CN" altLang="en-US" dirty="0"/>
              <a:t>对象之内，排列成一个树状结构，以后对</a:t>
            </a:r>
            <a:r>
              <a:rPr lang="en-US" altLang="zh-CN" dirty="0"/>
              <a:t>XML</a:t>
            </a:r>
            <a:r>
              <a:rPr lang="zh-CN" altLang="en-US" dirty="0"/>
              <a:t>文档的所有操作都与解析器无关，</a:t>
            </a:r>
          </a:p>
          <a:p>
            <a:r>
              <a:rPr lang="zh-CN" altLang="en-US" dirty="0"/>
              <a:t>直接在这个</a:t>
            </a:r>
            <a:r>
              <a:rPr lang="en-US" altLang="zh-CN" dirty="0"/>
              <a:t>Document</a:t>
            </a:r>
            <a:r>
              <a:rPr lang="zh-CN" altLang="en-US" dirty="0"/>
              <a:t>对象上进行操作即可；</a:t>
            </a:r>
          </a:p>
          <a:p>
            <a:pPr marL="0" indent="0">
              <a:buNone/>
            </a:pPr>
            <a:endParaRPr lang="zh-CN" altLang="en-US" dirty="0"/>
          </a:p>
        </p:txBody>
      </p:sp>
    </p:spTree>
    <p:extLst>
      <p:ext uri="{BB962C8B-B14F-4D97-AF65-F5344CB8AC3E}">
        <p14:creationId xmlns:p14="http://schemas.microsoft.com/office/powerpoint/2010/main" val="2478642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Document</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674" y="1196752"/>
            <a:ext cx="760095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891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Document</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40769"/>
            <a:ext cx="759142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82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节点列表类</a:t>
            </a:r>
            <a:r>
              <a:rPr lang="en-US" altLang="zh-CN" dirty="0" err="1"/>
              <a:t>NodeList</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175" y="2833688"/>
            <a:ext cx="55816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811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节点类</a:t>
            </a:r>
            <a:r>
              <a:rPr lang="en-US" altLang="zh-CN" dirty="0"/>
              <a:t>Node</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en-US" altLang="zh-CN" dirty="0"/>
              <a:t>Node</a:t>
            </a:r>
            <a:r>
              <a:rPr lang="zh-CN" altLang="en-US" dirty="0"/>
              <a:t>对象是</a:t>
            </a:r>
            <a:r>
              <a:rPr lang="en-US" altLang="zh-CN" dirty="0"/>
              <a:t>DOM</a:t>
            </a:r>
            <a:r>
              <a:rPr lang="zh-CN" altLang="en-US" dirty="0"/>
              <a:t>中最基本的对象，代表了文档树中的抽象节点。但在实际使用中很少会直接使用</a:t>
            </a:r>
            <a:r>
              <a:rPr lang="en-US" altLang="zh-CN" dirty="0"/>
              <a:t>Node</a:t>
            </a:r>
            <a:r>
              <a:rPr lang="zh-CN" altLang="en-US" dirty="0"/>
              <a:t>对象，而是使用</a:t>
            </a:r>
            <a:r>
              <a:rPr lang="en-US" altLang="zh-CN" dirty="0"/>
              <a:t>Node</a:t>
            </a:r>
            <a:r>
              <a:rPr lang="zh-CN" altLang="en-US" dirty="0"/>
              <a:t>对象的子对象</a:t>
            </a:r>
            <a:r>
              <a:rPr lang="en-US" altLang="zh-CN" dirty="0" err="1"/>
              <a:t>Element,Attr,Text</a:t>
            </a:r>
            <a:r>
              <a:rPr lang="zh-CN" altLang="en-US" dirty="0"/>
              <a:t>等</a:t>
            </a:r>
          </a:p>
        </p:txBody>
      </p:sp>
    </p:spTree>
    <p:extLst>
      <p:ext uri="{BB962C8B-B14F-4D97-AF65-F5344CB8AC3E}">
        <p14:creationId xmlns:p14="http://schemas.microsoft.com/office/powerpoint/2010/main" val="76573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元素类</a:t>
            </a:r>
            <a:r>
              <a:rPr lang="en-US" altLang="zh-CN" dirty="0" smtClean="0"/>
              <a:t>Element</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052737"/>
            <a:ext cx="8928991"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7889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9540</TotalTime>
  <Words>2803</Words>
  <Application>Microsoft Office PowerPoint</Application>
  <PresentationFormat>全屏显示(4:3)</PresentationFormat>
  <Paragraphs>992</Paragraphs>
  <Slides>37</Slides>
  <Notes>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XML技术</vt:lpstr>
      <vt:lpstr>XML概述</vt:lpstr>
      <vt:lpstr>XML解析</vt:lpstr>
      <vt:lpstr>利用JAXP进行DOM解析</vt:lpstr>
      <vt:lpstr>Document</vt:lpstr>
      <vt:lpstr>Document</vt:lpstr>
      <vt:lpstr>节点列表类NodeList</vt:lpstr>
      <vt:lpstr>节点类Node</vt:lpstr>
      <vt:lpstr>元素类Element </vt:lpstr>
      <vt:lpstr>属性类Attr</vt:lpstr>
      <vt:lpstr>SAX流机制解析器</vt:lpstr>
      <vt:lpstr>StAX流机制解析器</vt:lpstr>
      <vt:lpstr>DTD验证XML文档</vt:lpstr>
      <vt:lpstr>DTD验证XML文档</vt:lpstr>
      <vt:lpstr>DTD验证XML文档</vt:lpstr>
      <vt:lpstr>DTD验证XML文档</vt:lpstr>
      <vt:lpstr>DTD验证XML文档</vt:lpstr>
      <vt:lpstr>DTD验证XML文档</vt:lpstr>
      <vt:lpstr>Schema验证文档</vt:lpstr>
      <vt:lpstr>Schema验证文档</vt:lpstr>
      <vt:lpstr>Schema验证文档</vt:lpstr>
      <vt:lpstr>Schema验证文档</vt:lpstr>
      <vt:lpstr>Schema验证文档</vt:lpstr>
      <vt:lpstr>Schema验证文档</vt:lpstr>
      <vt:lpstr>Schema验证文档</vt:lpstr>
      <vt:lpstr>Schema验证文档</vt:lpstr>
      <vt:lpstr>Schema验证文档</vt:lpstr>
      <vt:lpstr>使用XPath来定位信息</vt:lpstr>
      <vt:lpstr>使用XPath来定位信息</vt:lpstr>
      <vt:lpstr>使用命名空间</vt:lpstr>
      <vt:lpstr>使用命名空间</vt:lpstr>
      <vt:lpstr>使用命名空间</vt:lpstr>
      <vt:lpstr>使用命名空间</vt:lpstr>
      <vt:lpstr>生成XML文档流程</vt:lpstr>
      <vt:lpstr>生成XML文档流程</vt:lpstr>
      <vt:lpstr>生成XML文档流程</vt:lpstr>
      <vt:lpstr>生成XML文档流程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dom</dc:title>
  <dc:creator>asus</dc:creator>
  <cp:lastModifiedBy>asus</cp:lastModifiedBy>
  <cp:revision>65</cp:revision>
  <dcterms:created xsi:type="dcterms:W3CDTF">2020-04-03T05:58:53Z</dcterms:created>
  <dcterms:modified xsi:type="dcterms:W3CDTF">2020-04-20T01:51:14Z</dcterms:modified>
</cp:coreProperties>
</file>