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2020/4/17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mybatise</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1542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mybatise-config.xml</a:t>
            </a:r>
            <a:endParaRPr lang="zh-CN" altLang="en-US" dirty="0"/>
          </a:p>
        </p:txBody>
      </p:sp>
      <p:sp>
        <p:nvSpPr>
          <p:cNvPr id="3" name="内容占位符 2"/>
          <p:cNvSpPr>
            <a:spLocks noGrp="1"/>
          </p:cNvSpPr>
          <p:nvPr>
            <p:ph idx="1"/>
          </p:nvPr>
        </p:nvSpPr>
        <p:spPr>
          <a:xfrm>
            <a:off x="467544" y="1412776"/>
            <a:ext cx="8229600" cy="4525963"/>
          </a:xfrm>
        </p:spPr>
        <p:txBody>
          <a:bodyPr>
            <a:noAutofit/>
          </a:bodyPr>
          <a:lstStyle/>
          <a:p>
            <a:pPr marL="0" indent="0">
              <a:buNone/>
            </a:pPr>
            <a:r>
              <a:rPr lang="en-US" altLang="zh-CN" sz="1000" b="1" dirty="0" smtClean="0"/>
              <a:t>5.</a:t>
            </a:r>
            <a:r>
              <a:rPr lang="zh-CN" altLang="en-US" sz="1000" b="1" dirty="0" smtClean="0"/>
              <a:t>类型</a:t>
            </a:r>
            <a:r>
              <a:rPr lang="zh-CN" altLang="en-US" sz="1000" b="1" dirty="0"/>
              <a:t>别名（</a:t>
            </a:r>
            <a:r>
              <a:rPr lang="en-US" altLang="zh-CN" sz="1000" b="1" dirty="0" err="1" smtClean="0"/>
              <a:t>typeAliases</a:t>
            </a:r>
            <a:r>
              <a:rPr lang="zh-CN" altLang="en-US" sz="1000" b="1" dirty="0" smtClean="0"/>
              <a:t>）</a:t>
            </a:r>
            <a:endParaRPr lang="en-US" altLang="zh-CN" sz="1000" b="1" dirty="0" smtClean="0"/>
          </a:p>
          <a:p>
            <a:pPr marL="0" indent="0">
              <a:buNone/>
            </a:pPr>
            <a:r>
              <a:rPr lang="zh-CN" altLang="en-US" sz="1000" dirty="0"/>
              <a:t>类型别名可为 </a:t>
            </a:r>
            <a:r>
              <a:rPr lang="en-US" altLang="zh-CN" sz="1000" dirty="0"/>
              <a:t>Java </a:t>
            </a:r>
            <a:r>
              <a:rPr lang="zh-CN" altLang="en-US" sz="1000" dirty="0"/>
              <a:t>类型设置一个缩写名字。 它仅用于 </a:t>
            </a:r>
            <a:r>
              <a:rPr lang="en-US" altLang="zh-CN" sz="1000" dirty="0"/>
              <a:t>XML </a:t>
            </a:r>
            <a:r>
              <a:rPr lang="zh-CN" altLang="en-US" sz="1000" dirty="0"/>
              <a:t>配置，意在降低冗余的全限定类名书写。例如</a:t>
            </a:r>
            <a:r>
              <a:rPr lang="zh-CN" altLang="en-US" sz="1000" dirty="0" smtClean="0"/>
              <a:t>：</a:t>
            </a:r>
            <a:endParaRPr lang="zh-CN" altLang="en-US" sz="1000" dirty="0"/>
          </a:p>
          <a:p>
            <a:pPr marL="0" indent="0">
              <a:buNone/>
            </a:pPr>
            <a:r>
              <a:rPr lang="en-US" altLang="zh-CN" sz="1000" dirty="0"/>
              <a:t>&lt;</a:t>
            </a:r>
            <a:r>
              <a:rPr lang="en-US" altLang="zh-CN" sz="1000" dirty="0" err="1"/>
              <a:t>typeAliases</a:t>
            </a:r>
            <a:r>
              <a:rPr lang="en-US" altLang="zh-CN" sz="1000" dirty="0"/>
              <a:t>&gt;</a:t>
            </a:r>
          </a:p>
          <a:p>
            <a:pPr marL="0" indent="0">
              <a:buNone/>
            </a:pPr>
            <a:r>
              <a:rPr lang="en-US" altLang="zh-CN" sz="1000" dirty="0"/>
              <a:t>  &lt;</a:t>
            </a:r>
            <a:r>
              <a:rPr lang="en-US" altLang="zh-CN" sz="1000" dirty="0" err="1"/>
              <a:t>typeAlias</a:t>
            </a:r>
            <a:r>
              <a:rPr lang="en-US" altLang="zh-CN" sz="1000" dirty="0"/>
              <a:t> alias="Author" type="</a:t>
            </a:r>
            <a:r>
              <a:rPr lang="en-US" altLang="zh-CN" sz="1000" dirty="0" err="1"/>
              <a:t>domain.blog.Author</a:t>
            </a:r>
            <a:r>
              <a:rPr lang="en-US" altLang="zh-CN" sz="1000" dirty="0"/>
              <a:t>"/&gt;</a:t>
            </a:r>
          </a:p>
          <a:p>
            <a:pPr marL="0" indent="0">
              <a:buNone/>
            </a:pPr>
            <a:r>
              <a:rPr lang="en-US" altLang="zh-CN" sz="1000" dirty="0"/>
              <a:t>  &lt;</a:t>
            </a:r>
            <a:r>
              <a:rPr lang="en-US" altLang="zh-CN" sz="1000" dirty="0" err="1"/>
              <a:t>typeAlias</a:t>
            </a:r>
            <a:r>
              <a:rPr lang="en-US" altLang="zh-CN" sz="1000" dirty="0"/>
              <a:t> alias="Blog" type="</a:t>
            </a:r>
            <a:r>
              <a:rPr lang="en-US" altLang="zh-CN" sz="1000" dirty="0" err="1"/>
              <a:t>domain.blog.Blog</a:t>
            </a:r>
            <a:r>
              <a:rPr lang="en-US" altLang="zh-CN" sz="1000" dirty="0" smtClean="0"/>
              <a:t>"/&gt;</a:t>
            </a:r>
          </a:p>
          <a:p>
            <a:pPr marL="0" indent="0">
              <a:buNone/>
            </a:pPr>
            <a:r>
              <a:rPr lang="en-US" altLang="zh-CN" sz="1000" dirty="0" smtClean="0"/>
              <a:t>&lt;/</a:t>
            </a:r>
            <a:r>
              <a:rPr lang="en-US" altLang="zh-CN" sz="1000" dirty="0" err="1" smtClean="0"/>
              <a:t>typeAliases</a:t>
            </a:r>
            <a:r>
              <a:rPr lang="en-US" altLang="zh-CN" sz="1000" dirty="0" smtClean="0"/>
              <a:t>&gt;</a:t>
            </a:r>
          </a:p>
          <a:p>
            <a:pPr marL="0" indent="0">
              <a:buNone/>
            </a:pPr>
            <a:r>
              <a:rPr lang="zh-CN" altLang="en-US" sz="1000" dirty="0"/>
              <a:t>当这样配置时，</a:t>
            </a:r>
            <a:r>
              <a:rPr lang="en-US" altLang="zh-CN" sz="1000" dirty="0"/>
              <a:t>Blog </a:t>
            </a:r>
            <a:r>
              <a:rPr lang="zh-CN" altLang="en-US" sz="1000" dirty="0"/>
              <a:t>可以用在任何使用 </a:t>
            </a:r>
            <a:r>
              <a:rPr lang="en-US" altLang="zh-CN" sz="1000" dirty="0" err="1"/>
              <a:t>domain.blog.Blog</a:t>
            </a:r>
            <a:r>
              <a:rPr lang="en-US" altLang="zh-CN" sz="1000" dirty="0"/>
              <a:t> </a:t>
            </a:r>
            <a:r>
              <a:rPr lang="zh-CN" altLang="en-US" sz="1000" dirty="0"/>
              <a:t>的地方</a:t>
            </a:r>
            <a:r>
              <a:rPr lang="zh-CN" altLang="en-US" sz="1000" dirty="0" smtClean="0"/>
              <a:t>。</a:t>
            </a:r>
            <a:endParaRPr lang="en-US" altLang="zh-CN" sz="1000" dirty="0" smtClean="0"/>
          </a:p>
          <a:p>
            <a:pPr marL="0" indent="0">
              <a:buNone/>
            </a:pPr>
            <a:r>
              <a:rPr lang="zh-CN" altLang="en-US" sz="1000" dirty="0"/>
              <a:t>也可以指定一个包名，</a:t>
            </a:r>
            <a:r>
              <a:rPr lang="en-US" altLang="zh-CN" sz="1000" dirty="0" err="1"/>
              <a:t>MyBatis</a:t>
            </a:r>
            <a:r>
              <a:rPr lang="en-US" altLang="zh-CN" sz="1000" dirty="0"/>
              <a:t> </a:t>
            </a:r>
            <a:r>
              <a:rPr lang="zh-CN" altLang="en-US" sz="1000" dirty="0"/>
              <a:t>会在包名下面搜索需要的 </a:t>
            </a:r>
            <a:r>
              <a:rPr lang="en-US" altLang="zh-CN" sz="1000" dirty="0"/>
              <a:t>Java Bean</a:t>
            </a:r>
            <a:r>
              <a:rPr lang="zh-CN" altLang="en-US" sz="1000" dirty="0"/>
              <a:t>，比如</a:t>
            </a:r>
            <a:r>
              <a:rPr lang="zh-CN" altLang="en-US" sz="1000" dirty="0" smtClean="0"/>
              <a:t>：</a:t>
            </a:r>
            <a:endParaRPr lang="zh-CN" altLang="en-US" sz="1000" dirty="0"/>
          </a:p>
          <a:p>
            <a:pPr marL="0" indent="0">
              <a:buNone/>
            </a:pPr>
            <a:r>
              <a:rPr lang="en-US" altLang="zh-CN" sz="1000" dirty="0"/>
              <a:t>&lt;</a:t>
            </a:r>
            <a:r>
              <a:rPr lang="en-US" altLang="zh-CN" sz="1000" dirty="0" err="1"/>
              <a:t>typeAliases</a:t>
            </a:r>
            <a:r>
              <a:rPr lang="en-US" altLang="zh-CN" sz="1000" dirty="0"/>
              <a:t>&gt;</a:t>
            </a:r>
          </a:p>
          <a:p>
            <a:pPr marL="0" indent="0">
              <a:buNone/>
            </a:pPr>
            <a:r>
              <a:rPr lang="en-US" altLang="zh-CN" sz="1000" dirty="0"/>
              <a:t>  &lt;package name="</a:t>
            </a:r>
            <a:r>
              <a:rPr lang="en-US" altLang="zh-CN" sz="1000" dirty="0" err="1"/>
              <a:t>domain.blog</a:t>
            </a:r>
            <a:r>
              <a:rPr lang="en-US" altLang="zh-CN" sz="1000" dirty="0"/>
              <a:t>"/&gt;</a:t>
            </a:r>
          </a:p>
          <a:p>
            <a:pPr marL="0" indent="0">
              <a:buNone/>
            </a:pPr>
            <a:r>
              <a:rPr lang="en-US" altLang="zh-CN" sz="1000" dirty="0"/>
              <a:t>&lt;/</a:t>
            </a:r>
            <a:r>
              <a:rPr lang="en-US" altLang="zh-CN" sz="1000" dirty="0" err="1"/>
              <a:t>typeAliases</a:t>
            </a:r>
            <a:r>
              <a:rPr lang="en-US" altLang="zh-CN" sz="1000" dirty="0" smtClean="0"/>
              <a:t>&gt;</a:t>
            </a:r>
          </a:p>
          <a:p>
            <a:pPr marL="0" indent="0">
              <a:buNone/>
            </a:pPr>
            <a:r>
              <a:rPr lang="zh-CN" altLang="en-US" sz="1000" dirty="0"/>
              <a:t>每一个在包 </a:t>
            </a:r>
            <a:r>
              <a:rPr lang="en-US" altLang="zh-CN" sz="1000" dirty="0" err="1"/>
              <a:t>domain.blog</a:t>
            </a:r>
            <a:r>
              <a:rPr lang="en-US" altLang="zh-CN" sz="1000" dirty="0"/>
              <a:t> </a:t>
            </a:r>
            <a:r>
              <a:rPr lang="zh-CN" altLang="en-US" sz="1000" dirty="0"/>
              <a:t>中的 </a:t>
            </a:r>
            <a:r>
              <a:rPr lang="en-US" altLang="zh-CN" sz="1000" dirty="0"/>
              <a:t>Java Bean</a:t>
            </a:r>
            <a:r>
              <a:rPr lang="zh-CN" altLang="en-US" sz="1000" dirty="0"/>
              <a:t>，在没有注解的情况下，会使用 </a:t>
            </a:r>
            <a:r>
              <a:rPr lang="en-US" altLang="zh-CN" sz="1000" dirty="0"/>
              <a:t>Bean </a:t>
            </a:r>
            <a:r>
              <a:rPr lang="zh-CN" altLang="en-US" sz="1000" dirty="0"/>
              <a:t>的首字母小写的非限定类名来作为它的别名。 比如 </a:t>
            </a:r>
            <a:r>
              <a:rPr lang="en-US" altLang="zh-CN" sz="1000" dirty="0" err="1"/>
              <a:t>domain.blog.Author</a:t>
            </a:r>
            <a:r>
              <a:rPr lang="en-US" altLang="zh-CN" sz="1000" dirty="0"/>
              <a:t> </a:t>
            </a:r>
            <a:r>
              <a:rPr lang="zh-CN" altLang="en-US" sz="1000" dirty="0"/>
              <a:t>的别名为 </a:t>
            </a:r>
            <a:r>
              <a:rPr lang="en-US" altLang="zh-CN" sz="1000" dirty="0"/>
              <a:t>author</a:t>
            </a:r>
            <a:r>
              <a:rPr lang="zh-CN" altLang="en-US" sz="1000" dirty="0"/>
              <a:t>；若有注解，则别名为其注解值。见下面的例子</a:t>
            </a:r>
            <a:r>
              <a:rPr lang="zh-CN" altLang="en-US" sz="1000" dirty="0" smtClean="0"/>
              <a:t>：</a:t>
            </a:r>
            <a:endParaRPr lang="zh-CN" altLang="en-US" sz="1000" dirty="0"/>
          </a:p>
          <a:p>
            <a:pPr marL="0" indent="0">
              <a:buNone/>
            </a:pPr>
            <a:r>
              <a:rPr lang="en-US" altLang="zh-CN" sz="1000" dirty="0"/>
              <a:t>@Alias("author")</a:t>
            </a:r>
          </a:p>
          <a:p>
            <a:pPr marL="0" indent="0">
              <a:buNone/>
            </a:pPr>
            <a:r>
              <a:rPr lang="en-US" altLang="zh-CN" sz="1000" dirty="0"/>
              <a:t>public class Author {</a:t>
            </a:r>
          </a:p>
          <a:p>
            <a:pPr marL="0" indent="0">
              <a:buNone/>
            </a:pPr>
            <a:r>
              <a:rPr lang="en-US" altLang="zh-CN" sz="1000" dirty="0"/>
              <a:t>    ...</a:t>
            </a:r>
          </a:p>
          <a:p>
            <a:pPr marL="0" indent="0">
              <a:buNone/>
            </a:pPr>
            <a:r>
              <a:rPr lang="en-US" altLang="zh-CN" sz="1000" dirty="0" smtClean="0"/>
              <a:t>}</a:t>
            </a:r>
          </a:p>
          <a:p>
            <a:pPr marL="0" indent="0">
              <a:buNone/>
            </a:pPr>
            <a:endParaRPr lang="zh-CN" altLang="en-US" sz="700" dirty="0"/>
          </a:p>
        </p:txBody>
      </p:sp>
    </p:spTree>
    <p:extLst>
      <p:ext uri="{BB962C8B-B14F-4D97-AF65-F5344CB8AC3E}">
        <p14:creationId xmlns:p14="http://schemas.microsoft.com/office/powerpoint/2010/main" val="4272231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mybatise-config.xml</a:t>
            </a:r>
            <a:endParaRPr lang="zh-CN" altLang="en-US" dirty="0"/>
          </a:p>
        </p:txBody>
      </p:sp>
      <p:sp>
        <p:nvSpPr>
          <p:cNvPr id="3" name="内容占位符 2"/>
          <p:cNvSpPr>
            <a:spLocks noGrp="1"/>
          </p:cNvSpPr>
          <p:nvPr>
            <p:ph idx="1"/>
          </p:nvPr>
        </p:nvSpPr>
        <p:spPr/>
        <p:txBody>
          <a:bodyPr/>
          <a:lstStyle/>
          <a:p>
            <a:pPr marL="0" indent="0">
              <a:buNone/>
            </a:pPr>
            <a:r>
              <a:rPr lang="zh-CN" altLang="en-US" sz="800" dirty="0"/>
              <a:t>下面是一些为常见的 </a:t>
            </a:r>
            <a:r>
              <a:rPr lang="en-US" altLang="zh-CN" sz="800" dirty="0"/>
              <a:t>Java </a:t>
            </a:r>
            <a:r>
              <a:rPr lang="zh-CN" altLang="en-US" sz="800" dirty="0"/>
              <a:t>类型内建的类型别名。它们都是不区分大小写的，注意，为了应对原始类型的命名重复，采取了特殊的命名风格。</a:t>
            </a:r>
          </a:p>
          <a:p>
            <a:pPr marL="0" indent="0">
              <a:buNone/>
            </a:pPr>
            <a:r>
              <a:rPr lang="zh-CN" altLang="en-US" sz="800" dirty="0"/>
              <a:t>别名	映射的类型</a:t>
            </a:r>
          </a:p>
          <a:p>
            <a:pPr marL="0" indent="0">
              <a:buNone/>
            </a:pPr>
            <a:r>
              <a:rPr lang="en-US" altLang="zh-CN" sz="800" dirty="0"/>
              <a:t>_byte	byte</a:t>
            </a:r>
          </a:p>
          <a:p>
            <a:pPr marL="0" indent="0">
              <a:buNone/>
            </a:pPr>
            <a:r>
              <a:rPr lang="en-US" altLang="zh-CN" sz="800" dirty="0"/>
              <a:t>_long	long</a:t>
            </a:r>
          </a:p>
          <a:p>
            <a:pPr marL="0" indent="0">
              <a:buNone/>
            </a:pPr>
            <a:r>
              <a:rPr lang="en-US" altLang="zh-CN" sz="800" dirty="0"/>
              <a:t>_short	short</a:t>
            </a:r>
          </a:p>
          <a:p>
            <a:pPr marL="0" indent="0">
              <a:buNone/>
            </a:pPr>
            <a:r>
              <a:rPr lang="en-US" altLang="zh-CN" sz="800" dirty="0"/>
              <a:t>_</a:t>
            </a:r>
            <a:r>
              <a:rPr lang="en-US" altLang="zh-CN" sz="800" dirty="0" err="1"/>
              <a:t>int</a:t>
            </a:r>
            <a:r>
              <a:rPr lang="en-US" altLang="zh-CN" sz="800" dirty="0"/>
              <a:t>	</a:t>
            </a:r>
            <a:r>
              <a:rPr lang="en-US" altLang="zh-CN" sz="800" dirty="0" err="1"/>
              <a:t>int</a:t>
            </a:r>
            <a:endParaRPr lang="en-US" altLang="zh-CN" sz="800" dirty="0"/>
          </a:p>
          <a:p>
            <a:pPr marL="0" indent="0">
              <a:buNone/>
            </a:pPr>
            <a:r>
              <a:rPr lang="en-US" altLang="zh-CN" sz="800" dirty="0"/>
              <a:t>_integer	</a:t>
            </a:r>
            <a:r>
              <a:rPr lang="en-US" altLang="zh-CN" sz="800" dirty="0" err="1"/>
              <a:t>int</a:t>
            </a:r>
            <a:endParaRPr lang="en-US" altLang="zh-CN" sz="800" dirty="0"/>
          </a:p>
          <a:p>
            <a:pPr marL="0" indent="0">
              <a:buNone/>
            </a:pPr>
            <a:r>
              <a:rPr lang="en-US" altLang="zh-CN" sz="800" dirty="0"/>
              <a:t>_double	double</a:t>
            </a:r>
          </a:p>
          <a:p>
            <a:pPr marL="0" indent="0">
              <a:buNone/>
            </a:pPr>
            <a:r>
              <a:rPr lang="en-US" altLang="zh-CN" sz="800" dirty="0"/>
              <a:t>_float	float</a:t>
            </a:r>
          </a:p>
          <a:p>
            <a:pPr marL="0" indent="0">
              <a:buNone/>
            </a:pPr>
            <a:r>
              <a:rPr lang="en-US" altLang="zh-CN" sz="800" dirty="0"/>
              <a:t>_</a:t>
            </a:r>
            <a:r>
              <a:rPr lang="en-US" altLang="zh-CN" sz="800" dirty="0" err="1"/>
              <a:t>boolean</a:t>
            </a:r>
            <a:r>
              <a:rPr lang="en-US" altLang="zh-CN" sz="800" dirty="0"/>
              <a:t>	</a:t>
            </a:r>
            <a:r>
              <a:rPr lang="en-US" altLang="zh-CN" sz="800" dirty="0" err="1"/>
              <a:t>boolean</a:t>
            </a:r>
            <a:endParaRPr lang="en-US" altLang="zh-CN" sz="800" dirty="0"/>
          </a:p>
          <a:p>
            <a:pPr marL="0" indent="0">
              <a:buNone/>
            </a:pPr>
            <a:r>
              <a:rPr lang="en-US" altLang="zh-CN" sz="800" dirty="0"/>
              <a:t>string	String</a:t>
            </a:r>
          </a:p>
          <a:p>
            <a:pPr marL="0" indent="0">
              <a:buNone/>
            </a:pPr>
            <a:r>
              <a:rPr lang="en-US" altLang="zh-CN" sz="800" dirty="0"/>
              <a:t>byte	Byte</a:t>
            </a:r>
          </a:p>
          <a:p>
            <a:pPr marL="0" indent="0">
              <a:buNone/>
            </a:pPr>
            <a:r>
              <a:rPr lang="en-US" altLang="zh-CN" sz="800" dirty="0"/>
              <a:t>long	Long</a:t>
            </a:r>
          </a:p>
          <a:p>
            <a:pPr marL="0" indent="0">
              <a:buNone/>
            </a:pPr>
            <a:r>
              <a:rPr lang="en-US" altLang="zh-CN" sz="800" dirty="0"/>
              <a:t>short	Short</a:t>
            </a:r>
          </a:p>
          <a:p>
            <a:pPr marL="0" indent="0">
              <a:buNone/>
            </a:pPr>
            <a:r>
              <a:rPr lang="en-US" altLang="zh-CN" sz="800" dirty="0" err="1"/>
              <a:t>int</a:t>
            </a:r>
            <a:r>
              <a:rPr lang="en-US" altLang="zh-CN" sz="800" dirty="0"/>
              <a:t>	Integer</a:t>
            </a:r>
          </a:p>
          <a:p>
            <a:pPr marL="0" indent="0">
              <a:buNone/>
            </a:pPr>
            <a:r>
              <a:rPr lang="en-US" altLang="zh-CN" sz="800" dirty="0"/>
              <a:t>integer	Integer</a:t>
            </a:r>
          </a:p>
          <a:p>
            <a:pPr marL="0" indent="0">
              <a:buNone/>
            </a:pPr>
            <a:r>
              <a:rPr lang="en-US" altLang="zh-CN" sz="800" dirty="0"/>
              <a:t>double	Double</a:t>
            </a:r>
          </a:p>
          <a:p>
            <a:pPr marL="0" indent="0">
              <a:buNone/>
            </a:pPr>
            <a:r>
              <a:rPr lang="en-US" altLang="zh-CN" sz="800" dirty="0"/>
              <a:t>float	Float</a:t>
            </a:r>
          </a:p>
          <a:p>
            <a:pPr marL="0" indent="0">
              <a:buNone/>
            </a:pPr>
            <a:r>
              <a:rPr lang="en-US" altLang="zh-CN" sz="800" dirty="0" err="1"/>
              <a:t>boolean</a:t>
            </a:r>
            <a:r>
              <a:rPr lang="en-US" altLang="zh-CN" sz="800" dirty="0"/>
              <a:t>	Boolean</a:t>
            </a:r>
          </a:p>
          <a:p>
            <a:pPr marL="0" indent="0">
              <a:buNone/>
            </a:pPr>
            <a:r>
              <a:rPr lang="en-US" altLang="zh-CN" sz="800" dirty="0"/>
              <a:t>date	Date</a:t>
            </a:r>
          </a:p>
          <a:p>
            <a:pPr marL="0" indent="0">
              <a:buNone/>
            </a:pPr>
            <a:r>
              <a:rPr lang="en-US" altLang="zh-CN" sz="800" dirty="0"/>
              <a:t>decimal	</a:t>
            </a:r>
            <a:r>
              <a:rPr lang="en-US" altLang="zh-CN" sz="800" dirty="0" err="1"/>
              <a:t>BigDecimal</a:t>
            </a:r>
            <a:endParaRPr lang="en-US" altLang="zh-CN" sz="800" dirty="0"/>
          </a:p>
          <a:p>
            <a:pPr marL="0" indent="0">
              <a:buNone/>
            </a:pPr>
            <a:r>
              <a:rPr lang="en-US" altLang="zh-CN" sz="800" dirty="0" err="1"/>
              <a:t>bigdecimal</a:t>
            </a:r>
            <a:r>
              <a:rPr lang="en-US" altLang="zh-CN" sz="800" dirty="0"/>
              <a:t>	</a:t>
            </a:r>
            <a:r>
              <a:rPr lang="en-US" altLang="zh-CN" sz="800" dirty="0" err="1"/>
              <a:t>BigDecimal</a:t>
            </a:r>
            <a:endParaRPr lang="en-US" altLang="zh-CN" sz="800" dirty="0"/>
          </a:p>
          <a:p>
            <a:pPr marL="0" indent="0">
              <a:buNone/>
            </a:pPr>
            <a:r>
              <a:rPr lang="en-US" altLang="zh-CN" sz="800" dirty="0"/>
              <a:t>object	Object</a:t>
            </a:r>
          </a:p>
          <a:p>
            <a:pPr marL="0" indent="0">
              <a:buNone/>
            </a:pPr>
            <a:r>
              <a:rPr lang="en-US" altLang="zh-CN" sz="800" dirty="0"/>
              <a:t>map	Map</a:t>
            </a:r>
          </a:p>
          <a:p>
            <a:pPr marL="0" indent="0">
              <a:buNone/>
            </a:pPr>
            <a:r>
              <a:rPr lang="en-US" altLang="zh-CN" sz="800" dirty="0" err="1"/>
              <a:t>hashmap</a:t>
            </a:r>
            <a:r>
              <a:rPr lang="en-US" altLang="zh-CN" sz="800" dirty="0"/>
              <a:t>	</a:t>
            </a:r>
            <a:r>
              <a:rPr lang="en-US" altLang="zh-CN" sz="800" dirty="0" err="1"/>
              <a:t>HashMap</a:t>
            </a:r>
            <a:endParaRPr lang="en-US" altLang="zh-CN" sz="800" dirty="0"/>
          </a:p>
          <a:p>
            <a:pPr marL="0" indent="0">
              <a:buNone/>
            </a:pPr>
            <a:r>
              <a:rPr lang="en-US" altLang="zh-CN" sz="800" dirty="0"/>
              <a:t>list	List</a:t>
            </a:r>
          </a:p>
          <a:p>
            <a:pPr marL="0" indent="0">
              <a:buNone/>
            </a:pPr>
            <a:r>
              <a:rPr lang="en-US" altLang="zh-CN" sz="800" dirty="0" err="1"/>
              <a:t>arraylist</a:t>
            </a:r>
            <a:r>
              <a:rPr lang="en-US" altLang="zh-CN" sz="800" dirty="0"/>
              <a:t>	</a:t>
            </a:r>
            <a:r>
              <a:rPr lang="en-US" altLang="zh-CN" sz="800" dirty="0" err="1"/>
              <a:t>ArrayList</a:t>
            </a:r>
            <a:endParaRPr lang="en-US" altLang="zh-CN" sz="800" dirty="0"/>
          </a:p>
          <a:p>
            <a:pPr marL="0" indent="0">
              <a:buNone/>
            </a:pPr>
            <a:r>
              <a:rPr lang="en-US" altLang="zh-CN" sz="800" dirty="0"/>
              <a:t>collection	Collection</a:t>
            </a:r>
          </a:p>
          <a:p>
            <a:pPr marL="0" indent="0">
              <a:buNone/>
            </a:pPr>
            <a:r>
              <a:rPr lang="en-US" altLang="zh-CN" sz="800" dirty="0"/>
              <a:t>Iterator                          </a:t>
            </a:r>
            <a:r>
              <a:rPr lang="en-US" altLang="zh-CN" sz="800" dirty="0" err="1" smtClean="0"/>
              <a:t>iterator</a:t>
            </a:r>
            <a:endParaRPr lang="zh-CN" altLang="en-US" dirty="0"/>
          </a:p>
        </p:txBody>
      </p:sp>
    </p:spTree>
    <p:extLst>
      <p:ext uri="{BB962C8B-B14F-4D97-AF65-F5344CB8AC3E}">
        <p14:creationId xmlns:p14="http://schemas.microsoft.com/office/powerpoint/2010/main" val="34336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mybatise-config.xml</a:t>
            </a:r>
            <a:endParaRPr lang="zh-CN" altLang="en-US" dirty="0"/>
          </a:p>
        </p:txBody>
      </p:sp>
      <p:sp>
        <p:nvSpPr>
          <p:cNvPr id="3" name="内容占位符 2"/>
          <p:cNvSpPr>
            <a:spLocks noGrp="1"/>
          </p:cNvSpPr>
          <p:nvPr>
            <p:ph idx="1"/>
          </p:nvPr>
        </p:nvSpPr>
        <p:spPr>
          <a:xfrm>
            <a:off x="539552" y="1268760"/>
            <a:ext cx="8229600" cy="5400600"/>
          </a:xfrm>
        </p:spPr>
        <p:txBody>
          <a:bodyPr>
            <a:normAutofit fontScale="25000" lnSpcReduction="20000"/>
          </a:bodyPr>
          <a:lstStyle/>
          <a:p>
            <a:pPr marL="0" indent="0">
              <a:buNone/>
            </a:pPr>
            <a:r>
              <a:rPr lang="en-US" altLang="zh-CN" dirty="0" smtClean="0"/>
              <a:t>6.</a:t>
            </a:r>
            <a:r>
              <a:rPr lang="zh-CN" altLang="en-US" dirty="0"/>
              <a:t>类型处理器（</a:t>
            </a:r>
            <a:r>
              <a:rPr lang="en-US" altLang="zh-CN" dirty="0" err="1"/>
              <a:t>typeHandlers</a:t>
            </a:r>
            <a:r>
              <a:rPr lang="zh-CN" altLang="en-US" dirty="0" smtClean="0"/>
              <a:t>）</a:t>
            </a:r>
            <a:endParaRPr lang="en-US" altLang="zh-CN" dirty="0" smtClean="0"/>
          </a:p>
          <a:p>
            <a:pPr marL="0" indent="0">
              <a:buNone/>
            </a:pPr>
            <a:r>
              <a:rPr lang="en-US" altLang="zh-CN" dirty="0" err="1"/>
              <a:t>MyBatis</a:t>
            </a:r>
            <a:r>
              <a:rPr lang="en-US" altLang="zh-CN" dirty="0"/>
              <a:t> </a:t>
            </a:r>
            <a:r>
              <a:rPr lang="zh-CN" altLang="en-US" dirty="0"/>
              <a:t>在设置预处理语句（</a:t>
            </a:r>
            <a:r>
              <a:rPr lang="en-US" altLang="zh-CN" dirty="0" err="1"/>
              <a:t>PreparedStatement</a:t>
            </a:r>
            <a:r>
              <a:rPr lang="zh-CN" altLang="en-US" dirty="0"/>
              <a:t>）中的参数或从结果集中取出一个值时， 都会用类型处理器将获取到的值以合适的方式转换成 </a:t>
            </a:r>
            <a:r>
              <a:rPr lang="en-US" altLang="zh-CN" dirty="0"/>
              <a:t>Java </a:t>
            </a:r>
            <a:r>
              <a:rPr lang="zh-CN" altLang="en-US" dirty="0"/>
              <a:t>类型。下表描述了一些默认的类型处理器</a:t>
            </a:r>
            <a:r>
              <a:rPr lang="zh-CN" altLang="en-US" dirty="0" smtClean="0"/>
              <a:t>。</a:t>
            </a:r>
            <a:endParaRPr lang="zh-CN" altLang="en-US" dirty="0"/>
          </a:p>
          <a:p>
            <a:pPr marL="0" indent="0">
              <a:buNone/>
            </a:pPr>
            <a:r>
              <a:rPr lang="zh-CN" altLang="en-US" dirty="0"/>
              <a:t>提示 从 </a:t>
            </a:r>
            <a:r>
              <a:rPr lang="en-US" altLang="zh-CN" dirty="0"/>
              <a:t>3.4.5 </a:t>
            </a:r>
            <a:r>
              <a:rPr lang="zh-CN" altLang="en-US" dirty="0"/>
              <a:t>开始，</a:t>
            </a:r>
            <a:r>
              <a:rPr lang="en-US" altLang="zh-CN" dirty="0" err="1"/>
              <a:t>MyBatis</a:t>
            </a:r>
            <a:r>
              <a:rPr lang="en-US" altLang="zh-CN" dirty="0"/>
              <a:t> </a:t>
            </a:r>
            <a:r>
              <a:rPr lang="zh-CN" altLang="en-US" dirty="0"/>
              <a:t>默认支持 </a:t>
            </a:r>
            <a:r>
              <a:rPr lang="en-US" altLang="zh-CN" dirty="0"/>
              <a:t>JSR-310</a:t>
            </a:r>
            <a:r>
              <a:rPr lang="zh-CN" altLang="en-US" dirty="0"/>
              <a:t>（日期和时间 </a:t>
            </a:r>
            <a:r>
              <a:rPr lang="en-US" altLang="zh-CN" dirty="0"/>
              <a:t>API</a:t>
            </a:r>
            <a:r>
              <a:rPr lang="zh-CN" altLang="en-US" dirty="0"/>
              <a:t>） </a:t>
            </a:r>
            <a:r>
              <a:rPr lang="zh-CN" altLang="en-US" dirty="0" smtClean="0"/>
              <a:t>。</a:t>
            </a:r>
            <a:endParaRPr lang="zh-CN" altLang="en-US" dirty="0"/>
          </a:p>
          <a:p>
            <a:pPr marL="0" indent="0">
              <a:buNone/>
            </a:pPr>
            <a:r>
              <a:rPr lang="zh-CN" altLang="en-US" dirty="0"/>
              <a:t>类型处理器	</a:t>
            </a:r>
            <a:r>
              <a:rPr lang="en-US" altLang="zh-CN" dirty="0"/>
              <a:t>Java </a:t>
            </a:r>
            <a:r>
              <a:rPr lang="zh-CN" altLang="en-US" dirty="0"/>
              <a:t>类型	</a:t>
            </a:r>
            <a:r>
              <a:rPr lang="en-US" altLang="zh-CN" dirty="0"/>
              <a:t>JDBC </a:t>
            </a:r>
            <a:r>
              <a:rPr lang="zh-CN" altLang="en-US" dirty="0"/>
              <a:t>类型</a:t>
            </a:r>
          </a:p>
          <a:p>
            <a:pPr marL="0" indent="0">
              <a:buNone/>
            </a:pPr>
            <a:r>
              <a:rPr lang="en-US" altLang="zh-CN" dirty="0" err="1"/>
              <a:t>BooleanTypeHandler</a:t>
            </a:r>
            <a:r>
              <a:rPr lang="en-US" altLang="zh-CN" dirty="0"/>
              <a:t>	</a:t>
            </a:r>
            <a:r>
              <a:rPr lang="en-US" altLang="zh-CN" dirty="0" err="1"/>
              <a:t>java.lang.Boolean</a:t>
            </a:r>
            <a:r>
              <a:rPr lang="en-US" altLang="zh-CN" dirty="0"/>
              <a:t>, </a:t>
            </a:r>
            <a:r>
              <a:rPr lang="en-US" altLang="zh-CN" dirty="0" err="1"/>
              <a:t>boolean</a:t>
            </a:r>
            <a:r>
              <a:rPr lang="en-US" altLang="zh-CN" dirty="0"/>
              <a:t>	</a:t>
            </a:r>
            <a:r>
              <a:rPr lang="zh-CN" altLang="en-US" dirty="0"/>
              <a:t>数据库兼容的 </a:t>
            </a:r>
            <a:r>
              <a:rPr lang="en-US" altLang="zh-CN" dirty="0"/>
              <a:t>BOOLEAN</a:t>
            </a:r>
          </a:p>
          <a:p>
            <a:pPr marL="0" indent="0">
              <a:buNone/>
            </a:pPr>
            <a:r>
              <a:rPr lang="en-US" altLang="zh-CN" dirty="0" err="1"/>
              <a:t>ByteTypeHandler</a:t>
            </a:r>
            <a:r>
              <a:rPr lang="en-US" altLang="zh-CN" dirty="0"/>
              <a:t>	</a:t>
            </a:r>
            <a:r>
              <a:rPr lang="en-US" altLang="zh-CN" dirty="0" err="1"/>
              <a:t>java.lang.Byte</a:t>
            </a:r>
            <a:r>
              <a:rPr lang="en-US" altLang="zh-CN" dirty="0"/>
              <a:t>, byte	</a:t>
            </a:r>
            <a:r>
              <a:rPr lang="zh-CN" altLang="en-US" dirty="0"/>
              <a:t>数据库兼容的 </a:t>
            </a:r>
            <a:r>
              <a:rPr lang="en-US" altLang="zh-CN" dirty="0"/>
              <a:t>NUMERIC </a:t>
            </a:r>
            <a:r>
              <a:rPr lang="zh-CN" altLang="en-US" dirty="0"/>
              <a:t>或 </a:t>
            </a:r>
            <a:r>
              <a:rPr lang="en-US" altLang="zh-CN" dirty="0"/>
              <a:t>BYTE</a:t>
            </a:r>
          </a:p>
          <a:p>
            <a:pPr marL="0" indent="0">
              <a:buNone/>
            </a:pPr>
            <a:r>
              <a:rPr lang="en-US" altLang="zh-CN" dirty="0" err="1"/>
              <a:t>ShortTypeHandler</a:t>
            </a:r>
            <a:r>
              <a:rPr lang="en-US" altLang="zh-CN" dirty="0"/>
              <a:t>	</a:t>
            </a:r>
            <a:r>
              <a:rPr lang="en-US" altLang="zh-CN" dirty="0" err="1"/>
              <a:t>java.lang.Short</a:t>
            </a:r>
            <a:r>
              <a:rPr lang="en-US" altLang="zh-CN" dirty="0"/>
              <a:t>, short	</a:t>
            </a:r>
            <a:r>
              <a:rPr lang="zh-CN" altLang="en-US" dirty="0"/>
              <a:t>数据库兼容的 </a:t>
            </a:r>
            <a:r>
              <a:rPr lang="en-US" altLang="zh-CN" dirty="0"/>
              <a:t>NUMERIC </a:t>
            </a:r>
            <a:r>
              <a:rPr lang="zh-CN" altLang="en-US" dirty="0"/>
              <a:t>或 </a:t>
            </a:r>
            <a:r>
              <a:rPr lang="en-US" altLang="zh-CN" dirty="0"/>
              <a:t>SMALLINT</a:t>
            </a:r>
          </a:p>
          <a:p>
            <a:pPr marL="0" indent="0">
              <a:buNone/>
            </a:pPr>
            <a:r>
              <a:rPr lang="en-US" altLang="zh-CN" dirty="0" err="1"/>
              <a:t>IntegerTypeHandler</a:t>
            </a:r>
            <a:r>
              <a:rPr lang="en-US" altLang="zh-CN" dirty="0"/>
              <a:t>	</a:t>
            </a:r>
            <a:r>
              <a:rPr lang="en-US" altLang="zh-CN" dirty="0" err="1"/>
              <a:t>java.lang.Integer</a:t>
            </a:r>
            <a:r>
              <a:rPr lang="en-US" altLang="zh-CN" dirty="0"/>
              <a:t>, </a:t>
            </a:r>
            <a:r>
              <a:rPr lang="en-US" altLang="zh-CN" dirty="0" err="1"/>
              <a:t>int</a:t>
            </a:r>
            <a:r>
              <a:rPr lang="en-US" altLang="zh-CN" dirty="0"/>
              <a:t>	</a:t>
            </a:r>
            <a:r>
              <a:rPr lang="zh-CN" altLang="en-US" dirty="0"/>
              <a:t>数据库兼容的 </a:t>
            </a:r>
            <a:r>
              <a:rPr lang="en-US" altLang="zh-CN" dirty="0"/>
              <a:t>NUMERIC </a:t>
            </a:r>
            <a:r>
              <a:rPr lang="zh-CN" altLang="en-US" dirty="0"/>
              <a:t>或 </a:t>
            </a:r>
            <a:r>
              <a:rPr lang="en-US" altLang="zh-CN" dirty="0"/>
              <a:t>INTEGER</a:t>
            </a:r>
          </a:p>
          <a:p>
            <a:pPr marL="0" indent="0">
              <a:buNone/>
            </a:pPr>
            <a:r>
              <a:rPr lang="en-US" altLang="zh-CN" dirty="0" err="1"/>
              <a:t>LongTypeHandler</a:t>
            </a:r>
            <a:r>
              <a:rPr lang="en-US" altLang="zh-CN" dirty="0"/>
              <a:t>	</a:t>
            </a:r>
            <a:r>
              <a:rPr lang="en-US" altLang="zh-CN" dirty="0" err="1"/>
              <a:t>java.lang.Long</a:t>
            </a:r>
            <a:r>
              <a:rPr lang="en-US" altLang="zh-CN" dirty="0"/>
              <a:t>, long	</a:t>
            </a:r>
            <a:r>
              <a:rPr lang="zh-CN" altLang="en-US" dirty="0"/>
              <a:t>数据库兼容的 </a:t>
            </a:r>
            <a:r>
              <a:rPr lang="en-US" altLang="zh-CN" dirty="0"/>
              <a:t>NUMERIC </a:t>
            </a:r>
            <a:r>
              <a:rPr lang="zh-CN" altLang="en-US" dirty="0"/>
              <a:t>或 </a:t>
            </a:r>
            <a:r>
              <a:rPr lang="en-US" altLang="zh-CN" dirty="0"/>
              <a:t>BIGINT</a:t>
            </a:r>
          </a:p>
          <a:p>
            <a:pPr marL="0" indent="0">
              <a:buNone/>
            </a:pPr>
            <a:r>
              <a:rPr lang="en-US" altLang="zh-CN" dirty="0" err="1"/>
              <a:t>FloatTypeHandler</a:t>
            </a:r>
            <a:r>
              <a:rPr lang="en-US" altLang="zh-CN" dirty="0"/>
              <a:t>	</a:t>
            </a:r>
            <a:r>
              <a:rPr lang="en-US" altLang="zh-CN" dirty="0" err="1"/>
              <a:t>java.lang.Float</a:t>
            </a:r>
            <a:r>
              <a:rPr lang="en-US" altLang="zh-CN" dirty="0"/>
              <a:t>, float	</a:t>
            </a:r>
            <a:r>
              <a:rPr lang="zh-CN" altLang="en-US" dirty="0"/>
              <a:t>数据库兼容的 </a:t>
            </a:r>
            <a:r>
              <a:rPr lang="en-US" altLang="zh-CN" dirty="0"/>
              <a:t>NUMERIC </a:t>
            </a:r>
            <a:r>
              <a:rPr lang="zh-CN" altLang="en-US" dirty="0"/>
              <a:t>或 </a:t>
            </a:r>
            <a:r>
              <a:rPr lang="en-US" altLang="zh-CN" dirty="0"/>
              <a:t>FLOAT</a:t>
            </a:r>
          </a:p>
          <a:p>
            <a:pPr marL="0" indent="0">
              <a:buNone/>
            </a:pPr>
            <a:r>
              <a:rPr lang="en-US" altLang="zh-CN" dirty="0" err="1"/>
              <a:t>DoubleTypeHandler</a:t>
            </a:r>
            <a:r>
              <a:rPr lang="en-US" altLang="zh-CN" dirty="0"/>
              <a:t>	</a:t>
            </a:r>
            <a:r>
              <a:rPr lang="en-US" altLang="zh-CN" dirty="0" err="1"/>
              <a:t>java.lang.Double</a:t>
            </a:r>
            <a:r>
              <a:rPr lang="en-US" altLang="zh-CN" dirty="0"/>
              <a:t>, double	</a:t>
            </a:r>
            <a:r>
              <a:rPr lang="zh-CN" altLang="en-US" dirty="0"/>
              <a:t>数据库兼容的 </a:t>
            </a:r>
            <a:r>
              <a:rPr lang="en-US" altLang="zh-CN" dirty="0"/>
              <a:t>NUMERIC </a:t>
            </a:r>
            <a:r>
              <a:rPr lang="zh-CN" altLang="en-US" dirty="0"/>
              <a:t>或 </a:t>
            </a:r>
            <a:r>
              <a:rPr lang="en-US" altLang="zh-CN" dirty="0"/>
              <a:t>DOUBLE</a:t>
            </a:r>
          </a:p>
          <a:p>
            <a:pPr marL="0" indent="0">
              <a:buNone/>
            </a:pPr>
            <a:r>
              <a:rPr lang="en-US" altLang="zh-CN" dirty="0" err="1"/>
              <a:t>BigDecimalTypeHandler</a:t>
            </a:r>
            <a:r>
              <a:rPr lang="en-US" altLang="zh-CN" dirty="0"/>
              <a:t>	</a:t>
            </a:r>
            <a:r>
              <a:rPr lang="en-US" altLang="zh-CN" dirty="0" err="1"/>
              <a:t>java.math.BigDecimal</a:t>
            </a:r>
            <a:r>
              <a:rPr lang="en-US" altLang="zh-CN" dirty="0"/>
              <a:t>	</a:t>
            </a:r>
            <a:r>
              <a:rPr lang="zh-CN" altLang="en-US" dirty="0"/>
              <a:t>数据库兼容的 </a:t>
            </a:r>
            <a:r>
              <a:rPr lang="en-US" altLang="zh-CN" dirty="0"/>
              <a:t>NUMERIC </a:t>
            </a:r>
            <a:r>
              <a:rPr lang="zh-CN" altLang="en-US" dirty="0"/>
              <a:t>或 </a:t>
            </a:r>
            <a:r>
              <a:rPr lang="en-US" altLang="zh-CN" dirty="0"/>
              <a:t>DECIMAL</a:t>
            </a:r>
          </a:p>
          <a:p>
            <a:pPr marL="0" indent="0">
              <a:buNone/>
            </a:pPr>
            <a:r>
              <a:rPr lang="en-US" altLang="zh-CN" dirty="0" err="1"/>
              <a:t>StringTypeHandler</a:t>
            </a:r>
            <a:r>
              <a:rPr lang="en-US" altLang="zh-CN" dirty="0"/>
              <a:t>	</a:t>
            </a:r>
            <a:r>
              <a:rPr lang="en-US" altLang="zh-CN" dirty="0" err="1"/>
              <a:t>java.lang.String</a:t>
            </a:r>
            <a:r>
              <a:rPr lang="en-US" altLang="zh-CN" dirty="0"/>
              <a:t>	CHAR, VARCHAR</a:t>
            </a:r>
          </a:p>
          <a:p>
            <a:pPr marL="0" indent="0">
              <a:buNone/>
            </a:pPr>
            <a:r>
              <a:rPr lang="en-US" altLang="zh-CN" dirty="0" err="1"/>
              <a:t>ClobReaderTypeHandler</a:t>
            </a:r>
            <a:r>
              <a:rPr lang="en-US" altLang="zh-CN" dirty="0"/>
              <a:t>	</a:t>
            </a:r>
            <a:r>
              <a:rPr lang="en-US" altLang="zh-CN" dirty="0" err="1"/>
              <a:t>java.io.Reader</a:t>
            </a:r>
            <a:r>
              <a:rPr lang="en-US" altLang="zh-CN" dirty="0"/>
              <a:t>	-</a:t>
            </a:r>
          </a:p>
          <a:p>
            <a:pPr marL="0" indent="0">
              <a:buNone/>
            </a:pPr>
            <a:r>
              <a:rPr lang="en-US" altLang="zh-CN" dirty="0" err="1"/>
              <a:t>ClobTypeHandler</a:t>
            </a:r>
            <a:r>
              <a:rPr lang="en-US" altLang="zh-CN" dirty="0"/>
              <a:t>	</a:t>
            </a:r>
            <a:r>
              <a:rPr lang="en-US" altLang="zh-CN" dirty="0" err="1"/>
              <a:t>java.lang.String</a:t>
            </a:r>
            <a:r>
              <a:rPr lang="en-US" altLang="zh-CN" dirty="0"/>
              <a:t>	CLOB, LONGVARCHAR</a:t>
            </a:r>
          </a:p>
          <a:p>
            <a:pPr marL="0" indent="0">
              <a:buNone/>
            </a:pPr>
            <a:r>
              <a:rPr lang="en-US" altLang="zh-CN" dirty="0" err="1"/>
              <a:t>NStringTypeHandler</a:t>
            </a:r>
            <a:r>
              <a:rPr lang="en-US" altLang="zh-CN" dirty="0"/>
              <a:t>	</a:t>
            </a:r>
            <a:r>
              <a:rPr lang="en-US" altLang="zh-CN" dirty="0" err="1"/>
              <a:t>java.lang.String</a:t>
            </a:r>
            <a:r>
              <a:rPr lang="en-US" altLang="zh-CN" dirty="0"/>
              <a:t>	NVARCHAR, NCHAR</a:t>
            </a:r>
          </a:p>
          <a:p>
            <a:pPr marL="0" indent="0">
              <a:buNone/>
            </a:pPr>
            <a:r>
              <a:rPr lang="en-US" altLang="zh-CN" dirty="0" err="1"/>
              <a:t>NClobTypeHandler</a:t>
            </a:r>
            <a:r>
              <a:rPr lang="en-US" altLang="zh-CN" dirty="0"/>
              <a:t>	</a:t>
            </a:r>
            <a:r>
              <a:rPr lang="en-US" altLang="zh-CN" dirty="0" err="1"/>
              <a:t>java.lang.String</a:t>
            </a:r>
            <a:r>
              <a:rPr lang="en-US" altLang="zh-CN" dirty="0"/>
              <a:t>	NCLOB</a:t>
            </a:r>
          </a:p>
          <a:p>
            <a:pPr marL="0" indent="0">
              <a:buNone/>
            </a:pPr>
            <a:r>
              <a:rPr lang="en-US" altLang="zh-CN" dirty="0" err="1"/>
              <a:t>BlobInputStreamTypeHandler</a:t>
            </a:r>
            <a:r>
              <a:rPr lang="en-US" altLang="zh-CN" dirty="0"/>
              <a:t>	</a:t>
            </a:r>
            <a:r>
              <a:rPr lang="en-US" altLang="zh-CN" dirty="0" err="1"/>
              <a:t>java.io.InputStream</a:t>
            </a:r>
            <a:r>
              <a:rPr lang="en-US" altLang="zh-CN" dirty="0"/>
              <a:t>	-</a:t>
            </a:r>
          </a:p>
          <a:p>
            <a:pPr marL="0" indent="0">
              <a:buNone/>
            </a:pPr>
            <a:r>
              <a:rPr lang="en-US" altLang="zh-CN" dirty="0" err="1"/>
              <a:t>ByteArrayTypeHandler</a:t>
            </a:r>
            <a:r>
              <a:rPr lang="en-US" altLang="zh-CN" dirty="0"/>
              <a:t>	byte[]	</a:t>
            </a:r>
            <a:r>
              <a:rPr lang="zh-CN" altLang="en-US" dirty="0"/>
              <a:t>数据库兼容的字节流类型</a:t>
            </a:r>
          </a:p>
          <a:p>
            <a:pPr marL="0" indent="0">
              <a:buNone/>
            </a:pPr>
            <a:r>
              <a:rPr lang="en-US" altLang="zh-CN" dirty="0" err="1"/>
              <a:t>BlobTypeHandler</a:t>
            </a:r>
            <a:r>
              <a:rPr lang="en-US" altLang="zh-CN" dirty="0"/>
              <a:t>	byte[]	BLOB, LONGVARBINARY</a:t>
            </a:r>
          </a:p>
          <a:p>
            <a:pPr marL="0" indent="0">
              <a:buNone/>
            </a:pPr>
            <a:r>
              <a:rPr lang="en-US" altLang="zh-CN" dirty="0" err="1"/>
              <a:t>DateTypeHandler</a:t>
            </a:r>
            <a:r>
              <a:rPr lang="en-US" altLang="zh-CN" dirty="0"/>
              <a:t>	</a:t>
            </a:r>
            <a:r>
              <a:rPr lang="en-US" altLang="zh-CN" dirty="0" err="1"/>
              <a:t>java.util.Date</a:t>
            </a:r>
            <a:r>
              <a:rPr lang="en-US" altLang="zh-CN" dirty="0"/>
              <a:t>	TIMESTAMP</a:t>
            </a:r>
          </a:p>
          <a:p>
            <a:pPr marL="0" indent="0">
              <a:buNone/>
            </a:pPr>
            <a:r>
              <a:rPr lang="en-US" altLang="zh-CN" dirty="0" err="1"/>
              <a:t>DateOnlyTypeHandler</a:t>
            </a:r>
            <a:r>
              <a:rPr lang="en-US" altLang="zh-CN" dirty="0"/>
              <a:t>	</a:t>
            </a:r>
            <a:r>
              <a:rPr lang="en-US" altLang="zh-CN" dirty="0" err="1"/>
              <a:t>java.util.Date</a:t>
            </a:r>
            <a:r>
              <a:rPr lang="en-US" altLang="zh-CN" dirty="0"/>
              <a:t>	DATE</a:t>
            </a:r>
          </a:p>
          <a:p>
            <a:pPr marL="0" indent="0">
              <a:buNone/>
            </a:pPr>
            <a:r>
              <a:rPr lang="en-US" altLang="zh-CN" dirty="0" err="1"/>
              <a:t>TimeOnlyTypeHandler</a:t>
            </a:r>
            <a:r>
              <a:rPr lang="en-US" altLang="zh-CN" dirty="0"/>
              <a:t>	</a:t>
            </a:r>
            <a:r>
              <a:rPr lang="en-US" altLang="zh-CN" dirty="0" err="1"/>
              <a:t>java.util.Date</a:t>
            </a:r>
            <a:r>
              <a:rPr lang="en-US" altLang="zh-CN" dirty="0"/>
              <a:t>	TIME</a:t>
            </a:r>
          </a:p>
          <a:p>
            <a:pPr marL="0" indent="0">
              <a:buNone/>
            </a:pPr>
            <a:r>
              <a:rPr lang="en-US" altLang="zh-CN" dirty="0" err="1"/>
              <a:t>SqlTimestampTypeHandler</a:t>
            </a:r>
            <a:r>
              <a:rPr lang="en-US" altLang="zh-CN" dirty="0"/>
              <a:t>	</a:t>
            </a:r>
            <a:r>
              <a:rPr lang="en-US" altLang="zh-CN" dirty="0" err="1"/>
              <a:t>java.sql.Timestamp</a:t>
            </a:r>
            <a:r>
              <a:rPr lang="en-US" altLang="zh-CN" dirty="0"/>
              <a:t>	TIMESTAMP</a:t>
            </a:r>
          </a:p>
          <a:p>
            <a:pPr marL="0" indent="0">
              <a:buNone/>
            </a:pPr>
            <a:r>
              <a:rPr lang="en-US" altLang="zh-CN" dirty="0" err="1"/>
              <a:t>SqlDateTypeHandler</a:t>
            </a:r>
            <a:r>
              <a:rPr lang="en-US" altLang="zh-CN" dirty="0"/>
              <a:t>	</a:t>
            </a:r>
            <a:r>
              <a:rPr lang="en-US" altLang="zh-CN" dirty="0" err="1"/>
              <a:t>java.sql.Date</a:t>
            </a:r>
            <a:r>
              <a:rPr lang="en-US" altLang="zh-CN" dirty="0"/>
              <a:t>	DATE</a:t>
            </a:r>
          </a:p>
          <a:p>
            <a:pPr marL="0" indent="0">
              <a:buNone/>
            </a:pPr>
            <a:r>
              <a:rPr lang="en-US" altLang="zh-CN" dirty="0" err="1"/>
              <a:t>SqlTimeTypeHandler</a:t>
            </a:r>
            <a:r>
              <a:rPr lang="en-US" altLang="zh-CN" dirty="0"/>
              <a:t>	</a:t>
            </a:r>
            <a:r>
              <a:rPr lang="en-US" altLang="zh-CN" dirty="0" err="1"/>
              <a:t>java.sql.Time</a:t>
            </a:r>
            <a:r>
              <a:rPr lang="en-US" altLang="zh-CN" dirty="0"/>
              <a:t>	TIME</a:t>
            </a:r>
          </a:p>
          <a:p>
            <a:pPr marL="0" indent="0">
              <a:buNone/>
            </a:pPr>
            <a:r>
              <a:rPr lang="en-US" altLang="zh-CN" dirty="0" err="1"/>
              <a:t>ObjectTypeHandler</a:t>
            </a:r>
            <a:r>
              <a:rPr lang="en-US" altLang="zh-CN" dirty="0"/>
              <a:t>	Any	OTHER </a:t>
            </a:r>
            <a:r>
              <a:rPr lang="zh-CN" altLang="en-US" dirty="0"/>
              <a:t>或未指定类型</a:t>
            </a:r>
          </a:p>
          <a:p>
            <a:pPr marL="0" indent="0">
              <a:buNone/>
            </a:pPr>
            <a:r>
              <a:rPr lang="en-US" altLang="zh-CN" dirty="0" err="1"/>
              <a:t>EnumTypeHandler</a:t>
            </a:r>
            <a:r>
              <a:rPr lang="en-US" altLang="zh-CN" dirty="0"/>
              <a:t>	Enumeration Type	VARCHAR </a:t>
            </a:r>
            <a:r>
              <a:rPr lang="zh-CN" altLang="en-US" dirty="0"/>
              <a:t>或任何兼容的字符串类型，用来存储枚举的名称（而不是索引序数值）</a:t>
            </a:r>
          </a:p>
          <a:p>
            <a:pPr marL="0" indent="0">
              <a:buNone/>
            </a:pPr>
            <a:r>
              <a:rPr lang="en-US" altLang="zh-CN" dirty="0" err="1"/>
              <a:t>EnumOrdinalTypeHandler</a:t>
            </a:r>
            <a:r>
              <a:rPr lang="en-US" altLang="zh-CN" dirty="0"/>
              <a:t>	Enumeration Type	</a:t>
            </a:r>
            <a:r>
              <a:rPr lang="zh-CN" altLang="en-US" dirty="0"/>
              <a:t>任何兼容的 </a:t>
            </a:r>
            <a:r>
              <a:rPr lang="en-US" altLang="zh-CN" dirty="0"/>
              <a:t>NUMERIC </a:t>
            </a:r>
            <a:r>
              <a:rPr lang="zh-CN" altLang="en-US" dirty="0"/>
              <a:t>或 </a:t>
            </a:r>
            <a:r>
              <a:rPr lang="en-US" altLang="zh-CN" dirty="0"/>
              <a:t>DOUBLE </a:t>
            </a:r>
            <a:r>
              <a:rPr lang="zh-CN" altLang="en-US" dirty="0"/>
              <a:t>类型，用来存储枚举的序数值（而不是名称）。</a:t>
            </a:r>
          </a:p>
          <a:p>
            <a:pPr marL="0" indent="0">
              <a:buNone/>
            </a:pPr>
            <a:r>
              <a:rPr lang="en-US" altLang="zh-CN" dirty="0" err="1"/>
              <a:t>SqlxmlTypeHandler</a:t>
            </a:r>
            <a:r>
              <a:rPr lang="en-US" altLang="zh-CN" dirty="0"/>
              <a:t>	</a:t>
            </a:r>
            <a:r>
              <a:rPr lang="en-US" altLang="zh-CN" dirty="0" err="1"/>
              <a:t>java.lang.String</a:t>
            </a:r>
            <a:r>
              <a:rPr lang="en-US" altLang="zh-CN" dirty="0"/>
              <a:t>	SQLXML</a:t>
            </a:r>
          </a:p>
          <a:p>
            <a:pPr marL="0" indent="0">
              <a:buNone/>
            </a:pPr>
            <a:r>
              <a:rPr lang="en-US" altLang="zh-CN" dirty="0" err="1"/>
              <a:t>InstantTypeHandler</a:t>
            </a:r>
            <a:r>
              <a:rPr lang="en-US" altLang="zh-CN" dirty="0"/>
              <a:t>	</a:t>
            </a:r>
            <a:r>
              <a:rPr lang="en-US" altLang="zh-CN" dirty="0" err="1"/>
              <a:t>java.time.Instant</a:t>
            </a:r>
            <a:r>
              <a:rPr lang="en-US" altLang="zh-CN" dirty="0"/>
              <a:t>	TIMESTAMP</a:t>
            </a:r>
          </a:p>
          <a:p>
            <a:pPr marL="0" indent="0">
              <a:buNone/>
            </a:pPr>
            <a:r>
              <a:rPr lang="en-US" altLang="zh-CN" dirty="0" err="1"/>
              <a:t>LocalDateTimeTypeHandler</a:t>
            </a:r>
            <a:r>
              <a:rPr lang="en-US" altLang="zh-CN" dirty="0"/>
              <a:t>	</a:t>
            </a:r>
            <a:r>
              <a:rPr lang="en-US" altLang="zh-CN" dirty="0" err="1"/>
              <a:t>java.time.LocalDateTime</a:t>
            </a:r>
            <a:r>
              <a:rPr lang="en-US" altLang="zh-CN" dirty="0"/>
              <a:t>	TIMESTAMP</a:t>
            </a:r>
          </a:p>
          <a:p>
            <a:pPr marL="0" indent="0">
              <a:buNone/>
            </a:pPr>
            <a:r>
              <a:rPr lang="en-US" altLang="zh-CN" dirty="0" err="1"/>
              <a:t>LocalDateTypeHandler</a:t>
            </a:r>
            <a:r>
              <a:rPr lang="en-US" altLang="zh-CN" dirty="0"/>
              <a:t>	</a:t>
            </a:r>
            <a:r>
              <a:rPr lang="en-US" altLang="zh-CN" dirty="0" err="1"/>
              <a:t>java.time.LocalDate</a:t>
            </a:r>
            <a:r>
              <a:rPr lang="en-US" altLang="zh-CN" dirty="0"/>
              <a:t>	DATE</a:t>
            </a:r>
          </a:p>
          <a:p>
            <a:pPr marL="0" indent="0">
              <a:buNone/>
            </a:pPr>
            <a:r>
              <a:rPr lang="en-US" altLang="zh-CN" dirty="0" err="1"/>
              <a:t>LocalTimeTypeHandler</a:t>
            </a:r>
            <a:r>
              <a:rPr lang="en-US" altLang="zh-CN" dirty="0"/>
              <a:t>	</a:t>
            </a:r>
            <a:r>
              <a:rPr lang="en-US" altLang="zh-CN" dirty="0" err="1"/>
              <a:t>java.time.LocalTime</a:t>
            </a:r>
            <a:r>
              <a:rPr lang="en-US" altLang="zh-CN" dirty="0"/>
              <a:t>	TIME</a:t>
            </a:r>
          </a:p>
          <a:p>
            <a:pPr marL="0" indent="0">
              <a:buNone/>
            </a:pPr>
            <a:r>
              <a:rPr lang="en-US" altLang="zh-CN" dirty="0" err="1"/>
              <a:t>OffsetDateTimeTypeHandler</a:t>
            </a:r>
            <a:r>
              <a:rPr lang="en-US" altLang="zh-CN" dirty="0"/>
              <a:t>	</a:t>
            </a:r>
            <a:r>
              <a:rPr lang="en-US" altLang="zh-CN" dirty="0" err="1"/>
              <a:t>java.time.OffsetDateTime</a:t>
            </a:r>
            <a:r>
              <a:rPr lang="en-US" altLang="zh-CN" dirty="0"/>
              <a:t>	TIMESTAMP</a:t>
            </a:r>
          </a:p>
          <a:p>
            <a:pPr marL="0" indent="0">
              <a:buNone/>
            </a:pPr>
            <a:r>
              <a:rPr lang="en-US" altLang="zh-CN" dirty="0" err="1"/>
              <a:t>OffsetTimeTypeHandler</a:t>
            </a:r>
            <a:r>
              <a:rPr lang="en-US" altLang="zh-CN" dirty="0"/>
              <a:t>	</a:t>
            </a:r>
            <a:r>
              <a:rPr lang="en-US" altLang="zh-CN" dirty="0" err="1"/>
              <a:t>java.time.OffsetTime</a:t>
            </a:r>
            <a:r>
              <a:rPr lang="en-US" altLang="zh-CN" dirty="0"/>
              <a:t>	TIME</a:t>
            </a:r>
          </a:p>
          <a:p>
            <a:pPr marL="0" indent="0">
              <a:buNone/>
            </a:pPr>
            <a:r>
              <a:rPr lang="en-US" altLang="zh-CN" dirty="0" err="1"/>
              <a:t>ZonedDateTimeTypeHandler</a:t>
            </a:r>
            <a:r>
              <a:rPr lang="en-US" altLang="zh-CN" dirty="0"/>
              <a:t>	</a:t>
            </a:r>
            <a:r>
              <a:rPr lang="en-US" altLang="zh-CN" dirty="0" err="1"/>
              <a:t>java.time.ZonedDateTime</a:t>
            </a:r>
            <a:r>
              <a:rPr lang="en-US" altLang="zh-CN" dirty="0"/>
              <a:t>	TIMESTAMP</a:t>
            </a:r>
          </a:p>
          <a:p>
            <a:pPr marL="0" indent="0">
              <a:buNone/>
            </a:pPr>
            <a:r>
              <a:rPr lang="en-US" altLang="zh-CN" dirty="0" err="1"/>
              <a:t>YearTypeHandler</a:t>
            </a:r>
            <a:r>
              <a:rPr lang="en-US" altLang="zh-CN" dirty="0"/>
              <a:t>	</a:t>
            </a:r>
            <a:r>
              <a:rPr lang="en-US" altLang="zh-CN" dirty="0" err="1"/>
              <a:t>java.time.Year</a:t>
            </a:r>
            <a:r>
              <a:rPr lang="en-US" altLang="zh-CN" dirty="0"/>
              <a:t>	INTEGER</a:t>
            </a:r>
          </a:p>
          <a:p>
            <a:pPr marL="0" indent="0">
              <a:buNone/>
            </a:pPr>
            <a:r>
              <a:rPr lang="en-US" altLang="zh-CN" dirty="0" err="1"/>
              <a:t>MonthTypeHandler</a:t>
            </a:r>
            <a:r>
              <a:rPr lang="en-US" altLang="zh-CN" dirty="0"/>
              <a:t>	</a:t>
            </a:r>
            <a:r>
              <a:rPr lang="en-US" altLang="zh-CN" dirty="0" err="1"/>
              <a:t>java.time.Month</a:t>
            </a:r>
            <a:r>
              <a:rPr lang="en-US" altLang="zh-CN" dirty="0"/>
              <a:t>	INTEGER</a:t>
            </a:r>
          </a:p>
          <a:p>
            <a:pPr marL="0" indent="0">
              <a:buNone/>
            </a:pPr>
            <a:r>
              <a:rPr lang="en-US" altLang="zh-CN" dirty="0" err="1"/>
              <a:t>YearMonthTypeHandler</a:t>
            </a:r>
            <a:r>
              <a:rPr lang="en-US" altLang="zh-CN" dirty="0"/>
              <a:t>	</a:t>
            </a:r>
            <a:r>
              <a:rPr lang="en-US" altLang="zh-CN" dirty="0" err="1"/>
              <a:t>java.time.YearMonth</a:t>
            </a:r>
            <a:r>
              <a:rPr lang="en-US" altLang="zh-CN" dirty="0"/>
              <a:t>	VARCHAR </a:t>
            </a:r>
            <a:r>
              <a:rPr lang="zh-CN" altLang="en-US" dirty="0"/>
              <a:t>或 </a:t>
            </a:r>
            <a:r>
              <a:rPr lang="en-US" altLang="zh-CN" dirty="0"/>
              <a:t>LONGVARCHAR</a:t>
            </a:r>
          </a:p>
          <a:p>
            <a:pPr marL="0" indent="0">
              <a:buNone/>
            </a:pPr>
            <a:r>
              <a:rPr lang="en-US" altLang="zh-CN" dirty="0" err="1"/>
              <a:t>JapaneseDateTypeHandler</a:t>
            </a:r>
            <a:r>
              <a:rPr lang="en-US" altLang="zh-CN" dirty="0"/>
              <a:t>	</a:t>
            </a:r>
            <a:r>
              <a:rPr lang="en-US" altLang="zh-CN" dirty="0" err="1"/>
              <a:t>java.time.chrono.JapaneseDate</a:t>
            </a:r>
            <a:r>
              <a:rPr lang="en-US" altLang="zh-CN" dirty="0"/>
              <a:t>	DATE</a:t>
            </a:r>
            <a:endParaRPr lang="zh-CN" altLang="en-US" dirty="0"/>
          </a:p>
        </p:txBody>
      </p:sp>
    </p:spTree>
    <p:extLst>
      <p:ext uri="{BB962C8B-B14F-4D97-AF65-F5344CB8AC3E}">
        <p14:creationId xmlns:p14="http://schemas.microsoft.com/office/powerpoint/2010/main" val="145338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mybatise-config.xml</a:t>
            </a:r>
            <a:endParaRPr lang="zh-CN" altLang="en-US" dirty="0"/>
          </a:p>
        </p:txBody>
      </p:sp>
      <p:sp>
        <p:nvSpPr>
          <p:cNvPr id="3" name="内容占位符 2"/>
          <p:cNvSpPr>
            <a:spLocks noGrp="1"/>
          </p:cNvSpPr>
          <p:nvPr>
            <p:ph idx="1"/>
          </p:nvPr>
        </p:nvSpPr>
        <p:spPr/>
        <p:txBody>
          <a:bodyPr>
            <a:normAutofit fontScale="25000" lnSpcReduction="20000"/>
          </a:bodyPr>
          <a:lstStyle/>
          <a:p>
            <a:pPr marL="0" indent="0">
              <a:buNone/>
            </a:pPr>
            <a:r>
              <a:rPr lang="zh-CN" altLang="en-US" dirty="0"/>
              <a:t>你可以重写已有的类型处理器或创建你自己的类型处理器来处理不支持的或非标准的类型。 具体做法为：实现 </a:t>
            </a:r>
            <a:r>
              <a:rPr lang="en-US" altLang="zh-CN" dirty="0" err="1"/>
              <a:t>org.apache.ibatis.type.TypeHandler</a:t>
            </a:r>
            <a:r>
              <a:rPr lang="en-US" altLang="zh-CN" dirty="0"/>
              <a:t> </a:t>
            </a:r>
            <a:r>
              <a:rPr lang="zh-CN" altLang="en-US" dirty="0"/>
              <a:t>接口， 或继承一个很便利的类 </a:t>
            </a:r>
            <a:r>
              <a:rPr lang="en-US" altLang="zh-CN" dirty="0" err="1"/>
              <a:t>org.apache.ibatis.type.BaseTypeHandler</a:t>
            </a:r>
            <a:r>
              <a:rPr lang="zh-CN" altLang="en-US" dirty="0"/>
              <a:t>， 并且可以（可选地）将它映射到一个 </a:t>
            </a:r>
            <a:r>
              <a:rPr lang="en-US" altLang="zh-CN" dirty="0"/>
              <a:t>JDBC </a:t>
            </a:r>
            <a:r>
              <a:rPr lang="zh-CN" altLang="en-US" dirty="0"/>
              <a:t>类型。比如：</a:t>
            </a:r>
          </a:p>
          <a:p>
            <a:pPr marL="0" indent="0">
              <a:buNone/>
            </a:pPr>
            <a:endParaRPr lang="zh-CN" altLang="en-US" dirty="0"/>
          </a:p>
          <a:p>
            <a:pPr marL="0" indent="0">
              <a:buNone/>
            </a:pPr>
            <a:r>
              <a:rPr lang="en-US" altLang="zh-CN" dirty="0"/>
              <a:t>// ExampleTypeHandler.java</a:t>
            </a:r>
          </a:p>
          <a:p>
            <a:pPr marL="0" indent="0">
              <a:buNone/>
            </a:pPr>
            <a:r>
              <a:rPr lang="en-US" altLang="zh-CN" dirty="0"/>
              <a:t>@</a:t>
            </a:r>
            <a:r>
              <a:rPr lang="en-US" altLang="zh-CN" dirty="0" err="1"/>
              <a:t>MappedJdbcTypes</a:t>
            </a:r>
            <a:r>
              <a:rPr lang="en-US" altLang="zh-CN" dirty="0"/>
              <a:t>(</a:t>
            </a:r>
            <a:r>
              <a:rPr lang="en-US" altLang="zh-CN" dirty="0" err="1"/>
              <a:t>JdbcType.VARCHAR</a:t>
            </a:r>
            <a:r>
              <a:rPr lang="en-US" altLang="zh-CN" dirty="0"/>
              <a:t>)</a:t>
            </a:r>
          </a:p>
          <a:p>
            <a:pPr marL="0" indent="0">
              <a:buNone/>
            </a:pPr>
            <a:r>
              <a:rPr lang="en-US" altLang="zh-CN" dirty="0"/>
              <a:t>public class </a:t>
            </a:r>
            <a:r>
              <a:rPr lang="en-US" altLang="zh-CN" dirty="0" err="1"/>
              <a:t>ExampleTypeHandler</a:t>
            </a:r>
            <a:r>
              <a:rPr lang="en-US" altLang="zh-CN" dirty="0"/>
              <a:t> extends </a:t>
            </a:r>
            <a:r>
              <a:rPr lang="en-US" altLang="zh-CN" dirty="0" err="1"/>
              <a:t>BaseTypeHandler</a:t>
            </a:r>
            <a:r>
              <a:rPr lang="en-US" altLang="zh-CN" dirty="0"/>
              <a:t>&lt;String&gt; {</a:t>
            </a:r>
          </a:p>
          <a:p>
            <a:pPr marL="0" indent="0">
              <a:buNone/>
            </a:pPr>
            <a:endParaRPr lang="en-US" altLang="zh-CN" dirty="0"/>
          </a:p>
          <a:p>
            <a:pPr marL="0" indent="0">
              <a:buNone/>
            </a:pPr>
            <a:r>
              <a:rPr lang="en-US" altLang="zh-CN" dirty="0"/>
              <a:t>  @Override</a:t>
            </a:r>
          </a:p>
          <a:p>
            <a:pPr marL="0" indent="0">
              <a:buNone/>
            </a:pPr>
            <a:r>
              <a:rPr lang="en-US" altLang="zh-CN" dirty="0"/>
              <a:t>  public void </a:t>
            </a:r>
            <a:r>
              <a:rPr lang="en-US" altLang="zh-CN" dirty="0" err="1"/>
              <a:t>setNonNullParameter</a:t>
            </a:r>
            <a:r>
              <a:rPr lang="en-US" altLang="zh-CN" dirty="0"/>
              <a:t>(</a:t>
            </a:r>
            <a:r>
              <a:rPr lang="en-US" altLang="zh-CN" dirty="0" err="1"/>
              <a:t>PreparedStatement</a:t>
            </a:r>
            <a:r>
              <a:rPr lang="en-US" altLang="zh-CN" dirty="0"/>
              <a:t> </a:t>
            </a:r>
            <a:r>
              <a:rPr lang="en-US" altLang="zh-CN" dirty="0" err="1"/>
              <a:t>ps</a:t>
            </a:r>
            <a:r>
              <a:rPr lang="en-US" altLang="zh-CN" dirty="0"/>
              <a:t>, </a:t>
            </a:r>
            <a:r>
              <a:rPr lang="en-US" altLang="zh-CN" dirty="0" err="1"/>
              <a:t>int</a:t>
            </a:r>
            <a:r>
              <a:rPr lang="en-US" altLang="zh-CN" dirty="0"/>
              <a:t> i, String parameter, </a:t>
            </a:r>
            <a:r>
              <a:rPr lang="en-US" altLang="zh-CN" dirty="0" err="1"/>
              <a:t>JdbcType</a:t>
            </a:r>
            <a:r>
              <a:rPr lang="en-US" altLang="zh-CN" dirty="0"/>
              <a:t> </a:t>
            </a:r>
            <a:r>
              <a:rPr lang="en-US" altLang="zh-CN" dirty="0" err="1"/>
              <a:t>jdbcType</a:t>
            </a:r>
            <a:r>
              <a:rPr lang="en-US" altLang="zh-CN" dirty="0"/>
              <a:t>) throws </a:t>
            </a:r>
            <a:r>
              <a:rPr lang="en-US" altLang="zh-CN" dirty="0" err="1"/>
              <a:t>SQLException</a:t>
            </a:r>
            <a:r>
              <a:rPr lang="en-US" altLang="zh-CN" dirty="0"/>
              <a:t> {</a:t>
            </a:r>
          </a:p>
          <a:p>
            <a:pPr marL="0" indent="0">
              <a:buNone/>
            </a:pPr>
            <a:r>
              <a:rPr lang="en-US" altLang="zh-CN" dirty="0"/>
              <a:t>    </a:t>
            </a:r>
            <a:r>
              <a:rPr lang="en-US" altLang="zh-CN" dirty="0" err="1"/>
              <a:t>ps.setString</a:t>
            </a:r>
            <a:r>
              <a:rPr lang="en-US" altLang="zh-CN" dirty="0"/>
              <a:t>(i, parameter);</a:t>
            </a:r>
          </a:p>
          <a:p>
            <a:pPr marL="0" indent="0">
              <a:buNone/>
            </a:pPr>
            <a:r>
              <a:rPr lang="en-US" altLang="zh-CN" dirty="0"/>
              <a:t>  }</a:t>
            </a:r>
          </a:p>
          <a:p>
            <a:pPr marL="0" indent="0">
              <a:buNone/>
            </a:pPr>
            <a:endParaRPr lang="en-US" altLang="zh-CN" dirty="0"/>
          </a:p>
          <a:p>
            <a:pPr marL="0" indent="0">
              <a:buNone/>
            </a:pPr>
            <a:r>
              <a:rPr lang="en-US" altLang="zh-CN" dirty="0"/>
              <a:t>  @Override</a:t>
            </a:r>
          </a:p>
          <a:p>
            <a:pPr marL="0" indent="0">
              <a:buNone/>
            </a:pPr>
            <a:r>
              <a:rPr lang="en-US" altLang="zh-CN" dirty="0"/>
              <a:t>  public String </a:t>
            </a:r>
            <a:r>
              <a:rPr lang="en-US" altLang="zh-CN" dirty="0" err="1"/>
              <a:t>getNullableResult</a:t>
            </a:r>
            <a:r>
              <a:rPr lang="en-US" altLang="zh-CN" dirty="0"/>
              <a:t>(</a:t>
            </a:r>
            <a:r>
              <a:rPr lang="en-US" altLang="zh-CN" dirty="0" err="1"/>
              <a:t>ResultSet</a:t>
            </a:r>
            <a:r>
              <a:rPr lang="en-US" altLang="zh-CN" dirty="0"/>
              <a:t> </a:t>
            </a:r>
            <a:r>
              <a:rPr lang="en-US" altLang="zh-CN" dirty="0" err="1"/>
              <a:t>rs</a:t>
            </a:r>
            <a:r>
              <a:rPr lang="en-US" altLang="zh-CN" dirty="0"/>
              <a:t>, String </a:t>
            </a:r>
            <a:r>
              <a:rPr lang="en-US" altLang="zh-CN" dirty="0" err="1"/>
              <a:t>columnName</a:t>
            </a:r>
            <a:r>
              <a:rPr lang="en-US" altLang="zh-CN" dirty="0"/>
              <a:t>) throws </a:t>
            </a:r>
            <a:r>
              <a:rPr lang="en-US" altLang="zh-CN" dirty="0" err="1"/>
              <a:t>SQLException</a:t>
            </a:r>
            <a:r>
              <a:rPr lang="en-US" altLang="zh-CN" dirty="0"/>
              <a:t> {</a:t>
            </a:r>
          </a:p>
          <a:p>
            <a:pPr marL="0" indent="0">
              <a:buNone/>
            </a:pPr>
            <a:r>
              <a:rPr lang="en-US" altLang="zh-CN" dirty="0"/>
              <a:t>    return </a:t>
            </a:r>
            <a:r>
              <a:rPr lang="en-US" altLang="zh-CN" dirty="0" err="1"/>
              <a:t>rs.getString</a:t>
            </a:r>
            <a:r>
              <a:rPr lang="en-US" altLang="zh-CN" dirty="0"/>
              <a:t>(</a:t>
            </a:r>
            <a:r>
              <a:rPr lang="en-US" altLang="zh-CN" dirty="0" err="1"/>
              <a:t>columnName</a:t>
            </a:r>
            <a:r>
              <a:rPr lang="en-US" altLang="zh-CN" dirty="0"/>
              <a:t>);</a:t>
            </a:r>
          </a:p>
          <a:p>
            <a:pPr marL="0" indent="0">
              <a:buNone/>
            </a:pPr>
            <a:r>
              <a:rPr lang="en-US" altLang="zh-CN" dirty="0"/>
              <a:t>  }</a:t>
            </a:r>
          </a:p>
          <a:p>
            <a:pPr marL="0" indent="0">
              <a:buNone/>
            </a:pPr>
            <a:endParaRPr lang="en-US" altLang="zh-CN" dirty="0"/>
          </a:p>
          <a:p>
            <a:pPr marL="0" indent="0">
              <a:buNone/>
            </a:pPr>
            <a:r>
              <a:rPr lang="en-US" altLang="zh-CN" dirty="0"/>
              <a:t>  @Override</a:t>
            </a:r>
          </a:p>
          <a:p>
            <a:pPr marL="0" indent="0">
              <a:buNone/>
            </a:pPr>
            <a:r>
              <a:rPr lang="en-US" altLang="zh-CN" dirty="0"/>
              <a:t>  public String </a:t>
            </a:r>
            <a:r>
              <a:rPr lang="en-US" altLang="zh-CN" dirty="0" err="1"/>
              <a:t>getNullableResult</a:t>
            </a:r>
            <a:r>
              <a:rPr lang="en-US" altLang="zh-CN" dirty="0"/>
              <a:t>(</a:t>
            </a:r>
            <a:r>
              <a:rPr lang="en-US" altLang="zh-CN" dirty="0" err="1"/>
              <a:t>ResultSet</a:t>
            </a:r>
            <a:r>
              <a:rPr lang="en-US" altLang="zh-CN" dirty="0"/>
              <a:t> </a:t>
            </a:r>
            <a:r>
              <a:rPr lang="en-US" altLang="zh-CN" dirty="0" err="1"/>
              <a:t>rs</a:t>
            </a:r>
            <a:r>
              <a:rPr lang="en-US" altLang="zh-CN" dirty="0"/>
              <a:t>, </a:t>
            </a:r>
            <a:r>
              <a:rPr lang="en-US" altLang="zh-CN" dirty="0" err="1"/>
              <a:t>int</a:t>
            </a:r>
            <a:r>
              <a:rPr lang="en-US" altLang="zh-CN" dirty="0"/>
              <a:t> </a:t>
            </a:r>
            <a:r>
              <a:rPr lang="en-US" altLang="zh-CN" dirty="0" err="1"/>
              <a:t>columnIndex</a:t>
            </a:r>
            <a:r>
              <a:rPr lang="en-US" altLang="zh-CN" dirty="0"/>
              <a:t>) throws </a:t>
            </a:r>
            <a:r>
              <a:rPr lang="en-US" altLang="zh-CN" dirty="0" err="1"/>
              <a:t>SQLException</a:t>
            </a:r>
            <a:r>
              <a:rPr lang="en-US" altLang="zh-CN" dirty="0"/>
              <a:t> {</a:t>
            </a:r>
          </a:p>
          <a:p>
            <a:pPr marL="0" indent="0">
              <a:buNone/>
            </a:pPr>
            <a:r>
              <a:rPr lang="en-US" altLang="zh-CN" dirty="0"/>
              <a:t>    return </a:t>
            </a:r>
            <a:r>
              <a:rPr lang="en-US" altLang="zh-CN" dirty="0" err="1"/>
              <a:t>rs.getString</a:t>
            </a:r>
            <a:r>
              <a:rPr lang="en-US" altLang="zh-CN" dirty="0"/>
              <a:t>(</a:t>
            </a:r>
            <a:r>
              <a:rPr lang="en-US" altLang="zh-CN" dirty="0" err="1"/>
              <a:t>columnIndex</a:t>
            </a:r>
            <a:r>
              <a:rPr lang="en-US" altLang="zh-CN" dirty="0"/>
              <a:t>);</a:t>
            </a:r>
          </a:p>
          <a:p>
            <a:pPr marL="0" indent="0">
              <a:buNone/>
            </a:pPr>
            <a:r>
              <a:rPr lang="en-US" altLang="zh-CN" dirty="0"/>
              <a:t>  }</a:t>
            </a:r>
          </a:p>
          <a:p>
            <a:pPr marL="0" indent="0">
              <a:buNone/>
            </a:pPr>
            <a:endParaRPr lang="en-US" altLang="zh-CN" dirty="0"/>
          </a:p>
          <a:p>
            <a:pPr marL="0" indent="0">
              <a:buNone/>
            </a:pPr>
            <a:r>
              <a:rPr lang="en-US" altLang="zh-CN" dirty="0"/>
              <a:t>  @Override</a:t>
            </a:r>
          </a:p>
          <a:p>
            <a:pPr marL="0" indent="0">
              <a:buNone/>
            </a:pPr>
            <a:r>
              <a:rPr lang="en-US" altLang="zh-CN" dirty="0"/>
              <a:t>  public String </a:t>
            </a:r>
            <a:r>
              <a:rPr lang="en-US" altLang="zh-CN" dirty="0" err="1"/>
              <a:t>getNullableResult</a:t>
            </a:r>
            <a:r>
              <a:rPr lang="en-US" altLang="zh-CN" dirty="0"/>
              <a:t>(</a:t>
            </a:r>
            <a:r>
              <a:rPr lang="en-US" altLang="zh-CN" dirty="0" err="1"/>
              <a:t>CallableStatement</a:t>
            </a:r>
            <a:r>
              <a:rPr lang="en-US" altLang="zh-CN" dirty="0"/>
              <a:t> </a:t>
            </a:r>
            <a:r>
              <a:rPr lang="en-US" altLang="zh-CN" dirty="0" err="1"/>
              <a:t>cs</a:t>
            </a:r>
            <a:r>
              <a:rPr lang="en-US" altLang="zh-CN" dirty="0"/>
              <a:t>, </a:t>
            </a:r>
            <a:r>
              <a:rPr lang="en-US" altLang="zh-CN" dirty="0" err="1"/>
              <a:t>int</a:t>
            </a:r>
            <a:r>
              <a:rPr lang="en-US" altLang="zh-CN" dirty="0"/>
              <a:t> </a:t>
            </a:r>
            <a:r>
              <a:rPr lang="en-US" altLang="zh-CN" dirty="0" err="1"/>
              <a:t>columnIndex</a:t>
            </a:r>
            <a:r>
              <a:rPr lang="en-US" altLang="zh-CN" dirty="0"/>
              <a:t>) throws </a:t>
            </a:r>
            <a:r>
              <a:rPr lang="en-US" altLang="zh-CN" dirty="0" err="1"/>
              <a:t>SQLException</a:t>
            </a:r>
            <a:r>
              <a:rPr lang="en-US" altLang="zh-CN" dirty="0"/>
              <a:t> {</a:t>
            </a:r>
          </a:p>
          <a:p>
            <a:pPr marL="0" indent="0">
              <a:buNone/>
            </a:pPr>
            <a:r>
              <a:rPr lang="en-US" altLang="zh-CN" dirty="0"/>
              <a:t>    return </a:t>
            </a:r>
            <a:r>
              <a:rPr lang="en-US" altLang="zh-CN" dirty="0" err="1"/>
              <a:t>cs.getString</a:t>
            </a:r>
            <a:r>
              <a:rPr lang="en-US" altLang="zh-CN" dirty="0"/>
              <a:t>(</a:t>
            </a:r>
            <a:r>
              <a:rPr lang="en-US" altLang="zh-CN" dirty="0" err="1"/>
              <a:t>columnIndex</a:t>
            </a:r>
            <a:r>
              <a:rPr lang="en-US" altLang="zh-CN" dirty="0"/>
              <a:t>);</a:t>
            </a:r>
          </a:p>
          <a:p>
            <a:pPr marL="0" indent="0">
              <a:buNone/>
            </a:pPr>
            <a:r>
              <a:rPr lang="en-US" altLang="zh-CN" dirty="0"/>
              <a:t>  }</a:t>
            </a:r>
          </a:p>
          <a:p>
            <a:pPr marL="0" indent="0">
              <a:buNone/>
            </a:pPr>
            <a:r>
              <a:rPr lang="en-US" altLang="zh-CN" dirty="0"/>
              <a:t>}</a:t>
            </a:r>
          </a:p>
          <a:p>
            <a:pPr marL="0" indent="0">
              <a:buNone/>
            </a:pPr>
            <a:r>
              <a:rPr lang="en-US" altLang="zh-CN" dirty="0"/>
              <a:t>&lt;!-- mybatis-config.xml --&gt;</a:t>
            </a:r>
          </a:p>
          <a:p>
            <a:pPr marL="0" indent="0">
              <a:buNone/>
            </a:pPr>
            <a:r>
              <a:rPr lang="en-US" altLang="zh-CN" dirty="0"/>
              <a:t>&lt;</a:t>
            </a:r>
            <a:r>
              <a:rPr lang="en-US" altLang="zh-CN" dirty="0" err="1"/>
              <a:t>typeHandlers</a:t>
            </a:r>
            <a:r>
              <a:rPr lang="en-US" altLang="zh-CN" dirty="0"/>
              <a:t>&gt;</a:t>
            </a:r>
          </a:p>
          <a:p>
            <a:pPr marL="0" indent="0">
              <a:buNone/>
            </a:pPr>
            <a:r>
              <a:rPr lang="en-US" altLang="zh-CN" dirty="0"/>
              <a:t>  &lt;</a:t>
            </a:r>
            <a:r>
              <a:rPr lang="en-US" altLang="zh-CN" dirty="0" err="1"/>
              <a:t>typeHandler</a:t>
            </a:r>
            <a:r>
              <a:rPr lang="en-US" altLang="zh-CN" dirty="0"/>
              <a:t> handler="</a:t>
            </a:r>
            <a:r>
              <a:rPr lang="en-US" altLang="zh-CN" dirty="0" err="1"/>
              <a:t>org.mybatis.example.ExampleTypeHandler</a:t>
            </a:r>
            <a:r>
              <a:rPr lang="en-US" altLang="zh-CN" dirty="0"/>
              <a:t>"/&gt;</a:t>
            </a:r>
          </a:p>
          <a:p>
            <a:pPr marL="0" indent="0">
              <a:buNone/>
            </a:pPr>
            <a:r>
              <a:rPr lang="en-US" altLang="zh-CN" dirty="0"/>
              <a:t>&lt;/</a:t>
            </a:r>
            <a:r>
              <a:rPr lang="en-US" altLang="zh-CN" dirty="0" err="1"/>
              <a:t>typeHandlers</a:t>
            </a:r>
            <a:r>
              <a:rPr lang="en-US" altLang="zh-CN" dirty="0" smtClean="0"/>
              <a:t>&gt;</a:t>
            </a:r>
          </a:p>
          <a:p>
            <a:pPr marL="0" indent="0">
              <a:buNone/>
            </a:pPr>
            <a:r>
              <a:rPr lang="zh-CN" altLang="en-US" dirty="0"/>
              <a:t>使用上述的类型处理器将会覆盖已有的处理 </a:t>
            </a:r>
            <a:r>
              <a:rPr lang="en-US" altLang="zh-CN" dirty="0"/>
              <a:t>Java String </a:t>
            </a:r>
            <a:r>
              <a:rPr lang="zh-CN" altLang="en-US" dirty="0"/>
              <a:t>类型的属性以及 </a:t>
            </a:r>
            <a:r>
              <a:rPr lang="en-US" altLang="zh-CN" dirty="0"/>
              <a:t>VARCHAR </a:t>
            </a:r>
            <a:r>
              <a:rPr lang="zh-CN" altLang="en-US" dirty="0"/>
              <a:t>类型的参数和结果的类型处理器。 要注意 </a:t>
            </a:r>
            <a:r>
              <a:rPr lang="en-US" altLang="zh-CN" dirty="0" err="1"/>
              <a:t>MyBatis</a:t>
            </a:r>
            <a:r>
              <a:rPr lang="en-US" altLang="zh-CN" dirty="0"/>
              <a:t> </a:t>
            </a:r>
            <a:r>
              <a:rPr lang="zh-CN" altLang="en-US" dirty="0"/>
              <a:t>不会通过检测数据库元信息来决定使用哪种类型，所以你必须在参数和结果映射中指明字段是 </a:t>
            </a:r>
            <a:r>
              <a:rPr lang="en-US" altLang="zh-CN" dirty="0"/>
              <a:t>VARCHAR </a:t>
            </a:r>
            <a:r>
              <a:rPr lang="zh-CN" altLang="en-US" dirty="0"/>
              <a:t>类型， 以使其能够绑定到正确的类型处理器上。这是因为 </a:t>
            </a:r>
            <a:r>
              <a:rPr lang="en-US" altLang="zh-CN" dirty="0" err="1"/>
              <a:t>MyBatis</a:t>
            </a:r>
            <a:r>
              <a:rPr lang="en-US" altLang="zh-CN" dirty="0"/>
              <a:t> </a:t>
            </a:r>
            <a:r>
              <a:rPr lang="zh-CN" altLang="en-US" dirty="0"/>
              <a:t>直到语句被执行时才清楚数据类型。</a:t>
            </a:r>
          </a:p>
          <a:p>
            <a:pPr marL="0" indent="0">
              <a:buNone/>
            </a:pPr>
            <a:endParaRPr lang="zh-CN" altLang="en-US" dirty="0"/>
          </a:p>
        </p:txBody>
      </p:sp>
    </p:spTree>
    <p:extLst>
      <p:ext uri="{BB962C8B-B14F-4D97-AF65-F5344CB8AC3E}">
        <p14:creationId xmlns:p14="http://schemas.microsoft.com/office/powerpoint/2010/main" val="263787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mybatise-config.xml</a:t>
            </a:r>
            <a:endParaRPr lang="zh-CN" altLang="en-US" dirty="0"/>
          </a:p>
        </p:txBody>
      </p:sp>
      <p:sp>
        <p:nvSpPr>
          <p:cNvPr id="3" name="内容占位符 2"/>
          <p:cNvSpPr>
            <a:spLocks noGrp="1"/>
          </p:cNvSpPr>
          <p:nvPr>
            <p:ph idx="1"/>
          </p:nvPr>
        </p:nvSpPr>
        <p:spPr/>
        <p:txBody>
          <a:bodyPr>
            <a:normAutofit fontScale="25000" lnSpcReduction="20000"/>
          </a:bodyPr>
          <a:lstStyle/>
          <a:p>
            <a:pPr marL="0" indent="0">
              <a:buNone/>
            </a:pPr>
            <a:r>
              <a:rPr lang="zh-CN" altLang="en-US" dirty="0"/>
              <a:t>通过类型处理器的泛型，</a:t>
            </a:r>
            <a:r>
              <a:rPr lang="en-US" altLang="zh-CN" dirty="0" err="1"/>
              <a:t>MyBatis</a:t>
            </a:r>
            <a:r>
              <a:rPr lang="en-US" altLang="zh-CN" dirty="0"/>
              <a:t> </a:t>
            </a:r>
            <a:r>
              <a:rPr lang="zh-CN" altLang="en-US" dirty="0"/>
              <a:t>可以得知该类型处理器处理的 </a:t>
            </a:r>
            <a:r>
              <a:rPr lang="en-US" altLang="zh-CN" dirty="0"/>
              <a:t>Java </a:t>
            </a:r>
            <a:r>
              <a:rPr lang="zh-CN" altLang="en-US" dirty="0"/>
              <a:t>类型，不过这种行为可以通过两种方法改变：</a:t>
            </a:r>
          </a:p>
          <a:p>
            <a:pPr marL="0" indent="0">
              <a:buNone/>
            </a:pPr>
            <a:endParaRPr lang="zh-CN" altLang="en-US" dirty="0"/>
          </a:p>
          <a:p>
            <a:pPr marL="0" indent="0">
              <a:buNone/>
            </a:pPr>
            <a:r>
              <a:rPr lang="zh-CN" altLang="en-US" dirty="0"/>
              <a:t>在类型处理器的配置元素（</a:t>
            </a:r>
            <a:r>
              <a:rPr lang="en-US" altLang="zh-CN" dirty="0" err="1"/>
              <a:t>typeHandler</a:t>
            </a:r>
            <a:r>
              <a:rPr lang="en-US" altLang="zh-CN" dirty="0"/>
              <a:t> </a:t>
            </a:r>
            <a:r>
              <a:rPr lang="zh-CN" altLang="en-US" dirty="0"/>
              <a:t>元素）上增加一个 </a:t>
            </a:r>
            <a:r>
              <a:rPr lang="en-US" altLang="zh-CN" dirty="0" err="1"/>
              <a:t>javaType</a:t>
            </a:r>
            <a:r>
              <a:rPr lang="en-US" altLang="zh-CN" dirty="0"/>
              <a:t> </a:t>
            </a:r>
            <a:r>
              <a:rPr lang="zh-CN" altLang="en-US" dirty="0"/>
              <a:t>属性（比如：</a:t>
            </a:r>
            <a:r>
              <a:rPr lang="en-US" altLang="zh-CN" dirty="0" err="1"/>
              <a:t>javaType</a:t>
            </a:r>
            <a:r>
              <a:rPr lang="en-US" altLang="zh-CN" dirty="0"/>
              <a:t>="String"</a:t>
            </a:r>
            <a:r>
              <a:rPr lang="zh-CN" altLang="en-US" dirty="0"/>
              <a:t>）；</a:t>
            </a:r>
          </a:p>
          <a:p>
            <a:pPr marL="0" indent="0">
              <a:buNone/>
            </a:pPr>
            <a:r>
              <a:rPr lang="zh-CN" altLang="en-US" dirty="0"/>
              <a:t>在类型处理器的类上增加一个 </a:t>
            </a:r>
            <a:r>
              <a:rPr lang="en-US" altLang="zh-CN" dirty="0"/>
              <a:t>@</a:t>
            </a:r>
            <a:r>
              <a:rPr lang="en-US" altLang="zh-CN" dirty="0" err="1"/>
              <a:t>MappedTypes</a:t>
            </a:r>
            <a:r>
              <a:rPr lang="en-US" altLang="zh-CN" dirty="0"/>
              <a:t> </a:t>
            </a:r>
            <a:r>
              <a:rPr lang="zh-CN" altLang="en-US" dirty="0"/>
              <a:t>注解指定与其关联的 </a:t>
            </a:r>
            <a:r>
              <a:rPr lang="en-US" altLang="zh-CN" dirty="0"/>
              <a:t>Java </a:t>
            </a:r>
            <a:r>
              <a:rPr lang="zh-CN" altLang="en-US" dirty="0"/>
              <a:t>类型列表。 如果在 </a:t>
            </a:r>
            <a:r>
              <a:rPr lang="en-US" altLang="zh-CN" dirty="0" err="1"/>
              <a:t>javaType</a:t>
            </a:r>
            <a:r>
              <a:rPr lang="en-US" altLang="zh-CN" dirty="0"/>
              <a:t> </a:t>
            </a:r>
            <a:r>
              <a:rPr lang="zh-CN" altLang="en-US" dirty="0"/>
              <a:t>属性中也同时指定，则注解上的配置将被忽略。</a:t>
            </a:r>
          </a:p>
          <a:p>
            <a:pPr marL="0" indent="0">
              <a:buNone/>
            </a:pPr>
            <a:r>
              <a:rPr lang="zh-CN" altLang="en-US" dirty="0"/>
              <a:t>可以通过两种方式来指定关联的 </a:t>
            </a:r>
            <a:r>
              <a:rPr lang="en-US" altLang="zh-CN" dirty="0"/>
              <a:t>JDBC </a:t>
            </a:r>
            <a:r>
              <a:rPr lang="zh-CN" altLang="en-US" dirty="0"/>
              <a:t>类型：</a:t>
            </a:r>
          </a:p>
          <a:p>
            <a:pPr marL="0" indent="0">
              <a:buNone/>
            </a:pPr>
            <a:endParaRPr lang="zh-CN" altLang="en-US" dirty="0"/>
          </a:p>
          <a:p>
            <a:pPr marL="0" indent="0">
              <a:buNone/>
            </a:pPr>
            <a:r>
              <a:rPr lang="zh-CN" altLang="en-US" dirty="0"/>
              <a:t>在类型处理器的配置元素上增加一个 </a:t>
            </a:r>
            <a:r>
              <a:rPr lang="en-US" altLang="zh-CN" dirty="0" err="1"/>
              <a:t>jdbcType</a:t>
            </a:r>
            <a:r>
              <a:rPr lang="en-US" altLang="zh-CN" dirty="0"/>
              <a:t> </a:t>
            </a:r>
            <a:r>
              <a:rPr lang="zh-CN" altLang="en-US" dirty="0"/>
              <a:t>属性（比如：</a:t>
            </a:r>
            <a:r>
              <a:rPr lang="en-US" altLang="zh-CN" dirty="0" err="1"/>
              <a:t>jdbcType</a:t>
            </a:r>
            <a:r>
              <a:rPr lang="en-US" altLang="zh-CN" dirty="0"/>
              <a:t>="VARCHAR"</a:t>
            </a:r>
            <a:r>
              <a:rPr lang="zh-CN" altLang="en-US" dirty="0"/>
              <a:t>）；</a:t>
            </a:r>
          </a:p>
          <a:p>
            <a:pPr marL="0" indent="0">
              <a:buNone/>
            </a:pPr>
            <a:r>
              <a:rPr lang="zh-CN" altLang="en-US" dirty="0"/>
              <a:t>在类型处理器的类上增加一个 </a:t>
            </a:r>
            <a:r>
              <a:rPr lang="en-US" altLang="zh-CN" dirty="0"/>
              <a:t>@</a:t>
            </a:r>
            <a:r>
              <a:rPr lang="en-US" altLang="zh-CN" dirty="0" err="1"/>
              <a:t>MappedJdbcTypes</a:t>
            </a:r>
            <a:r>
              <a:rPr lang="en-US" altLang="zh-CN" dirty="0"/>
              <a:t> </a:t>
            </a:r>
            <a:r>
              <a:rPr lang="zh-CN" altLang="en-US" dirty="0"/>
              <a:t>注解指定与其关联的 </a:t>
            </a:r>
            <a:r>
              <a:rPr lang="en-US" altLang="zh-CN" dirty="0"/>
              <a:t>JDBC </a:t>
            </a:r>
            <a:r>
              <a:rPr lang="zh-CN" altLang="en-US" dirty="0"/>
              <a:t>类型列表。 如果在 </a:t>
            </a:r>
            <a:r>
              <a:rPr lang="en-US" altLang="zh-CN" dirty="0" err="1"/>
              <a:t>jdbcType</a:t>
            </a:r>
            <a:r>
              <a:rPr lang="en-US" altLang="zh-CN" dirty="0"/>
              <a:t> </a:t>
            </a:r>
            <a:r>
              <a:rPr lang="zh-CN" altLang="en-US" dirty="0"/>
              <a:t>属性中也同时指定，则注解上的配置将被忽略。</a:t>
            </a:r>
          </a:p>
          <a:p>
            <a:pPr marL="0" indent="0">
              <a:buNone/>
            </a:pPr>
            <a:r>
              <a:rPr lang="zh-CN" altLang="en-US" dirty="0"/>
              <a:t>当在 </a:t>
            </a:r>
            <a:r>
              <a:rPr lang="en-US" altLang="zh-CN" dirty="0" err="1"/>
              <a:t>ResultMap</a:t>
            </a:r>
            <a:r>
              <a:rPr lang="en-US" altLang="zh-CN" dirty="0"/>
              <a:t> </a:t>
            </a:r>
            <a:r>
              <a:rPr lang="zh-CN" altLang="en-US" dirty="0"/>
              <a:t>中决定使用哪种类型处理器时，此时 </a:t>
            </a:r>
            <a:r>
              <a:rPr lang="en-US" altLang="zh-CN" dirty="0"/>
              <a:t>Java </a:t>
            </a:r>
            <a:r>
              <a:rPr lang="zh-CN" altLang="en-US" dirty="0"/>
              <a:t>类型是已知的（从结果类型中获得），但是 </a:t>
            </a:r>
            <a:r>
              <a:rPr lang="en-US" altLang="zh-CN" dirty="0"/>
              <a:t>JDBC </a:t>
            </a:r>
            <a:r>
              <a:rPr lang="zh-CN" altLang="en-US" dirty="0"/>
              <a:t>类型是未知的。 因此 </a:t>
            </a:r>
            <a:r>
              <a:rPr lang="en-US" altLang="zh-CN" dirty="0" err="1"/>
              <a:t>Mybatis</a:t>
            </a:r>
            <a:r>
              <a:rPr lang="en-US" altLang="zh-CN" dirty="0"/>
              <a:t> </a:t>
            </a:r>
            <a:r>
              <a:rPr lang="zh-CN" altLang="en-US" dirty="0"/>
              <a:t>使用 </a:t>
            </a:r>
            <a:r>
              <a:rPr lang="en-US" altLang="zh-CN" dirty="0" err="1"/>
              <a:t>javaType</a:t>
            </a:r>
            <a:r>
              <a:rPr lang="en-US" altLang="zh-CN" dirty="0"/>
              <a:t>=[Java </a:t>
            </a:r>
            <a:r>
              <a:rPr lang="zh-CN" altLang="en-US" dirty="0"/>
              <a:t>类型</a:t>
            </a:r>
            <a:r>
              <a:rPr lang="en-US" altLang="zh-CN" dirty="0"/>
              <a:t>], </a:t>
            </a:r>
            <a:r>
              <a:rPr lang="en-US" altLang="zh-CN" dirty="0" err="1"/>
              <a:t>jdbcType</a:t>
            </a:r>
            <a:r>
              <a:rPr lang="en-US" altLang="zh-CN" dirty="0"/>
              <a:t>=null </a:t>
            </a:r>
            <a:r>
              <a:rPr lang="zh-CN" altLang="en-US" dirty="0"/>
              <a:t>的组合来选择一个类型处理器。 这意味着使用 </a:t>
            </a:r>
            <a:r>
              <a:rPr lang="en-US" altLang="zh-CN" dirty="0"/>
              <a:t>@</a:t>
            </a:r>
            <a:r>
              <a:rPr lang="en-US" altLang="zh-CN" dirty="0" err="1"/>
              <a:t>MappedJdbcTypes</a:t>
            </a:r>
            <a:r>
              <a:rPr lang="en-US" altLang="zh-CN" dirty="0"/>
              <a:t> </a:t>
            </a:r>
            <a:r>
              <a:rPr lang="zh-CN" altLang="en-US" dirty="0"/>
              <a:t>注解可以限制类型处理器的作用范围，并且可以确保，除非显式地设置，否则类型处理器在 </a:t>
            </a:r>
            <a:r>
              <a:rPr lang="en-US" altLang="zh-CN" dirty="0" err="1"/>
              <a:t>ResultMap</a:t>
            </a:r>
            <a:r>
              <a:rPr lang="en-US" altLang="zh-CN" dirty="0"/>
              <a:t> </a:t>
            </a:r>
            <a:r>
              <a:rPr lang="zh-CN" altLang="en-US" dirty="0"/>
              <a:t>中将不会生效。 如果希望能在 </a:t>
            </a:r>
            <a:r>
              <a:rPr lang="en-US" altLang="zh-CN" dirty="0" err="1"/>
              <a:t>ResultMap</a:t>
            </a:r>
            <a:r>
              <a:rPr lang="en-US" altLang="zh-CN" dirty="0"/>
              <a:t> </a:t>
            </a:r>
            <a:r>
              <a:rPr lang="zh-CN" altLang="en-US" dirty="0"/>
              <a:t>中隐式地使用类型处理器，那么设置 </a:t>
            </a:r>
            <a:r>
              <a:rPr lang="en-US" altLang="zh-CN" dirty="0"/>
              <a:t>@</a:t>
            </a:r>
            <a:r>
              <a:rPr lang="en-US" altLang="zh-CN" dirty="0" err="1"/>
              <a:t>MappedJdbcTypes</a:t>
            </a:r>
            <a:r>
              <a:rPr lang="en-US" altLang="zh-CN" dirty="0"/>
              <a:t> </a:t>
            </a:r>
            <a:r>
              <a:rPr lang="zh-CN" altLang="en-US" dirty="0"/>
              <a:t>注解的 </a:t>
            </a:r>
            <a:r>
              <a:rPr lang="en-US" altLang="zh-CN" dirty="0" err="1"/>
              <a:t>includeNullJdbcType</a:t>
            </a:r>
            <a:r>
              <a:rPr lang="en-US" altLang="zh-CN" dirty="0"/>
              <a:t>=true </a:t>
            </a:r>
            <a:r>
              <a:rPr lang="zh-CN" altLang="en-US" dirty="0"/>
              <a:t>即可。 然而从 </a:t>
            </a:r>
            <a:r>
              <a:rPr lang="en-US" altLang="zh-CN" dirty="0" err="1"/>
              <a:t>Mybatis</a:t>
            </a:r>
            <a:r>
              <a:rPr lang="en-US" altLang="zh-CN" dirty="0"/>
              <a:t> 3.4.0 </a:t>
            </a:r>
            <a:r>
              <a:rPr lang="zh-CN" altLang="en-US" dirty="0"/>
              <a:t>开始，如果某个 </a:t>
            </a:r>
            <a:r>
              <a:rPr lang="en-US" altLang="zh-CN" dirty="0"/>
              <a:t>Java </a:t>
            </a:r>
            <a:r>
              <a:rPr lang="zh-CN" altLang="en-US" dirty="0"/>
              <a:t>类型只有一个注册的类型处理器，即使没有设置 </a:t>
            </a:r>
            <a:r>
              <a:rPr lang="en-US" altLang="zh-CN" dirty="0" err="1"/>
              <a:t>includeNullJdbcType</a:t>
            </a:r>
            <a:r>
              <a:rPr lang="en-US" altLang="zh-CN" dirty="0"/>
              <a:t>=true</a:t>
            </a:r>
            <a:r>
              <a:rPr lang="zh-CN" altLang="en-US" dirty="0"/>
              <a:t>，那么这个类型处理器也会是 </a:t>
            </a:r>
            <a:r>
              <a:rPr lang="en-US" altLang="zh-CN" dirty="0" err="1"/>
              <a:t>ResultMap</a:t>
            </a:r>
            <a:r>
              <a:rPr lang="en-US" altLang="zh-CN" dirty="0"/>
              <a:t> </a:t>
            </a:r>
            <a:r>
              <a:rPr lang="zh-CN" altLang="en-US" dirty="0"/>
              <a:t>使用 </a:t>
            </a:r>
            <a:r>
              <a:rPr lang="en-US" altLang="zh-CN" dirty="0"/>
              <a:t>Java </a:t>
            </a:r>
            <a:r>
              <a:rPr lang="zh-CN" altLang="en-US" dirty="0"/>
              <a:t>类型时的默认处理器。</a:t>
            </a:r>
          </a:p>
          <a:p>
            <a:pPr marL="0" indent="0">
              <a:buNone/>
            </a:pPr>
            <a:endParaRPr lang="zh-CN" altLang="en-US" dirty="0"/>
          </a:p>
          <a:p>
            <a:pPr marL="0" indent="0">
              <a:buNone/>
            </a:pPr>
            <a:r>
              <a:rPr lang="zh-CN" altLang="en-US" dirty="0"/>
              <a:t>最后，可以让 </a:t>
            </a:r>
            <a:r>
              <a:rPr lang="en-US" altLang="zh-CN" dirty="0" err="1"/>
              <a:t>MyBatis</a:t>
            </a:r>
            <a:r>
              <a:rPr lang="en-US" altLang="zh-CN" dirty="0"/>
              <a:t> </a:t>
            </a:r>
            <a:r>
              <a:rPr lang="zh-CN" altLang="en-US" dirty="0"/>
              <a:t>帮你查找类型处理器：</a:t>
            </a:r>
          </a:p>
          <a:p>
            <a:pPr marL="0" indent="0">
              <a:buNone/>
            </a:pPr>
            <a:endParaRPr lang="zh-CN" altLang="en-US" dirty="0"/>
          </a:p>
          <a:p>
            <a:pPr marL="0" indent="0">
              <a:buNone/>
            </a:pPr>
            <a:r>
              <a:rPr lang="en-US" altLang="zh-CN" dirty="0"/>
              <a:t>&lt;!-- mybatis-config.xml --&gt;</a:t>
            </a:r>
          </a:p>
          <a:p>
            <a:pPr marL="0" indent="0">
              <a:buNone/>
            </a:pPr>
            <a:r>
              <a:rPr lang="en-US" altLang="zh-CN" dirty="0"/>
              <a:t>&lt;</a:t>
            </a:r>
            <a:r>
              <a:rPr lang="en-US" altLang="zh-CN" dirty="0" err="1"/>
              <a:t>typeHandlers</a:t>
            </a:r>
            <a:r>
              <a:rPr lang="en-US" altLang="zh-CN" dirty="0"/>
              <a:t>&gt;</a:t>
            </a:r>
          </a:p>
          <a:p>
            <a:pPr marL="0" indent="0">
              <a:buNone/>
            </a:pPr>
            <a:r>
              <a:rPr lang="en-US" altLang="zh-CN" dirty="0"/>
              <a:t>  &lt;package name="</a:t>
            </a:r>
            <a:r>
              <a:rPr lang="en-US" altLang="zh-CN" dirty="0" err="1"/>
              <a:t>org.mybatis.example</a:t>
            </a:r>
            <a:r>
              <a:rPr lang="en-US" altLang="zh-CN" dirty="0"/>
              <a:t>"/&gt;</a:t>
            </a:r>
          </a:p>
          <a:p>
            <a:pPr marL="0" indent="0">
              <a:buNone/>
            </a:pPr>
            <a:r>
              <a:rPr lang="en-US" altLang="zh-CN" dirty="0"/>
              <a:t>&lt;/</a:t>
            </a:r>
            <a:r>
              <a:rPr lang="en-US" altLang="zh-CN" dirty="0" err="1"/>
              <a:t>typeHandlers</a:t>
            </a:r>
            <a:r>
              <a:rPr lang="en-US" altLang="zh-CN" dirty="0"/>
              <a:t>&gt;</a:t>
            </a:r>
          </a:p>
          <a:p>
            <a:pPr marL="0" indent="0">
              <a:buNone/>
            </a:pPr>
            <a:r>
              <a:rPr lang="zh-CN" altLang="en-US" dirty="0"/>
              <a:t>注意在使用自动发现功能的时候，只能通过注解方式来指定 </a:t>
            </a:r>
            <a:r>
              <a:rPr lang="en-US" altLang="zh-CN" dirty="0"/>
              <a:t>JDBC </a:t>
            </a:r>
            <a:r>
              <a:rPr lang="zh-CN" altLang="en-US" dirty="0"/>
              <a:t>的类型。</a:t>
            </a:r>
          </a:p>
          <a:p>
            <a:pPr marL="0" indent="0">
              <a:buNone/>
            </a:pPr>
            <a:endParaRPr lang="zh-CN" altLang="en-US" dirty="0"/>
          </a:p>
          <a:p>
            <a:pPr marL="0" indent="0">
              <a:buNone/>
            </a:pPr>
            <a:r>
              <a:rPr lang="zh-CN" altLang="en-US" dirty="0"/>
              <a:t>你可以创建能够处理多个类的泛型类型处理器。为了使用泛型类型处理器， 需要增加一个接受该类的 </a:t>
            </a:r>
            <a:r>
              <a:rPr lang="en-US" altLang="zh-CN" dirty="0"/>
              <a:t>class </a:t>
            </a:r>
            <a:r>
              <a:rPr lang="zh-CN" altLang="en-US" dirty="0"/>
              <a:t>作为参数的构造器，这样 </a:t>
            </a:r>
            <a:r>
              <a:rPr lang="en-US" altLang="zh-CN" dirty="0" err="1"/>
              <a:t>MyBatis</a:t>
            </a:r>
            <a:r>
              <a:rPr lang="en-US" altLang="zh-CN" dirty="0"/>
              <a:t> </a:t>
            </a:r>
            <a:r>
              <a:rPr lang="zh-CN" altLang="en-US" dirty="0"/>
              <a:t>会在构造一个类型处理器实例的时候传入一个具体的类。</a:t>
            </a:r>
          </a:p>
          <a:p>
            <a:pPr marL="0" indent="0">
              <a:buNone/>
            </a:pPr>
            <a:endParaRPr lang="zh-CN" altLang="en-US" dirty="0"/>
          </a:p>
          <a:p>
            <a:pPr marL="0" indent="0">
              <a:buNone/>
            </a:pPr>
            <a:r>
              <a:rPr lang="en-US" altLang="zh-CN" dirty="0"/>
              <a:t>//GenericTypeHandler.java</a:t>
            </a:r>
          </a:p>
          <a:p>
            <a:pPr marL="0" indent="0">
              <a:buNone/>
            </a:pPr>
            <a:r>
              <a:rPr lang="en-US" altLang="zh-CN" dirty="0"/>
              <a:t>public class </a:t>
            </a:r>
            <a:r>
              <a:rPr lang="en-US" altLang="zh-CN" dirty="0" err="1"/>
              <a:t>GenericTypeHandler</a:t>
            </a:r>
            <a:r>
              <a:rPr lang="en-US" altLang="zh-CN" dirty="0"/>
              <a:t>&lt;E extends </a:t>
            </a:r>
            <a:r>
              <a:rPr lang="en-US" altLang="zh-CN" dirty="0" err="1"/>
              <a:t>MyObject</a:t>
            </a:r>
            <a:r>
              <a:rPr lang="en-US" altLang="zh-CN" dirty="0"/>
              <a:t>&gt; extends </a:t>
            </a:r>
            <a:r>
              <a:rPr lang="en-US" altLang="zh-CN" dirty="0" err="1"/>
              <a:t>BaseTypeHandler</a:t>
            </a:r>
            <a:r>
              <a:rPr lang="en-US" altLang="zh-CN" dirty="0"/>
              <a:t>&lt;E&gt; {</a:t>
            </a:r>
          </a:p>
          <a:p>
            <a:pPr marL="0" indent="0">
              <a:buNone/>
            </a:pPr>
            <a:endParaRPr lang="en-US" altLang="zh-CN" dirty="0"/>
          </a:p>
          <a:p>
            <a:pPr marL="0" indent="0">
              <a:buNone/>
            </a:pPr>
            <a:r>
              <a:rPr lang="en-US" altLang="zh-CN" dirty="0"/>
              <a:t>  private Class&lt;E&gt; type;</a:t>
            </a:r>
          </a:p>
          <a:p>
            <a:pPr marL="0" indent="0">
              <a:buNone/>
            </a:pPr>
            <a:endParaRPr lang="en-US" altLang="zh-CN" dirty="0"/>
          </a:p>
          <a:p>
            <a:pPr marL="0" indent="0">
              <a:buNone/>
            </a:pPr>
            <a:r>
              <a:rPr lang="en-US" altLang="zh-CN" dirty="0"/>
              <a:t>  public </a:t>
            </a:r>
            <a:r>
              <a:rPr lang="en-US" altLang="zh-CN" dirty="0" err="1"/>
              <a:t>GenericTypeHandler</a:t>
            </a:r>
            <a:r>
              <a:rPr lang="en-US" altLang="zh-CN" dirty="0"/>
              <a:t>(Class&lt;E&gt; type) {</a:t>
            </a:r>
          </a:p>
          <a:p>
            <a:pPr marL="0" indent="0">
              <a:buNone/>
            </a:pPr>
            <a:r>
              <a:rPr lang="en-US" altLang="zh-CN" dirty="0"/>
              <a:t>    if (type == null) throw new </a:t>
            </a:r>
            <a:r>
              <a:rPr lang="en-US" altLang="zh-CN" dirty="0" err="1"/>
              <a:t>IllegalArgumentException</a:t>
            </a:r>
            <a:r>
              <a:rPr lang="en-US" altLang="zh-CN" dirty="0"/>
              <a:t>("Type argument cannot be null");</a:t>
            </a:r>
          </a:p>
          <a:p>
            <a:pPr marL="0" indent="0">
              <a:buNone/>
            </a:pPr>
            <a:r>
              <a:rPr lang="en-US" altLang="zh-CN" dirty="0"/>
              <a:t>    </a:t>
            </a:r>
            <a:r>
              <a:rPr lang="en-US" altLang="zh-CN" dirty="0" err="1"/>
              <a:t>this.type</a:t>
            </a:r>
            <a:r>
              <a:rPr lang="en-US" altLang="zh-CN" dirty="0"/>
              <a:t> = type;</a:t>
            </a:r>
          </a:p>
          <a:p>
            <a:pPr marL="0" indent="0">
              <a:buNone/>
            </a:pPr>
            <a:r>
              <a:rPr lang="en-US" altLang="zh-CN" dirty="0"/>
              <a:t>  }</a:t>
            </a:r>
          </a:p>
          <a:p>
            <a:pPr marL="0" indent="0">
              <a:buNone/>
            </a:pPr>
            <a:r>
              <a:rPr lang="en-US" altLang="zh-CN" dirty="0"/>
              <a:t>  ...</a:t>
            </a:r>
          </a:p>
          <a:p>
            <a:pPr marL="0" indent="0">
              <a:buNone/>
            </a:pPr>
            <a:r>
              <a:rPr lang="en-US" altLang="zh-CN" dirty="0" err="1"/>
              <a:t>EnumTypeHandler</a:t>
            </a:r>
            <a:r>
              <a:rPr lang="en-US" altLang="zh-CN" dirty="0"/>
              <a:t> </a:t>
            </a:r>
            <a:r>
              <a:rPr lang="zh-CN" altLang="en-US" dirty="0"/>
              <a:t>和 </a:t>
            </a:r>
            <a:r>
              <a:rPr lang="en-US" altLang="zh-CN" dirty="0" err="1"/>
              <a:t>EnumOrdinalTypeHandler</a:t>
            </a:r>
            <a:r>
              <a:rPr lang="en-US" altLang="zh-CN" dirty="0"/>
              <a:t> </a:t>
            </a:r>
            <a:r>
              <a:rPr lang="zh-CN" altLang="en-US" dirty="0"/>
              <a:t>都是泛型类型处理器，我们将会在接下来的部分详细探讨。</a:t>
            </a:r>
          </a:p>
        </p:txBody>
      </p:sp>
    </p:spTree>
    <p:extLst>
      <p:ext uri="{BB962C8B-B14F-4D97-AF65-F5344CB8AC3E}">
        <p14:creationId xmlns:p14="http://schemas.microsoft.com/office/powerpoint/2010/main" val="568716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类型处理器（</a:t>
            </a:r>
            <a:r>
              <a:rPr lang="en-US" altLang="zh-CN" dirty="0" err="1"/>
              <a:t>typeHandlers</a:t>
            </a:r>
            <a:r>
              <a:rPr lang="zh-CN" altLang="en-US" dirty="0"/>
              <a:t>）</a:t>
            </a:r>
          </a:p>
        </p:txBody>
      </p:sp>
      <p:sp>
        <p:nvSpPr>
          <p:cNvPr id="3" name="内容占位符 2"/>
          <p:cNvSpPr>
            <a:spLocks noGrp="1"/>
          </p:cNvSpPr>
          <p:nvPr>
            <p:ph idx="1"/>
          </p:nvPr>
        </p:nvSpPr>
        <p:spPr>
          <a:xfrm>
            <a:off x="457200" y="1268760"/>
            <a:ext cx="8229600" cy="4857403"/>
          </a:xfrm>
        </p:spPr>
        <p:txBody>
          <a:bodyPr>
            <a:normAutofit/>
          </a:bodyPr>
          <a:lstStyle/>
          <a:p>
            <a:pPr marL="0" indent="0">
              <a:buNone/>
            </a:pPr>
            <a:r>
              <a:rPr lang="en-US" altLang="zh-CN" sz="800" dirty="0" err="1"/>
              <a:t>MyBatis</a:t>
            </a:r>
            <a:r>
              <a:rPr lang="en-US" altLang="zh-CN" sz="800" dirty="0"/>
              <a:t> </a:t>
            </a:r>
            <a:r>
              <a:rPr lang="zh-CN" altLang="en-US" sz="800" dirty="0"/>
              <a:t>在设置预处理语句（</a:t>
            </a:r>
            <a:r>
              <a:rPr lang="en-US" altLang="zh-CN" sz="800" dirty="0" err="1"/>
              <a:t>PreparedStatement</a:t>
            </a:r>
            <a:r>
              <a:rPr lang="zh-CN" altLang="en-US" sz="800" dirty="0"/>
              <a:t>）中的参数或从结果集中取出一个值时， 都会用类型处理器将获取到的值以合适的方式转换成 </a:t>
            </a:r>
            <a:r>
              <a:rPr lang="en-US" altLang="zh-CN" sz="800" dirty="0"/>
              <a:t>Java </a:t>
            </a:r>
            <a:r>
              <a:rPr lang="zh-CN" altLang="en-US" sz="800" dirty="0"/>
              <a:t>类型。下表描述了一些默认的类型处理器</a:t>
            </a:r>
            <a:r>
              <a:rPr lang="zh-CN" altLang="en-US" sz="800" dirty="0" smtClean="0"/>
              <a:t>。从 </a:t>
            </a:r>
            <a:r>
              <a:rPr lang="en-US" altLang="zh-CN" sz="800" dirty="0"/>
              <a:t>3.4.5 </a:t>
            </a:r>
            <a:r>
              <a:rPr lang="zh-CN" altLang="en-US" sz="800" dirty="0"/>
              <a:t>开始，</a:t>
            </a:r>
            <a:r>
              <a:rPr lang="en-US" altLang="zh-CN" sz="800" dirty="0" err="1"/>
              <a:t>MyBatis</a:t>
            </a:r>
            <a:r>
              <a:rPr lang="en-US" altLang="zh-CN" sz="800" dirty="0"/>
              <a:t> </a:t>
            </a:r>
            <a:r>
              <a:rPr lang="zh-CN" altLang="en-US" sz="800" dirty="0"/>
              <a:t>默认支持 </a:t>
            </a:r>
            <a:r>
              <a:rPr lang="en-US" altLang="zh-CN" sz="800" dirty="0" smtClean="0"/>
              <a:t>JSR-310</a:t>
            </a:r>
            <a:r>
              <a:rPr lang="zh-CN" altLang="en-US" sz="800" dirty="0" smtClean="0"/>
              <a:t>（</a:t>
            </a:r>
            <a:r>
              <a:rPr lang="zh-CN" altLang="en-US" sz="800" dirty="0"/>
              <a:t>日期和时间 </a:t>
            </a:r>
            <a:r>
              <a:rPr lang="en-US" altLang="zh-CN" sz="800" dirty="0"/>
              <a:t>API</a:t>
            </a:r>
            <a:r>
              <a:rPr lang="zh-CN" altLang="en-US" sz="800" dirty="0"/>
              <a:t>） </a:t>
            </a:r>
            <a:r>
              <a:rPr lang="zh-CN" altLang="en-US" sz="800" dirty="0" smtClean="0"/>
              <a:t>。</a:t>
            </a:r>
            <a:endParaRPr lang="en-US" altLang="zh-CN" sz="800" dirty="0" smtClean="0"/>
          </a:p>
          <a:p>
            <a:pPr marL="0" indent="0">
              <a:buNone/>
            </a:pPr>
            <a:endParaRPr lang="en-US" altLang="zh-CN" sz="800" dirty="0" smtClean="0"/>
          </a:p>
          <a:p>
            <a:pPr marL="0" indent="0">
              <a:buNone/>
            </a:pPr>
            <a:endParaRPr lang="zh-CN" altLang="en-US" sz="800" dirty="0"/>
          </a:p>
        </p:txBody>
      </p:sp>
      <p:graphicFrame>
        <p:nvGraphicFramePr>
          <p:cNvPr id="4" name="表格 3"/>
          <p:cNvGraphicFramePr>
            <a:graphicFrameLocks noGrp="1"/>
          </p:cNvGraphicFramePr>
          <p:nvPr>
            <p:extLst>
              <p:ext uri="{D42A27DB-BD31-4B8C-83A1-F6EECF244321}">
                <p14:modId xmlns:p14="http://schemas.microsoft.com/office/powerpoint/2010/main" val="1095420492"/>
              </p:ext>
            </p:extLst>
          </p:nvPr>
        </p:nvGraphicFramePr>
        <p:xfrm>
          <a:off x="539552" y="1628800"/>
          <a:ext cx="8136904" cy="4859858"/>
        </p:xfrm>
        <a:graphic>
          <a:graphicData uri="http://schemas.openxmlformats.org/drawingml/2006/table">
            <a:tbl>
              <a:tblPr>
                <a:tableStyleId>{5C22544A-7EE6-4342-B048-85BDC9FD1C3A}</a:tableStyleId>
              </a:tblPr>
              <a:tblGrid>
                <a:gridCol w="1512168"/>
                <a:gridCol w="1656184"/>
                <a:gridCol w="4968552"/>
              </a:tblGrid>
              <a:tr h="123497">
                <a:tc>
                  <a:txBody>
                    <a:bodyPr/>
                    <a:lstStyle/>
                    <a:p>
                      <a:pPr algn="l" fontAlgn="b"/>
                      <a:r>
                        <a:rPr lang="zh-CN" altLang="en-US" sz="800" u="none" strike="noStrike">
                          <a:effectLst/>
                        </a:rPr>
                        <a:t>类型处理器</a:t>
                      </a:r>
                      <a:endParaRPr lang="zh-CN" altLang="en-US" sz="800" b="1" i="0" u="none" strike="noStrike">
                        <a:solidFill>
                          <a:srgbClr val="333333"/>
                        </a:solidFill>
                        <a:effectLst/>
                        <a:latin typeface="Arial"/>
                      </a:endParaRPr>
                    </a:p>
                  </a:txBody>
                  <a:tcPr marL="5971" marR="5971" marT="5971" marB="0" anchor="b"/>
                </a:tc>
                <a:tc>
                  <a:txBody>
                    <a:bodyPr/>
                    <a:lstStyle/>
                    <a:p>
                      <a:pPr algn="l" fontAlgn="b"/>
                      <a:r>
                        <a:rPr lang="en-US" sz="800" u="none" strike="noStrike">
                          <a:effectLst/>
                        </a:rPr>
                        <a:t>Java </a:t>
                      </a:r>
                      <a:r>
                        <a:rPr lang="zh-CN" altLang="en-US" sz="800" u="none" strike="noStrike">
                          <a:effectLst/>
                        </a:rPr>
                        <a:t>类型</a:t>
                      </a:r>
                      <a:endParaRPr lang="zh-CN" altLang="en-US" sz="800" b="1" i="0" u="none" strike="noStrike">
                        <a:solidFill>
                          <a:srgbClr val="333333"/>
                        </a:solidFill>
                        <a:effectLst/>
                        <a:latin typeface="Arial"/>
                      </a:endParaRPr>
                    </a:p>
                  </a:txBody>
                  <a:tcPr marL="5971" marR="5971" marT="5971" marB="0" anchor="b"/>
                </a:tc>
                <a:tc>
                  <a:txBody>
                    <a:bodyPr/>
                    <a:lstStyle/>
                    <a:p>
                      <a:pPr algn="l" fontAlgn="b"/>
                      <a:r>
                        <a:rPr lang="en-US" sz="800" u="none" strike="noStrike">
                          <a:effectLst/>
                        </a:rPr>
                        <a:t>JDBC </a:t>
                      </a:r>
                      <a:r>
                        <a:rPr lang="zh-CN" altLang="en-US" sz="800" u="none" strike="noStrike">
                          <a:effectLst/>
                        </a:rPr>
                        <a:t>类型</a:t>
                      </a:r>
                      <a:endParaRPr lang="zh-CN" altLang="en-US" sz="800" b="1" i="0" u="none" strike="noStrike">
                        <a:solidFill>
                          <a:srgbClr val="333333"/>
                        </a:solidFill>
                        <a:effectLst/>
                        <a:latin typeface="Arial"/>
                      </a:endParaRPr>
                    </a:p>
                  </a:txBody>
                  <a:tcPr marL="5971" marR="5971" marT="5971" marB="0" anchor="b"/>
                </a:tc>
              </a:tr>
              <a:tr h="123497">
                <a:tc>
                  <a:txBody>
                    <a:bodyPr/>
                    <a:lstStyle/>
                    <a:p>
                      <a:pPr algn="l" fontAlgn="t"/>
                      <a:r>
                        <a:rPr lang="en-US" sz="800" u="none" strike="noStrike">
                          <a:effectLst/>
                        </a:rPr>
                        <a:t>BooleanTypeHandler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java.lang.Boolean, boolean</a:t>
                      </a:r>
                      <a:endParaRPr lang="en-US" sz="800" b="0" i="0" u="none" strike="noStrike">
                        <a:solidFill>
                          <a:srgbClr val="333333"/>
                        </a:solidFill>
                        <a:effectLst/>
                        <a:latin typeface="Courier New"/>
                      </a:endParaRPr>
                    </a:p>
                  </a:txBody>
                  <a:tcPr marL="5971" marR="5971" marT="5971" marB="0"/>
                </a:tc>
                <a:tc>
                  <a:txBody>
                    <a:bodyPr/>
                    <a:lstStyle/>
                    <a:p>
                      <a:pPr algn="l" fontAlgn="t"/>
                      <a:r>
                        <a:rPr lang="zh-CN" altLang="en-US" sz="800" u="none" strike="noStrike">
                          <a:effectLst/>
                        </a:rPr>
                        <a:t>数据库兼容的 </a:t>
                      </a:r>
                      <a:r>
                        <a:rPr lang="en-US" sz="800" u="none" strike="noStrike">
                          <a:effectLst/>
                        </a:rPr>
                        <a:t>BOOLEAN</a:t>
                      </a:r>
                      <a:endParaRPr lang="en-US" sz="800" b="0" i="0" u="none" strike="noStrike">
                        <a:solidFill>
                          <a:srgbClr val="333333"/>
                        </a:solidFill>
                        <a:effectLst/>
                        <a:latin typeface="Arial"/>
                      </a:endParaRPr>
                    </a:p>
                  </a:txBody>
                  <a:tcPr marL="5971" marR="5971" marT="5971" marB="0"/>
                </a:tc>
              </a:tr>
              <a:tr h="123497">
                <a:tc>
                  <a:txBody>
                    <a:bodyPr/>
                    <a:lstStyle/>
                    <a:p>
                      <a:pPr algn="l" fontAlgn="t"/>
                      <a:r>
                        <a:rPr lang="en-US" sz="800" u="none" strike="noStrike">
                          <a:effectLst/>
                        </a:rPr>
                        <a:t>ByteTypeHandler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java.lang.Byte, byte</a:t>
                      </a:r>
                      <a:endParaRPr lang="en-US" sz="800" b="0" i="0" u="none" strike="noStrike">
                        <a:solidFill>
                          <a:srgbClr val="333333"/>
                        </a:solidFill>
                        <a:effectLst/>
                        <a:latin typeface="Courier New"/>
                      </a:endParaRPr>
                    </a:p>
                  </a:txBody>
                  <a:tcPr marL="5971" marR="5971" marT="5971" marB="0"/>
                </a:tc>
                <a:tc>
                  <a:txBody>
                    <a:bodyPr/>
                    <a:lstStyle/>
                    <a:p>
                      <a:pPr algn="l" fontAlgn="t"/>
                      <a:r>
                        <a:rPr lang="zh-CN" altLang="en-US" sz="800" u="none" strike="noStrike">
                          <a:effectLst/>
                        </a:rPr>
                        <a:t>数据库兼容的 </a:t>
                      </a:r>
                      <a:r>
                        <a:rPr lang="en-US" sz="800" u="none" strike="noStrike">
                          <a:effectLst/>
                        </a:rPr>
                        <a:t>NUMERIC </a:t>
                      </a:r>
                      <a:r>
                        <a:rPr lang="zh-CN" altLang="en-US" sz="800" u="none" strike="noStrike">
                          <a:effectLst/>
                        </a:rPr>
                        <a:t>或 </a:t>
                      </a:r>
                      <a:r>
                        <a:rPr lang="en-US" sz="800" u="none" strike="noStrike">
                          <a:effectLst/>
                        </a:rPr>
                        <a:t>BYTE</a:t>
                      </a:r>
                      <a:endParaRPr lang="en-US" sz="800" b="0" i="0" u="none" strike="noStrike">
                        <a:solidFill>
                          <a:srgbClr val="333333"/>
                        </a:solidFill>
                        <a:effectLst/>
                        <a:latin typeface="Arial"/>
                      </a:endParaRPr>
                    </a:p>
                  </a:txBody>
                  <a:tcPr marL="5971" marR="5971" marT="5971" marB="0"/>
                </a:tc>
              </a:tr>
              <a:tr h="123497">
                <a:tc>
                  <a:txBody>
                    <a:bodyPr/>
                    <a:lstStyle/>
                    <a:p>
                      <a:pPr algn="l" fontAlgn="t"/>
                      <a:r>
                        <a:rPr lang="en-US" sz="800" u="none" strike="noStrike">
                          <a:effectLst/>
                        </a:rPr>
                        <a:t>ShortTypeHandler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java.lang.Short, short</a:t>
                      </a:r>
                      <a:endParaRPr lang="en-US" sz="800" b="0" i="0" u="none" strike="noStrike">
                        <a:solidFill>
                          <a:srgbClr val="333333"/>
                        </a:solidFill>
                        <a:effectLst/>
                        <a:latin typeface="Courier New"/>
                      </a:endParaRPr>
                    </a:p>
                  </a:txBody>
                  <a:tcPr marL="5971" marR="5971" marT="5971" marB="0"/>
                </a:tc>
                <a:tc>
                  <a:txBody>
                    <a:bodyPr/>
                    <a:lstStyle/>
                    <a:p>
                      <a:pPr algn="l" fontAlgn="t"/>
                      <a:r>
                        <a:rPr lang="zh-CN" altLang="en-US" sz="800" u="none" strike="noStrike">
                          <a:effectLst/>
                        </a:rPr>
                        <a:t>数据库兼容的 </a:t>
                      </a:r>
                      <a:r>
                        <a:rPr lang="en-US" sz="800" u="none" strike="noStrike">
                          <a:effectLst/>
                        </a:rPr>
                        <a:t>NUMERIC </a:t>
                      </a:r>
                      <a:r>
                        <a:rPr lang="zh-CN" altLang="en-US" sz="800" u="none" strike="noStrike">
                          <a:effectLst/>
                        </a:rPr>
                        <a:t>或 </a:t>
                      </a:r>
                      <a:r>
                        <a:rPr lang="en-US" sz="800" u="none" strike="noStrike">
                          <a:effectLst/>
                        </a:rPr>
                        <a:t>SMALLINT</a:t>
                      </a:r>
                      <a:endParaRPr lang="en-US" sz="800" b="0" i="0" u="none" strike="noStrike">
                        <a:solidFill>
                          <a:srgbClr val="333333"/>
                        </a:solidFill>
                        <a:effectLst/>
                        <a:latin typeface="Arial"/>
                      </a:endParaRPr>
                    </a:p>
                  </a:txBody>
                  <a:tcPr marL="5971" marR="5971" marT="5971" marB="0"/>
                </a:tc>
              </a:tr>
              <a:tr h="123497">
                <a:tc>
                  <a:txBody>
                    <a:bodyPr/>
                    <a:lstStyle/>
                    <a:p>
                      <a:pPr algn="l" fontAlgn="t"/>
                      <a:r>
                        <a:rPr lang="en-US" sz="800" u="none" strike="noStrike">
                          <a:effectLst/>
                        </a:rPr>
                        <a:t>IntegerTypeHandler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java.lang.Integer, int</a:t>
                      </a:r>
                      <a:endParaRPr lang="en-US" sz="800" b="0" i="0" u="none" strike="noStrike">
                        <a:solidFill>
                          <a:srgbClr val="333333"/>
                        </a:solidFill>
                        <a:effectLst/>
                        <a:latin typeface="Courier New"/>
                      </a:endParaRPr>
                    </a:p>
                  </a:txBody>
                  <a:tcPr marL="5971" marR="5971" marT="5971" marB="0"/>
                </a:tc>
                <a:tc>
                  <a:txBody>
                    <a:bodyPr/>
                    <a:lstStyle/>
                    <a:p>
                      <a:pPr algn="l" fontAlgn="t"/>
                      <a:r>
                        <a:rPr lang="zh-CN" altLang="en-US" sz="800" u="none" strike="noStrike">
                          <a:effectLst/>
                        </a:rPr>
                        <a:t>数据库兼容的 </a:t>
                      </a:r>
                      <a:r>
                        <a:rPr lang="en-US" sz="800" u="none" strike="noStrike">
                          <a:effectLst/>
                        </a:rPr>
                        <a:t>NUMERIC </a:t>
                      </a:r>
                      <a:r>
                        <a:rPr lang="zh-CN" altLang="en-US" sz="800" u="none" strike="noStrike">
                          <a:effectLst/>
                        </a:rPr>
                        <a:t>或 </a:t>
                      </a:r>
                      <a:r>
                        <a:rPr lang="en-US" sz="800" u="none" strike="noStrike">
                          <a:effectLst/>
                        </a:rPr>
                        <a:t>INTEGER</a:t>
                      </a:r>
                      <a:endParaRPr lang="en-US" sz="800" b="0" i="0" u="none" strike="noStrike">
                        <a:solidFill>
                          <a:srgbClr val="333333"/>
                        </a:solidFill>
                        <a:effectLst/>
                        <a:latin typeface="Arial"/>
                      </a:endParaRPr>
                    </a:p>
                  </a:txBody>
                  <a:tcPr marL="5971" marR="5971" marT="5971" marB="0"/>
                </a:tc>
              </a:tr>
              <a:tr h="123497">
                <a:tc>
                  <a:txBody>
                    <a:bodyPr/>
                    <a:lstStyle/>
                    <a:p>
                      <a:pPr algn="l" fontAlgn="t"/>
                      <a:r>
                        <a:rPr lang="en-US" sz="800" u="none" strike="noStrike">
                          <a:effectLst/>
                        </a:rPr>
                        <a:t>LongTypeHandler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java.lang.Long, long</a:t>
                      </a:r>
                      <a:endParaRPr lang="en-US" sz="800" b="0" i="0" u="none" strike="noStrike">
                        <a:solidFill>
                          <a:srgbClr val="333333"/>
                        </a:solidFill>
                        <a:effectLst/>
                        <a:latin typeface="Courier New"/>
                      </a:endParaRPr>
                    </a:p>
                  </a:txBody>
                  <a:tcPr marL="5971" marR="5971" marT="5971" marB="0"/>
                </a:tc>
                <a:tc>
                  <a:txBody>
                    <a:bodyPr/>
                    <a:lstStyle/>
                    <a:p>
                      <a:pPr algn="l" fontAlgn="t"/>
                      <a:r>
                        <a:rPr lang="zh-CN" altLang="en-US" sz="800" u="none" strike="noStrike">
                          <a:effectLst/>
                        </a:rPr>
                        <a:t>数据库兼容的 </a:t>
                      </a:r>
                      <a:r>
                        <a:rPr lang="en-US" sz="800" u="none" strike="noStrike">
                          <a:effectLst/>
                        </a:rPr>
                        <a:t>NUMERIC </a:t>
                      </a:r>
                      <a:r>
                        <a:rPr lang="zh-CN" altLang="en-US" sz="800" u="none" strike="noStrike">
                          <a:effectLst/>
                        </a:rPr>
                        <a:t>或 </a:t>
                      </a:r>
                      <a:r>
                        <a:rPr lang="en-US" sz="800" u="none" strike="noStrike">
                          <a:effectLst/>
                        </a:rPr>
                        <a:t>BIGINT</a:t>
                      </a:r>
                      <a:endParaRPr lang="en-US" sz="800" b="0" i="0" u="none" strike="noStrike">
                        <a:solidFill>
                          <a:srgbClr val="333333"/>
                        </a:solidFill>
                        <a:effectLst/>
                        <a:latin typeface="Arial"/>
                      </a:endParaRPr>
                    </a:p>
                  </a:txBody>
                  <a:tcPr marL="5971" marR="5971" marT="5971" marB="0"/>
                </a:tc>
              </a:tr>
              <a:tr h="123497">
                <a:tc>
                  <a:txBody>
                    <a:bodyPr/>
                    <a:lstStyle/>
                    <a:p>
                      <a:pPr algn="l" fontAlgn="t"/>
                      <a:r>
                        <a:rPr lang="en-US" sz="800" u="none" strike="noStrike">
                          <a:effectLst/>
                        </a:rPr>
                        <a:t>FloatTypeHandler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java.lang.Float, float</a:t>
                      </a:r>
                      <a:endParaRPr lang="en-US" sz="800" b="0" i="0" u="none" strike="noStrike">
                        <a:solidFill>
                          <a:srgbClr val="333333"/>
                        </a:solidFill>
                        <a:effectLst/>
                        <a:latin typeface="Courier New"/>
                      </a:endParaRPr>
                    </a:p>
                  </a:txBody>
                  <a:tcPr marL="5971" marR="5971" marT="5971" marB="0"/>
                </a:tc>
                <a:tc>
                  <a:txBody>
                    <a:bodyPr/>
                    <a:lstStyle/>
                    <a:p>
                      <a:pPr algn="l" fontAlgn="t"/>
                      <a:r>
                        <a:rPr lang="zh-CN" altLang="en-US" sz="800" u="none" strike="noStrike">
                          <a:effectLst/>
                        </a:rPr>
                        <a:t>数据库兼容的 </a:t>
                      </a:r>
                      <a:r>
                        <a:rPr lang="en-US" sz="800" u="none" strike="noStrike">
                          <a:effectLst/>
                        </a:rPr>
                        <a:t>NUMERIC </a:t>
                      </a:r>
                      <a:r>
                        <a:rPr lang="zh-CN" altLang="en-US" sz="800" u="none" strike="noStrike">
                          <a:effectLst/>
                        </a:rPr>
                        <a:t>或 </a:t>
                      </a:r>
                      <a:r>
                        <a:rPr lang="en-US" sz="800" u="none" strike="noStrike">
                          <a:effectLst/>
                        </a:rPr>
                        <a:t>FLOAT</a:t>
                      </a:r>
                      <a:endParaRPr lang="en-US" sz="800" b="0" i="0" u="none" strike="noStrike">
                        <a:solidFill>
                          <a:srgbClr val="333333"/>
                        </a:solidFill>
                        <a:effectLst/>
                        <a:latin typeface="Arial"/>
                      </a:endParaRPr>
                    </a:p>
                  </a:txBody>
                  <a:tcPr marL="5971" marR="5971" marT="5971" marB="0"/>
                </a:tc>
              </a:tr>
              <a:tr h="123497">
                <a:tc>
                  <a:txBody>
                    <a:bodyPr/>
                    <a:lstStyle/>
                    <a:p>
                      <a:pPr algn="l" fontAlgn="t"/>
                      <a:r>
                        <a:rPr lang="en-US" sz="800" u="none" strike="noStrike">
                          <a:effectLst/>
                        </a:rPr>
                        <a:t>DoubleTypeHandler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java.lang.Double, double</a:t>
                      </a:r>
                      <a:endParaRPr lang="en-US" sz="800" b="0" i="0" u="none" strike="noStrike">
                        <a:solidFill>
                          <a:srgbClr val="333333"/>
                        </a:solidFill>
                        <a:effectLst/>
                        <a:latin typeface="Courier New"/>
                      </a:endParaRPr>
                    </a:p>
                  </a:txBody>
                  <a:tcPr marL="5971" marR="5971" marT="5971" marB="0"/>
                </a:tc>
                <a:tc>
                  <a:txBody>
                    <a:bodyPr/>
                    <a:lstStyle/>
                    <a:p>
                      <a:pPr algn="l" fontAlgn="t"/>
                      <a:r>
                        <a:rPr lang="zh-CN" altLang="en-US" sz="800" u="none" strike="noStrike">
                          <a:effectLst/>
                        </a:rPr>
                        <a:t>数据库兼容的 </a:t>
                      </a:r>
                      <a:r>
                        <a:rPr lang="en-US" sz="800" u="none" strike="noStrike">
                          <a:effectLst/>
                        </a:rPr>
                        <a:t>NUMERIC </a:t>
                      </a:r>
                      <a:r>
                        <a:rPr lang="zh-CN" altLang="en-US" sz="800" u="none" strike="noStrike">
                          <a:effectLst/>
                        </a:rPr>
                        <a:t>或 </a:t>
                      </a:r>
                      <a:r>
                        <a:rPr lang="en-US" sz="800" u="none" strike="noStrike">
                          <a:effectLst/>
                        </a:rPr>
                        <a:t>DOUBLE</a:t>
                      </a:r>
                      <a:endParaRPr lang="en-US" sz="800" b="0" i="0" u="none" strike="noStrike">
                        <a:solidFill>
                          <a:srgbClr val="333333"/>
                        </a:solidFill>
                        <a:effectLst/>
                        <a:latin typeface="Arial"/>
                      </a:endParaRPr>
                    </a:p>
                  </a:txBody>
                  <a:tcPr marL="5971" marR="5971" marT="5971" marB="0"/>
                </a:tc>
              </a:tr>
              <a:tr h="123497">
                <a:tc>
                  <a:txBody>
                    <a:bodyPr/>
                    <a:lstStyle/>
                    <a:p>
                      <a:pPr algn="l" fontAlgn="t"/>
                      <a:r>
                        <a:rPr lang="en-US" sz="800" u="none" strike="noStrike">
                          <a:effectLst/>
                        </a:rPr>
                        <a:t>BigDecimalTypeHandler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java.math.BigDecimal</a:t>
                      </a:r>
                      <a:endParaRPr lang="en-US" sz="800" b="0" i="0" u="none" strike="noStrike">
                        <a:solidFill>
                          <a:srgbClr val="333333"/>
                        </a:solidFill>
                        <a:effectLst/>
                        <a:latin typeface="Courier New"/>
                      </a:endParaRPr>
                    </a:p>
                  </a:txBody>
                  <a:tcPr marL="5971" marR="5971" marT="5971" marB="0"/>
                </a:tc>
                <a:tc>
                  <a:txBody>
                    <a:bodyPr/>
                    <a:lstStyle/>
                    <a:p>
                      <a:pPr algn="l" fontAlgn="t"/>
                      <a:r>
                        <a:rPr lang="zh-CN" altLang="en-US" sz="800" u="none" strike="noStrike">
                          <a:effectLst/>
                        </a:rPr>
                        <a:t>数据库兼容的 </a:t>
                      </a:r>
                      <a:r>
                        <a:rPr lang="en-US" sz="800" u="none" strike="noStrike">
                          <a:effectLst/>
                        </a:rPr>
                        <a:t>NUMERIC </a:t>
                      </a:r>
                      <a:r>
                        <a:rPr lang="zh-CN" altLang="en-US" sz="800" u="none" strike="noStrike">
                          <a:effectLst/>
                        </a:rPr>
                        <a:t>或 </a:t>
                      </a:r>
                      <a:r>
                        <a:rPr lang="en-US" sz="800" u="none" strike="noStrike">
                          <a:effectLst/>
                        </a:rPr>
                        <a:t>DECIMAL</a:t>
                      </a:r>
                      <a:endParaRPr lang="en-US" sz="800" b="0" i="0" u="none" strike="noStrike">
                        <a:solidFill>
                          <a:srgbClr val="333333"/>
                        </a:solidFill>
                        <a:effectLst/>
                        <a:latin typeface="Arial"/>
                      </a:endParaRPr>
                    </a:p>
                  </a:txBody>
                  <a:tcPr marL="5971" marR="5971" marT="5971" marB="0"/>
                </a:tc>
              </a:tr>
              <a:tr h="123497">
                <a:tc>
                  <a:txBody>
                    <a:bodyPr/>
                    <a:lstStyle/>
                    <a:p>
                      <a:pPr algn="l" fontAlgn="t"/>
                      <a:r>
                        <a:rPr lang="en-US" sz="800" u="none" strike="noStrike">
                          <a:effectLst/>
                        </a:rPr>
                        <a:t>StringTypeHandler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java.lang.String</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CHAR, VARCHAR</a:t>
                      </a:r>
                      <a:endParaRPr lang="en-US" sz="800" b="0" i="0" u="none" strike="noStrike">
                        <a:solidFill>
                          <a:srgbClr val="333333"/>
                        </a:solidFill>
                        <a:effectLst/>
                        <a:latin typeface="Courier New"/>
                      </a:endParaRPr>
                    </a:p>
                  </a:txBody>
                  <a:tcPr marL="5971" marR="5971" marT="5971" marB="0"/>
                </a:tc>
              </a:tr>
              <a:tr h="117322">
                <a:tc>
                  <a:txBody>
                    <a:bodyPr/>
                    <a:lstStyle/>
                    <a:p>
                      <a:pPr algn="l" fontAlgn="t"/>
                      <a:r>
                        <a:rPr lang="en-US" sz="800" u="none" strike="noStrike">
                          <a:effectLst/>
                        </a:rPr>
                        <a:t>ClobReaderTypeHandler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java.io.Reader</a:t>
                      </a:r>
                      <a:endParaRPr lang="en-US" sz="800" b="0" i="0" u="none" strike="noStrike">
                        <a:solidFill>
                          <a:srgbClr val="333333"/>
                        </a:solidFill>
                        <a:effectLst/>
                        <a:latin typeface="Courier New"/>
                      </a:endParaRPr>
                    </a:p>
                  </a:txBody>
                  <a:tcPr marL="5971" marR="5971" marT="5971" marB="0"/>
                </a:tc>
                <a:tc>
                  <a:txBody>
                    <a:bodyPr/>
                    <a:lstStyle/>
                    <a:p>
                      <a:pPr algn="l" fontAlgn="t"/>
                      <a:r>
                        <a:rPr lang="en-US" altLang="zh-CN" sz="800" u="none" strike="noStrike">
                          <a:effectLst/>
                        </a:rPr>
                        <a:t>-</a:t>
                      </a:r>
                      <a:endParaRPr lang="en-US" altLang="zh-CN" sz="800" b="0" i="0" u="none" strike="noStrike">
                        <a:solidFill>
                          <a:srgbClr val="333333"/>
                        </a:solidFill>
                        <a:effectLst/>
                        <a:latin typeface="Arial"/>
                      </a:endParaRPr>
                    </a:p>
                  </a:txBody>
                  <a:tcPr marL="5971" marR="5971" marT="5971" marB="0"/>
                </a:tc>
              </a:tr>
              <a:tr h="123497">
                <a:tc>
                  <a:txBody>
                    <a:bodyPr/>
                    <a:lstStyle/>
                    <a:p>
                      <a:pPr algn="l" fontAlgn="t"/>
                      <a:r>
                        <a:rPr lang="en-US" sz="800" u="none" strike="noStrike">
                          <a:effectLst/>
                        </a:rPr>
                        <a:t>ClobTypeHandler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java.lang.String</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CLOB, LONGVARCHAR</a:t>
                      </a:r>
                      <a:endParaRPr lang="en-US" sz="800" b="0" i="0" u="none" strike="noStrike">
                        <a:solidFill>
                          <a:srgbClr val="333333"/>
                        </a:solidFill>
                        <a:effectLst/>
                        <a:latin typeface="Courier New"/>
                      </a:endParaRPr>
                    </a:p>
                  </a:txBody>
                  <a:tcPr marL="5971" marR="5971" marT="5971" marB="0"/>
                </a:tc>
              </a:tr>
              <a:tr h="123497">
                <a:tc>
                  <a:txBody>
                    <a:bodyPr/>
                    <a:lstStyle/>
                    <a:p>
                      <a:pPr algn="l" fontAlgn="t"/>
                      <a:r>
                        <a:rPr lang="en-US" sz="800" u="none" strike="noStrike">
                          <a:effectLst/>
                        </a:rPr>
                        <a:t>NStringTypeHandler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java.lang.String</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NVARCHAR, NCHAR</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NClobTypeHandler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java.lang.String</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NCLOB</a:t>
                      </a:r>
                      <a:endParaRPr lang="en-US" sz="800" b="0" i="0" u="none" strike="noStrike">
                        <a:solidFill>
                          <a:srgbClr val="333333"/>
                        </a:solidFill>
                        <a:effectLst/>
                        <a:latin typeface="Courier New"/>
                      </a:endParaRPr>
                    </a:p>
                  </a:txBody>
                  <a:tcPr marL="5971" marR="5971" marT="5971" marB="0"/>
                </a:tc>
              </a:tr>
              <a:tr h="117322">
                <a:tc>
                  <a:txBody>
                    <a:bodyPr/>
                    <a:lstStyle/>
                    <a:p>
                      <a:pPr algn="l" fontAlgn="t"/>
                      <a:r>
                        <a:rPr lang="en-US" sz="800" u="none" strike="noStrike">
                          <a:effectLst/>
                        </a:rPr>
                        <a:t>BlobInputStreamTypeHandler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java.io.InputStream</a:t>
                      </a:r>
                      <a:endParaRPr lang="en-US" sz="800" b="0" i="0" u="none" strike="noStrike">
                        <a:solidFill>
                          <a:srgbClr val="333333"/>
                        </a:solidFill>
                        <a:effectLst/>
                        <a:latin typeface="Courier New"/>
                      </a:endParaRPr>
                    </a:p>
                  </a:txBody>
                  <a:tcPr marL="5971" marR="5971" marT="5971" marB="0"/>
                </a:tc>
                <a:tc>
                  <a:txBody>
                    <a:bodyPr/>
                    <a:lstStyle/>
                    <a:p>
                      <a:pPr algn="l" fontAlgn="t"/>
                      <a:r>
                        <a:rPr lang="en-US" altLang="zh-CN" sz="800" u="none" strike="noStrike">
                          <a:effectLst/>
                        </a:rPr>
                        <a:t>-</a:t>
                      </a:r>
                      <a:endParaRPr lang="en-US" altLang="zh-CN" sz="800" b="0" i="0" u="none" strike="noStrike">
                        <a:solidFill>
                          <a:srgbClr val="333333"/>
                        </a:solidFill>
                        <a:effectLst/>
                        <a:latin typeface="Arial"/>
                      </a:endParaRPr>
                    </a:p>
                  </a:txBody>
                  <a:tcPr marL="5971" marR="5971" marT="5971" marB="0"/>
                </a:tc>
              </a:tr>
              <a:tr h="117322">
                <a:tc>
                  <a:txBody>
                    <a:bodyPr/>
                    <a:lstStyle/>
                    <a:p>
                      <a:pPr algn="l" fontAlgn="t"/>
                      <a:r>
                        <a:rPr lang="en-US" sz="800" u="none" strike="noStrike">
                          <a:effectLst/>
                        </a:rPr>
                        <a:t>ByteArrayTypeHandler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byte[]</a:t>
                      </a:r>
                      <a:endParaRPr lang="en-US" sz="800" b="0" i="0" u="none" strike="noStrike">
                        <a:solidFill>
                          <a:srgbClr val="333333"/>
                        </a:solidFill>
                        <a:effectLst/>
                        <a:latin typeface="Courier New"/>
                      </a:endParaRPr>
                    </a:p>
                  </a:txBody>
                  <a:tcPr marL="5971" marR="5971" marT="5971" marB="0"/>
                </a:tc>
                <a:tc>
                  <a:txBody>
                    <a:bodyPr/>
                    <a:lstStyle/>
                    <a:p>
                      <a:pPr algn="l" fontAlgn="t"/>
                      <a:r>
                        <a:rPr lang="zh-CN" altLang="en-US" sz="800" u="none" strike="noStrike">
                          <a:effectLst/>
                        </a:rPr>
                        <a:t>数据库兼容的字节流类型</a:t>
                      </a:r>
                      <a:endParaRPr lang="zh-CN" altLang="en-US" sz="800" b="0" i="0" u="none" strike="noStrike">
                        <a:solidFill>
                          <a:srgbClr val="333333"/>
                        </a:solidFill>
                        <a:effectLst/>
                        <a:latin typeface="Arial"/>
                      </a:endParaRPr>
                    </a:p>
                  </a:txBody>
                  <a:tcPr marL="5971" marR="5971" marT="5971" marB="0"/>
                </a:tc>
              </a:tr>
              <a:tr h="123497">
                <a:tc>
                  <a:txBody>
                    <a:bodyPr/>
                    <a:lstStyle/>
                    <a:p>
                      <a:pPr algn="l" fontAlgn="t"/>
                      <a:r>
                        <a:rPr lang="en-US" sz="800" u="none" strike="noStrike">
                          <a:effectLst/>
                        </a:rPr>
                        <a:t>BlobTypeHandler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byte[]</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BLOB, LONGVARBINARY</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DateTypeHandler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java.util.Date</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TIMESTAMP</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DateOnlyTypeHandler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java.util.Date</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DATE</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TimeOnlyTypeHandler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java.util.Date</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TIME</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SqlTimestampTypeHandler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java.sql.Timestamp</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TIMESTAMP</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SqlDateTypeHandler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java.sql.Date</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DATE</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SqlTimeTypeHandler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java.sql.Time</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TIME</a:t>
                      </a:r>
                      <a:endParaRPr lang="en-US" sz="800" b="0" i="0" u="none" strike="noStrike">
                        <a:solidFill>
                          <a:srgbClr val="333333"/>
                        </a:solidFill>
                        <a:effectLst/>
                        <a:latin typeface="Courier New"/>
                      </a:endParaRPr>
                    </a:p>
                  </a:txBody>
                  <a:tcPr marL="5971" marR="5971" marT="5971" marB="0"/>
                </a:tc>
              </a:tr>
              <a:tr h="123497">
                <a:tc>
                  <a:txBody>
                    <a:bodyPr/>
                    <a:lstStyle/>
                    <a:p>
                      <a:pPr algn="l" fontAlgn="t"/>
                      <a:r>
                        <a:rPr lang="en-US" sz="800" u="none" strike="noStrike">
                          <a:effectLst/>
                        </a:rPr>
                        <a:t>ObjectTypeHandler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Any</a:t>
                      </a:r>
                      <a:endParaRPr lang="en-US" sz="800" b="0" i="0" u="none" strike="noStrike">
                        <a:solidFill>
                          <a:srgbClr val="333333"/>
                        </a:solidFill>
                        <a:effectLst/>
                        <a:latin typeface="Arial"/>
                      </a:endParaRPr>
                    </a:p>
                  </a:txBody>
                  <a:tcPr marL="5971" marR="5971" marT="5971" marB="0"/>
                </a:tc>
                <a:tc>
                  <a:txBody>
                    <a:bodyPr/>
                    <a:lstStyle/>
                    <a:p>
                      <a:pPr algn="l" fontAlgn="t"/>
                      <a:r>
                        <a:rPr lang="en-US" sz="800" u="none" strike="noStrike">
                          <a:effectLst/>
                        </a:rPr>
                        <a:t>OTHER </a:t>
                      </a:r>
                      <a:r>
                        <a:rPr lang="zh-CN" altLang="en-US" sz="800" u="none" strike="noStrike">
                          <a:effectLst/>
                        </a:rPr>
                        <a:t>或未指定类型</a:t>
                      </a:r>
                      <a:endParaRPr lang="zh-CN" altLang="en-US" sz="800" b="0" i="0" u="none" strike="noStrike">
                        <a:solidFill>
                          <a:srgbClr val="333333"/>
                        </a:solidFill>
                        <a:effectLst/>
                        <a:latin typeface="Courier New"/>
                      </a:endParaRPr>
                    </a:p>
                  </a:txBody>
                  <a:tcPr marL="5971" marR="5971" marT="5971" marB="0"/>
                </a:tc>
              </a:tr>
              <a:tr h="0">
                <a:tc>
                  <a:txBody>
                    <a:bodyPr/>
                    <a:lstStyle/>
                    <a:p>
                      <a:pPr algn="l" fontAlgn="t"/>
                      <a:r>
                        <a:rPr lang="en-US" sz="800" u="none" strike="noStrike">
                          <a:effectLst/>
                        </a:rPr>
                        <a:t>EnumTypeHandler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Enumeration Type</a:t>
                      </a:r>
                      <a:endParaRPr lang="en-US" sz="800" b="0" i="0" u="none" strike="noStrike">
                        <a:solidFill>
                          <a:srgbClr val="333333"/>
                        </a:solidFill>
                        <a:effectLst/>
                        <a:latin typeface="Arial"/>
                      </a:endParaRPr>
                    </a:p>
                  </a:txBody>
                  <a:tcPr marL="5971" marR="5971" marT="5971" marB="0"/>
                </a:tc>
                <a:tc>
                  <a:txBody>
                    <a:bodyPr/>
                    <a:lstStyle/>
                    <a:p>
                      <a:pPr algn="l" fontAlgn="t"/>
                      <a:r>
                        <a:rPr lang="en-US" altLang="zh-CN" sz="800" u="none" strike="noStrike">
                          <a:effectLst/>
                        </a:rPr>
                        <a:t>VARCHAR </a:t>
                      </a:r>
                      <a:r>
                        <a:rPr lang="zh-CN" altLang="en-US" sz="800" u="none" strike="noStrike">
                          <a:effectLst/>
                        </a:rPr>
                        <a:t>或任何兼容的字符串类型，用来存储枚举的名称（而不是索引序数值）</a:t>
                      </a:r>
                      <a:endParaRPr lang="zh-CN" altLang="en-US" sz="800" b="0" i="0" u="none" strike="noStrike">
                        <a:solidFill>
                          <a:srgbClr val="333333"/>
                        </a:solidFill>
                        <a:effectLst/>
                        <a:latin typeface="Arial"/>
                      </a:endParaRPr>
                    </a:p>
                  </a:txBody>
                  <a:tcPr marL="5971" marR="5971" marT="5971" marB="0"/>
                </a:tc>
              </a:tr>
              <a:tr h="80349">
                <a:tc>
                  <a:txBody>
                    <a:bodyPr/>
                    <a:lstStyle/>
                    <a:p>
                      <a:pPr algn="l" fontAlgn="t"/>
                      <a:r>
                        <a:rPr lang="en-US" sz="800" u="none" strike="noStrike">
                          <a:effectLst/>
                        </a:rPr>
                        <a:t>EnumOrdinalTypeHandler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Enumeration Type</a:t>
                      </a:r>
                      <a:endParaRPr lang="en-US" sz="800" b="0" i="0" u="none" strike="noStrike">
                        <a:solidFill>
                          <a:srgbClr val="333333"/>
                        </a:solidFill>
                        <a:effectLst/>
                        <a:latin typeface="Arial"/>
                      </a:endParaRPr>
                    </a:p>
                  </a:txBody>
                  <a:tcPr marL="5971" marR="5971" marT="5971" marB="0"/>
                </a:tc>
                <a:tc>
                  <a:txBody>
                    <a:bodyPr/>
                    <a:lstStyle/>
                    <a:p>
                      <a:pPr algn="l" fontAlgn="t"/>
                      <a:r>
                        <a:rPr lang="zh-CN" altLang="en-US" sz="800" u="none" strike="noStrike" dirty="0">
                          <a:effectLst/>
                        </a:rPr>
                        <a:t>任何兼容的 </a:t>
                      </a:r>
                      <a:r>
                        <a:rPr lang="en-US" sz="800" u="none" strike="noStrike" dirty="0">
                          <a:effectLst/>
                        </a:rPr>
                        <a:t>NUMERIC </a:t>
                      </a:r>
                      <a:r>
                        <a:rPr lang="zh-CN" altLang="en-US" sz="800" u="none" strike="noStrike" dirty="0">
                          <a:effectLst/>
                        </a:rPr>
                        <a:t>或 </a:t>
                      </a:r>
                      <a:r>
                        <a:rPr lang="en-US" sz="800" u="none" strike="noStrike" dirty="0">
                          <a:effectLst/>
                        </a:rPr>
                        <a:t>DOUBLE </a:t>
                      </a:r>
                      <a:r>
                        <a:rPr lang="zh-CN" altLang="en-US" sz="800" u="none" strike="noStrike" dirty="0">
                          <a:effectLst/>
                        </a:rPr>
                        <a:t>类型，用来存储枚举的序数值（而不是名称）。</a:t>
                      </a:r>
                      <a:endParaRPr lang="zh-CN" altLang="en-US" sz="800" b="0" i="0" u="none" strike="noStrike" dirty="0">
                        <a:solidFill>
                          <a:srgbClr val="333333"/>
                        </a:solidFill>
                        <a:effectLst/>
                        <a:latin typeface="Arial"/>
                      </a:endParaRPr>
                    </a:p>
                  </a:txBody>
                  <a:tcPr marL="5971" marR="5971" marT="5971" marB="0"/>
                </a:tc>
              </a:tr>
              <a:tr h="111147">
                <a:tc>
                  <a:txBody>
                    <a:bodyPr/>
                    <a:lstStyle/>
                    <a:p>
                      <a:pPr algn="l" fontAlgn="t"/>
                      <a:r>
                        <a:rPr lang="en-US" sz="800" u="none" strike="noStrike">
                          <a:effectLst/>
                        </a:rPr>
                        <a:t>SqlxmlTypeHandler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java.lang.String</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SQLXML</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InstantTypeHandler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java.time.Instant</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TIMESTAMP</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LocalDateTimeTypeHandler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java.time.LocalDateTime</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TIMESTAMP</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LocalDateTypeHandler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java.time.LocalDate</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DATE</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LocalTimeTypeHandler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java.time.LocalTime</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TIME</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OffsetDateTimeTypeHandler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java.time.OffsetDateTime</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TIMESTAMP</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OffsetTimeTypeHandler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java.time.OffsetTime</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TIME</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ZonedDateTimeTypeHandler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java.time.ZonedDateTime</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TIMESTAMP</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YearTypeHandler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java.time.Year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INTEGER</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MonthTypeHandler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java.time.Month</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INTEGER</a:t>
                      </a:r>
                      <a:endParaRPr lang="en-US" sz="800" b="0" i="0" u="none" strike="noStrike">
                        <a:solidFill>
                          <a:srgbClr val="333333"/>
                        </a:solidFill>
                        <a:effectLst/>
                        <a:latin typeface="Courier New"/>
                      </a:endParaRPr>
                    </a:p>
                  </a:txBody>
                  <a:tcPr marL="5971" marR="5971" marT="5971" marB="0"/>
                </a:tc>
              </a:tr>
              <a:tr h="123497">
                <a:tc>
                  <a:txBody>
                    <a:bodyPr/>
                    <a:lstStyle/>
                    <a:p>
                      <a:pPr algn="l" fontAlgn="t"/>
                      <a:r>
                        <a:rPr lang="en-US" sz="800" u="none" strike="noStrike">
                          <a:effectLst/>
                        </a:rPr>
                        <a:t>YearMonthTypeHandler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java.time.YearMonth</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VARCHAR </a:t>
                      </a:r>
                      <a:r>
                        <a:rPr lang="zh-CN" altLang="en-US" sz="800" u="none" strike="noStrike">
                          <a:effectLst/>
                        </a:rPr>
                        <a:t>或 </a:t>
                      </a:r>
                      <a:r>
                        <a:rPr lang="en-US" sz="800" u="none" strike="noStrike">
                          <a:effectLst/>
                        </a:rPr>
                        <a:t>LONGVARCHAR</a:t>
                      </a:r>
                      <a:endParaRPr lang="en-US" sz="800" b="0" i="0" u="none" strike="noStrike">
                        <a:solidFill>
                          <a:srgbClr val="333333"/>
                        </a:solidFill>
                        <a:effectLst/>
                        <a:latin typeface="Courier New"/>
                      </a:endParaRPr>
                    </a:p>
                  </a:txBody>
                  <a:tcPr marL="5971" marR="5971" marT="5971" marB="0"/>
                </a:tc>
              </a:tr>
              <a:tr h="111147">
                <a:tc>
                  <a:txBody>
                    <a:bodyPr/>
                    <a:lstStyle/>
                    <a:p>
                      <a:pPr algn="l" fontAlgn="t"/>
                      <a:r>
                        <a:rPr lang="en-US" sz="800" u="none" strike="noStrike">
                          <a:effectLst/>
                        </a:rPr>
                        <a:t>JapaneseDateTypeHandler</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a:effectLst/>
                        </a:rPr>
                        <a:t>java.time.chrono.JapaneseDate</a:t>
                      </a:r>
                      <a:endParaRPr lang="en-US" sz="800" b="0" i="0" u="none" strike="noStrike">
                        <a:solidFill>
                          <a:srgbClr val="333333"/>
                        </a:solidFill>
                        <a:effectLst/>
                        <a:latin typeface="Courier New"/>
                      </a:endParaRPr>
                    </a:p>
                  </a:txBody>
                  <a:tcPr marL="5971" marR="5971" marT="5971" marB="0"/>
                </a:tc>
                <a:tc>
                  <a:txBody>
                    <a:bodyPr/>
                    <a:lstStyle/>
                    <a:p>
                      <a:pPr algn="l" fontAlgn="t"/>
                      <a:r>
                        <a:rPr lang="en-US" sz="800" u="none" strike="noStrike" dirty="0">
                          <a:effectLst/>
                        </a:rPr>
                        <a:t>DATE</a:t>
                      </a:r>
                      <a:endParaRPr lang="en-US" sz="800" b="0" i="0" u="none" strike="noStrike" dirty="0">
                        <a:solidFill>
                          <a:srgbClr val="333333"/>
                        </a:solidFill>
                        <a:effectLst/>
                        <a:latin typeface="Courier New"/>
                      </a:endParaRPr>
                    </a:p>
                  </a:txBody>
                  <a:tcPr marL="5971" marR="5971" marT="5971" marB="0"/>
                </a:tc>
              </a:tr>
            </a:tbl>
          </a:graphicData>
        </a:graphic>
      </p:graphicFrame>
    </p:spTree>
    <p:extLst>
      <p:ext uri="{BB962C8B-B14F-4D97-AF65-F5344CB8AC3E}">
        <p14:creationId xmlns:p14="http://schemas.microsoft.com/office/powerpoint/2010/main" val="2182055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类型处理器（</a:t>
            </a:r>
            <a:r>
              <a:rPr lang="en-US" altLang="zh-CN" dirty="0" err="1"/>
              <a:t>typeHandlers</a:t>
            </a:r>
            <a:r>
              <a:rPr lang="zh-CN" altLang="en-US" dirty="0"/>
              <a:t>）</a:t>
            </a:r>
          </a:p>
        </p:txBody>
      </p:sp>
      <p:sp>
        <p:nvSpPr>
          <p:cNvPr id="3" name="内容占位符 2"/>
          <p:cNvSpPr>
            <a:spLocks noGrp="1"/>
          </p:cNvSpPr>
          <p:nvPr>
            <p:ph idx="1"/>
          </p:nvPr>
        </p:nvSpPr>
        <p:spPr/>
        <p:txBody>
          <a:bodyPr>
            <a:normAutofit fontScale="25000" lnSpcReduction="20000"/>
          </a:bodyPr>
          <a:lstStyle/>
          <a:p>
            <a:pPr marL="0" indent="0">
              <a:buNone/>
            </a:pPr>
            <a:r>
              <a:rPr lang="zh-CN" altLang="en-US" dirty="0"/>
              <a:t>你可以重写已有的类型处理器或创建你自己的类型处理器来处理不支持的或非标准的类型。 具体做法为：实现 </a:t>
            </a:r>
            <a:r>
              <a:rPr lang="en-US" altLang="zh-CN" dirty="0" err="1"/>
              <a:t>org.apache.ibatis.type.TypeHandler</a:t>
            </a:r>
            <a:r>
              <a:rPr lang="en-US" altLang="zh-CN" dirty="0"/>
              <a:t> </a:t>
            </a:r>
            <a:r>
              <a:rPr lang="zh-CN" altLang="en-US" dirty="0"/>
              <a:t>接口， 或继承一个很便利的类 </a:t>
            </a:r>
            <a:r>
              <a:rPr lang="en-US" altLang="zh-CN" dirty="0" err="1"/>
              <a:t>org.apache.ibatis.type.BaseTypeHandler</a:t>
            </a:r>
            <a:r>
              <a:rPr lang="zh-CN" altLang="en-US" dirty="0"/>
              <a:t>， 并且可以（可选地）将它映射到一个 </a:t>
            </a:r>
            <a:r>
              <a:rPr lang="en-US" altLang="zh-CN" dirty="0"/>
              <a:t>JDBC </a:t>
            </a:r>
            <a:r>
              <a:rPr lang="zh-CN" altLang="en-US" dirty="0"/>
              <a:t>类型。比如：</a:t>
            </a:r>
          </a:p>
          <a:p>
            <a:pPr marL="0" indent="0">
              <a:buNone/>
            </a:pPr>
            <a:endParaRPr lang="zh-CN" altLang="en-US" dirty="0"/>
          </a:p>
          <a:p>
            <a:pPr marL="0" indent="0">
              <a:buNone/>
            </a:pPr>
            <a:r>
              <a:rPr lang="en-US" altLang="zh-CN" dirty="0"/>
              <a:t>// ExampleTypeHandler.java</a:t>
            </a:r>
          </a:p>
          <a:p>
            <a:pPr marL="0" indent="0">
              <a:buNone/>
            </a:pPr>
            <a:r>
              <a:rPr lang="en-US" altLang="zh-CN" dirty="0"/>
              <a:t>@</a:t>
            </a:r>
            <a:r>
              <a:rPr lang="en-US" altLang="zh-CN" dirty="0" err="1"/>
              <a:t>MappedJdbcTypes</a:t>
            </a:r>
            <a:r>
              <a:rPr lang="en-US" altLang="zh-CN" dirty="0"/>
              <a:t>(</a:t>
            </a:r>
            <a:r>
              <a:rPr lang="en-US" altLang="zh-CN" dirty="0" err="1"/>
              <a:t>JdbcType.VARCHAR</a:t>
            </a:r>
            <a:r>
              <a:rPr lang="en-US" altLang="zh-CN" dirty="0"/>
              <a:t>)</a:t>
            </a:r>
          </a:p>
          <a:p>
            <a:pPr marL="0" indent="0">
              <a:buNone/>
            </a:pPr>
            <a:r>
              <a:rPr lang="en-US" altLang="zh-CN" dirty="0"/>
              <a:t>public class </a:t>
            </a:r>
            <a:r>
              <a:rPr lang="en-US" altLang="zh-CN" dirty="0" err="1"/>
              <a:t>ExampleTypeHandler</a:t>
            </a:r>
            <a:r>
              <a:rPr lang="en-US" altLang="zh-CN" dirty="0"/>
              <a:t> extends </a:t>
            </a:r>
            <a:r>
              <a:rPr lang="en-US" altLang="zh-CN" dirty="0" err="1"/>
              <a:t>BaseTypeHandler</a:t>
            </a:r>
            <a:r>
              <a:rPr lang="en-US" altLang="zh-CN" dirty="0"/>
              <a:t>&lt;String&gt; {</a:t>
            </a:r>
          </a:p>
          <a:p>
            <a:pPr marL="0" indent="0">
              <a:buNone/>
            </a:pPr>
            <a:endParaRPr lang="en-US" altLang="zh-CN" dirty="0"/>
          </a:p>
          <a:p>
            <a:pPr marL="0" indent="0">
              <a:buNone/>
            </a:pPr>
            <a:r>
              <a:rPr lang="en-US" altLang="zh-CN" dirty="0"/>
              <a:t>  @Override</a:t>
            </a:r>
          </a:p>
          <a:p>
            <a:pPr marL="0" indent="0">
              <a:buNone/>
            </a:pPr>
            <a:r>
              <a:rPr lang="en-US" altLang="zh-CN" dirty="0"/>
              <a:t>  public void </a:t>
            </a:r>
            <a:r>
              <a:rPr lang="en-US" altLang="zh-CN" dirty="0" err="1"/>
              <a:t>setNonNullParameter</a:t>
            </a:r>
            <a:r>
              <a:rPr lang="en-US" altLang="zh-CN" dirty="0"/>
              <a:t>(</a:t>
            </a:r>
            <a:r>
              <a:rPr lang="en-US" altLang="zh-CN" dirty="0" err="1"/>
              <a:t>PreparedStatement</a:t>
            </a:r>
            <a:r>
              <a:rPr lang="en-US" altLang="zh-CN" dirty="0"/>
              <a:t> </a:t>
            </a:r>
            <a:r>
              <a:rPr lang="en-US" altLang="zh-CN" dirty="0" err="1"/>
              <a:t>ps</a:t>
            </a:r>
            <a:r>
              <a:rPr lang="en-US" altLang="zh-CN" dirty="0"/>
              <a:t>, </a:t>
            </a:r>
            <a:r>
              <a:rPr lang="en-US" altLang="zh-CN" dirty="0" err="1"/>
              <a:t>int</a:t>
            </a:r>
            <a:r>
              <a:rPr lang="en-US" altLang="zh-CN" dirty="0"/>
              <a:t> i, String parameter, </a:t>
            </a:r>
            <a:r>
              <a:rPr lang="en-US" altLang="zh-CN" dirty="0" err="1"/>
              <a:t>JdbcType</a:t>
            </a:r>
            <a:r>
              <a:rPr lang="en-US" altLang="zh-CN" dirty="0"/>
              <a:t> </a:t>
            </a:r>
            <a:r>
              <a:rPr lang="en-US" altLang="zh-CN" dirty="0" err="1"/>
              <a:t>jdbcType</a:t>
            </a:r>
            <a:r>
              <a:rPr lang="en-US" altLang="zh-CN" dirty="0"/>
              <a:t>) throws </a:t>
            </a:r>
            <a:r>
              <a:rPr lang="en-US" altLang="zh-CN" dirty="0" err="1"/>
              <a:t>SQLException</a:t>
            </a:r>
            <a:r>
              <a:rPr lang="en-US" altLang="zh-CN" dirty="0"/>
              <a:t> {</a:t>
            </a:r>
          </a:p>
          <a:p>
            <a:pPr marL="0" indent="0">
              <a:buNone/>
            </a:pPr>
            <a:r>
              <a:rPr lang="en-US" altLang="zh-CN" dirty="0"/>
              <a:t>    </a:t>
            </a:r>
            <a:r>
              <a:rPr lang="en-US" altLang="zh-CN" dirty="0" err="1"/>
              <a:t>ps.setString</a:t>
            </a:r>
            <a:r>
              <a:rPr lang="en-US" altLang="zh-CN" dirty="0"/>
              <a:t>(i, parameter);</a:t>
            </a:r>
          </a:p>
          <a:p>
            <a:pPr marL="0" indent="0">
              <a:buNone/>
            </a:pPr>
            <a:r>
              <a:rPr lang="en-US" altLang="zh-CN" dirty="0"/>
              <a:t>  }</a:t>
            </a:r>
          </a:p>
          <a:p>
            <a:pPr marL="0" indent="0">
              <a:buNone/>
            </a:pPr>
            <a:endParaRPr lang="en-US" altLang="zh-CN" dirty="0"/>
          </a:p>
          <a:p>
            <a:pPr marL="0" indent="0">
              <a:buNone/>
            </a:pPr>
            <a:r>
              <a:rPr lang="en-US" altLang="zh-CN" dirty="0"/>
              <a:t>  @Override</a:t>
            </a:r>
          </a:p>
          <a:p>
            <a:pPr marL="0" indent="0">
              <a:buNone/>
            </a:pPr>
            <a:r>
              <a:rPr lang="en-US" altLang="zh-CN" dirty="0"/>
              <a:t>  public String </a:t>
            </a:r>
            <a:r>
              <a:rPr lang="en-US" altLang="zh-CN" dirty="0" err="1"/>
              <a:t>getNullableResult</a:t>
            </a:r>
            <a:r>
              <a:rPr lang="en-US" altLang="zh-CN" dirty="0"/>
              <a:t>(</a:t>
            </a:r>
            <a:r>
              <a:rPr lang="en-US" altLang="zh-CN" dirty="0" err="1"/>
              <a:t>ResultSet</a:t>
            </a:r>
            <a:r>
              <a:rPr lang="en-US" altLang="zh-CN" dirty="0"/>
              <a:t> </a:t>
            </a:r>
            <a:r>
              <a:rPr lang="en-US" altLang="zh-CN" dirty="0" err="1"/>
              <a:t>rs</a:t>
            </a:r>
            <a:r>
              <a:rPr lang="en-US" altLang="zh-CN" dirty="0"/>
              <a:t>, String </a:t>
            </a:r>
            <a:r>
              <a:rPr lang="en-US" altLang="zh-CN" dirty="0" err="1"/>
              <a:t>columnName</a:t>
            </a:r>
            <a:r>
              <a:rPr lang="en-US" altLang="zh-CN" dirty="0"/>
              <a:t>) throws </a:t>
            </a:r>
            <a:r>
              <a:rPr lang="en-US" altLang="zh-CN" dirty="0" err="1"/>
              <a:t>SQLException</a:t>
            </a:r>
            <a:r>
              <a:rPr lang="en-US" altLang="zh-CN" dirty="0"/>
              <a:t> {</a:t>
            </a:r>
          </a:p>
          <a:p>
            <a:pPr marL="0" indent="0">
              <a:buNone/>
            </a:pPr>
            <a:r>
              <a:rPr lang="en-US" altLang="zh-CN" dirty="0"/>
              <a:t>    return </a:t>
            </a:r>
            <a:r>
              <a:rPr lang="en-US" altLang="zh-CN" dirty="0" err="1"/>
              <a:t>rs.getString</a:t>
            </a:r>
            <a:r>
              <a:rPr lang="en-US" altLang="zh-CN" dirty="0"/>
              <a:t>(</a:t>
            </a:r>
            <a:r>
              <a:rPr lang="en-US" altLang="zh-CN" dirty="0" err="1"/>
              <a:t>columnName</a:t>
            </a:r>
            <a:r>
              <a:rPr lang="en-US" altLang="zh-CN" dirty="0"/>
              <a:t>);</a:t>
            </a:r>
          </a:p>
          <a:p>
            <a:pPr marL="0" indent="0">
              <a:buNone/>
            </a:pPr>
            <a:r>
              <a:rPr lang="en-US" altLang="zh-CN" dirty="0"/>
              <a:t>  }</a:t>
            </a:r>
          </a:p>
          <a:p>
            <a:pPr marL="0" indent="0">
              <a:buNone/>
            </a:pPr>
            <a:endParaRPr lang="en-US" altLang="zh-CN" dirty="0"/>
          </a:p>
          <a:p>
            <a:pPr marL="0" indent="0">
              <a:buNone/>
            </a:pPr>
            <a:r>
              <a:rPr lang="en-US" altLang="zh-CN" dirty="0"/>
              <a:t>  @Override</a:t>
            </a:r>
          </a:p>
          <a:p>
            <a:pPr marL="0" indent="0">
              <a:buNone/>
            </a:pPr>
            <a:r>
              <a:rPr lang="en-US" altLang="zh-CN" dirty="0"/>
              <a:t>  public String </a:t>
            </a:r>
            <a:r>
              <a:rPr lang="en-US" altLang="zh-CN" dirty="0" err="1"/>
              <a:t>getNullableResult</a:t>
            </a:r>
            <a:r>
              <a:rPr lang="en-US" altLang="zh-CN" dirty="0"/>
              <a:t>(</a:t>
            </a:r>
            <a:r>
              <a:rPr lang="en-US" altLang="zh-CN" dirty="0" err="1"/>
              <a:t>ResultSet</a:t>
            </a:r>
            <a:r>
              <a:rPr lang="en-US" altLang="zh-CN" dirty="0"/>
              <a:t> </a:t>
            </a:r>
            <a:r>
              <a:rPr lang="en-US" altLang="zh-CN" dirty="0" err="1"/>
              <a:t>rs</a:t>
            </a:r>
            <a:r>
              <a:rPr lang="en-US" altLang="zh-CN" dirty="0"/>
              <a:t>, </a:t>
            </a:r>
            <a:r>
              <a:rPr lang="en-US" altLang="zh-CN" dirty="0" err="1"/>
              <a:t>int</a:t>
            </a:r>
            <a:r>
              <a:rPr lang="en-US" altLang="zh-CN" dirty="0"/>
              <a:t> </a:t>
            </a:r>
            <a:r>
              <a:rPr lang="en-US" altLang="zh-CN" dirty="0" err="1"/>
              <a:t>columnIndex</a:t>
            </a:r>
            <a:r>
              <a:rPr lang="en-US" altLang="zh-CN" dirty="0"/>
              <a:t>) throws </a:t>
            </a:r>
            <a:r>
              <a:rPr lang="en-US" altLang="zh-CN" dirty="0" err="1"/>
              <a:t>SQLException</a:t>
            </a:r>
            <a:r>
              <a:rPr lang="en-US" altLang="zh-CN" dirty="0"/>
              <a:t> {</a:t>
            </a:r>
          </a:p>
          <a:p>
            <a:pPr marL="0" indent="0">
              <a:buNone/>
            </a:pPr>
            <a:r>
              <a:rPr lang="en-US" altLang="zh-CN" dirty="0"/>
              <a:t>    return </a:t>
            </a:r>
            <a:r>
              <a:rPr lang="en-US" altLang="zh-CN" dirty="0" err="1"/>
              <a:t>rs.getString</a:t>
            </a:r>
            <a:r>
              <a:rPr lang="en-US" altLang="zh-CN" dirty="0"/>
              <a:t>(</a:t>
            </a:r>
            <a:r>
              <a:rPr lang="en-US" altLang="zh-CN" dirty="0" err="1"/>
              <a:t>columnIndex</a:t>
            </a:r>
            <a:r>
              <a:rPr lang="en-US" altLang="zh-CN" dirty="0"/>
              <a:t>);</a:t>
            </a:r>
          </a:p>
          <a:p>
            <a:pPr marL="0" indent="0">
              <a:buNone/>
            </a:pPr>
            <a:r>
              <a:rPr lang="en-US" altLang="zh-CN" dirty="0"/>
              <a:t>  }</a:t>
            </a:r>
          </a:p>
          <a:p>
            <a:pPr marL="0" indent="0">
              <a:buNone/>
            </a:pPr>
            <a:endParaRPr lang="en-US" altLang="zh-CN" dirty="0"/>
          </a:p>
          <a:p>
            <a:pPr marL="0" indent="0">
              <a:buNone/>
            </a:pPr>
            <a:r>
              <a:rPr lang="en-US" altLang="zh-CN" dirty="0"/>
              <a:t>  @Override</a:t>
            </a:r>
          </a:p>
          <a:p>
            <a:pPr marL="0" indent="0">
              <a:buNone/>
            </a:pPr>
            <a:r>
              <a:rPr lang="en-US" altLang="zh-CN" dirty="0"/>
              <a:t>  public String </a:t>
            </a:r>
            <a:r>
              <a:rPr lang="en-US" altLang="zh-CN" dirty="0" err="1"/>
              <a:t>getNullableResult</a:t>
            </a:r>
            <a:r>
              <a:rPr lang="en-US" altLang="zh-CN" dirty="0"/>
              <a:t>(</a:t>
            </a:r>
            <a:r>
              <a:rPr lang="en-US" altLang="zh-CN" dirty="0" err="1"/>
              <a:t>CallableStatement</a:t>
            </a:r>
            <a:r>
              <a:rPr lang="en-US" altLang="zh-CN" dirty="0"/>
              <a:t> </a:t>
            </a:r>
            <a:r>
              <a:rPr lang="en-US" altLang="zh-CN" dirty="0" err="1"/>
              <a:t>cs</a:t>
            </a:r>
            <a:r>
              <a:rPr lang="en-US" altLang="zh-CN" dirty="0"/>
              <a:t>, </a:t>
            </a:r>
            <a:r>
              <a:rPr lang="en-US" altLang="zh-CN" dirty="0" err="1"/>
              <a:t>int</a:t>
            </a:r>
            <a:r>
              <a:rPr lang="en-US" altLang="zh-CN" dirty="0"/>
              <a:t> </a:t>
            </a:r>
            <a:r>
              <a:rPr lang="en-US" altLang="zh-CN" dirty="0" err="1"/>
              <a:t>columnIndex</a:t>
            </a:r>
            <a:r>
              <a:rPr lang="en-US" altLang="zh-CN" dirty="0"/>
              <a:t>) throws </a:t>
            </a:r>
            <a:r>
              <a:rPr lang="en-US" altLang="zh-CN" dirty="0" err="1"/>
              <a:t>SQLException</a:t>
            </a:r>
            <a:r>
              <a:rPr lang="en-US" altLang="zh-CN" dirty="0"/>
              <a:t> {</a:t>
            </a:r>
          </a:p>
          <a:p>
            <a:pPr marL="0" indent="0">
              <a:buNone/>
            </a:pPr>
            <a:r>
              <a:rPr lang="en-US" altLang="zh-CN" dirty="0"/>
              <a:t>    return </a:t>
            </a:r>
            <a:r>
              <a:rPr lang="en-US" altLang="zh-CN" dirty="0" err="1"/>
              <a:t>cs.getString</a:t>
            </a:r>
            <a:r>
              <a:rPr lang="en-US" altLang="zh-CN" dirty="0"/>
              <a:t>(</a:t>
            </a:r>
            <a:r>
              <a:rPr lang="en-US" altLang="zh-CN" dirty="0" err="1"/>
              <a:t>columnIndex</a:t>
            </a:r>
            <a:r>
              <a:rPr lang="en-US" altLang="zh-CN" dirty="0"/>
              <a:t>);</a:t>
            </a:r>
          </a:p>
          <a:p>
            <a:pPr marL="0" indent="0">
              <a:buNone/>
            </a:pPr>
            <a:r>
              <a:rPr lang="en-US" altLang="zh-CN" dirty="0"/>
              <a:t>  }</a:t>
            </a:r>
          </a:p>
          <a:p>
            <a:pPr marL="0" indent="0">
              <a:buNone/>
            </a:pPr>
            <a:r>
              <a:rPr lang="en-US" altLang="zh-CN" dirty="0"/>
              <a:t>}</a:t>
            </a:r>
          </a:p>
          <a:p>
            <a:pPr marL="0" indent="0">
              <a:buNone/>
            </a:pPr>
            <a:r>
              <a:rPr lang="en-US" altLang="zh-CN" dirty="0"/>
              <a:t>&lt;!-- mybatis-config.xml --&gt;</a:t>
            </a:r>
          </a:p>
          <a:p>
            <a:pPr marL="0" indent="0">
              <a:buNone/>
            </a:pPr>
            <a:r>
              <a:rPr lang="en-US" altLang="zh-CN" dirty="0"/>
              <a:t>&lt;</a:t>
            </a:r>
            <a:r>
              <a:rPr lang="en-US" altLang="zh-CN" dirty="0" err="1"/>
              <a:t>typeHandlers</a:t>
            </a:r>
            <a:r>
              <a:rPr lang="en-US" altLang="zh-CN" dirty="0"/>
              <a:t>&gt;</a:t>
            </a:r>
          </a:p>
          <a:p>
            <a:pPr marL="0" indent="0">
              <a:buNone/>
            </a:pPr>
            <a:r>
              <a:rPr lang="en-US" altLang="zh-CN" dirty="0"/>
              <a:t>  &lt;</a:t>
            </a:r>
            <a:r>
              <a:rPr lang="en-US" altLang="zh-CN" dirty="0" err="1"/>
              <a:t>typeHandler</a:t>
            </a:r>
            <a:r>
              <a:rPr lang="en-US" altLang="zh-CN" dirty="0"/>
              <a:t> handler="</a:t>
            </a:r>
            <a:r>
              <a:rPr lang="en-US" altLang="zh-CN" dirty="0" err="1"/>
              <a:t>org.mybatis.example.ExampleTypeHandler</a:t>
            </a:r>
            <a:r>
              <a:rPr lang="en-US" altLang="zh-CN" dirty="0"/>
              <a:t>"/&gt;</a:t>
            </a:r>
          </a:p>
          <a:p>
            <a:pPr marL="0" indent="0">
              <a:buNone/>
            </a:pPr>
            <a:r>
              <a:rPr lang="en-US" altLang="zh-CN" dirty="0"/>
              <a:t>&lt;/</a:t>
            </a:r>
            <a:r>
              <a:rPr lang="en-US" altLang="zh-CN" dirty="0" err="1"/>
              <a:t>typeHandlers</a:t>
            </a:r>
            <a:r>
              <a:rPr lang="en-US" altLang="zh-CN" dirty="0" smtClean="0"/>
              <a:t>&gt;</a:t>
            </a:r>
          </a:p>
          <a:p>
            <a:pPr marL="0" indent="0">
              <a:buNone/>
            </a:pPr>
            <a:r>
              <a:rPr lang="zh-CN" altLang="en-US" dirty="0"/>
              <a:t>使用上述的类型处理器将会覆盖已有的处理 </a:t>
            </a:r>
            <a:r>
              <a:rPr lang="en-US" altLang="zh-CN" dirty="0"/>
              <a:t>Java String </a:t>
            </a:r>
            <a:r>
              <a:rPr lang="zh-CN" altLang="en-US" dirty="0"/>
              <a:t>类型的属性以及 </a:t>
            </a:r>
            <a:r>
              <a:rPr lang="en-US" altLang="zh-CN" dirty="0"/>
              <a:t>VARCHAR </a:t>
            </a:r>
            <a:r>
              <a:rPr lang="zh-CN" altLang="en-US" dirty="0"/>
              <a:t>类型的参数和结果的类型处理器。 要注意 </a:t>
            </a:r>
            <a:r>
              <a:rPr lang="en-US" altLang="zh-CN" dirty="0" err="1"/>
              <a:t>MyBatis</a:t>
            </a:r>
            <a:r>
              <a:rPr lang="en-US" altLang="zh-CN" dirty="0"/>
              <a:t> </a:t>
            </a:r>
            <a:r>
              <a:rPr lang="zh-CN" altLang="en-US" dirty="0"/>
              <a:t>不会通过检测数据库元信息来决定使用哪种类型，所以你必须在参数和结果映射中指明字段是 </a:t>
            </a:r>
            <a:r>
              <a:rPr lang="en-US" altLang="zh-CN" dirty="0"/>
              <a:t>VARCHAR </a:t>
            </a:r>
            <a:r>
              <a:rPr lang="zh-CN" altLang="en-US" dirty="0"/>
              <a:t>类型， 以使其能够绑定到正确的类型处理器上。这是因为 </a:t>
            </a:r>
            <a:r>
              <a:rPr lang="en-US" altLang="zh-CN" dirty="0" err="1"/>
              <a:t>MyBatis</a:t>
            </a:r>
            <a:r>
              <a:rPr lang="en-US" altLang="zh-CN" dirty="0"/>
              <a:t> </a:t>
            </a:r>
            <a:r>
              <a:rPr lang="zh-CN" altLang="en-US" dirty="0"/>
              <a:t>直到语句被执行时才清楚数据类型。</a:t>
            </a:r>
          </a:p>
          <a:p>
            <a:pPr marL="0" indent="0">
              <a:buNone/>
            </a:pPr>
            <a:endParaRPr lang="zh-CN" altLang="en-US" dirty="0"/>
          </a:p>
        </p:txBody>
      </p:sp>
    </p:spTree>
    <p:extLst>
      <p:ext uri="{BB962C8B-B14F-4D97-AF65-F5344CB8AC3E}">
        <p14:creationId xmlns:p14="http://schemas.microsoft.com/office/powerpoint/2010/main" val="21216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类型处理器（</a:t>
            </a:r>
            <a:r>
              <a:rPr lang="en-US" altLang="zh-CN" dirty="0" err="1"/>
              <a:t>typeHandlers</a:t>
            </a:r>
            <a:r>
              <a:rPr lang="zh-CN" altLang="en-US" dirty="0"/>
              <a:t>）</a:t>
            </a:r>
          </a:p>
        </p:txBody>
      </p:sp>
      <p:sp>
        <p:nvSpPr>
          <p:cNvPr id="3" name="内容占位符 2"/>
          <p:cNvSpPr>
            <a:spLocks noGrp="1"/>
          </p:cNvSpPr>
          <p:nvPr>
            <p:ph idx="1"/>
          </p:nvPr>
        </p:nvSpPr>
        <p:spPr/>
        <p:txBody>
          <a:bodyPr>
            <a:normAutofit fontScale="25000" lnSpcReduction="20000"/>
          </a:bodyPr>
          <a:lstStyle/>
          <a:p>
            <a:pPr marL="0" indent="0">
              <a:buNone/>
            </a:pPr>
            <a:r>
              <a:rPr lang="zh-CN" altLang="en-US" dirty="0"/>
              <a:t>通过类型处理器的泛型，</a:t>
            </a:r>
            <a:r>
              <a:rPr lang="en-US" altLang="zh-CN" dirty="0" err="1"/>
              <a:t>MyBatis</a:t>
            </a:r>
            <a:r>
              <a:rPr lang="en-US" altLang="zh-CN" dirty="0"/>
              <a:t> </a:t>
            </a:r>
            <a:r>
              <a:rPr lang="zh-CN" altLang="en-US" dirty="0"/>
              <a:t>可以得知该类型处理器处理的 </a:t>
            </a:r>
            <a:r>
              <a:rPr lang="en-US" altLang="zh-CN" dirty="0"/>
              <a:t>Java </a:t>
            </a:r>
            <a:r>
              <a:rPr lang="zh-CN" altLang="en-US" dirty="0"/>
              <a:t>类型，不过这种行为可以通过两种方法改变：</a:t>
            </a:r>
          </a:p>
          <a:p>
            <a:pPr marL="0" indent="0">
              <a:buNone/>
            </a:pPr>
            <a:endParaRPr lang="zh-CN" altLang="en-US" dirty="0"/>
          </a:p>
          <a:p>
            <a:pPr marL="0" indent="0">
              <a:buNone/>
            </a:pPr>
            <a:r>
              <a:rPr lang="zh-CN" altLang="en-US" dirty="0"/>
              <a:t>在类型处理器的配置元素（</a:t>
            </a:r>
            <a:r>
              <a:rPr lang="en-US" altLang="zh-CN" dirty="0" err="1"/>
              <a:t>typeHandler</a:t>
            </a:r>
            <a:r>
              <a:rPr lang="en-US" altLang="zh-CN" dirty="0"/>
              <a:t> </a:t>
            </a:r>
            <a:r>
              <a:rPr lang="zh-CN" altLang="en-US" dirty="0"/>
              <a:t>元素）上增加一个 </a:t>
            </a:r>
            <a:r>
              <a:rPr lang="en-US" altLang="zh-CN" dirty="0" err="1"/>
              <a:t>javaType</a:t>
            </a:r>
            <a:r>
              <a:rPr lang="en-US" altLang="zh-CN" dirty="0"/>
              <a:t> </a:t>
            </a:r>
            <a:r>
              <a:rPr lang="zh-CN" altLang="en-US" dirty="0"/>
              <a:t>属性（比如：</a:t>
            </a:r>
            <a:r>
              <a:rPr lang="en-US" altLang="zh-CN" dirty="0" err="1"/>
              <a:t>javaType</a:t>
            </a:r>
            <a:r>
              <a:rPr lang="en-US" altLang="zh-CN" dirty="0"/>
              <a:t>="String"</a:t>
            </a:r>
            <a:r>
              <a:rPr lang="zh-CN" altLang="en-US" dirty="0"/>
              <a:t>）；</a:t>
            </a:r>
          </a:p>
          <a:p>
            <a:pPr marL="0" indent="0">
              <a:buNone/>
            </a:pPr>
            <a:r>
              <a:rPr lang="zh-CN" altLang="en-US" dirty="0"/>
              <a:t>在类型处理器的类上增加一个 </a:t>
            </a:r>
            <a:r>
              <a:rPr lang="en-US" altLang="zh-CN" dirty="0"/>
              <a:t>@</a:t>
            </a:r>
            <a:r>
              <a:rPr lang="en-US" altLang="zh-CN" dirty="0" err="1"/>
              <a:t>MappedTypes</a:t>
            </a:r>
            <a:r>
              <a:rPr lang="en-US" altLang="zh-CN" dirty="0"/>
              <a:t> </a:t>
            </a:r>
            <a:r>
              <a:rPr lang="zh-CN" altLang="en-US" dirty="0"/>
              <a:t>注解指定与其关联的 </a:t>
            </a:r>
            <a:r>
              <a:rPr lang="en-US" altLang="zh-CN" dirty="0"/>
              <a:t>Java </a:t>
            </a:r>
            <a:r>
              <a:rPr lang="zh-CN" altLang="en-US" dirty="0"/>
              <a:t>类型列表。 如果在 </a:t>
            </a:r>
            <a:r>
              <a:rPr lang="en-US" altLang="zh-CN" dirty="0" err="1"/>
              <a:t>javaType</a:t>
            </a:r>
            <a:r>
              <a:rPr lang="en-US" altLang="zh-CN" dirty="0"/>
              <a:t> </a:t>
            </a:r>
            <a:r>
              <a:rPr lang="zh-CN" altLang="en-US" dirty="0"/>
              <a:t>属性中也同时指定，则注解上的配置将被忽略。</a:t>
            </a:r>
          </a:p>
          <a:p>
            <a:pPr marL="0" indent="0">
              <a:buNone/>
            </a:pPr>
            <a:r>
              <a:rPr lang="zh-CN" altLang="en-US" dirty="0"/>
              <a:t>可以通过两种方式来指定关联的 </a:t>
            </a:r>
            <a:r>
              <a:rPr lang="en-US" altLang="zh-CN" dirty="0"/>
              <a:t>JDBC </a:t>
            </a:r>
            <a:r>
              <a:rPr lang="zh-CN" altLang="en-US" dirty="0"/>
              <a:t>类型：</a:t>
            </a:r>
          </a:p>
          <a:p>
            <a:pPr marL="0" indent="0">
              <a:buNone/>
            </a:pPr>
            <a:endParaRPr lang="zh-CN" altLang="en-US" dirty="0"/>
          </a:p>
          <a:p>
            <a:pPr marL="0" indent="0">
              <a:buNone/>
            </a:pPr>
            <a:r>
              <a:rPr lang="zh-CN" altLang="en-US" dirty="0"/>
              <a:t>在类型处理器的配置元素上增加一个 </a:t>
            </a:r>
            <a:r>
              <a:rPr lang="en-US" altLang="zh-CN" dirty="0" err="1"/>
              <a:t>jdbcType</a:t>
            </a:r>
            <a:r>
              <a:rPr lang="en-US" altLang="zh-CN" dirty="0"/>
              <a:t> </a:t>
            </a:r>
            <a:r>
              <a:rPr lang="zh-CN" altLang="en-US" dirty="0"/>
              <a:t>属性（比如：</a:t>
            </a:r>
            <a:r>
              <a:rPr lang="en-US" altLang="zh-CN" dirty="0" err="1"/>
              <a:t>jdbcType</a:t>
            </a:r>
            <a:r>
              <a:rPr lang="en-US" altLang="zh-CN" dirty="0"/>
              <a:t>="VARCHAR"</a:t>
            </a:r>
            <a:r>
              <a:rPr lang="zh-CN" altLang="en-US" dirty="0"/>
              <a:t>）；</a:t>
            </a:r>
          </a:p>
          <a:p>
            <a:pPr marL="0" indent="0">
              <a:buNone/>
            </a:pPr>
            <a:r>
              <a:rPr lang="zh-CN" altLang="en-US" dirty="0"/>
              <a:t>在类型处理器的类上增加一个 </a:t>
            </a:r>
            <a:r>
              <a:rPr lang="en-US" altLang="zh-CN" dirty="0"/>
              <a:t>@</a:t>
            </a:r>
            <a:r>
              <a:rPr lang="en-US" altLang="zh-CN" dirty="0" err="1"/>
              <a:t>MappedJdbcTypes</a:t>
            </a:r>
            <a:r>
              <a:rPr lang="en-US" altLang="zh-CN" dirty="0"/>
              <a:t> </a:t>
            </a:r>
            <a:r>
              <a:rPr lang="zh-CN" altLang="en-US" dirty="0"/>
              <a:t>注解指定与其关联的 </a:t>
            </a:r>
            <a:r>
              <a:rPr lang="en-US" altLang="zh-CN" dirty="0"/>
              <a:t>JDBC </a:t>
            </a:r>
            <a:r>
              <a:rPr lang="zh-CN" altLang="en-US" dirty="0"/>
              <a:t>类型列表。 如果在 </a:t>
            </a:r>
            <a:r>
              <a:rPr lang="en-US" altLang="zh-CN" dirty="0" err="1"/>
              <a:t>jdbcType</a:t>
            </a:r>
            <a:r>
              <a:rPr lang="en-US" altLang="zh-CN" dirty="0"/>
              <a:t> </a:t>
            </a:r>
            <a:r>
              <a:rPr lang="zh-CN" altLang="en-US" dirty="0"/>
              <a:t>属性中也同时指定，则注解上的配置将被忽略</a:t>
            </a:r>
            <a:r>
              <a:rPr lang="zh-CN" altLang="en-US" dirty="0" smtClean="0"/>
              <a:t>。</a:t>
            </a:r>
            <a:endParaRPr lang="en-US" altLang="zh-CN" dirty="0" smtClean="0"/>
          </a:p>
          <a:p>
            <a:pPr marL="0" indent="0">
              <a:buNone/>
            </a:pPr>
            <a:endParaRPr lang="zh-CN" altLang="en-US" dirty="0"/>
          </a:p>
          <a:p>
            <a:pPr marL="0" indent="0">
              <a:buNone/>
            </a:pPr>
            <a:r>
              <a:rPr lang="zh-CN" altLang="en-US" dirty="0"/>
              <a:t>当在 </a:t>
            </a:r>
            <a:r>
              <a:rPr lang="en-US" altLang="zh-CN" dirty="0" err="1"/>
              <a:t>ResultMap</a:t>
            </a:r>
            <a:r>
              <a:rPr lang="en-US" altLang="zh-CN" dirty="0"/>
              <a:t> </a:t>
            </a:r>
            <a:r>
              <a:rPr lang="zh-CN" altLang="en-US" dirty="0"/>
              <a:t>中决定使用哪种类型处理器时，此时 </a:t>
            </a:r>
            <a:r>
              <a:rPr lang="en-US" altLang="zh-CN" dirty="0"/>
              <a:t>Java </a:t>
            </a:r>
            <a:r>
              <a:rPr lang="zh-CN" altLang="en-US" dirty="0"/>
              <a:t>类型是已知的（从结果类型中获得），但是 </a:t>
            </a:r>
            <a:r>
              <a:rPr lang="en-US" altLang="zh-CN" dirty="0"/>
              <a:t>JDBC </a:t>
            </a:r>
            <a:r>
              <a:rPr lang="zh-CN" altLang="en-US" dirty="0"/>
              <a:t>类型是未知的。 因此 </a:t>
            </a:r>
            <a:r>
              <a:rPr lang="en-US" altLang="zh-CN" dirty="0" err="1"/>
              <a:t>Mybatis</a:t>
            </a:r>
            <a:r>
              <a:rPr lang="en-US" altLang="zh-CN" dirty="0"/>
              <a:t> </a:t>
            </a:r>
            <a:r>
              <a:rPr lang="zh-CN" altLang="en-US" dirty="0"/>
              <a:t>使用 </a:t>
            </a:r>
            <a:r>
              <a:rPr lang="en-US" altLang="zh-CN" dirty="0" err="1"/>
              <a:t>javaType</a:t>
            </a:r>
            <a:r>
              <a:rPr lang="en-US" altLang="zh-CN" dirty="0"/>
              <a:t>=[Java </a:t>
            </a:r>
            <a:r>
              <a:rPr lang="zh-CN" altLang="en-US" dirty="0"/>
              <a:t>类型</a:t>
            </a:r>
            <a:r>
              <a:rPr lang="en-US" altLang="zh-CN" dirty="0"/>
              <a:t>], </a:t>
            </a:r>
            <a:r>
              <a:rPr lang="en-US" altLang="zh-CN" dirty="0" err="1"/>
              <a:t>jdbcType</a:t>
            </a:r>
            <a:r>
              <a:rPr lang="en-US" altLang="zh-CN" dirty="0"/>
              <a:t>=null </a:t>
            </a:r>
            <a:r>
              <a:rPr lang="zh-CN" altLang="en-US" dirty="0"/>
              <a:t>的组合来选择一个类型处理器。 这意味着使用 </a:t>
            </a:r>
            <a:r>
              <a:rPr lang="en-US" altLang="zh-CN" dirty="0"/>
              <a:t>@</a:t>
            </a:r>
            <a:r>
              <a:rPr lang="en-US" altLang="zh-CN" dirty="0" err="1"/>
              <a:t>MappedJdbcTypes</a:t>
            </a:r>
            <a:r>
              <a:rPr lang="en-US" altLang="zh-CN" dirty="0"/>
              <a:t> </a:t>
            </a:r>
            <a:r>
              <a:rPr lang="zh-CN" altLang="en-US" dirty="0"/>
              <a:t>注解可以限制类型处理器的作用范围，并且可以确保，除非显式地设置，否则类型处理器在 </a:t>
            </a:r>
            <a:r>
              <a:rPr lang="en-US" altLang="zh-CN" dirty="0" err="1"/>
              <a:t>ResultMap</a:t>
            </a:r>
            <a:r>
              <a:rPr lang="en-US" altLang="zh-CN" dirty="0"/>
              <a:t> </a:t>
            </a:r>
            <a:r>
              <a:rPr lang="zh-CN" altLang="en-US" dirty="0"/>
              <a:t>中将不会生效。 如果希望能在 </a:t>
            </a:r>
            <a:r>
              <a:rPr lang="en-US" altLang="zh-CN" dirty="0" err="1"/>
              <a:t>ResultMap</a:t>
            </a:r>
            <a:r>
              <a:rPr lang="en-US" altLang="zh-CN" dirty="0"/>
              <a:t> </a:t>
            </a:r>
            <a:r>
              <a:rPr lang="zh-CN" altLang="en-US" dirty="0"/>
              <a:t>中隐式地使用类型处理器，那么设置 </a:t>
            </a:r>
            <a:r>
              <a:rPr lang="en-US" altLang="zh-CN" dirty="0"/>
              <a:t>@</a:t>
            </a:r>
            <a:r>
              <a:rPr lang="en-US" altLang="zh-CN" dirty="0" err="1"/>
              <a:t>MappedJdbcTypes</a:t>
            </a:r>
            <a:r>
              <a:rPr lang="en-US" altLang="zh-CN" dirty="0"/>
              <a:t> </a:t>
            </a:r>
            <a:r>
              <a:rPr lang="zh-CN" altLang="en-US" dirty="0"/>
              <a:t>注解的 </a:t>
            </a:r>
            <a:r>
              <a:rPr lang="en-US" altLang="zh-CN" dirty="0" err="1"/>
              <a:t>includeNullJdbcType</a:t>
            </a:r>
            <a:r>
              <a:rPr lang="en-US" altLang="zh-CN" dirty="0"/>
              <a:t>=true </a:t>
            </a:r>
            <a:r>
              <a:rPr lang="zh-CN" altLang="en-US" dirty="0"/>
              <a:t>即可。 然而从 </a:t>
            </a:r>
            <a:r>
              <a:rPr lang="en-US" altLang="zh-CN" dirty="0" err="1"/>
              <a:t>Mybatis</a:t>
            </a:r>
            <a:r>
              <a:rPr lang="en-US" altLang="zh-CN" dirty="0"/>
              <a:t> 3.4.0 </a:t>
            </a:r>
            <a:r>
              <a:rPr lang="zh-CN" altLang="en-US" dirty="0"/>
              <a:t>开始，如果某个 </a:t>
            </a:r>
            <a:r>
              <a:rPr lang="en-US" altLang="zh-CN" dirty="0"/>
              <a:t>Java </a:t>
            </a:r>
            <a:r>
              <a:rPr lang="zh-CN" altLang="en-US" dirty="0"/>
              <a:t>类型只有一个注册的类型处理器，即使没有设置 </a:t>
            </a:r>
            <a:r>
              <a:rPr lang="en-US" altLang="zh-CN" dirty="0" err="1"/>
              <a:t>includeNullJdbcType</a:t>
            </a:r>
            <a:r>
              <a:rPr lang="en-US" altLang="zh-CN" dirty="0"/>
              <a:t>=true</a:t>
            </a:r>
            <a:r>
              <a:rPr lang="zh-CN" altLang="en-US" dirty="0"/>
              <a:t>，那么这个类型处理器也会是 </a:t>
            </a:r>
            <a:r>
              <a:rPr lang="en-US" altLang="zh-CN" dirty="0" err="1"/>
              <a:t>ResultMap</a:t>
            </a:r>
            <a:r>
              <a:rPr lang="en-US" altLang="zh-CN" dirty="0"/>
              <a:t> </a:t>
            </a:r>
            <a:r>
              <a:rPr lang="zh-CN" altLang="en-US" dirty="0"/>
              <a:t>使用 </a:t>
            </a:r>
            <a:r>
              <a:rPr lang="en-US" altLang="zh-CN" dirty="0"/>
              <a:t>Java </a:t>
            </a:r>
            <a:r>
              <a:rPr lang="zh-CN" altLang="en-US" dirty="0"/>
              <a:t>类型时的默认处理器。</a:t>
            </a:r>
          </a:p>
          <a:p>
            <a:pPr marL="0" indent="0">
              <a:buNone/>
            </a:pPr>
            <a:endParaRPr lang="zh-CN" altLang="en-US" dirty="0"/>
          </a:p>
          <a:p>
            <a:pPr marL="0" indent="0">
              <a:buNone/>
            </a:pPr>
            <a:r>
              <a:rPr lang="zh-CN" altLang="en-US" dirty="0">
                <a:solidFill>
                  <a:srgbClr val="FF0000"/>
                </a:solidFill>
              </a:rPr>
              <a:t>最后，可以让 </a:t>
            </a:r>
            <a:r>
              <a:rPr lang="en-US" altLang="zh-CN" dirty="0" err="1">
                <a:solidFill>
                  <a:srgbClr val="FF0000"/>
                </a:solidFill>
              </a:rPr>
              <a:t>MyBatis</a:t>
            </a:r>
            <a:r>
              <a:rPr lang="en-US" altLang="zh-CN" dirty="0">
                <a:solidFill>
                  <a:srgbClr val="FF0000"/>
                </a:solidFill>
              </a:rPr>
              <a:t> </a:t>
            </a:r>
            <a:r>
              <a:rPr lang="zh-CN" altLang="en-US" dirty="0">
                <a:solidFill>
                  <a:srgbClr val="FF0000"/>
                </a:solidFill>
              </a:rPr>
              <a:t>帮你查找类型</a:t>
            </a:r>
            <a:r>
              <a:rPr lang="zh-CN" altLang="en-US" dirty="0" smtClean="0">
                <a:solidFill>
                  <a:srgbClr val="FF0000"/>
                </a:solidFill>
              </a:rPr>
              <a:t>处理器（自动发现）：</a:t>
            </a:r>
            <a:endParaRPr lang="zh-CN" altLang="en-US" dirty="0">
              <a:solidFill>
                <a:srgbClr val="FF0000"/>
              </a:solidFill>
            </a:endParaRPr>
          </a:p>
          <a:p>
            <a:pPr marL="0" indent="0">
              <a:buNone/>
            </a:pPr>
            <a:endParaRPr lang="zh-CN" altLang="en-US" dirty="0"/>
          </a:p>
          <a:p>
            <a:pPr marL="0" indent="0">
              <a:buNone/>
            </a:pPr>
            <a:r>
              <a:rPr lang="en-US" altLang="zh-CN" dirty="0"/>
              <a:t>&lt;!-- mybatis-config.xml --&gt;</a:t>
            </a:r>
          </a:p>
          <a:p>
            <a:pPr marL="0" indent="0">
              <a:buNone/>
            </a:pPr>
            <a:r>
              <a:rPr lang="en-US" altLang="zh-CN" dirty="0"/>
              <a:t>&lt;</a:t>
            </a:r>
            <a:r>
              <a:rPr lang="en-US" altLang="zh-CN" dirty="0" err="1"/>
              <a:t>typeHandlers</a:t>
            </a:r>
            <a:r>
              <a:rPr lang="en-US" altLang="zh-CN" dirty="0"/>
              <a:t>&gt;</a:t>
            </a:r>
          </a:p>
          <a:p>
            <a:pPr marL="0" indent="0">
              <a:buNone/>
            </a:pPr>
            <a:r>
              <a:rPr lang="en-US" altLang="zh-CN" dirty="0"/>
              <a:t>  &lt;package name="</a:t>
            </a:r>
            <a:r>
              <a:rPr lang="en-US" altLang="zh-CN" dirty="0" err="1"/>
              <a:t>org.mybatis.example</a:t>
            </a:r>
            <a:r>
              <a:rPr lang="en-US" altLang="zh-CN" dirty="0"/>
              <a:t>"/&gt;</a:t>
            </a:r>
          </a:p>
          <a:p>
            <a:pPr marL="0" indent="0">
              <a:buNone/>
            </a:pPr>
            <a:r>
              <a:rPr lang="en-US" altLang="zh-CN" dirty="0"/>
              <a:t>&lt;/</a:t>
            </a:r>
            <a:r>
              <a:rPr lang="en-US" altLang="zh-CN" dirty="0" err="1"/>
              <a:t>typeHandlers</a:t>
            </a:r>
            <a:r>
              <a:rPr lang="en-US" altLang="zh-CN" dirty="0"/>
              <a:t>&gt;</a:t>
            </a:r>
          </a:p>
          <a:p>
            <a:pPr marL="0" indent="0">
              <a:buNone/>
            </a:pPr>
            <a:r>
              <a:rPr lang="zh-CN" altLang="en-US" dirty="0"/>
              <a:t>注意在使用自动发现功能的时候，只能通过注解方式来指定 </a:t>
            </a:r>
            <a:r>
              <a:rPr lang="en-US" altLang="zh-CN" dirty="0"/>
              <a:t>JDBC </a:t>
            </a:r>
            <a:r>
              <a:rPr lang="zh-CN" altLang="en-US" dirty="0"/>
              <a:t>的类型。</a:t>
            </a:r>
          </a:p>
          <a:p>
            <a:pPr marL="0" indent="0">
              <a:buNone/>
            </a:pPr>
            <a:endParaRPr lang="zh-CN" altLang="en-US" dirty="0"/>
          </a:p>
          <a:p>
            <a:pPr marL="0" indent="0">
              <a:buNone/>
            </a:pPr>
            <a:r>
              <a:rPr lang="zh-CN" altLang="en-US" dirty="0"/>
              <a:t>你可以创建能够处理多个类的泛型类型处理器。为了使用泛型类型处理器， 需要增加一个接受该类的 </a:t>
            </a:r>
            <a:r>
              <a:rPr lang="en-US" altLang="zh-CN" dirty="0"/>
              <a:t>class </a:t>
            </a:r>
            <a:r>
              <a:rPr lang="zh-CN" altLang="en-US" dirty="0"/>
              <a:t>作为参数的构造器，这样 </a:t>
            </a:r>
            <a:r>
              <a:rPr lang="en-US" altLang="zh-CN" dirty="0" err="1"/>
              <a:t>MyBatis</a:t>
            </a:r>
            <a:r>
              <a:rPr lang="en-US" altLang="zh-CN" dirty="0"/>
              <a:t> </a:t>
            </a:r>
            <a:r>
              <a:rPr lang="zh-CN" altLang="en-US" dirty="0"/>
              <a:t>会在构造一个类型处理器实例的时候传入一个具体的类。</a:t>
            </a:r>
          </a:p>
          <a:p>
            <a:pPr marL="0" indent="0">
              <a:buNone/>
            </a:pPr>
            <a:endParaRPr lang="zh-CN" altLang="en-US" dirty="0"/>
          </a:p>
          <a:p>
            <a:pPr marL="0" indent="0">
              <a:buNone/>
            </a:pPr>
            <a:r>
              <a:rPr lang="en-US" altLang="zh-CN" dirty="0"/>
              <a:t>//GenericTypeHandler.java</a:t>
            </a:r>
          </a:p>
          <a:p>
            <a:pPr marL="0" indent="0">
              <a:buNone/>
            </a:pPr>
            <a:r>
              <a:rPr lang="en-US" altLang="zh-CN" dirty="0"/>
              <a:t>public class </a:t>
            </a:r>
            <a:r>
              <a:rPr lang="en-US" altLang="zh-CN" dirty="0" err="1"/>
              <a:t>GenericTypeHandler</a:t>
            </a:r>
            <a:r>
              <a:rPr lang="en-US" altLang="zh-CN" dirty="0"/>
              <a:t>&lt;E extends </a:t>
            </a:r>
            <a:r>
              <a:rPr lang="en-US" altLang="zh-CN" dirty="0" err="1"/>
              <a:t>MyObject</a:t>
            </a:r>
            <a:r>
              <a:rPr lang="en-US" altLang="zh-CN" dirty="0"/>
              <a:t>&gt; extends </a:t>
            </a:r>
            <a:r>
              <a:rPr lang="en-US" altLang="zh-CN" dirty="0" err="1"/>
              <a:t>BaseTypeHandler</a:t>
            </a:r>
            <a:r>
              <a:rPr lang="en-US" altLang="zh-CN" dirty="0"/>
              <a:t>&lt;E&gt; {</a:t>
            </a:r>
          </a:p>
          <a:p>
            <a:pPr marL="0" indent="0">
              <a:buNone/>
            </a:pPr>
            <a:endParaRPr lang="en-US" altLang="zh-CN" dirty="0"/>
          </a:p>
          <a:p>
            <a:pPr marL="0" indent="0">
              <a:buNone/>
            </a:pPr>
            <a:r>
              <a:rPr lang="en-US" altLang="zh-CN" dirty="0"/>
              <a:t>  private Class&lt;E&gt; type;</a:t>
            </a:r>
          </a:p>
          <a:p>
            <a:pPr marL="0" indent="0">
              <a:buNone/>
            </a:pPr>
            <a:endParaRPr lang="en-US" altLang="zh-CN" dirty="0"/>
          </a:p>
          <a:p>
            <a:pPr marL="0" indent="0">
              <a:buNone/>
            </a:pPr>
            <a:r>
              <a:rPr lang="en-US" altLang="zh-CN" dirty="0"/>
              <a:t>  public </a:t>
            </a:r>
            <a:r>
              <a:rPr lang="en-US" altLang="zh-CN" dirty="0" err="1"/>
              <a:t>GenericTypeHandler</a:t>
            </a:r>
            <a:r>
              <a:rPr lang="en-US" altLang="zh-CN" dirty="0"/>
              <a:t>(Class&lt;E&gt; type) {</a:t>
            </a:r>
          </a:p>
          <a:p>
            <a:pPr marL="0" indent="0">
              <a:buNone/>
            </a:pPr>
            <a:r>
              <a:rPr lang="en-US" altLang="zh-CN" dirty="0"/>
              <a:t>    if (type == null) throw new </a:t>
            </a:r>
            <a:r>
              <a:rPr lang="en-US" altLang="zh-CN" dirty="0" err="1"/>
              <a:t>IllegalArgumentException</a:t>
            </a:r>
            <a:r>
              <a:rPr lang="en-US" altLang="zh-CN" dirty="0"/>
              <a:t>("Type argument cannot be null");</a:t>
            </a:r>
          </a:p>
          <a:p>
            <a:pPr marL="0" indent="0">
              <a:buNone/>
            </a:pPr>
            <a:r>
              <a:rPr lang="en-US" altLang="zh-CN" dirty="0"/>
              <a:t>    </a:t>
            </a:r>
            <a:r>
              <a:rPr lang="en-US" altLang="zh-CN" dirty="0" err="1"/>
              <a:t>this.type</a:t>
            </a:r>
            <a:r>
              <a:rPr lang="en-US" altLang="zh-CN" dirty="0"/>
              <a:t> = type;</a:t>
            </a:r>
          </a:p>
          <a:p>
            <a:pPr marL="0" indent="0">
              <a:buNone/>
            </a:pPr>
            <a:r>
              <a:rPr lang="en-US" altLang="zh-CN" dirty="0"/>
              <a:t>  }</a:t>
            </a:r>
          </a:p>
          <a:p>
            <a:pPr marL="0" indent="0">
              <a:buNone/>
            </a:pPr>
            <a:r>
              <a:rPr lang="en-US" altLang="zh-CN" dirty="0"/>
              <a:t>  ...</a:t>
            </a:r>
          </a:p>
          <a:p>
            <a:pPr marL="0" indent="0">
              <a:buNone/>
            </a:pPr>
            <a:r>
              <a:rPr lang="en-US" altLang="zh-CN" dirty="0" err="1"/>
              <a:t>EnumTypeHandler</a:t>
            </a:r>
            <a:r>
              <a:rPr lang="en-US" altLang="zh-CN" dirty="0"/>
              <a:t> </a:t>
            </a:r>
            <a:r>
              <a:rPr lang="zh-CN" altLang="en-US" dirty="0"/>
              <a:t>和 </a:t>
            </a:r>
            <a:r>
              <a:rPr lang="en-US" altLang="zh-CN" dirty="0" err="1"/>
              <a:t>EnumOrdinalTypeHandler</a:t>
            </a:r>
            <a:r>
              <a:rPr lang="en-US" altLang="zh-CN" dirty="0"/>
              <a:t> </a:t>
            </a:r>
            <a:r>
              <a:rPr lang="zh-CN" altLang="en-US" dirty="0"/>
              <a:t>都是泛型类型处理器，我们将会在接下来的部分详细探讨。</a:t>
            </a:r>
          </a:p>
        </p:txBody>
      </p:sp>
    </p:spTree>
    <p:extLst>
      <p:ext uri="{BB962C8B-B14F-4D97-AF65-F5344CB8AC3E}">
        <p14:creationId xmlns:p14="http://schemas.microsoft.com/office/powerpoint/2010/main" val="260913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endParaRPr lang="zh-CN" altLang="en-US" dirty="0"/>
          </a:p>
        </p:txBody>
      </p:sp>
    </p:spTree>
    <p:extLst>
      <p:ext uri="{BB962C8B-B14F-4D97-AF65-F5344CB8AC3E}">
        <p14:creationId xmlns:p14="http://schemas.microsoft.com/office/powerpoint/2010/main" val="3843772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92440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MyBatis</a:t>
            </a:r>
            <a:r>
              <a:rPr lang="zh-CN" altLang="en-US" dirty="0"/>
              <a:t>的整体架构图</a:t>
            </a:r>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84784"/>
            <a:ext cx="62007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514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606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842089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64129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MyBatis</a:t>
            </a:r>
            <a:r>
              <a:rPr lang="zh-CN" altLang="en-US" dirty="0"/>
              <a:t>源码包对应的架构图</a:t>
            </a:r>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614362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196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SqlSessionFactory</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400" dirty="0" smtClean="0"/>
              <a:t>1.</a:t>
            </a:r>
            <a:r>
              <a:rPr lang="zh-CN" altLang="en-US" sz="1400" dirty="0" smtClean="0"/>
              <a:t>如何构建</a:t>
            </a:r>
            <a:r>
              <a:rPr lang="en-US" altLang="zh-CN" sz="1400" dirty="0" err="1" smtClean="0"/>
              <a:t>SqlSessionFactory</a:t>
            </a:r>
            <a:r>
              <a:rPr lang="zh-CN" altLang="en-US" sz="1400" dirty="0" smtClean="0"/>
              <a:t>？</a:t>
            </a:r>
            <a:endParaRPr lang="en-US" altLang="zh-CN" sz="1400" dirty="0" smtClean="0"/>
          </a:p>
          <a:p>
            <a:pPr marL="0" indent="0">
              <a:buNone/>
            </a:pPr>
            <a:r>
              <a:rPr lang="zh-CN" altLang="en-US" sz="800" dirty="0" smtClean="0"/>
              <a:t>构建模式</a:t>
            </a:r>
            <a:r>
              <a:rPr lang="en-US" altLang="zh-CN" sz="800" dirty="0" smtClean="0">
                <a:sym typeface="Wingdings" pitchFamily="2" charset="2"/>
              </a:rPr>
              <a:t></a:t>
            </a:r>
            <a:r>
              <a:rPr lang="en-US" altLang="zh-CN" sz="800" dirty="0"/>
              <a:t> </a:t>
            </a:r>
            <a:r>
              <a:rPr lang="en-US" altLang="zh-CN" sz="800" dirty="0" err="1" smtClean="0"/>
              <a:t>SqlSessionFactoryBuilder</a:t>
            </a:r>
            <a:endParaRPr lang="en-US" altLang="zh-CN" sz="800" dirty="0" smtClean="0"/>
          </a:p>
          <a:p>
            <a:pPr marL="0" indent="0">
              <a:buNone/>
            </a:pPr>
            <a:r>
              <a:rPr lang="en-US" altLang="zh-CN" sz="800" dirty="0" smtClean="0"/>
              <a:t>Xml</a:t>
            </a:r>
            <a:r>
              <a:rPr lang="zh-CN" altLang="en-US" sz="800" dirty="0" smtClean="0"/>
              <a:t>配置</a:t>
            </a:r>
            <a:r>
              <a:rPr lang="en-US" altLang="zh-CN" sz="800" dirty="0" smtClean="0"/>
              <a:t>-&gt;</a:t>
            </a:r>
            <a:r>
              <a:rPr lang="en-US" altLang="zh-CN" sz="800" dirty="0" err="1" smtClean="0"/>
              <a:t>inputstream|reader</a:t>
            </a:r>
            <a:r>
              <a:rPr lang="en-US" altLang="zh-CN" sz="800" dirty="0"/>
              <a:t>-&gt;(</a:t>
            </a:r>
            <a:r>
              <a:rPr lang="en-US" altLang="zh-CN" sz="800" dirty="0" err="1" smtClean="0"/>
              <a:t>XMLConfigBuilder.parse</a:t>
            </a:r>
            <a:r>
              <a:rPr lang="en-US" altLang="zh-CN" sz="800" dirty="0" smtClean="0"/>
              <a:t>) Configuration-&gt;(</a:t>
            </a:r>
            <a:r>
              <a:rPr lang="en-US" altLang="zh-CN" sz="800" dirty="0" err="1" smtClean="0"/>
              <a:t>SqlSessionFactoryBuilder.build</a:t>
            </a:r>
            <a:r>
              <a:rPr lang="en-US" altLang="zh-CN" sz="800" dirty="0" smtClean="0"/>
              <a:t>)</a:t>
            </a:r>
            <a:r>
              <a:rPr lang="en-US" altLang="zh-CN" sz="800" dirty="0"/>
              <a:t> </a:t>
            </a:r>
            <a:r>
              <a:rPr lang="en-US" altLang="zh-CN" sz="800" dirty="0" err="1"/>
              <a:t>DefaultSqlSessionFactory</a:t>
            </a:r>
            <a:endParaRPr lang="en-US" altLang="zh-CN" sz="800" dirty="0" smtClean="0"/>
          </a:p>
          <a:p>
            <a:pPr marL="0" indent="0">
              <a:buNone/>
            </a:pPr>
            <a:endParaRPr lang="en-US" altLang="zh-CN" sz="800" dirty="0"/>
          </a:p>
          <a:p>
            <a:pPr marL="0" indent="0">
              <a:buNone/>
            </a:pPr>
            <a:endParaRPr lang="en-US" altLang="zh-CN" sz="800" dirty="0"/>
          </a:p>
          <a:p>
            <a:pPr marL="0" indent="0">
              <a:buNone/>
            </a:pPr>
            <a:r>
              <a:rPr lang="zh-CN" altLang="en-US" sz="800" dirty="0" smtClean="0"/>
              <a:t>默认实现：</a:t>
            </a:r>
            <a:r>
              <a:rPr lang="en-US" altLang="zh-CN" sz="800" dirty="0"/>
              <a:t> </a:t>
            </a:r>
            <a:r>
              <a:rPr lang="en-US" altLang="zh-CN" sz="800" dirty="0" err="1"/>
              <a:t>DefaultSqlSessionFactory</a:t>
            </a:r>
            <a:endParaRPr lang="en-US" altLang="zh-CN" sz="800" dirty="0" smtClean="0"/>
          </a:p>
          <a:p>
            <a:pPr marL="0" indent="0">
              <a:buNone/>
            </a:pPr>
            <a:endParaRPr lang="en-US" altLang="zh-CN" sz="1400" dirty="0"/>
          </a:p>
          <a:p>
            <a:pPr marL="0" indent="0">
              <a:buNone/>
            </a:pPr>
            <a:endParaRPr lang="en-US" altLang="zh-CN" sz="1400" dirty="0" smtClean="0"/>
          </a:p>
          <a:p>
            <a:pPr marL="0" indent="0">
              <a:buNone/>
            </a:pPr>
            <a:r>
              <a:rPr lang="en-US" altLang="zh-CN" sz="1400" dirty="0"/>
              <a:t>2. </a:t>
            </a:r>
            <a:r>
              <a:rPr lang="en-US" altLang="zh-CN" sz="1400" dirty="0" err="1" smtClean="0"/>
              <a:t>SqlSessionFactory</a:t>
            </a:r>
            <a:r>
              <a:rPr lang="zh-CN" altLang="en-US" sz="1400" dirty="0"/>
              <a:t>有</a:t>
            </a:r>
            <a:r>
              <a:rPr lang="zh-CN" altLang="en-US" sz="1400" dirty="0" smtClean="0"/>
              <a:t>哪些用处</a:t>
            </a:r>
            <a:endParaRPr lang="en-US" altLang="zh-CN" sz="1400" dirty="0" smtClean="0"/>
          </a:p>
          <a:p>
            <a:pPr marL="0" indent="0">
              <a:buNone/>
            </a:pPr>
            <a:endParaRPr lang="en-US" altLang="zh-CN" sz="900" dirty="0" smtClean="0"/>
          </a:p>
          <a:p>
            <a:pPr marL="0" indent="0">
              <a:buNone/>
            </a:pPr>
            <a:r>
              <a:rPr lang="en-US" altLang="zh-CN" sz="900" dirty="0" err="1" smtClean="0"/>
              <a:t>SqlSession</a:t>
            </a:r>
            <a:r>
              <a:rPr lang="en-US" altLang="zh-CN" sz="900" dirty="0" smtClean="0"/>
              <a:t> </a:t>
            </a:r>
            <a:r>
              <a:rPr lang="en-US" altLang="zh-CN" sz="900" dirty="0" err="1"/>
              <a:t>openSession</a:t>
            </a:r>
            <a:r>
              <a:rPr lang="en-US" altLang="zh-CN" sz="900" dirty="0"/>
              <a:t>();</a:t>
            </a:r>
            <a:br>
              <a:rPr lang="en-US" altLang="zh-CN" sz="900" dirty="0"/>
            </a:br>
            <a:r>
              <a:rPr lang="en-US" altLang="zh-CN" sz="900" dirty="0"/>
              <a:t/>
            </a:r>
            <a:br>
              <a:rPr lang="en-US" altLang="zh-CN" sz="900" dirty="0"/>
            </a:br>
            <a:r>
              <a:rPr lang="en-US" altLang="zh-CN" sz="900" dirty="0" err="1"/>
              <a:t>SqlSession</a:t>
            </a:r>
            <a:r>
              <a:rPr lang="en-US" altLang="zh-CN" sz="900" dirty="0"/>
              <a:t> </a:t>
            </a:r>
            <a:r>
              <a:rPr lang="en-US" altLang="zh-CN" sz="900" dirty="0" err="1"/>
              <a:t>openSession</a:t>
            </a:r>
            <a:r>
              <a:rPr lang="en-US" altLang="zh-CN" sz="900" dirty="0"/>
              <a:t>(</a:t>
            </a:r>
            <a:r>
              <a:rPr lang="en-US" altLang="zh-CN" sz="900" dirty="0" err="1"/>
              <a:t>boolean</a:t>
            </a:r>
            <a:r>
              <a:rPr lang="en-US" altLang="zh-CN" sz="900" dirty="0"/>
              <a:t> </a:t>
            </a:r>
            <a:r>
              <a:rPr lang="en-US" altLang="zh-CN" sz="900" dirty="0" err="1"/>
              <a:t>autoCommit</a:t>
            </a:r>
            <a:r>
              <a:rPr lang="en-US" altLang="zh-CN" sz="900" dirty="0"/>
              <a:t>);</a:t>
            </a:r>
            <a:br>
              <a:rPr lang="en-US" altLang="zh-CN" sz="900" dirty="0"/>
            </a:br>
            <a:r>
              <a:rPr lang="en-US" altLang="zh-CN" sz="900" dirty="0"/>
              <a:t/>
            </a:r>
            <a:br>
              <a:rPr lang="en-US" altLang="zh-CN" sz="900" dirty="0"/>
            </a:br>
            <a:r>
              <a:rPr lang="en-US" altLang="zh-CN" sz="900" dirty="0" err="1"/>
              <a:t>SqlSession</a:t>
            </a:r>
            <a:r>
              <a:rPr lang="en-US" altLang="zh-CN" sz="900" dirty="0"/>
              <a:t> </a:t>
            </a:r>
            <a:r>
              <a:rPr lang="en-US" altLang="zh-CN" sz="900" dirty="0" err="1"/>
              <a:t>openSession</a:t>
            </a:r>
            <a:r>
              <a:rPr lang="en-US" altLang="zh-CN" sz="900" dirty="0"/>
              <a:t>(Connection connection);</a:t>
            </a:r>
            <a:br>
              <a:rPr lang="en-US" altLang="zh-CN" sz="900" dirty="0"/>
            </a:br>
            <a:r>
              <a:rPr lang="en-US" altLang="zh-CN" sz="900" dirty="0"/>
              <a:t/>
            </a:r>
            <a:br>
              <a:rPr lang="en-US" altLang="zh-CN" sz="900" dirty="0"/>
            </a:br>
            <a:r>
              <a:rPr lang="en-US" altLang="zh-CN" sz="900" dirty="0" err="1"/>
              <a:t>SqlSession</a:t>
            </a:r>
            <a:r>
              <a:rPr lang="en-US" altLang="zh-CN" sz="900" dirty="0"/>
              <a:t> </a:t>
            </a:r>
            <a:r>
              <a:rPr lang="en-US" altLang="zh-CN" sz="900" dirty="0" err="1"/>
              <a:t>openSession</a:t>
            </a:r>
            <a:r>
              <a:rPr lang="en-US" altLang="zh-CN" sz="900" dirty="0"/>
              <a:t>(</a:t>
            </a:r>
            <a:r>
              <a:rPr lang="en-US" altLang="zh-CN" sz="900" dirty="0" err="1"/>
              <a:t>TransactionIsolationLevel</a:t>
            </a:r>
            <a:r>
              <a:rPr lang="en-US" altLang="zh-CN" sz="900" dirty="0"/>
              <a:t> level);</a:t>
            </a:r>
            <a:br>
              <a:rPr lang="en-US" altLang="zh-CN" sz="900" dirty="0"/>
            </a:br>
            <a:r>
              <a:rPr lang="en-US" altLang="zh-CN" sz="900" dirty="0"/>
              <a:t/>
            </a:r>
            <a:br>
              <a:rPr lang="en-US" altLang="zh-CN" sz="900" dirty="0"/>
            </a:br>
            <a:r>
              <a:rPr lang="en-US" altLang="zh-CN" sz="900" dirty="0" err="1"/>
              <a:t>SqlSession</a:t>
            </a:r>
            <a:r>
              <a:rPr lang="en-US" altLang="zh-CN" sz="900" dirty="0"/>
              <a:t> </a:t>
            </a:r>
            <a:r>
              <a:rPr lang="en-US" altLang="zh-CN" sz="900" dirty="0" err="1"/>
              <a:t>openSession</a:t>
            </a:r>
            <a:r>
              <a:rPr lang="en-US" altLang="zh-CN" sz="900" dirty="0"/>
              <a:t>(</a:t>
            </a:r>
            <a:r>
              <a:rPr lang="en-US" altLang="zh-CN" sz="900" dirty="0" err="1"/>
              <a:t>ExecutorType</a:t>
            </a:r>
            <a:r>
              <a:rPr lang="en-US" altLang="zh-CN" sz="900" dirty="0"/>
              <a:t> </a:t>
            </a:r>
            <a:r>
              <a:rPr lang="en-US" altLang="zh-CN" sz="900" dirty="0" err="1"/>
              <a:t>execType</a:t>
            </a:r>
            <a:r>
              <a:rPr lang="en-US" altLang="zh-CN" sz="900" dirty="0"/>
              <a:t>);</a:t>
            </a:r>
            <a:br>
              <a:rPr lang="en-US" altLang="zh-CN" sz="900" dirty="0"/>
            </a:br>
            <a:r>
              <a:rPr lang="en-US" altLang="zh-CN" sz="900" dirty="0"/>
              <a:t/>
            </a:r>
            <a:br>
              <a:rPr lang="en-US" altLang="zh-CN" sz="900" dirty="0"/>
            </a:br>
            <a:r>
              <a:rPr lang="en-US" altLang="zh-CN" sz="900" dirty="0" err="1"/>
              <a:t>SqlSession</a:t>
            </a:r>
            <a:r>
              <a:rPr lang="en-US" altLang="zh-CN" sz="900" dirty="0"/>
              <a:t> </a:t>
            </a:r>
            <a:r>
              <a:rPr lang="en-US" altLang="zh-CN" sz="900" dirty="0" err="1"/>
              <a:t>openSession</a:t>
            </a:r>
            <a:r>
              <a:rPr lang="en-US" altLang="zh-CN" sz="900" dirty="0"/>
              <a:t>(</a:t>
            </a:r>
            <a:r>
              <a:rPr lang="en-US" altLang="zh-CN" sz="900" dirty="0" err="1"/>
              <a:t>ExecutorType</a:t>
            </a:r>
            <a:r>
              <a:rPr lang="en-US" altLang="zh-CN" sz="900" dirty="0"/>
              <a:t> </a:t>
            </a:r>
            <a:r>
              <a:rPr lang="en-US" altLang="zh-CN" sz="900" dirty="0" err="1"/>
              <a:t>execType</a:t>
            </a:r>
            <a:r>
              <a:rPr lang="en-US" altLang="zh-CN" sz="900" dirty="0"/>
              <a:t>, </a:t>
            </a:r>
            <a:r>
              <a:rPr lang="en-US" altLang="zh-CN" sz="900" dirty="0" err="1"/>
              <a:t>boolean</a:t>
            </a:r>
            <a:r>
              <a:rPr lang="en-US" altLang="zh-CN" sz="900" dirty="0"/>
              <a:t> </a:t>
            </a:r>
            <a:r>
              <a:rPr lang="en-US" altLang="zh-CN" sz="900" dirty="0" err="1"/>
              <a:t>autoCommit</a:t>
            </a:r>
            <a:r>
              <a:rPr lang="en-US" altLang="zh-CN" sz="900" dirty="0"/>
              <a:t>);</a:t>
            </a:r>
            <a:br>
              <a:rPr lang="en-US" altLang="zh-CN" sz="900" dirty="0"/>
            </a:br>
            <a:r>
              <a:rPr lang="en-US" altLang="zh-CN" sz="900" dirty="0"/>
              <a:t/>
            </a:r>
            <a:br>
              <a:rPr lang="en-US" altLang="zh-CN" sz="900" dirty="0"/>
            </a:br>
            <a:r>
              <a:rPr lang="en-US" altLang="zh-CN" sz="900" dirty="0" err="1"/>
              <a:t>SqlSession</a:t>
            </a:r>
            <a:r>
              <a:rPr lang="en-US" altLang="zh-CN" sz="900" dirty="0"/>
              <a:t> </a:t>
            </a:r>
            <a:r>
              <a:rPr lang="en-US" altLang="zh-CN" sz="900" dirty="0" err="1"/>
              <a:t>openSession</a:t>
            </a:r>
            <a:r>
              <a:rPr lang="en-US" altLang="zh-CN" sz="900" dirty="0"/>
              <a:t>(</a:t>
            </a:r>
            <a:r>
              <a:rPr lang="en-US" altLang="zh-CN" sz="900" dirty="0" err="1"/>
              <a:t>ExecutorType</a:t>
            </a:r>
            <a:r>
              <a:rPr lang="en-US" altLang="zh-CN" sz="900" dirty="0"/>
              <a:t> </a:t>
            </a:r>
            <a:r>
              <a:rPr lang="en-US" altLang="zh-CN" sz="900" dirty="0" err="1"/>
              <a:t>execType</a:t>
            </a:r>
            <a:r>
              <a:rPr lang="en-US" altLang="zh-CN" sz="900" dirty="0"/>
              <a:t>, </a:t>
            </a:r>
            <a:r>
              <a:rPr lang="en-US" altLang="zh-CN" sz="900" dirty="0" err="1"/>
              <a:t>TransactionIsolationLevel</a:t>
            </a:r>
            <a:r>
              <a:rPr lang="en-US" altLang="zh-CN" sz="900" dirty="0"/>
              <a:t> level);</a:t>
            </a:r>
            <a:br>
              <a:rPr lang="en-US" altLang="zh-CN" sz="900" dirty="0"/>
            </a:br>
            <a:r>
              <a:rPr lang="en-US" altLang="zh-CN" sz="900" dirty="0"/>
              <a:t/>
            </a:r>
            <a:br>
              <a:rPr lang="en-US" altLang="zh-CN" sz="900" dirty="0"/>
            </a:br>
            <a:r>
              <a:rPr lang="en-US" altLang="zh-CN" sz="900" dirty="0" err="1"/>
              <a:t>SqlSession</a:t>
            </a:r>
            <a:r>
              <a:rPr lang="en-US" altLang="zh-CN" sz="900" dirty="0"/>
              <a:t> </a:t>
            </a:r>
            <a:r>
              <a:rPr lang="en-US" altLang="zh-CN" sz="900" dirty="0" err="1"/>
              <a:t>openSession</a:t>
            </a:r>
            <a:r>
              <a:rPr lang="en-US" altLang="zh-CN" sz="900" dirty="0"/>
              <a:t>(</a:t>
            </a:r>
            <a:r>
              <a:rPr lang="en-US" altLang="zh-CN" sz="900" dirty="0" err="1"/>
              <a:t>ExecutorType</a:t>
            </a:r>
            <a:r>
              <a:rPr lang="en-US" altLang="zh-CN" sz="900" dirty="0"/>
              <a:t> </a:t>
            </a:r>
            <a:r>
              <a:rPr lang="en-US" altLang="zh-CN" sz="900" dirty="0" err="1"/>
              <a:t>execType</a:t>
            </a:r>
            <a:r>
              <a:rPr lang="en-US" altLang="zh-CN" sz="900" dirty="0"/>
              <a:t>, Connection connection);</a:t>
            </a:r>
            <a:br>
              <a:rPr lang="en-US" altLang="zh-CN" sz="900" dirty="0"/>
            </a:br>
            <a:r>
              <a:rPr lang="en-US" altLang="zh-CN" sz="900" dirty="0"/>
              <a:t/>
            </a:r>
            <a:br>
              <a:rPr lang="en-US" altLang="zh-CN" sz="900" dirty="0"/>
            </a:br>
            <a:r>
              <a:rPr lang="en-US" altLang="zh-CN" sz="900" dirty="0"/>
              <a:t>Configuration </a:t>
            </a:r>
            <a:r>
              <a:rPr lang="en-US" altLang="zh-CN" sz="900" dirty="0" smtClean="0"/>
              <a:t> </a:t>
            </a:r>
            <a:r>
              <a:rPr lang="en-US" altLang="zh-CN" sz="900" dirty="0" err="1" smtClean="0"/>
              <a:t>getConfiguration</a:t>
            </a:r>
            <a:r>
              <a:rPr lang="en-US" altLang="zh-CN" sz="900" dirty="0"/>
              <a:t>();</a:t>
            </a:r>
            <a:endParaRPr lang="zh-CN" altLang="en-US" sz="900" dirty="0"/>
          </a:p>
        </p:txBody>
      </p:sp>
    </p:spTree>
    <p:extLst>
      <p:ext uri="{BB962C8B-B14F-4D97-AF65-F5344CB8AC3E}">
        <p14:creationId xmlns:p14="http://schemas.microsoft.com/office/powerpoint/2010/main" val="16774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mybatise-config.xml</a:t>
            </a:r>
            <a:endParaRPr lang="zh-CN" altLang="en-US" dirty="0"/>
          </a:p>
        </p:txBody>
      </p:sp>
      <p:sp>
        <p:nvSpPr>
          <p:cNvPr id="3" name="内容占位符 2"/>
          <p:cNvSpPr>
            <a:spLocks noGrp="1"/>
          </p:cNvSpPr>
          <p:nvPr>
            <p:ph idx="1"/>
          </p:nvPr>
        </p:nvSpPr>
        <p:spPr>
          <a:xfrm>
            <a:off x="457200" y="1600200"/>
            <a:ext cx="8229600" cy="5069160"/>
          </a:xfrm>
        </p:spPr>
        <p:txBody>
          <a:bodyPr>
            <a:normAutofit/>
          </a:bodyPr>
          <a:lstStyle/>
          <a:p>
            <a:pPr marL="0" indent="0">
              <a:buNone/>
            </a:pPr>
            <a:r>
              <a:rPr lang="en-US" altLang="zh-CN" sz="800" b="1" dirty="0" smtClean="0"/>
              <a:t>1.</a:t>
            </a:r>
            <a:r>
              <a:rPr lang="zh-CN" altLang="en-US" sz="800" b="1" dirty="0" smtClean="0"/>
              <a:t>空间声明</a:t>
            </a:r>
            <a:endParaRPr lang="en-US" altLang="zh-CN" sz="800" b="1" dirty="0" smtClean="0"/>
          </a:p>
          <a:p>
            <a:pPr marL="0" indent="0">
              <a:buNone/>
            </a:pPr>
            <a:r>
              <a:rPr lang="en-US" altLang="zh-CN" sz="800" dirty="0"/>
              <a:t>&lt;?xml version="1.0" encoding="UTF-8" ?&gt;</a:t>
            </a:r>
            <a:br>
              <a:rPr lang="en-US" altLang="zh-CN" sz="800" dirty="0"/>
            </a:br>
            <a:r>
              <a:rPr lang="en-US" altLang="zh-CN" sz="800" dirty="0"/>
              <a:t>&lt;!DOCTYPE configuration</a:t>
            </a:r>
            <a:br>
              <a:rPr lang="en-US" altLang="zh-CN" sz="800" dirty="0"/>
            </a:br>
            <a:r>
              <a:rPr lang="en-US" altLang="zh-CN" sz="800" dirty="0"/>
              <a:t>        PUBLIC "-//mybatis.org//DTD </a:t>
            </a:r>
            <a:r>
              <a:rPr lang="en-US" altLang="zh-CN" sz="800" dirty="0" err="1"/>
              <a:t>Config</a:t>
            </a:r>
            <a:r>
              <a:rPr lang="en-US" altLang="zh-CN" sz="800" dirty="0"/>
              <a:t> 3.0//EN"</a:t>
            </a:r>
            <a:br>
              <a:rPr lang="en-US" altLang="zh-CN" sz="800" dirty="0"/>
            </a:br>
            <a:r>
              <a:rPr lang="en-US" altLang="zh-CN" sz="800" dirty="0"/>
              <a:t>        "http://mybatis.org/</a:t>
            </a:r>
            <a:r>
              <a:rPr lang="en-US" altLang="zh-CN" sz="800" dirty="0" err="1"/>
              <a:t>dtd</a:t>
            </a:r>
            <a:r>
              <a:rPr lang="en-US" altLang="zh-CN" sz="800" dirty="0"/>
              <a:t>/mybatis-3-config.dtd</a:t>
            </a:r>
            <a:r>
              <a:rPr lang="en-US" altLang="zh-CN" sz="800" dirty="0" smtClean="0"/>
              <a:t>"&gt;</a:t>
            </a:r>
          </a:p>
          <a:p>
            <a:pPr marL="0" indent="0">
              <a:buNone/>
            </a:pPr>
            <a:r>
              <a:rPr lang="en-US" altLang="zh-CN" sz="800" b="1" dirty="0" smtClean="0"/>
              <a:t>2.</a:t>
            </a:r>
            <a:r>
              <a:rPr lang="zh-CN" altLang="en-US" sz="800" b="1" dirty="0" smtClean="0"/>
              <a:t>根节点 </a:t>
            </a:r>
            <a:r>
              <a:rPr lang="en-US" altLang="zh-CN" sz="800" b="1" dirty="0"/>
              <a:t>&lt;configuration</a:t>
            </a:r>
            <a:r>
              <a:rPr lang="en-US" altLang="zh-CN" sz="800" b="1" dirty="0" smtClean="0"/>
              <a:t>&gt;&lt;/configuration&gt;</a:t>
            </a:r>
          </a:p>
          <a:p>
            <a:pPr marL="0" indent="0">
              <a:buNone/>
            </a:pPr>
            <a:r>
              <a:rPr lang="en-US" altLang="zh-CN" sz="800" b="1" dirty="0" smtClean="0"/>
              <a:t>3.</a:t>
            </a:r>
            <a:r>
              <a:rPr lang="zh-CN" altLang="en-US" sz="800" b="1" dirty="0"/>
              <a:t>属性（</a:t>
            </a:r>
            <a:r>
              <a:rPr lang="en-US" altLang="zh-CN" sz="800" b="1" dirty="0"/>
              <a:t>properties</a:t>
            </a:r>
            <a:r>
              <a:rPr lang="zh-CN" altLang="en-US" sz="800" b="1" dirty="0"/>
              <a:t>）</a:t>
            </a:r>
            <a:endParaRPr lang="en-US" altLang="zh-CN" sz="800" b="1" dirty="0" smtClean="0"/>
          </a:p>
          <a:p>
            <a:pPr marL="0" indent="0">
              <a:buNone/>
            </a:pPr>
            <a:r>
              <a:rPr lang="en-US" altLang="zh-CN" sz="800" dirty="0" smtClean="0"/>
              <a:t>3.1 DTD</a:t>
            </a:r>
            <a:endParaRPr lang="en-US" altLang="zh-CN" sz="800" dirty="0" smtClean="0"/>
          </a:p>
          <a:p>
            <a:pPr marL="0" indent="0">
              <a:buNone/>
            </a:pPr>
            <a:r>
              <a:rPr lang="en-US" altLang="zh-CN" sz="800" dirty="0"/>
              <a:t>&lt;!ELEMENT properties </a:t>
            </a:r>
            <a:r>
              <a:rPr lang="en-US" altLang="zh-CN" sz="800" dirty="0"/>
              <a:t>(</a:t>
            </a:r>
            <a:r>
              <a:rPr lang="en-US" altLang="zh-CN" sz="800" dirty="0"/>
              <a:t>property</a:t>
            </a:r>
            <a:r>
              <a:rPr lang="en-US" altLang="zh-CN" sz="800" dirty="0"/>
              <a:t>*)</a:t>
            </a:r>
            <a:r>
              <a:rPr lang="en-US" altLang="zh-CN" sz="800" dirty="0"/>
              <a:t>&gt;</a:t>
            </a:r>
            <a:br>
              <a:rPr lang="en-US" altLang="zh-CN" sz="800" dirty="0"/>
            </a:br>
            <a:r>
              <a:rPr lang="en-US" altLang="zh-CN" sz="800" dirty="0"/>
              <a:t>&lt;!ATTLIST properties</a:t>
            </a:r>
            <a:br>
              <a:rPr lang="en-US" altLang="zh-CN" sz="800" dirty="0"/>
            </a:br>
            <a:r>
              <a:rPr lang="en-US" altLang="zh-CN" sz="800" dirty="0"/>
              <a:t>resource CDATA </a:t>
            </a:r>
            <a:r>
              <a:rPr lang="en-US" altLang="zh-CN" sz="800" dirty="0"/>
              <a:t>#IMPLIED</a:t>
            </a:r>
            <a:br>
              <a:rPr lang="en-US" altLang="zh-CN" sz="800" dirty="0"/>
            </a:br>
            <a:r>
              <a:rPr lang="en-US" altLang="zh-CN" sz="800" dirty="0" err="1"/>
              <a:t>url</a:t>
            </a:r>
            <a:r>
              <a:rPr lang="en-US" altLang="zh-CN" sz="800" dirty="0"/>
              <a:t> CDATA </a:t>
            </a:r>
            <a:r>
              <a:rPr lang="en-US" altLang="zh-CN" sz="800" dirty="0"/>
              <a:t>#IMPLIED</a:t>
            </a:r>
            <a:br>
              <a:rPr lang="en-US" altLang="zh-CN" sz="800" dirty="0"/>
            </a:br>
            <a:r>
              <a:rPr lang="en-US" altLang="zh-CN" sz="800" dirty="0"/>
              <a:t>&gt;</a:t>
            </a:r>
            <a:br>
              <a:rPr lang="en-US" altLang="zh-CN" sz="800" dirty="0"/>
            </a:br>
            <a:r>
              <a:rPr lang="en-US" altLang="zh-CN" sz="800" dirty="0"/>
              <a:t/>
            </a:r>
            <a:br>
              <a:rPr lang="en-US" altLang="zh-CN" sz="800" dirty="0"/>
            </a:br>
            <a:r>
              <a:rPr lang="en-US" altLang="zh-CN" sz="800" dirty="0"/>
              <a:t>&lt;!ELEMENT property </a:t>
            </a:r>
            <a:r>
              <a:rPr lang="en-US" altLang="zh-CN" sz="800" dirty="0"/>
              <a:t>EMPTY</a:t>
            </a:r>
            <a:r>
              <a:rPr lang="en-US" altLang="zh-CN" sz="800" dirty="0"/>
              <a:t>&gt;</a:t>
            </a:r>
            <a:br>
              <a:rPr lang="en-US" altLang="zh-CN" sz="800" dirty="0"/>
            </a:br>
            <a:r>
              <a:rPr lang="en-US" altLang="zh-CN" sz="800" dirty="0"/>
              <a:t>&lt;!ATTLIST property</a:t>
            </a:r>
            <a:br>
              <a:rPr lang="en-US" altLang="zh-CN" sz="800" dirty="0"/>
            </a:br>
            <a:r>
              <a:rPr lang="en-US" altLang="zh-CN" sz="800" dirty="0"/>
              <a:t>name CDATA </a:t>
            </a:r>
            <a:r>
              <a:rPr lang="en-US" altLang="zh-CN" sz="800" dirty="0"/>
              <a:t>#REQUIRED</a:t>
            </a:r>
            <a:br>
              <a:rPr lang="en-US" altLang="zh-CN" sz="800" dirty="0"/>
            </a:br>
            <a:r>
              <a:rPr lang="en-US" altLang="zh-CN" sz="800" dirty="0"/>
              <a:t>value CDATA </a:t>
            </a:r>
            <a:r>
              <a:rPr lang="en-US" altLang="zh-CN" sz="800" dirty="0"/>
              <a:t>#REQUIRED</a:t>
            </a:r>
            <a:br>
              <a:rPr lang="en-US" altLang="zh-CN" sz="800" dirty="0"/>
            </a:br>
            <a:r>
              <a:rPr lang="en-US" altLang="zh-CN" sz="800" dirty="0" smtClean="0"/>
              <a:t>&gt; </a:t>
            </a:r>
          </a:p>
          <a:p>
            <a:pPr marL="0" indent="0">
              <a:buNone/>
            </a:pPr>
            <a:r>
              <a:rPr lang="en-US" altLang="zh-CN" sz="800" dirty="0" smtClean="0"/>
              <a:t>3.2</a:t>
            </a:r>
          </a:p>
          <a:p>
            <a:pPr marL="0" indent="0">
              <a:buNone/>
            </a:pPr>
            <a:r>
              <a:rPr lang="zh-CN" altLang="en-US" sz="800" dirty="0"/>
              <a:t>这些属性可以在外部进行配置，并可以进行动态替换。你既可以在典型的 </a:t>
            </a:r>
            <a:r>
              <a:rPr lang="en-US" altLang="zh-CN" sz="800" dirty="0"/>
              <a:t>Java </a:t>
            </a:r>
            <a:r>
              <a:rPr lang="zh-CN" altLang="en-US" sz="800" dirty="0"/>
              <a:t>属性文件中配置这些属性，也可以在 </a:t>
            </a:r>
            <a:r>
              <a:rPr lang="en-US" altLang="zh-CN" sz="800" dirty="0"/>
              <a:t>properties </a:t>
            </a:r>
            <a:r>
              <a:rPr lang="zh-CN" altLang="en-US" sz="800" dirty="0"/>
              <a:t>元素的子元素中设置。例如</a:t>
            </a:r>
            <a:r>
              <a:rPr lang="zh-CN" altLang="en-US" sz="800" dirty="0" smtClean="0"/>
              <a:t>：</a:t>
            </a:r>
            <a:endParaRPr lang="zh-CN" altLang="en-US" sz="800" dirty="0"/>
          </a:p>
          <a:p>
            <a:pPr marL="0" indent="0">
              <a:buNone/>
            </a:pPr>
            <a:r>
              <a:rPr lang="en-US" altLang="zh-CN" sz="800" dirty="0"/>
              <a:t>&lt;properties resource="org/</a:t>
            </a:r>
            <a:r>
              <a:rPr lang="en-US" altLang="zh-CN" sz="800" dirty="0" err="1"/>
              <a:t>mybatis</a:t>
            </a:r>
            <a:r>
              <a:rPr lang="en-US" altLang="zh-CN" sz="800" dirty="0"/>
              <a:t>/example/</a:t>
            </a:r>
            <a:r>
              <a:rPr lang="en-US" altLang="zh-CN" sz="800" dirty="0" err="1"/>
              <a:t>config.properties</a:t>
            </a:r>
            <a:r>
              <a:rPr lang="en-US" altLang="zh-CN" sz="800" dirty="0"/>
              <a:t>"&gt;</a:t>
            </a:r>
          </a:p>
          <a:p>
            <a:pPr marL="0" indent="0">
              <a:buNone/>
            </a:pPr>
            <a:r>
              <a:rPr lang="en-US" altLang="zh-CN" sz="800" dirty="0"/>
              <a:t>  &lt;property name="username" value="</a:t>
            </a:r>
            <a:r>
              <a:rPr lang="en-US" altLang="zh-CN" sz="800" dirty="0" err="1"/>
              <a:t>dev_user</a:t>
            </a:r>
            <a:r>
              <a:rPr lang="en-US" altLang="zh-CN" sz="800" dirty="0"/>
              <a:t>"/&gt;</a:t>
            </a:r>
          </a:p>
          <a:p>
            <a:pPr marL="0" indent="0">
              <a:buNone/>
            </a:pPr>
            <a:r>
              <a:rPr lang="en-US" altLang="zh-CN" sz="800" dirty="0"/>
              <a:t>  &lt;property name="password" value="F2Fa3!33TYyg"/&gt;</a:t>
            </a:r>
          </a:p>
          <a:p>
            <a:pPr marL="0" indent="0">
              <a:buNone/>
            </a:pPr>
            <a:r>
              <a:rPr lang="en-US" altLang="zh-CN" sz="800" dirty="0"/>
              <a:t>&lt;/properties&gt;</a:t>
            </a:r>
          </a:p>
          <a:p>
            <a:pPr marL="0" indent="0">
              <a:buNone/>
            </a:pPr>
            <a:r>
              <a:rPr lang="zh-CN" altLang="en-US" sz="800" dirty="0"/>
              <a:t>设置好的属性可以在整个配置文件中用来替换需要动态配置的属性值。比如</a:t>
            </a:r>
            <a:r>
              <a:rPr lang="en-US" altLang="zh-CN" sz="800" dirty="0" smtClean="0"/>
              <a:t>:</a:t>
            </a:r>
            <a:endParaRPr lang="en-US" altLang="zh-CN" sz="800" dirty="0"/>
          </a:p>
          <a:p>
            <a:pPr marL="0" indent="0">
              <a:buNone/>
            </a:pPr>
            <a:r>
              <a:rPr lang="en-US" altLang="zh-CN" sz="800" dirty="0"/>
              <a:t>&lt;</a:t>
            </a:r>
            <a:r>
              <a:rPr lang="en-US" altLang="zh-CN" sz="800" dirty="0" err="1"/>
              <a:t>dataSource</a:t>
            </a:r>
            <a:r>
              <a:rPr lang="en-US" altLang="zh-CN" sz="800" dirty="0"/>
              <a:t> type="POOLED</a:t>
            </a:r>
            <a:r>
              <a:rPr lang="en-US" altLang="zh-CN" sz="800" dirty="0" smtClean="0"/>
              <a:t>"&gt;</a:t>
            </a:r>
          </a:p>
          <a:p>
            <a:pPr marL="0" indent="0">
              <a:buNone/>
            </a:pPr>
            <a:r>
              <a:rPr lang="en-US" altLang="zh-CN" sz="800" dirty="0"/>
              <a:t> &lt;!-- username </a:t>
            </a:r>
            <a:r>
              <a:rPr lang="zh-CN" altLang="en-US" sz="800" dirty="0"/>
              <a:t>和 </a:t>
            </a:r>
            <a:r>
              <a:rPr lang="en-US" altLang="zh-CN" sz="800" dirty="0"/>
              <a:t>password </a:t>
            </a:r>
            <a:r>
              <a:rPr lang="zh-CN" altLang="en-US" sz="800" dirty="0"/>
              <a:t>将会由 </a:t>
            </a:r>
            <a:r>
              <a:rPr lang="en-US" altLang="zh-CN" sz="800" dirty="0"/>
              <a:t>properties </a:t>
            </a:r>
            <a:r>
              <a:rPr lang="zh-CN" altLang="en-US" sz="800" dirty="0"/>
              <a:t>元素中设置的相应值来替换</a:t>
            </a:r>
            <a:r>
              <a:rPr lang="en-US" altLang="zh-CN" sz="800" dirty="0" smtClean="0"/>
              <a:t>--&gt;</a:t>
            </a:r>
            <a:endParaRPr lang="en-US" altLang="zh-CN" sz="800" dirty="0"/>
          </a:p>
          <a:p>
            <a:pPr marL="0" indent="0">
              <a:buNone/>
            </a:pPr>
            <a:r>
              <a:rPr lang="en-US" altLang="zh-CN" sz="800" dirty="0"/>
              <a:t>  &lt;property name="driver" value="${driver}"/&gt;</a:t>
            </a:r>
          </a:p>
          <a:p>
            <a:pPr marL="0" indent="0">
              <a:buNone/>
            </a:pPr>
            <a:r>
              <a:rPr lang="en-US" altLang="zh-CN" sz="800" dirty="0"/>
              <a:t>  &lt;property name="</a:t>
            </a:r>
            <a:r>
              <a:rPr lang="en-US" altLang="zh-CN" sz="800" dirty="0" err="1"/>
              <a:t>url</a:t>
            </a:r>
            <a:r>
              <a:rPr lang="en-US" altLang="zh-CN" sz="800" dirty="0"/>
              <a:t>" value="${</a:t>
            </a:r>
            <a:r>
              <a:rPr lang="en-US" altLang="zh-CN" sz="800" dirty="0" err="1"/>
              <a:t>url</a:t>
            </a:r>
            <a:r>
              <a:rPr lang="en-US" altLang="zh-CN" sz="800" dirty="0" smtClean="0"/>
              <a:t>}"/&gt;</a:t>
            </a:r>
          </a:p>
          <a:p>
            <a:pPr marL="0" indent="0">
              <a:buNone/>
            </a:pPr>
            <a:r>
              <a:rPr lang="en-US" altLang="zh-CN" sz="800" dirty="0"/>
              <a:t>&lt;!-- driver </a:t>
            </a:r>
            <a:r>
              <a:rPr lang="zh-CN" altLang="en-US" sz="800" dirty="0"/>
              <a:t>和 </a:t>
            </a:r>
            <a:r>
              <a:rPr lang="en-US" altLang="zh-CN" sz="800" dirty="0" err="1"/>
              <a:t>url</a:t>
            </a:r>
            <a:r>
              <a:rPr lang="en-US" altLang="zh-CN" sz="800" dirty="0"/>
              <a:t> </a:t>
            </a:r>
            <a:r>
              <a:rPr lang="zh-CN" altLang="en-US" sz="800" dirty="0"/>
              <a:t>属性将会由 </a:t>
            </a:r>
            <a:r>
              <a:rPr lang="en-US" altLang="zh-CN" sz="800" dirty="0" err="1"/>
              <a:t>config.properties</a:t>
            </a:r>
            <a:r>
              <a:rPr lang="en-US" altLang="zh-CN" sz="800" dirty="0"/>
              <a:t> </a:t>
            </a:r>
            <a:r>
              <a:rPr lang="zh-CN" altLang="en-US" sz="800" dirty="0"/>
              <a:t>文件中对应的值来替换</a:t>
            </a:r>
            <a:r>
              <a:rPr lang="en-US" altLang="zh-CN" sz="800" dirty="0" smtClean="0"/>
              <a:t>--&gt;</a:t>
            </a:r>
            <a:endParaRPr lang="en-US" altLang="zh-CN" sz="800" dirty="0"/>
          </a:p>
          <a:p>
            <a:pPr marL="0" indent="0">
              <a:buNone/>
            </a:pPr>
            <a:r>
              <a:rPr lang="en-US" altLang="zh-CN" sz="800" dirty="0"/>
              <a:t>  &lt;property name="username" value="${username}"/&gt;</a:t>
            </a:r>
          </a:p>
          <a:p>
            <a:pPr marL="0" indent="0">
              <a:buNone/>
            </a:pPr>
            <a:r>
              <a:rPr lang="en-US" altLang="zh-CN" sz="800" dirty="0"/>
              <a:t>  &lt;property name="password" value="${password}"/&gt;</a:t>
            </a:r>
          </a:p>
          <a:p>
            <a:pPr marL="0" indent="0">
              <a:buNone/>
            </a:pPr>
            <a:r>
              <a:rPr lang="en-US" altLang="zh-CN" sz="800" dirty="0"/>
              <a:t>&lt;/</a:t>
            </a:r>
            <a:r>
              <a:rPr lang="en-US" altLang="zh-CN" sz="800" dirty="0" err="1"/>
              <a:t>dataSource</a:t>
            </a:r>
            <a:r>
              <a:rPr lang="en-US" altLang="zh-CN" sz="800" dirty="0" smtClean="0"/>
              <a:t>&gt;</a:t>
            </a:r>
          </a:p>
          <a:p>
            <a:pPr marL="0" indent="0">
              <a:buNone/>
            </a:pPr>
            <a:endParaRPr lang="zh-CN" altLang="en-US" sz="800" dirty="0"/>
          </a:p>
        </p:txBody>
      </p:sp>
    </p:spTree>
    <p:extLst>
      <p:ext uri="{BB962C8B-B14F-4D97-AF65-F5344CB8AC3E}">
        <p14:creationId xmlns:p14="http://schemas.microsoft.com/office/powerpoint/2010/main" val="426774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mybatise-config.xml</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sz="800" dirty="0"/>
              <a:t>也可以在 </a:t>
            </a:r>
            <a:r>
              <a:rPr lang="en-US" altLang="zh-CN" sz="800" dirty="0" err="1"/>
              <a:t>SqlSessionFactoryBuilder.build</a:t>
            </a:r>
            <a:r>
              <a:rPr lang="en-US" altLang="zh-CN" sz="800" dirty="0"/>
              <a:t>() </a:t>
            </a:r>
            <a:r>
              <a:rPr lang="zh-CN" altLang="en-US" sz="800" dirty="0"/>
              <a:t>方法中传入属性值。例如：</a:t>
            </a:r>
          </a:p>
          <a:p>
            <a:pPr marL="0" indent="0">
              <a:buNone/>
            </a:pPr>
            <a:endParaRPr lang="zh-CN" altLang="en-US" sz="800" dirty="0"/>
          </a:p>
          <a:p>
            <a:pPr marL="0" indent="0">
              <a:buNone/>
            </a:pPr>
            <a:r>
              <a:rPr lang="en-US" altLang="zh-CN" sz="800" dirty="0" err="1"/>
              <a:t>SqlSessionFactory</a:t>
            </a:r>
            <a:r>
              <a:rPr lang="en-US" altLang="zh-CN" sz="800" dirty="0"/>
              <a:t> factory = new </a:t>
            </a:r>
            <a:r>
              <a:rPr lang="en-US" altLang="zh-CN" sz="800" dirty="0" err="1"/>
              <a:t>SqlSessionFactoryBuilder</a:t>
            </a:r>
            <a:r>
              <a:rPr lang="en-US" altLang="zh-CN" sz="800" dirty="0"/>
              <a:t>().build(reader, props);</a:t>
            </a:r>
          </a:p>
          <a:p>
            <a:pPr marL="0" indent="0">
              <a:buNone/>
            </a:pPr>
            <a:endParaRPr lang="en-US" altLang="zh-CN" sz="800" dirty="0"/>
          </a:p>
          <a:p>
            <a:pPr marL="0" indent="0">
              <a:buNone/>
            </a:pPr>
            <a:r>
              <a:rPr lang="en-US" altLang="zh-CN" sz="800" dirty="0"/>
              <a:t>// ... </a:t>
            </a:r>
            <a:r>
              <a:rPr lang="zh-CN" altLang="en-US" sz="800" dirty="0"/>
              <a:t>或者 </a:t>
            </a:r>
            <a:r>
              <a:rPr lang="en-US" altLang="zh-CN" sz="800" dirty="0"/>
              <a:t>...</a:t>
            </a:r>
          </a:p>
          <a:p>
            <a:pPr marL="0" indent="0">
              <a:buNone/>
            </a:pPr>
            <a:endParaRPr lang="en-US" altLang="zh-CN" sz="800" dirty="0"/>
          </a:p>
          <a:p>
            <a:pPr marL="0" indent="0">
              <a:buNone/>
            </a:pPr>
            <a:r>
              <a:rPr lang="en-US" altLang="zh-CN" sz="800" dirty="0" err="1"/>
              <a:t>SqlSessionFactory</a:t>
            </a:r>
            <a:r>
              <a:rPr lang="en-US" altLang="zh-CN" sz="800" dirty="0"/>
              <a:t> factory = new </a:t>
            </a:r>
            <a:r>
              <a:rPr lang="en-US" altLang="zh-CN" sz="800" dirty="0" err="1"/>
              <a:t>SqlSessionFactoryBuilder</a:t>
            </a:r>
            <a:r>
              <a:rPr lang="en-US" altLang="zh-CN" sz="800" dirty="0"/>
              <a:t>().build(reader, environment, props);</a:t>
            </a:r>
          </a:p>
          <a:p>
            <a:pPr marL="0" indent="0">
              <a:buNone/>
            </a:pPr>
            <a:r>
              <a:rPr lang="zh-CN" altLang="en-US" sz="800" dirty="0"/>
              <a:t>如果一个属性在不只一个地方进行了配置，那么，</a:t>
            </a:r>
            <a:r>
              <a:rPr lang="en-US" altLang="zh-CN" sz="800" dirty="0" err="1"/>
              <a:t>MyBatis</a:t>
            </a:r>
            <a:r>
              <a:rPr lang="en-US" altLang="zh-CN" sz="800" dirty="0"/>
              <a:t> </a:t>
            </a:r>
            <a:r>
              <a:rPr lang="zh-CN" altLang="en-US" sz="800" dirty="0"/>
              <a:t>将按照下面的顺序来加载：</a:t>
            </a:r>
          </a:p>
          <a:p>
            <a:pPr marL="0" indent="0">
              <a:buNone/>
            </a:pPr>
            <a:endParaRPr lang="zh-CN" altLang="en-US" sz="800" dirty="0"/>
          </a:p>
          <a:p>
            <a:pPr marL="0" indent="0">
              <a:buNone/>
            </a:pPr>
            <a:r>
              <a:rPr lang="zh-CN" altLang="en-US" sz="800" dirty="0"/>
              <a:t>首先读取在 </a:t>
            </a:r>
            <a:r>
              <a:rPr lang="en-US" altLang="zh-CN" sz="800" dirty="0"/>
              <a:t>properties </a:t>
            </a:r>
            <a:r>
              <a:rPr lang="zh-CN" altLang="en-US" sz="800" dirty="0"/>
              <a:t>元素体内指定的属性。</a:t>
            </a:r>
          </a:p>
          <a:p>
            <a:pPr marL="0" indent="0">
              <a:buNone/>
            </a:pPr>
            <a:r>
              <a:rPr lang="zh-CN" altLang="en-US" sz="800" dirty="0"/>
              <a:t>然后根据 </a:t>
            </a:r>
            <a:r>
              <a:rPr lang="en-US" altLang="zh-CN" sz="800" dirty="0"/>
              <a:t>properties </a:t>
            </a:r>
            <a:r>
              <a:rPr lang="zh-CN" altLang="en-US" sz="800" dirty="0"/>
              <a:t>元素中的 </a:t>
            </a:r>
            <a:r>
              <a:rPr lang="en-US" altLang="zh-CN" sz="800" dirty="0"/>
              <a:t>resource </a:t>
            </a:r>
            <a:r>
              <a:rPr lang="zh-CN" altLang="en-US" sz="800" dirty="0"/>
              <a:t>属性读取类路径下属性文件，或根据 </a:t>
            </a:r>
            <a:r>
              <a:rPr lang="en-US" altLang="zh-CN" sz="800" dirty="0" err="1"/>
              <a:t>url</a:t>
            </a:r>
            <a:r>
              <a:rPr lang="en-US" altLang="zh-CN" sz="800" dirty="0"/>
              <a:t> </a:t>
            </a:r>
            <a:r>
              <a:rPr lang="zh-CN" altLang="en-US" sz="800" dirty="0"/>
              <a:t>属性指定的路径读取属性文件，并覆盖之前读取过的同名属性。</a:t>
            </a:r>
          </a:p>
          <a:p>
            <a:pPr marL="0" indent="0">
              <a:buNone/>
            </a:pPr>
            <a:r>
              <a:rPr lang="zh-CN" altLang="en-US" sz="800" dirty="0"/>
              <a:t>最后读取作为方法参数传递的属性，并覆盖之前读取过的同名属性。</a:t>
            </a:r>
          </a:p>
          <a:p>
            <a:pPr marL="0" indent="0">
              <a:buNone/>
            </a:pPr>
            <a:r>
              <a:rPr lang="zh-CN" altLang="en-US" sz="800" dirty="0"/>
              <a:t>因此，通过</a:t>
            </a:r>
            <a:r>
              <a:rPr lang="zh-CN" altLang="en-US" sz="800" dirty="0" smtClean="0"/>
              <a:t>方法参数</a:t>
            </a:r>
            <a:r>
              <a:rPr lang="zh-CN" altLang="en-US" sz="800" dirty="0"/>
              <a:t>传递的属性具有最高优先级，</a:t>
            </a:r>
            <a:r>
              <a:rPr lang="en-US" altLang="zh-CN" sz="800" dirty="0"/>
              <a:t>resource/</a:t>
            </a:r>
            <a:r>
              <a:rPr lang="en-US" altLang="zh-CN" sz="800" dirty="0" err="1"/>
              <a:t>url</a:t>
            </a:r>
            <a:r>
              <a:rPr lang="en-US" altLang="zh-CN" sz="800" dirty="0"/>
              <a:t> </a:t>
            </a:r>
            <a:r>
              <a:rPr lang="zh-CN" altLang="en-US" sz="800" dirty="0"/>
              <a:t>属性中指定的配置文件次之，最低优先级的则是 </a:t>
            </a:r>
            <a:r>
              <a:rPr lang="en-US" altLang="zh-CN" sz="800" dirty="0"/>
              <a:t>properties </a:t>
            </a:r>
            <a:r>
              <a:rPr lang="zh-CN" altLang="en-US" sz="800" dirty="0"/>
              <a:t>元素中指定的属性</a:t>
            </a:r>
            <a:r>
              <a:rPr lang="zh-CN" altLang="en-US" sz="800" dirty="0" smtClean="0"/>
              <a:t>。</a:t>
            </a:r>
            <a:endParaRPr lang="en-US" altLang="zh-CN" sz="800" dirty="0" smtClean="0"/>
          </a:p>
          <a:p>
            <a:pPr marL="0" indent="0">
              <a:buNone/>
            </a:pPr>
            <a:endParaRPr lang="en-US" altLang="zh-CN" sz="800" dirty="0"/>
          </a:p>
          <a:p>
            <a:pPr marL="0" indent="0">
              <a:buNone/>
            </a:pPr>
            <a:r>
              <a:rPr lang="zh-CN" altLang="en-US" sz="800" dirty="0">
                <a:solidFill>
                  <a:srgbClr val="FF0000"/>
                </a:solidFill>
              </a:rPr>
              <a:t>从 </a:t>
            </a:r>
            <a:r>
              <a:rPr lang="en-US" altLang="zh-CN" sz="800" dirty="0" err="1">
                <a:solidFill>
                  <a:srgbClr val="FF0000"/>
                </a:solidFill>
              </a:rPr>
              <a:t>MyBatis</a:t>
            </a:r>
            <a:r>
              <a:rPr lang="en-US" altLang="zh-CN" sz="800" dirty="0">
                <a:solidFill>
                  <a:srgbClr val="FF0000"/>
                </a:solidFill>
              </a:rPr>
              <a:t> 3.4.2 </a:t>
            </a:r>
            <a:r>
              <a:rPr lang="zh-CN" altLang="en-US" sz="800" dirty="0">
                <a:solidFill>
                  <a:srgbClr val="FF0000"/>
                </a:solidFill>
              </a:rPr>
              <a:t>开始，你可以为占位符指定一个默认值。例如：</a:t>
            </a:r>
          </a:p>
          <a:p>
            <a:pPr marL="0" indent="0">
              <a:buNone/>
            </a:pPr>
            <a:endParaRPr lang="zh-CN" altLang="en-US" sz="800" dirty="0">
              <a:solidFill>
                <a:srgbClr val="FF0000"/>
              </a:solidFill>
            </a:endParaRPr>
          </a:p>
          <a:p>
            <a:pPr marL="0" indent="0">
              <a:buNone/>
            </a:pPr>
            <a:r>
              <a:rPr lang="en-US" altLang="zh-CN" sz="800" dirty="0">
                <a:solidFill>
                  <a:srgbClr val="FF0000"/>
                </a:solidFill>
              </a:rPr>
              <a:t>&lt;</a:t>
            </a:r>
            <a:r>
              <a:rPr lang="en-US" altLang="zh-CN" sz="800" dirty="0" err="1">
                <a:solidFill>
                  <a:srgbClr val="FF0000"/>
                </a:solidFill>
              </a:rPr>
              <a:t>dataSource</a:t>
            </a:r>
            <a:r>
              <a:rPr lang="en-US" altLang="zh-CN" sz="800" dirty="0">
                <a:solidFill>
                  <a:srgbClr val="FF0000"/>
                </a:solidFill>
              </a:rPr>
              <a:t> type="POOLED"&gt;</a:t>
            </a:r>
          </a:p>
          <a:p>
            <a:pPr marL="0" indent="0">
              <a:buNone/>
            </a:pPr>
            <a:r>
              <a:rPr lang="en-US" altLang="zh-CN" sz="800" dirty="0">
                <a:solidFill>
                  <a:srgbClr val="FF0000"/>
                </a:solidFill>
              </a:rPr>
              <a:t>  &lt;!-- ... --&gt;</a:t>
            </a:r>
          </a:p>
          <a:p>
            <a:pPr marL="0" indent="0">
              <a:buNone/>
            </a:pPr>
            <a:r>
              <a:rPr lang="en-US" altLang="zh-CN" sz="800" dirty="0">
                <a:solidFill>
                  <a:srgbClr val="FF0000"/>
                </a:solidFill>
              </a:rPr>
              <a:t>  &lt;property name="username" value="${</a:t>
            </a:r>
            <a:r>
              <a:rPr lang="en-US" altLang="zh-CN" sz="800" dirty="0" err="1">
                <a:solidFill>
                  <a:srgbClr val="FF0000"/>
                </a:solidFill>
              </a:rPr>
              <a:t>username:ut_user</a:t>
            </a:r>
            <a:r>
              <a:rPr lang="en-US" altLang="zh-CN" sz="800" dirty="0">
                <a:solidFill>
                  <a:srgbClr val="FF0000"/>
                </a:solidFill>
              </a:rPr>
              <a:t>}"/&gt; &lt;!-- </a:t>
            </a:r>
            <a:r>
              <a:rPr lang="zh-CN" altLang="en-US" sz="800" dirty="0">
                <a:solidFill>
                  <a:srgbClr val="FF0000"/>
                </a:solidFill>
              </a:rPr>
              <a:t>如果属性 </a:t>
            </a:r>
            <a:r>
              <a:rPr lang="en-US" altLang="zh-CN" sz="800" dirty="0">
                <a:solidFill>
                  <a:srgbClr val="FF0000"/>
                </a:solidFill>
              </a:rPr>
              <a:t>'username' </a:t>
            </a:r>
            <a:r>
              <a:rPr lang="zh-CN" altLang="en-US" sz="800" dirty="0">
                <a:solidFill>
                  <a:srgbClr val="FF0000"/>
                </a:solidFill>
              </a:rPr>
              <a:t>没有被配置，</a:t>
            </a:r>
            <a:r>
              <a:rPr lang="en-US" altLang="zh-CN" sz="800" dirty="0">
                <a:solidFill>
                  <a:srgbClr val="FF0000"/>
                </a:solidFill>
              </a:rPr>
              <a:t>'username' </a:t>
            </a:r>
            <a:r>
              <a:rPr lang="zh-CN" altLang="en-US" sz="800" dirty="0">
                <a:solidFill>
                  <a:srgbClr val="FF0000"/>
                </a:solidFill>
              </a:rPr>
              <a:t>属性的值将为 </a:t>
            </a:r>
            <a:r>
              <a:rPr lang="en-US" altLang="zh-CN" sz="800" dirty="0">
                <a:solidFill>
                  <a:srgbClr val="FF0000"/>
                </a:solidFill>
              </a:rPr>
              <a:t>'</a:t>
            </a:r>
            <a:r>
              <a:rPr lang="en-US" altLang="zh-CN" sz="800" dirty="0" err="1">
                <a:solidFill>
                  <a:srgbClr val="FF0000"/>
                </a:solidFill>
              </a:rPr>
              <a:t>ut_user</a:t>
            </a:r>
            <a:r>
              <a:rPr lang="en-US" altLang="zh-CN" sz="800" dirty="0">
                <a:solidFill>
                  <a:srgbClr val="FF0000"/>
                </a:solidFill>
              </a:rPr>
              <a:t>' --&gt;</a:t>
            </a:r>
          </a:p>
          <a:p>
            <a:pPr marL="0" indent="0">
              <a:buNone/>
            </a:pPr>
            <a:r>
              <a:rPr lang="en-US" altLang="zh-CN" sz="800" dirty="0">
                <a:solidFill>
                  <a:srgbClr val="FF0000"/>
                </a:solidFill>
              </a:rPr>
              <a:t>&lt;/</a:t>
            </a:r>
            <a:r>
              <a:rPr lang="en-US" altLang="zh-CN" sz="800" dirty="0" err="1">
                <a:solidFill>
                  <a:srgbClr val="FF0000"/>
                </a:solidFill>
              </a:rPr>
              <a:t>dataSource</a:t>
            </a:r>
            <a:r>
              <a:rPr lang="en-US" altLang="zh-CN" sz="800" dirty="0">
                <a:solidFill>
                  <a:srgbClr val="FF0000"/>
                </a:solidFill>
              </a:rPr>
              <a:t>&gt;</a:t>
            </a:r>
          </a:p>
          <a:p>
            <a:pPr marL="0" indent="0">
              <a:buNone/>
            </a:pPr>
            <a:r>
              <a:rPr lang="zh-CN" altLang="en-US" sz="800" dirty="0">
                <a:solidFill>
                  <a:srgbClr val="FF0000"/>
                </a:solidFill>
              </a:rPr>
              <a:t>这个特性默认是关闭的。要启用这个特性，需要添加一个特定的属性来开启这个特性。例如：</a:t>
            </a:r>
          </a:p>
          <a:p>
            <a:pPr marL="0" indent="0">
              <a:buNone/>
            </a:pPr>
            <a:endParaRPr lang="zh-CN" altLang="en-US" sz="800" dirty="0">
              <a:solidFill>
                <a:srgbClr val="FF0000"/>
              </a:solidFill>
            </a:endParaRPr>
          </a:p>
          <a:p>
            <a:pPr marL="0" indent="0">
              <a:buNone/>
            </a:pPr>
            <a:r>
              <a:rPr lang="en-US" altLang="zh-CN" sz="800" dirty="0">
                <a:solidFill>
                  <a:srgbClr val="FF0000"/>
                </a:solidFill>
              </a:rPr>
              <a:t>&lt;properties resource="org/</a:t>
            </a:r>
            <a:r>
              <a:rPr lang="en-US" altLang="zh-CN" sz="800" dirty="0" err="1">
                <a:solidFill>
                  <a:srgbClr val="FF0000"/>
                </a:solidFill>
              </a:rPr>
              <a:t>mybatis</a:t>
            </a:r>
            <a:r>
              <a:rPr lang="en-US" altLang="zh-CN" sz="800" dirty="0">
                <a:solidFill>
                  <a:srgbClr val="FF0000"/>
                </a:solidFill>
              </a:rPr>
              <a:t>/example/</a:t>
            </a:r>
            <a:r>
              <a:rPr lang="en-US" altLang="zh-CN" sz="800" dirty="0" err="1">
                <a:solidFill>
                  <a:srgbClr val="FF0000"/>
                </a:solidFill>
              </a:rPr>
              <a:t>config.properties</a:t>
            </a:r>
            <a:r>
              <a:rPr lang="en-US" altLang="zh-CN" sz="800" dirty="0">
                <a:solidFill>
                  <a:srgbClr val="FF0000"/>
                </a:solidFill>
              </a:rPr>
              <a:t>"&gt;</a:t>
            </a:r>
          </a:p>
          <a:p>
            <a:pPr marL="0" indent="0">
              <a:buNone/>
            </a:pPr>
            <a:r>
              <a:rPr lang="en-US" altLang="zh-CN" sz="800" dirty="0">
                <a:solidFill>
                  <a:srgbClr val="FF0000"/>
                </a:solidFill>
              </a:rPr>
              <a:t>  &lt;!-- ... --&gt;</a:t>
            </a:r>
          </a:p>
          <a:p>
            <a:pPr marL="0" indent="0">
              <a:buNone/>
            </a:pPr>
            <a:r>
              <a:rPr lang="en-US" altLang="zh-CN" sz="800" dirty="0">
                <a:solidFill>
                  <a:srgbClr val="FF0000"/>
                </a:solidFill>
              </a:rPr>
              <a:t>  &lt;property name="</a:t>
            </a:r>
            <a:r>
              <a:rPr lang="en-US" altLang="zh-CN" sz="800" dirty="0" err="1">
                <a:solidFill>
                  <a:srgbClr val="FF0000"/>
                </a:solidFill>
              </a:rPr>
              <a:t>org.apache.ibatis.parsing.PropertyParser.enable</a:t>
            </a:r>
            <a:r>
              <a:rPr lang="en-US" altLang="zh-CN" sz="800" dirty="0">
                <a:solidFill>
                  <a:srgbClr val="FF0000"/>
                </a:solidFill>
              </a:rPr>
              <a:t>-default-value" value="true"/&gt; &lt;!-- </a:t>
            </a:r>
            <a:r>
              <a:rPr lang="zh-CN" altLang="en-US" sz="800" dirty="0">
                <a:solidFill>
                  <a:srgbClr val="FF0000"/>
                </a:solidFill>
              </a:rPr>
              <a:t>启用默认值特性 </a:t>
            </a:r>
            <a:r>
              <a:rPr lang="en-US" altLang="zh-CN" sz="800" dirty="0">
                <a:solidFill>
                  <a:srgbClr val="FF0000"/>
                </a:solidFill>
              </a:rPr>
              <a:t>--&gt;</a:t>
            </a:r>
          </a:p>
          <a:p>
            <a:pPr marL="0" indent="0">
              <a:buNone/>
            </a:pPr>
            <a:r>
              <a:rPr lang="en-US" altLang="zh-CN" sz="800" dirty="0">
                <a:solidFill>
                  <a:srgbClr val="FF0000"/>
                </a:solidFill>
              </a:rPr>
              <a:t>&lt;/properties&gt;</a:t>
            </a:r>
          </a:p>
          <a:p>
            <a:pPr marL="0" indent="0">
              <a:buNone/>
            </a:pPr>
            <a:r>
              <a:rPr lang="zh-CN" altLang="en-US" sz="800" dirty="0">
                <a:solidFill>
                  <a:srgbClr val="FF0000"/>
                </a:solidFill>
              </a:rPr>
              <a:t>提示 如果你在属性名中使用了 </a:t>
            </a:r>
            <a:r>
              <a:rPr lang="en-US" altLang="zh-CN" sz="800" dirty="0">
                <a:solidFill>
                  <a:srgbClr val="FF0000"/>
                </a:solidFill>
              </a:rPr>
              <a:t>":" </a:t>
            </a:r>
            <a:r>
              <a:rPr lang="zh-CN" altLang="en-US" sz="800" dirty="0">
                <a:solidFill>
                  <a:srgbClr val="FF0000"/>
                </a:solidFill>
              </a:rPr>
              <a:t>字符（如：</a:t>
            </a:r>
            <a:r>
              <a:rPr lang="en-US" altLang="zh-CN" sz="800" dirty="0" err="1">
                <a:solidFill>
                  <a:srgbClr val="FF0000"/>
                </a:solidFill>
              </a:rPr>
              <a:t>db:username</a:t>
            </a:r>
            <a:r>
              <a:rPr lang="zh-CN" altLang="en-US" sz="800" dirty="0">
                <a:solidFill>
                  <a:srgbClr val="FF0000"/>
                </a:solidFill>
              </a:rPr>
              <a:t>），或者在 </a:t>
            </a:r>
            <a:r>
              <a:rPr lang="en-US" altLang="zh-CN" sz="800" dirty="0">
                <a:solidFill>
                  <a:srgbClr val="FF0000"/>
                </a:solidFill>
              </a:rPr>
              <a:t>SQL </a:t>
            </a:r>
            <a:r>
              <a:rPr lang="zh-CN" altLang="en-US" sz="800" dirty="0">
                <a:solidFill>
                  <a:srgbClr val="FF0000"/>
                </a:solidFill>
              </a:rPr>
              <a:t>映射中使用了 </a:t>
            </a:r>
            <a:r>
              <a:rPr lang="en-US" altLang="zh-CN" sz="800" dirty="0">
                <a:solidFill>
                  <a:srgbClr val="FF0000"/>
                </a:solidFill>
              </a:rPr>
              <a:t>OGNL </a:t>
            </a:r>
            <a:r>
              <a:rPr lang="zh-CN" altLang="en-US" sz="800" dirty="0">
                <a:solidFill>
                  <a:srgbClr val="FF0000"/>
                </a:solidFill>
              </a:rPr>
              <a:t>表达式的三元运算符（如： </a:t>
            </a:r>
            <a:r>
              <a:rPr lang="en-US" altLang="zh-CN" sz="800" dirty="0">
                <a:solidFill>
                  <a:srgbClr val="FF0000"/>
                </a:solidFill>
              </a:rPr>
              <a:t>${</a:t>
            </a:r>
            <a:r>
              <a:rPr lang="en-US" altLang="zh-CN" sz="800" dirty="0" err="1">
                <a:solidFill>
                  <a:srgbClr val="FF0000"/>
                </a:solidFill>
              </a:rPr>
              <a:t>tableName</a:t>
            </a:r>
            <a:r>
              <a:rPr lang="en-US" altLang="zh-CN" sz="800" dirty="0">
                <a:solidFill>
                  <a:srgbClr val="FF0000"/>
                </a:solidFill>
              </a:rPr>
              <a:t> != null ? </a:t>
            </a:r>
            <a:r>
              <a:rPr lang="en-US" altLang="zh-CN" sz="800" dirty="0" err="1">
                <a:solidFill>
                  <a:srgbClr val="FF0000"/>
                </a:solidFill>
              </a:rPr>
              <a:t>tableName</a:t>
            </a:r>
            <a:r>
              <a:rPr lang="en-US" altLang="zh-CN" sz="800" dirty="0">
                <a:solidFill>
                  <a:srgbClr val="FF0000"/>
                </a:solidFill>
              </a:rPr>
              <a:t> : '</a:t>
            </a:r>
            <a:r>
              <a:rPr lang="en-US" altLang="zh-CN" sz="800" dirty="0" err="1">
                <a:solidFill>
                  <a:srgbClr val="FF0000"/>
                </a:solidFill>
              </a:rPr>
              <a:t>global_constants</a:t>
            </a:r>
            <a:r>
              <a:rPr lang="en-US" altLang="zh-CN" sz="800" dirty="0">
                <a:solidFill>
                  <a:srgbClr val="FF0000"/>
                </a:solidFill>
              </a:rPr>
              <a:t>'}</a:t>
            </a:r>
            <a:r>
              <a:rPr lang="zh-CN" altLang="en-US" sz="800" dirty="0">
                <a:solidFill>
                  <a:srgbClr val="FF0000"/>
                </a:solidFill>
              </a:rPr>
              <a:t>），就需要设置特定的属性来修改分隔属性名和默认值的字符。例如：</a:t>
            </a:r>
          </a:p>
          <a:p>
            <a:pPr marL="0" indent="0">
              <a:buNone/>
            </a:pPr>
            <a:endParaRPr lang="zh-CN" altLang="en-US" sz="800" dirty="0">
              <a:solidFill>
                <a:srgbClr val="FF0000"/>
              </a:solidFill>
            </a:endParaRPr>
          </a:p>
          <a:p>
            <a:pPr marL="0" indent="0">
              <a:buNone/>
            </a:pPr>
            <a:r>
              <a:rPr lang="en-US" altLang="zh-CN" sz="800" dirty="0">
                <a:solidFill>
                  <a:srgbClr val="FF0000"/>
                </a:solidFill>
              </a:rPr>
              <a:t>&lt;properties resource="org/</a:t>
            </a:r>
            <a:r>
              <a:rPr lang="en-US" altLang="zh-CN" sz="800" dirty="0" err="1">
                <a:solidFill>
                  <a:srgbClr val="FF0000"/>
                </a:solidFill>
              </a:rPr>
              <a:t>mybatis</a:t>
            </a:r>
            <a:r>
              <a:rPr lang="en-US" altLang="zh-CN" sz="800" dirty="0">
                <a:solidFill>
                  <a:srgbClr val="FF0000"/>
                </a:solidFill>
              </a:rPr>
              <a:t>/example/</a:t>
            </a:r>
            <a:r>
              <a:rPr lang="en-US" altLang="zh-CN" sz="800" dirty="0" err="1">
                <a:solidFill>
                  <a:srgbClr val="FF0000"/>
                </a:solidFill>
              </a:rPr>
              <a:t>config.properties</a:t>
            </a:r>
            <a:r>
              <a:rPr lang="en-US" altLang="zh-CN" sz="800" dirty="0">
                <a:solidFill>
                  <a:srgbClr val="FF0000"/>
                </a:solidFill>
              </a:rPr>
              <a:t>"&gt;</a:t>
            </a:r>
          </a:p>
          <a:p>
            <a:pPr marL="0" indent="0">
              <a:buNone/>
            </a:pPr>
            <a:r>
              <a:rPr lang="en-US" altLang="zh-CN" sz="800" dirty="0">
                <a:solidFill>
                  <a:srgbClr val="FF0000"/>
                </a:solidFill>
              </a:rPr>
              <a:t>  &lt;!-- ... --&gt;</a:t>
            </a:r>
          </a:p>
          <a:p>
            <a:pPr marL="0" indent="0">
              <a:buNone/>
            </a:pPr>
            <a:r>
              <a:rPr lang="en-US" altLang="zh-CN" sz="800" dirty="0">
                <a:solidFill>
                  <a:srgbClr val="FF0000"/>
                </a:solidFill>
              </a:rPr>
              <a:t>  &lt;property name="org.apache.ibatis.parsing.PropertyParser.default-value-separator" value="?:"/&gt; &lt;!-- </a:t>
            </a:r>
            <a:r>
              <a:rPr lang="zh-CN" altLang="en-US" sz="800" dirty="0">
                <a:solidFill>
                  <a:srgbClr val="FF0000"/>
                </a:solidFill>
              </a:rPr>
              <a:t>修改默认值的分隔符 </a:t>
            </a:r>
            <a:r>
              <a:rPr lang="en-US" altLang="zh-CN" sz="800" dirty="0">
                <a:solidFill>
                  <a:srgbClr val="FF0000"/>
                </a:solidFill>
              </a:rPr>
              <a:t>--&gt;</a:t>
            </a:r>
          </a:p>
          <a:p>
            <a:pPr marL="0" indent="0">
              <a:buNone/>
            </a:pPr>
            <a:r>
              <a:rPr lang="en-US" altLang="zh-CN" sz="800" dirty="0">
                <a:solidFill>
                  <a:srgbClr val="FF0000"/>
                </a:solidFill>
              </a:rPr>
              <a:t>&lt;/properties&gt;</a:t>
            </a:r>
          </a:p>
          <a:p>
            <a:pPr marL="0" indent="0">
              <a:buNone/>
            </a:pPr>
            <a:r>
              <a:rPr lang="en-US" altLang="zh-CN" sz="800" dirty="0">
                <a:solidFill>
                  <a:srgbClr val="FF0000"/>
                </a:solidFill>
              </a:rPr>
              <a:t>&lt;</a:t>
            </a:r>
            <a:r>
              <a:rPr lang="en-US" altLang="zh-CN" sz="800" dirty="0" err="1">
                <a:solidFill>
                  <a:srgbClr val="FF0000"/>
                </a:solidFill>
              </a:rPr>
              <a:t>dataSource</a:t>
            </a:r>
            <a:r>
              <a:rPr lang="en-US" altLang="zh-CN" sz="800" dirty="0">
                <a:solidFill>
                  <a:srgbClr val="FF0000"/>
                </a:solidFill>
              </a:rPr>
              <a:t> type="POOLED"&gt;</a:t>
            </a:r>
          </a:p>
          <a:p>
            <a:pPr marL="0" indent="0">
              <a:buNone/>
            </a:pPr>
            <a:r>
              <a:rPr lang="en-US" altLang="zh-CN" sz="800" dirty="0">
                <a:solidFill>
                  <a:srgbClr val="FF0000"/>
                </a:solidFill>
              </a:rPr>
              <a:t>  &lt;!-- ... --&gt;</a:t>
            </a:r>
          </a:p>
          <a:p>
            <a:pPr marL="0" indent="0">
              <a:buNone/>
            </a:pPr>
            <a:r>
              <a:rPr lang="en-US" altLang="zh-CN" sz="800" dirty="0">
                <a:solidFill>
                  <a:srgbClr val="FF0000"/>
                </a:solidFill>
              </a:rPr>
              <a:t>  &lt;property name="username" value="${</a:t>
            </a:r>
            <a:r>
              <a:rPr lang="en-US" altLang="zh-CN" sz="800" dirty="0" err="1">
                <a:solidFill>
                  <a:srgbClr val="FF0000"/>
                </a:solidFill>
              </a:rPr>
              <a:t>db:username</a:t>
            </a:r>
            <a:r>
              <a:rPr lang="en-US" altLang="zh-CN" sz="800" dirty="0">
                <a:solidFill>
                  <a:srgbClr val="FF0000"/>
                </a:solidFill>
              </a:rPr>
              <a:t>?:</a:t>
            </a:r>
            <a:r>
              <a:rPr lang="en-US" altLang="zh-CN" sz="800" dirty="0" err="1">
                <a:solidFill>
                  <a:srgbClr val="FF0000"/>
                </a:solidFill>
              </a:rPr>
              <a:t>ut_user</a:t>
            </a:r>
            <a:r>
              <a:rPr lang="en-US" altLang="zh-CN" sz="800" dirty="0">
                <a:solidFill>
                  <a:srgbClr val="FF0000"/>
                </a:solidFill>
              </a:rPr>
              <a:t>}"/&gt;</a:t>
            </a:r>
          </a:p>
          <a:p>
            <a:pPr marL="0" indent="0">
              <a:buNone/>
            </a:pPr>
            <a:r>
              <a:rPr lang="en-US" altLang="zh-CN" sz="800" dirty="0">
                <a:solidFill>
                  <a:srgbClr val="FF0000"/>
                </a:solidFill>
              </a:rPr>
              <a:t>&lt;/</a:t>
            </a:r>
            <a:r>
              <a:rPr lang="en-US" altLang="zh-CN" sz="800" dirty="0" err="1">
                <a:solidFill>
                  <a:srgbClr val="FF0000"/>
                </a:solidFill>
              </a:rPr>
              <a:t>dataSource</a:t>
            </a:r>
            <a:r>
              <a:rPr lang="en-US" altLang="zh-CN" sz="800" dirty="0">
                <a:solidFill>
                  <a:srgbClr val="FF0000"/>
                </a:solidFill>
              </a:rPr>
              <a:t>&gt;</a:t>
            </a:r>
            <a:endParaRPr lang="zh-CN" altLang="en-US" sz="800" dirty="0">
              <a:solidFill>
                <a:srgbClr val="FF0000"/>
              </a:solidFill>
            </a:endParaRPr>
          </a:p>
        </p:txBody>
      </p:sp>
    </p:spTree>
    <p:extLst>
      <p:ext uri="{BB962C8B-B14F-4D97-AF65-F5344CB8AC3E}">
        <p14:creationId xmlns:p14="http://schemas.microsoft.com/office/powerpoint/2010/main" val="64848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mybatise-config.xml</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050" b="1" dirty="0" smtClean="0"/>
              <a:t>4.</a:t>
            </a:r>
            <a:r>
              <a:rPr lang="zh-CN" altLang="en-US" sz="1050" b="1" dirty="0"/>
              <a:t>设置（</a:t>
            </a:r>
            <a:r>
              <a:rPr lang="en-US" altLang="zh-CN" sz="1050" b="1" dirty="0"/>
              <a:t>settings</a:t>
            </a:r>
            <a:r>
              <a:rPr lang="zh-CN" altLang="en-US" sz="1050" b="1" dirty="0" smtClean="0"/>
              <a:t>）</a:t>
            </a:r>
            <a:endParaRPr lang="en-US" altLang="zh-CN" sz="1050" b="1" dirty="0" smtClean="0"/>
          </a:p>
          <a:p>
            <a:pPr marL="0" indent="0">
              <a:buNone/>
            </a:pPr>
            <a:r>
              <a:rPr lang="en-US" altLang="zh-CN" sz="1050" dirty="0"/>
              <a:t>&lt;settings&gt;</a:t>
            </a:r>
          </a:p>
          <a:p>
            <a:pPr marL="0" indent="0">
              <a:buNone/>
            </a:pPr>
            <a:r>
              <a:rPr lang="en-US" altLang="zh-CN" sz="1050" dirty="0"/>
              <a:t>  &lt;setting name="</a:t>
            </a:r>
            <a:r>
              <a:rPr lang="en-US" altLang="zh-CN" sz="1050" dirty="0" err="1"/>
              <a:t>cacheEnabled</a:t>
            </a:r>
            <a:r>
              <a:rPr lang="en-US" altLang="zh-CN" sz="1050" dirty="0"/>
              <a:t>" value="true"/&gt;</a:t>
            </a:r>
          </a:p>
          <a:p>
            <a:pPr marL="0" indent="0">
              <a:buNone/>
            </a:pPr>
            <a:r>
              <a:rPr lang="en-US" altLang="zh-CN" sz="1050" dirty="0"/>
              <a:t>  &lt;setting name="</a:t>
            </a:r>
            <a:r>
              <a:rPr lang="en-US" altLang="zh-CN" sz="1050" dirty="0" err="1"/>
              <a:t>lazyLoadingEnabled</a:t>
            </a:r>
            <a:r>
              <a:rPr lang="en-US" altLang="zh-CN" sz="1050" dirty="0"/>
              <a:t>" value="true"/&gt;</a:t>
            </a:r>
          </a:p>
          <a:p>
            <a:pPr marL="0" indent="0">
              <a:buNone/>
            </a:pPr>
            <a:r>
              <a:rPr lang="en-US" altLang="zh-CN" sz="1050" dirty="0"/>
              <a:t>  &lt;setting name="</a:t>
            </a:r>
            <a:r>
              <a:rPr lang="en-US" altLang="zh-CN" sz="1050" dirty="0" err="1"/>
              <a:t>multipleResultSetsEnabled</a:t>
            </a:r>
            <a:r>
              <a:rPr lang="en-US" altLang="zh-CN" sz="1050" dirty="0"/>
              <a:t>" value="true"/&gt;</a:t>
            </a:r>
          </a:p>
          <a:p>
            <a:pPr marL="0" indent="0">
              <a:buNone/>
            </a:pPr>
            <a:r>
              <a:rPr lang="en-US" altLang="zh-CN" sz="1050" dirty="0"/>
              <a:t>  &lt;setting name="</a:t>
            </a:r>
            <a:r>
              <a:rPr lang="en-US" altLang="zh-CN" sz="1050" dirty="0" err="1"/>
              <a:t>useColumnLabel</a:t>
            </a:r>
            <a:r>
              <a:rPr lang="en-US" altLang="zh-CN" sz="1050" dirty="0"/>
              <a:t>" value="true"/&gt;</a:t>
            </a:r>
          </a:p>
          <a:p>
            <a:pPr marL="0" indent="0">
              <a:buNone/>
            </a:pPr>
            <a:r>
              <a:rPr lang="en-US" altLang="zh-CN" sz="1050" dirty="0"/>
              <a:t>  &lt;setting name="</a:t>
            </a:r>
            <a:r>
              <a:rPr lang="en-US" altLang="zh-CN" sz="1050" dirty="0" err="1"/>
              <a:t>useGeneratedKeys</a:t>
            </a:r>
            <a:r>
              <a:rPr lang="en-US" altLang="zh-CN" sz="1050" dirty="0"/>
              <a:t>" value="false"/&gt;</a:t>
            </a:r>
          </a:p>
          <a:p>
            <a:pPr marL="0" indent="0">
              <a:buNone/>
            </a:pPr>
            <a:r>
              <a:rPr lang="en-US" altLang="zh-CN" sz="1050" dirty="0"/>
              <a:t>  &lt;setting name="</a:t>
            </a:r>
            <a:r>
              <a:rPr lang="en-US" altLang="zh-CN" sz="1050" dirty="0" err="1"/>
              <a:t>autoMappingBehavior</a:t>
            </a:r>
            <a:r>
              <a:rPr lang="en-US" altLang="zh-CN" sz="1050" dirty="0"/>
              <a:t>" value="PARTIAL"/&gt;</a:t>
            </a:r>
          </a:p>
          <a:p>
            <a:pPr marL="0" indent="0">
              <a:buNone/>
            </a:pPr>
            <a:r>
              <a:rPr lang="en-US" altLang="zh-CN" sz="1050" dirty="0"/>
              <a:t>  &lt;setting name="</a:t>
            </a:r>
            <a:r>
              <a:rPr lang="en-US" altLang="zh-CN" sz="1050" dirty="0" err="1"/>
              <a:t>autoMappingUnknownColumnBehavior</a:t>
            </a:r>
            <a:r>
              <a:rPr lang="en-US" altLang="zh-CN" sz="1050" dirty="0"/>
              <a:t>" value="WARNING"/&gt;</a:t>
            </a:r>
          </a:p>
          <a:p>
            <a:pPr marL="0" indent="0">
              <a:buNone/>
            </a:pPr>
            <a:r>
              <a:rPr lang="en-US" altLang="zh-CN" sz="1050" dirty="0"/>
              <a:t>  &lt;setting name="</a:t>
            </a:r>
            <a:r>
              <a:rPr lang="en-US" altLang="zh-CN" sz="1050" dirty="0" err="1"/>
              <a:t>defaultExecutorType</a:t>
            </a:r>
            <a:r>
              <a:rPr lang="en-US" altLang="zh-CN" sz="1050" dirty="0"/>
              <a:t>" value="SIMPLE"/&gt;</a:t>
            </a:r>
          </a:p>
          <a:p>
            <a:pPr marL="0" indent="0">
              <a:buNone/>
            </a:pPr>
            <a:r>
              <a:rPr lang="en-US" altLang="zh-CN" sz="1050" dirty="0"/>
              <a:t>  &lt;setting name="</a:t>
            </a:r>
            <a:r>
              <a:rPr lang="en-US" altLang="zh-CN" sz="1050" dirty="0" err="1"/>
              <a:t>defaultStatementTimeout</a:t>
            </a:r>
            <a:r>
              <a:rPr lang="en-US" altLang="zh-CN" sz="1050" dirty="0"/>
              <a:t>" value="25"/&gt;</a:t>
            </a:r>
          </a:p>
          <a:p>
            <a:pPr marL="0" indent="0">
              <a:buNone/>
            </a:pPr>
            <a:r>
              <a:rPr lang="en-US" altLang="zh-CN" sz="1050" dirty="0"/>
              <a:t>  &lt;setting name="</a:t>
            </a:r>
            <a:r>
              <a:rPr lang="en-US" altLang="zh-CN" sz="1050" dirty="0" err="1"/>
              <a:t>defaultFetchSize</a:t>
            </a:r>
            <a:r>
              <a:rPr lang="en-US" altLang="zh-CN" sz="1050" dirty="0"/>
              <a:t>" value="100"/&gt;</a:t>
            </a:r>
          </a:p>
          <a:p>
            <a:pPr marL="0" indent="0">
              <a:buNone/>
            </a:pPr>
            <a:r>
              <a:rPr lang="en-US" altLang="zh-CN" sz="1050" dirty="0"/>
              <a:t>  &lt;setting name="</a:t>
            </a:r>
            <a:r>
              <a:rPr lang="en-US" altLang="zh-CN" sz="1050" dirty="0" err="1"/>
              <a:t>safeRowBoundsEnabled</a:t>
            </a:r>
            <a:r>
              <a:rPr lang="en-US" altLang="zh-CN" sz="1050" dirty="0"/>
              <a:t>" value="false"/&gt;</a:t>
            </a:r>
          </a:p>
          <a:p>
            <a:pPr marL="0" indent="0">
              <a:buNone/>
            </a:pPr>
            <a:r>
              <a:rPr lang="en-US" altLang="zh-CN" sz="1050" dirty="0"/>
              <a:t>  &lt;setting name="</a:t>
            </a:r>
            <a:r>
              <a:rPr lang="en-US" altLang="zh-CN" sz="1050" dirty="0" err="1"/>
              <a:t>mapUnderscoreToCamelCase</a:t>
            </a:r>
            <a:r>
              <a:rPr lang="en-US" altLang="zh-CN" sz="1050" dirty="0"/>
              <a:t>" value="false"/&gt;</a:t>
            </a:r>
          </a:p>
          <a:p>
            <a:pPr marL="0" indent="0">
              <a:buNone/>
            </a:pPr>
            <a:r>
              <a:rPr lang="en-US" altLang="zh-CN" sz="1050" dirty="0"/>
              <a:t>  &lt;setting name="</a:t>
            </a:r>
            <a:r>
              <a:rPr lang="en-US" altLang="zh-CN" sz="1050" dirty="0" err="1"/>
              <a:t>localCacheScope</a:t>
            </a:r>
            <a:r>
              <a:rPr lang="en-US" altLang="zh-CN" sz="1050" dirty="0"/>
              <a:t>" value="SESSION"/&gt;</a:t>
            </a:r>
          </a:p>
          <a:p>
            <a:pPr marL="0" indent="0">
              <a:buNone/>
            </a:pPr>
            <a:r>
              <a:rPr lang="en-US" altLang="zh-CN" sz="1050" dirty="0"/>
              <a:t>  &lt;setting name="</a:t>
            </a:r>
            <a:r>
              <a:rPr lang="en-US" altLang="zh-CN" sz="1050" dirty="0" err="1"/>
              <a:t>jdbcTypeForNull</a:t>
            </a:r>
            <a:r>
              <a:rPr lang="en-US" altLang="zh-CN" sz="1050" dirty="0"/>
              <a:t>" value="OTHER"/&gt;</a:t>
            </a:r>
          </a:p>
          <a:p>
            <a:pPr marL="0" indent="0">
              <a:buNone/>
            </a:pPr>
            <a:r>
              <a:rPr lang="en-US" altLang="zh-CN" sz="1050" dirty="0"/>
              <a:t>  &lt;setting name="</a:t>
            </a:r>
            <a:r>
              <a:rPr lang="en-US" altLang="zh-CN" sz="1050" dirty="0" err="1"/>
              <a:t>lazyLoadTriggerMethods</a:t>
            </a:r>
            <a:r>
              <a:rPr lang="en-US" altLang="zh-CN" sz="1050" dirty="0"/>
              <a:t>" value="</a:t>
            </a:r>
            <a:r>
              <a:rPr lang="en-US" altLang="zh-CN" sz="1050" dirty="0" err="1"/>
              <a:t>equals,clone,hashCode,toString</a:t>
            </a:r>
            <a:r>
              <a:rPr lang="en-US" altLang="zh-CN" sz="1050" dirty="0"/>
              <a:t>"/&gt;</a:t>
            </a:r>
          </a:p>
          <a:p>
            <a:pPr marL="0" indent="0">
              <a:buNone/>
            </a:pPr>
            <a:r>
              <a:rPr lang="en-US" altLang="zh-CN" sz="1050" dirty="0"/>
              <a:t>&lt;/</a:t>
            </a:r>
            <a:r>
              <a:rPr lang="en-US" altLang="zh-CN" sz="1050" dirty="0" smtClean="0"/>
              <a:t>settings&gt;</a:t>
            </a:r>
          </a:p>
          <a:p>
            <a:pPr marL="0" indent="0">
              <a:buNone/>
            </a:pPr>
            <a:endParaRPr lang="zh-CN" altLang="en-US" sz="1050" dirty="0"/>
          </a:p>
        </p:txBody>
      </p:sp>
    </p:spTree>
    <p:extLst>
      <p:ext uri="{BB962C8B-B14F-4D97-AF65-F5344CB8AC3E}">
        <p14:creationId xmlns:p14="http://schemas.microsoft.com/office/powerpoint/2010/main" val="262184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1143000"/>
          </a:xfrm>
        </p:spPr>
        <p:txBody>
          <a:bodyPr/>
          <a:lstStyle/>
          <a:p>
            <a:r>
              <a:rPr lang="en-US" altLang="zh-CN" dirty="0"/>
              <a:t>mybatise-config.xml</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434119428"/>
              </p:ext>
            </p:extLst>
          </p:nvPr>
        </p:nvGraphicFramePr>
        <p:xfrm>
          <a:off x="467544" y="1124746"/>
          <a:ext cx="8568952" cy="5334816"/>
        </p:xfrm>
        <a:graphic>
          <a:graphicData uri="http://schemas.openxmlformats.org/drawingml/2006/table">
            <a:tbl>
              <a:tblPr firstRow="1" bandRow="1">
                <a:tableStyleId>{5C22544A-7EE6-4342-B048-85BDC9FD1C3A}</a:tableStyleId>
              </a:tblPr>
              <a:tblGrid>
                <a:gridCol w="1574523"/>
                <a:gridCol w="4618165"/>
                <a:gridCol w="1656184"/>
                <a:gridCol w="720080"/>
              </a:tblGrid>
              <a:tr h="336096">
                <a:tc>
                  <a:txBody>
                    <a:bodyPr/>
                    <a:lstStyle/>
                    <a:p>
                      <a:pPr algn="l"/>
                      <a:r>
                        <a:rPr lang="zh-CN" altLang="en-US" sz="800" dirty="0" smtClean="0"/>
                        <a:t>设置名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描述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有效值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默认值</a:t>
                      </a:r>
                    </a:p>
                    <a:p>
                      <a:pPr algn="l"/>
                      <a:endParaRPr lang="zh-CN" altLang="en-US" sz="800" dirty="0"/>
                    </a:p>
                  </a:txBody>
                  <a:tcPr/>
                </a:tc>
              </a:tr>
              <a:tr h="0">
                <a:tc>
                  <a:txBody>
                    <a:bodyPr/>
                    <a:lstStyle/>
                    <a:p>
                      <a:pPr algn="l"/>
                      <a:r>
                        <a:rPr lang="en-US" altLang="zh-CN" sz="800" dirty="0" err="1" smtClean="0"/>
                        <a:t>cacheEnabled</a:t>
                      </a:r>
                      <a:r>
                        <a:rPr lang="en-US" altLang="zh-CN" sz="800" dirty="0" smtClean="0"/>
                        <a:t>	</a:t>
                      </a:r>
                      <a:endParaRPr lang="zh-CN" altLang="en-US" sz="800" dirty="0"/>
                    </a:p>
                  </a:txBody>
                  <a:tcPr/>
                </a:tc>
                <a:tc>
                  <a:txBody>
                    <a:bodyPr/>
                    <a:lstStyle/>
                    <a:p>
                      <a:pPr algn="l"/>
                      <a:r>
                        <a:rPr lang="zh-CN" altLang="en-US" sz="800" dirty="0" smtClean="0"/>
                        <a:t>全局性地开启或关闭所有映射器配置文件中已配置的任何缓存。</a:t>
                      </a:r>
                      <a:endParaRPr lang="zh-CN" altLang="en-US" sz="800" dirty="0"/>
                    </a:p>
                  </a:txBody>
                  <a:tcPr/>
                </a:tc>
                <a:tc>
                  <a:txBody>
                    <a:bodyPr/>
                    <a:lstStyle/>
                    <a:p>
                      <a:pPr algn="l"/>
                      <a:r>
                        <a:rPr lang="en-US" altLang="zh-CN" sz="800" dirty="0" smtClean="0"/>
                        <a:t>true | false</a:t>
                      </a:r>
                      <a:endParaRPr lang="zh-CN" altLang="en-US" sz="800" dirty="0"/>
                    </a:p>
                  </a:txBody>
                  <a:tcPr/>
                </a:tc>
                <a:tc>
                  <a:txBody>
                    <a:bodyPr/>
                    <a:lstStyle/>
                    <a:p>
                      <a:pPr algn="l"/>
                      <a:r>
                        <a:rPr lang="en-US" altLang="zh-CN" sz="800" dirty="0" smtClean="0"/>
                        <a:t>true</a:t>
                      </a:r>
                      <a:endParaRPr lang="zh-CN" altLang="en-US" sz="800" dirty="0"/>
                    </a:p>
                  </a:txBody>
                  <a:tcPr/>
                </a:tc>
              </a:tr>
              <a:tr h="0">
                <a:tc>
                  <a:txBody>
                    <a:bodyPr/>
                    <a:lstStyle/>
                    <a:p>
                      <a:pPr algn="l"/>
                      <a:r>
                        <a:rPr lang="en-US" altLang="zh-CN" sz="800" dirty="0" err="1" smtClean="0"/>
                        <a:t>lazyLoadingEnabled</a:t>
                      </a:r>
                      <a:endParaRPr lang="zh-CN" altLang="en-US" sz="800" dirty="0"/>
                    </a:p>
                  </a:txBody>
                  <a:tcPr/>
                </a:tc>
                <a:tc>
                  <a:txBody>
                    <a:bodyPr/>
                    <a:lstStyle/>
                    <a:p>
                      <a:pPr algn="l"/>
                      <a:r>
                        <a:rPr lang="zh-CN" altLang="en-US" sz="800" dirty="0" smtClean="0"/>
                        <a:t>延迟加载的全局开关。当开启时，所有关联对象都会延迟加载。 特定关联关系中可通过设置 </a:t>
                      </a:r>
                      <a:r>
                        <a:rPr lang="en-US" altLang="zh-CN" sz="800" dirty="0" err="1" smtClean="0"/>
                        <a:t>fetchType</a:t>
                      </a:r>
                      <a:r>
                        <a:rPr lang="en-US" altLang="zh-CN" sz="800" dirty="0" smtClean="0"/>
                        <a:t> </a:t>
                      </a:r>
                      <a:r>
                        <a:rPr lang="zh-CN" altLang="en-US" sz="800" dirty="0" smtClean="0"/>
                        <a:t>属性来覆盖该项的开关状态。</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true | false</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false</a:t>
                      </a:r>
                      <a:endParaRPr lang="zh-CN" altLang="en-US" sz="800" dirty="0" smtClean="0"/>
                    </a:p>
                    <a:p>
                      <a:pPr algn="l"/>
                      <a:endParaRPr lang="zh-CN" altLang="en-US" sz="800" dirty="0"/>
                    </a:p>
                  </a:txBody>
                  <a:tcPr/>
                </a:tc>
              </a:tr>
              <a:tr h="123374">
                <a:tc>
                  <a:txBody>
                    <a:bodyPr/>
                    <a:lstStyle/>
                    <a:p>
                      <a:pPr algn="l"/>
                      <a:r>
                        <a:rPr lang="en-US" altLang="zh-CN" sz="800" dirty="0" err="1" smtClean="0"/>
                        <a:t>aggressiveLazyLoading</a:t>
                      </a:r>
                      <a:endParaRPr lang="zh-CN" altLang="en-US" sz="800" dirty="0"/>
                    </a:p>
                  </a:txBody>
                  <a:tcPr/>
                </a:tc>
                <a:tc>
                  <a:txBody>
                    <a:bodyPr/>
                    <a:lstStyle/>
                    <a:p>
                      <a:pPr algn="l"/>
                      <a:r>
                        <a:rPr lang="zh-CN" altLang="en-US" sz="800" dirty="0" smtClean="0"/>
                        <a:t>开启时，任一方法的调用都会加载该对象的所有延迟加载属性。 否则，每个延迟加载属性会按需加载（参考 </a:t>
                      </a:r>
                      <a:r>
                        <a:rPr lang="en-US" altLang="zh-CN" sz="800" dirty="0" err="1" smtClean="0"/>
                        <a:t>lazyLoadTriggerMethods</a:t>
                      </a:r>
                      <a:r>
                        <a:rPr lang="en-US" altLang="zh-CN" sz="800" dirty="0" smtClean="0"/>
                        <a:t>)</a:t>
                      </a:r>
                      <a:r>
                        <a:rPr lang="zh-CN" altLang="en-US" sz="800" dirty="0" smtClean="0"/>
                        <a:t>。</a:t>
                      </a:r>
                      <a:endParaRPr lang="zh-CN" altLang="en-US" sz="800" dirty="0"/>
                    </a:p>
                  </a:txBody>
                  <a:tcPr/>
                </a:tc>
                <a:tc>
                  <a:txBody>
                    <a:bodyPr/>
                    <a:lstStyle/>
                    <a:p>
                      <a:pPr algn="l"/>
                      <a:r>
                        <a:rPr lang="en-US" altLang="zh-CN" sz="800" dirty="0" smtClean="0"/>
                        <a:t>true | false</a:t>
                      </a:r>
                      <a:endParaRPr lang="zh-CN" altLang="en-US" sz="800" dirty="0"/>
                    </a:p>
                  </a:txBody>
                  <a:tcPr/>
                </a:tc>
                <a:tc>
                  <a:txBody>
                    <a:bodyPr/>
                    <a:lstStyle/>
                    <a:p>
                      <a:pPr algn="l"/>
                      <a:r>
                        <a:rPr lang="en-US" altLang="zh-CN" sz="800" dirty="0" smtClean="0"/>
                        <a:t>false</a:t>
                      </a:r>
                      <a:endParaRPr lang="zh-CN" altLang="en-US" sz="800" dirty="0"/>
                    </a:p>
                  </a:txBody>
                  <a:tcPr/>
                </a:tc>
              </a:tr>
              <a:tr h="148134">
                <a:tc>
                  <a:txBody>
                    <a:bodyPr/>
                    <a:lstStyle/>
                    <a:p>
                      <a:pPr algn="l"/>
                      <a:r>
                        <a:rPr lang="en-US" altLang="zh-CN" sz="800" dirty="0" err="1" smtClean="0"/>
                        <a:t>multipleResultSetsEnabled</a:t>
                      </a:r>
                      <a:endParaRPr lang="zh-CN" altLang="en-US" sz="800" dirty="0"/>
                    </a:p>
                  </a:txBody>
                  <a:tcPr/>
                </a:tc>
                <a:tc>
                  <a:txBody>
                    <a:bodyPr/>
                    <a:lstStyle/>
                    <a:p>
                      <a:pPr algn="l"/>
                      <a:r>
                        <a:rPr lang="zh-CN" altLang="en-US" sz="800" dirty="0" smtClean="0"/>
                        <a:t>是否允许单个语句返回多结果集（需要数据库驱动支持）。	</a:t>
                      </a:r>
                      <a:r>
                        <a:rPr lang="en-US" altLang="zh-CN" sz="800" dirty="0" smtClean="0"/>
                        <a:t>	</a:t>
                      </a:r>
                      <a:endParaRPr lang="zh-CN" altLang="en-US" sz="800" dirty="0"/>
                    </a:p>
                  </a:txBody>
                  <a:tcPr/>
                </a:tc>
                <a:tc>
                  <a:txBody>
                    <a:bodyPr/>
                    <a:lstStyle/>
                    <a:p>
                      <a:pPr algn="l"/>
                      <a:r>
                        <a:rPr lang="en-US" altLang="zh-CN" sz="800" dirty="0" smtClean="0"/>
                        <a:t>true | false</a:t>
                      </a:r>
                      <a:endParaRPr lang="zh-CN" altLang="en-US" sz="800" dirty="0"/>
                    </a:p>
                  </a:txBody>
                  <a:tcPr/>
                </a:tc>
                <a:tc>
                  <a:txBody>
                    <a:bodyPr/>
                    <a:lstStyle/>
                    <a:p>
                      <a:pPr algn="l"/>
                      <a:r>
                        <a:rPr lang="en-US" altLang="zh-CN" sz="800" dirty="0" smtClean="0"/>
                        <a:t>true</a:t>
                      </a:r>
                      <a:endParaRPr lang="zh-CN" altLang="en-US" sz="800" dirty="0"/>
                    </a:p>
                  </a:txBody>
                  <a:tcPr/>
                </a:tc>
              </a:tr>
              <a:tr h="150798">
                <a:tc>
                  <a:txBody>
                    <a:bodyPr/>
                    <a:lstStyle/>
                    <a:p>
                      <a:pPr algn="l"/>
                      <a:r>
                        <a:rPr lang="en-US" altLang="zh-CN" sz="800" dirty="0" err="1" smtClean="0"/>
                        <a:t>useColumnLabel</a:t>
                      </a:r>
                      <a:endParaRPr lang="zh-CN" altLang="en-US" sz="800" dirty="0"/>
                    </a:p>
                  </a:txBody>
                  <a:tcPr/>
                </a:tc>
                <a:tc>
                  <a:txBody>
                    <a:bodyPr/>
                    <a:lstStyle/>
                    <a:p>
                      <a:pPr algn="l"/>
                      <a:r>
                        <a:rPr lang="zh-CN" altLang="en-US" sz="800" dirty="0" smtClean="0"/>
                        <a:t>使用列标签代替列名。实际表现依赖于数据库驱动，具体可参考数据库驱动的相关文档，或通过对比测试来观察。</a:t>
                      </a:r>
                      <a:endParaRPr lang="zh-CN" altLang="en-US" sz="800" dirty="0"/>
                    </a:p>
                  </a:txBody>
                  <a:tcPr/>
                </a:tc>
                <a:tc>
                  <a:txBody>
                    <a:bodyPr/>
                    <a:lstStyle/>
                    <a:p>
                      <a:pPr algn="l"/>
                      <a:r>
                        <a:rPr lang="en-US" altLang="zh-CN" sz="800" dirty="0" smtClean="0"/>
                        <a:t>true | false</a:t>
                      </a:r>
                      <a:endParaRPr lang="zh-CN" altLang="en-US" sz="800" dirty="0"/>
                    </a:p>
                  </a:txBody>
                  <a:tcPr/>
                </a:tc>
                <a:tc>
                  <a:txBody>
                    <a:bodyPr/>
                    <a:lstStyle/>
                    <a:p>
                      <a:pPr algn="l"/>
                      <a:r>
                        <a:rPr lang="en-US" altLang="zh-CN" sz="800" dirty="0" smtClean="0"/>
                        <a:t>true</a:t>
                      </a:r>
                      <a:endParaRPr lang="zh-CN" altLang="en-US" sz="800" dirty="0"/>
                    </a:p>
                  </a:txBody>
                  <a:tcPr/>
                </a:tc>
              </a:tr>
              <a:tr h="0">
                <a:tc>
                  <a:txBody>
                    <a:bodyPr/>
                    <a:lstStyle/>
                    <a:p>
                      <a:pPr algn="l"/>
                      <a:r>
                        <a:rPr lang="en-US" altLang="zh-CN" sz="800" dirty="0" err="1" smtClean="0"/>
                        <a:t>useGeneratedKeys</a:t>
                      </a:r>
                      <a:endParaRPr lang="zh-CN" altLang="en-US" sz="800" dirty="0"/>
                    </a:p>
                  </a:txBody>
                  <a:tcPr/>
                </a:tc>
                <a:tc>
                  <a:txBody>
                    <a:bodyPr/>
                    <a:lstStyle/>
                    <a:p>
                      <a:pPr algn="l"/>
                      <a:r>
                        <a:rPr lang="zh-CN" altLang="en-US" sz="800" dirty="0" smtClean="0"/>
                        <a:t>允许 </a:t>
                      </a:r>
                      <a:r>
                        <a:rPr lang="en-US" altLang="zh-CN" sz="800" dirty="0" smtClean="0"/>
                        <a:t>JDBC </a:t>
                      </a:r>
                      <a:r>
                        <a:rPr lang="zh-CN" altLang="en-US" sz="800" dirty="0" smtClean="0"/>
                        <a:t>支持自动生成主键，需要数据库驱动支持。如果设置为 </a:t>
                      </a:r>
                      <a:r>
                        <a:rPr lang="en-US" altLang="zh-CN" sz="800" dirty="0" smtClean="0"/>
                        <a:t>true</a:t>
                      </a:r>
                      <a:r>
                        <a:rPr lang="zh-CN" altLang="en-US" sz="800" dirty="0" smtClean="0"/>
                        <a:t>，将强制使用自动生成主键。尽管一些数据库驱动不支持此特性，但仍可正常工作（如 </a:t>
                      </a:r>
                      <a:r>
                        <a:rPr lang="en-US" altLang="zh-CN" sz="800" dirty="0" smtClean="0"/>
                        <a:t>Derby</a:t>
                      </a:r>
                      <a:r>
                        <a:rPr lang="zh-CN" altLang="en-US" sz="800" dirty="0" smtClean="0"/>
                        <a:t>）。</a:t>
                      </a:r>
                      <a:endParaRPr lang="zh-CN" altLang="en-US" sz="800" dirty="0"/>
                    </a:p>
                  </a:txBody>
                  <a:tcPr/>
                </a:tc>
                <a:tc>
                  <a:txBody>
                    <a:bodyPr/>
                    <a:lstStyle/>
                    <a:p>
                      <a:pPr algn="l"/>
                      <a:r>
                        <a:rPr lang="en-US" altLang="zh-CN" sz="800" dirty="0" smtClean="0"/>
                        <a:t>true | false</a:t>
                      </a:r>
                      <a:endParaRPr lang="zh-CN" altLang="en-US" sz="800" dirty="0"/>
                    </a:p>
                  </a:txBody>
                  <a:tcPr/>
                </a:tc>
                <a:tc>
                  <a:txBody>
                    <a:bodyPr/>
                    <a:lstStyle/>
                    <a:p>
                      <a:pPr algn="l"/>
                      <a:r>
                        <a:rPr lang="en-US" altLang="zh-CN" sz="800" dirty="0" smtClean="0"/>
                        <a:t>false</a:t>
                      </a:r>
                      <a:endParaRPr lang="zh-CN" altLang="en-US" sz="800" dirty="0"/>
                    </a:p>
                  </a:txBody>
                  <a:tcPr/>
                </a:tc>
              </a:tr>
              <a:tr h="128310">
                <a:tc>
                  <a:txBody>
                    <a:bodyPr/>
                    <a:lstStyle/>
                    <a:p>
                      <a:pPr algn="l"/>
                      <a:r>
                        <a:rPr lang="en-US" altLang="zh-CN" sz="800" dirty="0" err="1" smtClean="0"/>
                        <a:t>autoMappingBehavior</a:t>
                      </a:r>
                      <a:endParaRPr lang="zh-CN" altLang="en-US" sz="800" dirty="0"/>
                    </a:p>
                  </a:txBody>
                  <a:tcPr/>
                </a:tc>
                <a:tc>
                  <a:txBody>
                    <a:bodyPr/>
                    <a:lstStyle/>
                    <a:p>
                      <a:pPr algn="l"/>
                      <a:r>
                        <a:rPr lang="zh-CN" altLang="en-US" sz="800" dirty="0" smtClean="0"/>
                        <a:t>指定 </a:t>
                      </a:r>
                      <a:r>
                        <a:rPr lang="en-US" altLang="zh-CN" sz="800" dirty="0" err="1" smtClean="0"/>
                        <a:t>MyBatis</a:t>
                      </a:r>
                      <a:r>
                        <a:rPr lang="en-US" altLang="zh-CN" sz="800" dirty="0" smtClean="0"/>
                        <a:t> </a:t>
                      </a:r>
                      <a:r>
                        <a:rPr lang="zh-CN" altLang="en-US" sz="800" dirty="0" smtClean="0"/>
                        <a:t>应如何自动映射列到字段或属性。 </a:t>
                      </a:r>
                      <a:r>
                        <a:rPr lang="en-US" altLang="zh-CN" sz="800" dirty="0" smtClean="0"/>
                        <a:t>NONE </a:t>
                      </a:r>
                      <a:r>
                        <a:rPr lang="zh-CN" altLang="en-US" sz="800" dirty="0" smtClean="0"/>
                        <a:t>表示关闭自动映射；</a:t>
                      </a:r>
                      <a:r>
                        <a:rPr lang="en-US" altLang="zh-CN" sz="800" dirty="0" smtClean="0"/>
                        <a:t>PARTIAL </a:t>
                      </a:r>
                      <a:r>
                        <a:rPr lang="zh-CN" altLang="en-US" sz="800" dirty="0" smtClean="0"/>
                        <a:t>只会自动映射没有定义嵌套结果映射的字段。 </a:t>
                      </a:r>
                      <a:r>
                        <a:rPr lang="en-US" altLang="zh-CN" sz="800" dirty="0" smtClean="0"/>
                        <a:t>FULL </a:t>
                      </a:r>
                      <a:r>
                        <a:rPr lang="zh-CN" altLang="en-US" sz="800" dirty="0" smtClean="0"/>
                        <a:t>会自动映射任何复杂的结果集（无论是否嵌套）。</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NONE,PARTIAL, FULL</a:t>
                      </a:r>
                      <a:endParaRPr lang="zh-CN" altLang="en-US" sz="800" dirty="0" smtClean="0"/>
                    </a:p>
                  </a:txBody>
                  <a:tcPr/>
                </a:tc>
                <a:tc>
                  <a:txBody>
                    <a:bodyPr/>
                    <a:lstStyle/>
                    <a:p>
                      <a:pPr algn="l"/>
                      <a:r>
                        <a:rPr lang="en-US" altLang="zh-CN" sz="800" dirty="0" smtClean="0"/>
                        <a:t>PARTIAL</a:t>
                      </a:r>
                      <a:endParaRPr lang="zh-CN" altLang="en-US" sz="800" dirty="0"/>
                    </a:p>
                  </a:txBody>
                  <a:tcPr/>
                </a:tc>
              </a:tr>
              <a:tr h="441102">
                <a:tc>
                  <a:txBody>
                    <a:bodyPr/>
                    <a:lstStyle/>
                    <a:p>
                      <a:pPr algn="l"/>
                      <a:r>
                        <a:rPr lang="en-US" altLang="zh-CN" sz="800" dirty="0" err="1" smtClean="0"/>
                        <a:t>autoMappingUnknownColumnBehavior</a:t>
                      </a:r>
                      <a:endParaRPr lang="zh-CN" altLang="en-US" sz="800" dirty="0"/>
                    </a:p>
                  </a:txBody>
                  <a:tcPr/>
                </a:tc>
                <a:tc>
                  <a:txBody>
                    <a:bodyPr/>
                    <a:lstStyle/>
                    <a:p>
                      <a:pPr algn="l"/>
                      <a:r>
                        <a:rPr lang="zh-CN" altLang="en-US" sz="800" dirty="0" smtClean="0"/>
                        <a:t>指定发现自动映射目标未知列（或未知属性类型）的行为。</a:t>
                      </a:r>
                    </a:p>
                    <a:p>
                      <a:pPr algn="l"/>
                      <a:r>
                        <a:rPr lang="en-US" altLang="zh-CN" sz="800" dirty="0" smtClean="0"/>
                        <a:t>NONE: </a:t>
                      </a:r>
                      <a:r>
                        <a:rPr lang="zh-CN" altLang="en-US" sz="800" dirty="0" smtClean="0"/>
                        <a:t>不做任何反应</a:t>
                      </a:r>
                    </a:p>
                    <a:p>
                      <a:pPr algn="l"/>
                      <a:r>
                        <a:rPr lang="en-US" altLang="zh-CN" sz="800" dirty="0" smtClean="0"/>
                        <a:t>WARNING: </a:t>
                      </a:r>
                      <a:r>
                        <a:rPr lang="zh-CN" altLang="en-US" sz="800" dirty="0" smtClean="0"/>
                        <a:t>输出警告日志（</a:t>
                      </a:r>
                      <a:r>
                        <a:rPr lang="en-US" altLang="zh-CN" sz="800" dirty="0" smtClean="0"/>
                        <a:t>'</a:t>
                      </a:r>
                      <a:r>
                        <a:rPr lang="en-US" altLang="zh-CN" sz="800" dirty="0" err="1" smtClean="0"/>
                        <a:t>org.apache.ibatis.session.AutoMappingUnknownColumnBehavior</a:t>
                      </a:r>
                      <a:r>
                        <a:rPr lang="en-US" altLang="zh-CN" sz="800" dirty="0" smtClean="0"/>
                        <a:t>' </a:t>
                      </a:r>
                      <a:r>
                        <a:rPr lang="zh-CN" altLang="en-US" sz="800" dirty="0" smtClean="0"/>
                        <a:t>的日志等级必须设置为 </a:t>
                      </a:r>
                      <a:r>
                        <a:rPr lang="en-US" altLang="zh-CN" sz="800" dirty="0" smtClean="0"/>
                        <a:t>WARN</a:t>
                      </a:r>
                      <a:r>
                        <a:rPr lang="zh-CN" altLang="en-US" sz="800" dirty="0" smtClean="0"/>
                        <a:t>）</a:t>
                      </a:r>
                    </a:p>
                    <a:p>
                      <a:pPr algn="l"/>
                      <a:r>
                        <a:rPr lang="en-US" altLang="zh-CN" sz="800" dirty="0" smtClean="0"/>
                        <a:t>FAILING: </a:t>
                      </a:r>
                      <a:r>
                        <a:rPr lang="zh-CN" altLang="en-US" sz="800" dirty="0" smtClean="0"/>
                        <a:t>映射失败 </a:t>
                      </a:r>
                      <a:r>
                        <a:rPr lang="en-US" altLang="zh-CN" sz="800" dirty="0" smtClean="0"/>
                        <a:t>(</a:t>
                      </a:r>
                      <a:r>
                        <a:rPr lang="zh-CN" altLang="en-US" sz="800" dirty="0" smtClean="0"/>
                        <a:t>抛出 </a:t>
                      </a:r>
                      <a:r>
                        <a:rPr lang="en-US" altLang="zh-CN" sz="800" dirty="0" err="1" smtClean="0"/>
                        <a:t>SqlSessionException</a:t>
                      </a:r>
                      <a:r>
                        <a:rPr lang="en-US" altLang="zh-CN" sz="800" dirty="0" smtClean="0"/>
                        <a:t>)</a:t>
                      </a:r>
                    </a:p>
                  </a:txBody>
                  <a:tcPr/>
                </a:tc>
                <a:tc>
                  <a:txBody>
                    <a:bodyPr/>
                    <a:lstStyle/>
                    <a:p>
                      <a:pPr algn="l"/>
                      <a:r>
                        <a:rPr lang="en-US" altLang="zh-CN" sz="800" dirty="0" smtClean="0"/>
                        <a:t>NONE, WARNING, FAILING</a:t>
                      </a:r>
                      <a:endParaRPr lang="zh-CN" altLang="en-US" sz="800" dirty="0"/>
                    </a:p>
                  </a:txBody>
                  <a:tcPr/>
                </a:tc>
                <a:tc>
                  <a:txBody>
                    <a:bodyPr/>
                    <a:lstStyle/>
                    <a:p>
                      <a:pPr algn="l"/>
                      <a:r>
                        <a:rPr lang="en-US" altLang="zh-CN" sz="800" dirty="0" smtClean="0"/>
                        <a:t>NONE</a:t>
                      </a:r>
                      <a:endParaRPr lang="zh-CN" altLang="en-US" sz="800" dirty="0"/>
                    </a:p>
                  </a:txBody>
                  <a:tcPr/>
                </a:tc>
              </a:tr>
              <a:tr h="244118">
                <a:tc>
                  <a:txBody>
                    <a:bodyPr/>
                    <a:lstStyle/>
                    <a:p>
                      <a:pPr algn="l"/>
                      <a:r>
                        <a:rPr lang="en-US" altLang="zh-CN" sz="800" dirty="0" err="1" smtClean="0"/>
                        <a:t>defaultExecutorType</a:t>
                      </a:r>
                      <a:endParaRPr lang="zh-CN" altLang="en-US" sz="800" dirty="0"/>
                    </a:p>
                  </a:txBody>
                  <a:tcPr/>
                </a:tc>
                <a:tc>
                  <a:txBody>
                    <a:bodyPr/>
                    <a:lstStyle/>
                    <a:p>
                      <a:pPr algn="l"/>
                      <a:r>
                        <a:rPr lang="zh-CN" altLang="en-US" sz="800" dirty="0" smtClean="0"/>
                        <a:t>配置默认的执行器。</a:t>
                      </a:r>
                      <a:r>
                        <a:rPr lang="en-US" altLang="zh-CN" sz="800" dirty="0" smtClean="0"/>
                        <a:t>SIMPLE </a:t>
                      </a:r>
                      <a:r>
                        <a:rPr lang="zh-CN" altLang="en-US" sz="800" dirty="0" smtClean="0"/>
                        <a:t>就是普通的执行器；</a:t>
                      </a:r>
                      <a:r>
                        <a:rPr lang="en-US" altLang="zh-CN" sz="800" dirty="0" smtClean="0"/>
                        <a:t>REUSE </a:t>
                      </a:r>
                      <a:r>
                        <a:rPr lang="zh-CN" altLang="en-US" sz="800" dirty="0" smtClean="0"/>
                        <a:t>执行器会重用预处理语句（</a:t>
                      </a:r>
                      <a:r>
                        <a:rPr lang="en-US" altLang="zh-CN" sz="800" dirty="0" err="1" smtClean="0"/>
                        <a:t>PreparedStatement</a:t>
                      </a:r>
                      <a:r>
                        <a:rPr lang="zh-CN" altLang="en-US" sz="800" dirty="0" smtClean="0"/>
                        <a:t>）； </a:t>
                      </a:r>
                      <a:r>
                        <a:rPr lang="en-US" altLang="zh-CN" sz="800" dirty="0" smtClean="0"/>
                        <a:t>BATCH </a:t>
                      </a:r>
                      <a:r>
                        <a:rPr lang="zh-CN" altLang="en-US" sz="800" dirty="0" smtClean="0"/>
                        <a:t>执行器不仅重用语句还会执行批量更新。</a:t>
                      </a:r>
                      <a:endParaRPr lang="zh-CN" altLang="en-US" sz="800" dirty="0"/>
                    </a:p>
                  </a:txBody>
                  <a:tcPr/>
                </a:tc>
                <a:tc>
                  <a:txBody>
                    <a:bodyPr/>
                    <a:lstStyle/>
                    <a:p>
                      <a:pPr algn="l"/>
                      <a:r>
                        <a:rPr lang="en-US" altLang="zh-CN" sz="800" dirty="0" smtClean="0"/>
                        <a:t>SIMPLE REUSE BATCH</a:t>
                      </a:r>
                      <a:endParaRPr lang="zh-CN" altLang="en-US" sz="800" dirty="0"/>
                    </a:p>
                  </a:txBody>
                  <a:tcPr/>
                </a:tc>
                <a:tc>
                  <a:txBody>
                    <a:bodyPr/>
                    <a:lstStyle/>
                    <a:p>
                      <a:pPr algn="l"/>
                      <a:r>
                        <a:rPr lang="en-US" altLang="zh-CN" sz="800" dirty="0" smtClean="0"/>
                        <a:t>SIMPLE</a:t>
                      </a:r>
                      <a:endParaRPr lang="zh-CN" altLang="en-US" sz="800" dirty="0"/>
                    </a:p>
                  </a:txBody>
                  <a:tcPr/>
                </a:tc>
              </a:tr>
              <a:tr h="124862">
                <a:tc>
                  <a:txBody>
                    <a:bodyPr/>
                    <a:lstStyle/>
                    <a:p>
                      <a:pPr algn="l"/>
                      <a:r>
                        <a:rPr lang="en-US" altLang="zh-CN" sz="800" dirty="0" err="1" smtClean="0"/>
                        <a:t>defaultStatementTimeout</a:t>
                      </a:r>
                      <a:endParaRPr lang="zh-CN" altLang="en-US" sz="800" dirty="0"/>
                    </a:p>
                  </a:txBody>
                  <a:tcPr/>
                </a:tc>
                <a:tc>
                  <a:txBody>
                    <a:bodyPr/>
                    <a:lstStyle/>
                    <a:p>
                      <a:pPr algn="l"/>
                      <a:r>
                        <a:rPr lang="zh-CN" altLang="en-US" sz="800" dirty="0" smtClean="0"/>
                        <a:t>设置超时时间，它决定数据库驱动等待数据库响应的秒数。</a:t>
                      </a:r>
                      <a:endParaRPr lang="zh-CN" altLang="en-US" sz="800" dirty="0"/>
                    </a:p>
                  </a:txBody>
                  <a:tcPr/>
                </a:tc>
                <a:tc>
                  <a:txBody>
                    <a:bodyPr/>
                    <a:lstStyle/>
                    <a:p>
                      <a:pPr algn="l"/>
                      <a:r>
                        <a:rPr lang="zh-CN" altLang="en-US" sz="800" dirty="0" smtClean="0"/>
                        <a:t>任意正整数</a:t>
                      </a:r>
                      <a:endParaRPr lang="zh-CN" altLang="en-US" sz="800" dirty="0"/>
                    </a:p>
                  </a:txBody>
                  <a:tcPr/>
                </a:tc>
                <a:tc>
                  <a:txBody>
                    <a:bodyPr/>
                    <a:lstStyle/>
                    <a:p>
                      <a:pPr algn="l"/>
                      <a:r>
                        <a:rPr lang="zh-CN" altLang="en-US" sz="800" dirty="0" smtClean="0"/>
                        <a:t>未设置 </a:t>
                      </a:r>
                      <a:r>
                        <a:rPr lang="en-US" altLang="zh-CN" sz="800" dirty="0" smtClean="0"/>
                        <a:t>(null)</a:t>
                      </a:r>
                      <a:endParaRPr lang="zh-CN" altLang="en-US" sz="800" dirty="0"/>
                    </a:p>
                  </a:txBody>
                  <a:tcPr/>
                </a:tc>
              </a:tr>
              <a:tr h="127526">
                <a:tc>
                  <a:txBody>
                    <a:bodyPr/>
                    <a:lstStyle/>
                    <a:p>
                      <a:pPr algn="l"/>
                      <a:r>
                        <a:rPr lang="en-US" altLang="zh-CN" sz="800" dirty="0" err="1" smtClean="0"/>
                        <a:t>defaultFetchSize</a:t>
                      </a:r>
                      <a:endParaRPr lang="zh-CN" altLang="en-US" sz="800" dirty="0"/>
                    </a:p>
                  </a:txBody>
                  <a:tcPr/>
                </a:tc>
                <a:tc>
                  <a:txBody>
                    <a:bodyPr/>
                    <a:lstStyle/>
                    <a:p>
                      <a:pPr algn="l"/>
                      <a:r>
                        <a:rPr lang="zh-CN" altLang="en-US" sz="800" dirty="0" smtClean="0"/>
                        <a:t>为驱动的结果集获取数量（</a:t>
                      </a:r>
                      <a:r>
                        <a:rPr lang="en-US" altLang="zh-CN" sz="800" dirty="0" err="1" smtClean="0"/>
                        <a:t>fetchSize</a:t>
                      </a:r>
                      <a:r>
                        <a:rPr lang="zh-CN" altLang="en-US" sz="800" dirty="0" smtClean="0"/>
                        <a:t>）设置一个建议值。此参数只可以在查询设置中被覆盖。</a:t>
                      </a:r>
                      <a:endParaRPr lang="zh-CN" altLang="en-US" sz="800" dirty="0"/>
                    </a:p>
                  </a:txBody>
                  <a:tcPr/>
                </a:tc>
                <a:tc>
                  <a:txBody>
                    <a:bodyPr/>
                    <a:lstStyle/>
                    <a:p>
                      <a:pPr algn="l"/>
                      <a:r>
                        <a:rPr lang="zh-CN" altLang="en-US" sz="800" dirty="0" smtClean="0"/>
                        <a:t>任意正整数	</a:t>
                      </a:r>
                      <a:endParaRPr lang="zh-CN" altLang="en-US" sz="800" dirty="0"/>
                    </a:p>
                  </a:txBody>
                  <a:tcPr/>
                </a:tc>
                <a:tc>
                  <a:txBody>
                    <a:bodyPr/>
                    <a:lstStyle/>
                    <a:p>
                      <a:pPr algn="l"/>
                      <a:r>
                        <a:rPr lang="zh-CN" altLang="en-US" sz="800" dirty="0" smtClean="0"/>
                        <a:t>未设置 </a:t>
                      </a:r>
                      <a:r>
                        <a:rPr lang="en-US" altLang="zh-CN" sz="800" dirty="0" smtClean="0"/>
                        <a:t>(null)</a:t>
                      </a:r>
                      <a:endParaRPr lang="zh-CN" altLang="en-US" sz="800" dirty="0"/>
                    </a:p>
                  </a:txBody>
                  <a:tcPr/>
                </a:tc>
              </a:tr>
              <a:tr h="202198">
                <a:tc>
                  <a:txBody>
                    <a:bodyPr/>
                    <a:lstStyle/>
                    <a:p>
                      <a:pPr algn="l"/>
                      <a:r>
                        <a:rPr lang="en-US" altLang="zh-CN" sz="800" dirty="0" err="1" smtClean="0"/>
                        <a:t>defaultResultSetType</a:t>
                      </a:r>
                      <a:endParaRPr lang="zh-CN" altLang="en-US" sz="800" dirty="0"/>
                    </a:p>
                  </a:txBody>
                  <a:tcPr/>
                </a:tc>
                <a:tc>
                  <a:txBody>
                    <a:bodyPr/>
                    <a:lstStyle/>
                    <a:p>
                      <a:pPr algn="l"/>
                      <a:r>
                        <a:rPr lang="zh-CN" altLang="en-US" sz="800" dirty="0" smtClean="0"/>
                        <a:t>指定语句默认的滚动策略。（新增于 </a:t>
                      </a:r>
                      <a:r>
                        <a:rPr lang="en-US" altLang="zh-CN" sz="800" dirty="0" smtClean="0"/>
                        <a:t>3.5.2</a:t>
                      </a:r>
                      <a:r>
                        <a:rPr lang="zh-CN" altLang="en-US" sz="800" dirty="0" smtClean="0"/>
                        <a:t>）</a:t>
                      </a:r>
                      <a:endParaRPr lang="zh-CN" altLang="en-US" sz="800" dirty="0"/>
                    </a:p>
                  </a:txBody>
                  <a:tcPr/>
                </a:tc>
                <a:tc>
                  <a:txBody>
                    <a:bodyPr/>
                    <a:lstStyle/>
                    <a:p>
                      <a:pPr algn="l"/>
                      <a:r>
                        <a:rPr lang="en-US" altLang="zh-CN" sz="800" dirty="0" smtClean="0"/>
                        <a:t>FORWARD_ONLY|SCROLL_SENSITIVE|SCROLL_INSENSITIVE|DEFAULT</a:t>
                      </a:r>
                      <a:endParaRPr lang="zh-CN" altLang="en-US" sz="800" dirty="0"/>
                    </a:p>
                  </a:txBody>
                  <a:tcPr/>
                </a:tc>
                <a:tc>
                  <a:txBody>
                    <a:bodyPr/>
                    <a:lstStyle/>
                    <a:p>
                      <a:pPr algn="l"/>
                      <a:r>
                        <a:rPr lang="zh-CN" altLang="en-US" sz="800" dirty="0" smtClean="0"/>
                        <a:t>未设置 </a:t>
                      </a:r>
                      <a:r>
                        <a:rPr lang="en-US" altLang="zh-CN" sz="800" dirty="0" smtClean="0"/>
                        <a:t>(null)</a:t>
                      </a:r>
                      <a:endParaRPr lang="zh-CN" altLang="en-US" sz="800" dirty="0"/>
                    </a:p>
                  </a:txBody>
                  <a:tcPr/>
                </a:tc>
              </a:tr>
              <a:tr h="0">
                <a:tc>
                  <a:txBody>
                    <a:bodyPr/>
                    <a:lstStyle/>
                    <a:p>
                      <a:pPr algn="l"/>
                      <a:r>
                        <a:rPr lang="en-US" altLang="zh-CN" sz="800" dirty="0" err="1" smtClean="0"/>
                        <a:t>safeRowBoundsEnabled</a:t>
                      </a:r>
                      <a:endParaRPr lang="zh-CN" altLang="en-US" sz="800" dirty="0"/>
                    </a:p>
                  </a:txBody>
                  <a:tcPr/>
                </a:tc>
                <a:tc>
                  <a:txBody>
                    <a:bodyPr/>
                    <a:lstStyle/>
                    <a:p>
                      <a:pPr algn="l"/>
                      <a:r>
                        <a:rPr lang="zh-CN" altLang="en-US" sz="800" dirty="0" smtClean="0"/>
                        <a:t>是否允许在嵌套语句中使用分页（</a:t>
                      </a:r>
                      <a:r>
                        <a:rPr lang="en-US" altLang="zh-CN" sz="800" dirty="0" err="1" smtClean="0"/>
                        <a:t>RowBounds</a:t>
                      </a:r>
                      <a:r>
                        <a:rPr lang="zh-CN" altLang="en-US" sz="800" dirty="0" smtClean="0"/>
                        <a:t>）。如果允许使用则设置为 </a:t>
                      </a:r>
                      <a:r>
                        <a:rPr lang="en-US" altLang="zh-CN" sz="800" dirty="0" smtClean="0"/>
                        <a:t>false</a:t>
                      </a:r>
                      <a:r>
                        <a:rPr lang="zh-CN" altLang="en-US" sz="800" dirty="0" smtClean="0"/>
                        <a:t>。</a:t>
                      </a:r>
                      <a:endParaRPr lang="zh-CN" altLang="en-US" sz="800" dirty="0"/>
                    </a:p>
                  </a:txBody>
                  <a:tcPr/>
                </a:tc>
                <a:tc>
                  <a:txBody>
                    <a:bodyPr/>
                    <a:lstStyle/>
                    <a:p>
                      <a:pPr algn="l"/>
                      <a:r>
                        <a:rPr lang="en-US" altLang="zh-CN" sz="800" dirty="0" smtClean="0"/>
                        <a:t>true | false	</a:t>
                      </a:r>
                      <a:endParaRPr lang="zh-CN" altLang="en-US" sz="800" dirty="0"/>
                    </a:p>
                  </a:txBody>
                  <a:tcPr/>
                </a:tc>
                <a:tc>
                  <a:txBody>
                    <a:bodyPr/>
                    <a:lstStyle/>
                    <a:p>
                      <a:pPr algn="l"/>
                      <a:r>
                        <a:rPr lang="en-US" altLang="zh-CN" sz="800" dirty="0" smtClean="0"/>
                        <a:t>False</a:t>
                      </a:r>
                      <a:endParaRPr lang="zh-CN" altLang="en-US" sz="800" dirty="0"/>
                    </a:p>
                  </a:txBody>
                  <a:tcPr/>
                </a:tc>
              </a:tr>
              <a:tr h="0">
                <a:tc>
                  <a:txBody>
                    <a:bodyPr/>
                    <a:lstStyle/>
                    <a:p>
                      <a:pPr algn="l"/>
                      <a:r>
                        <a:rPr lang="en-US" altLang="zh-CN" sz="800" dirty="0" err="1" smtClean="0"/>
                        <a:t>safeResultHandlerEnabled</a:t>
                      </a:r>
                      <a:endParaRPr lang="zh-CN" altLang="en-US" sz="800" dirty="0"/>
                    </a:p>
                  </a:txBody>
                  <a:tcPr/>
                </a:tc>
                <a:tc>
                  <a:txBody>
                    <a:bodyPr/>
                    <a:lstStyle/>
                    <a:p>
                      <a:pPr algn="l"/>
                      <a:r>
                        <a:rPr lang="zh-CN" altLang="en-US" sz="800" dirty="0" smtClean="0"/>
                        <a:t>是否允许在嵌套语句中使用结果处理器（</a:t>
                      </a:r>
                      <a:r>
                        <a:rPr lang="en-US" altLang="zh-CN" sz="800" dirty="0" err="1" smtClean="0"/>
                        <a:t>ResultHandler</a:t>
                      </a:r>
                      <a:r>
                        <a:rPr lang="zh-CN" altLang="en-US" sz="800" dirty="0" smtClean="0"/>
                        <a:t>）。如果允许使用则设置为 </a:t>
                      </a:r>
                      <a:r>
                        <a:rPr lang="en-US" altLang="zh-CN" sz="800" dirty="0" smtClean="0"/>
                        <a:t>false</a:t>
                      </a:r>
                      <a:r>
                        <a:rPr lang="zh-CN" altLang="en-US" sz="800" dirty="0" smtClean="0"/>
                        <a:t>。</a:t>
                      </a:r>
                      <a:endParaRPr lang="zh-CN" altLang="en-US" sz="800" dirty="0"/>
                    </a:p>
                  </a:txBody>
                  <a:tcPr/>
                </a:tc>
                <a:tc>
                  <a:txBody>
                    <a:bodyPr/>
                    <a:lstStyle/>
                    <a:p>
                      <a:pPr algn="l"/>
                      <a:r>
                        <a:rPr lang="en-US" altLang="zh-CN" sz="800" dirty="0" smtClean="0"/>
                        <a:t>true | false	</a:t>
                      </a:r>
                      <a:endParaRPr lang="zh-CN" altLang="en-US" sz="800" dirty="0"/>
                    </a:p>
                  </a:txBody>
                  <a:tcPr/>
                </a:tc>
                <a:tc>
                  <a:txBody>
                    <a:bodyPr/>
                    <a:lstStyle/>
                    <a:p>
                      <a:pPr algn="l"/>
                      <a:r>
                        <a:rPr lang="en-US" altLang="zh-CN" sz="800" dirty="0" smtClean="0"/>
                        <a:t>True</a:t>
                      </a:r>
                      <a:endParaRPr lang="zh-CN" altLang="en-US" sz="800" dirty="0"/>
                    </a:p>
                  </a:txBody>
                  <a:tcPr/>
                </a:tc>
              </a:tr>
              <a:tr h="0">
                <a:tc>
                  <a:txBody>
                    <a:bodyPr/>
                    <a:lstStyle/>
                    <a:p>
                      <a:pPr algn="l"/>
                      <a:r>
                        <a:rPr lang="en-US" altLang="zh-CN" sz="800" dirty="0" err="1" smtClean="0"/>
                        <a:t>mapUnderscoreToCamelCase</a:t>
                      </a:r>
                      <a:endParaRPr lang="zh-CN" altLang="en-US" sz="800" dirty="0"/>
                    </a:p>
                  </a:txBody>
                  <a:tcPr/>
                </a:tc>
                <a:tc>
                  <a:txBody>
                    <a:bodyPr/>
                    <a:lstStyle/>
                    <a:p>
                      <a:pPr algn="l"/>
                      <a:r>
                        <a:rPr lang="zh-CN" altLang="en-US" sz="800" dirty="0" smtClean="0"/>
                        <a:t>是否开启驼峰命名自动映射，即从经典数据库列名 </a:t>
                      </a:r>
                      <a:r>
                        <a:rPr lang="en-US" altLang="zh-CN" sz="800" dirty="0" smtClean="0"/>
                        <a:t>A_COLUMN </a:t>
                      </a:r>
                      <a:r>
                        <a:rPr lang="zh-CN" altLang="en-US" sz="800" dirty="0" smtClean="0"/>
                        <a:t>映射到经典 </a:t>
                      </a:r>
                      <a:r>
                        <a:rPr lang="en-US" altLang="zh-CN" sz="800" dirty="0" smtClean="0"/>
                        <a:t>Java </a:t>
                      </a:r>
                      <a:r>
                        <a:rPr lang="zh-CN" altLang="en-US" sz="800" dirty="0" smtClean="0"/>
                        <a:t>属性名 </a:t>
                      </a:r>
                      <a:r>
                        <a:rPr lang="en-US" altLang="zh-CN" sz="800" dirty="0" err="1" smtClean="0"/>
                        <a:t>aColumn</a:t>
                      </a:r>
                      <a:r>
                        <a:rPr lang="zh-CN" altLang="en-US" sz="800" dirty="0" smtClean="0"/>
                        <a:t>。</a:t>
                      </a:r>
                      <a:endParaRPr lang="zh-CN" altLang="en-US" sz="800" dirty="0"/>
                    </a:p>
                  </a:txBody>
                  <a:tcPr/>
                </a:tc>
                <a:tc>
                  <a:txBody>
                    <a:bodyPr/>
                    <a:lstStyle/>
                    <a:p>
                      <a:pPr algn="l"/>
                      <a:r>
                        <a:rPr lang="en-US" altLang="zh-CN" sz="800" dirty="0" smtClean="0"/>
                        <a:t>true | false	</a:t>
                      </a:r>
                      <a:endParaRPr lang="zh-CN" altLang="en-US" sz="800" dirty="0"/>
                    </a:p>
                  </a:txBody>
                  <a:tcPr/>
                </a:tc>
                <a:tc>
                  <a:txBody>
                    <a:bodyPr/>
                    <a:lstStyle/>
                    <a:p>
                      <a:pPr algn="l"/>
                      <a:r>
                        <a:rPr lang="en-US" altLang="zh-CN" sz="800" dirty="0" smtClean="0"/>
                        <a:t>False</a:t>
                      </a:r>
                      <a:endParaRPr lang="zh-CN" altLang="en-US" sz="800" dirty="0"/>
                    </a:p>
                  </a:txBody>
                  <a:tcPr/>
                </a:tc>
              </a:tr>
              <a:tr h="371742">
                <a:tc>
                  <a:txBody>
                    <a:bodyPr/>
                    <a:lstStyle/>
                    <a:p>
                      <a:pPr algn="l"/>
                      <a:r>
                        <a:rPr lang="en-US" altLang="zh-CN" sz="800" dirty="0" err="1" smtClean="0"/>
                        <a:t>localCacheScope</a:t>
                      </a:r>
                      <a:endParaRPr lang="zh-CN" altLang="en-US" sz="800" dirty="0"/>
                    </a:p>
                  </a:txBody>
                  <a:tcPr/>
                </a:tc>
                <a:tc>
                  <a:txBody>
                    <a:bodyPr/>
                    <a:lstStyle/>
                    <a:p>
                      <a:pPr algn="l"/>
                      <a:r>
                        <a:rPr lang="en-US" altLang="zh-CN" sz="800" dirty="0" err="1" smtClean="0"/>
                        <a:t>MyBatis</a:t>
                      </a:r>
                      <a:r>
                        <a:rPr lang="en-US" altLang="zh-CN" sz="800" dirty="0" smtClean="0"/>
                        <a:t> </a:t>
                      </a:r>
                      <a:r>
                        <a:rPr lang="zh-CN" altLang="en-US" sz="800" dirty="0" smtClean="0"/>
                        <a:t>利用本地缓存机制（</a:t>
                      </a:r>
                      <a:r>
                        <a:rPr lang="en-US" altLang="zh-CN" sz="800" dirty="0" smtClean="0"/>
                        <a:t>Local Cache</a:t>
                      </a:r>
                      <a:r>
                        <a:rPr lang="zh-CN" altLang="en-US" sz="800" dirty="0" smtClean="0"/>
                        <a:t>）防止循环引用和加速重复的嵌套查询。 默认值为 </a:t>
                      </a:r>
                      <a:r>
                        <a:rPr lang="en-US" altLang="zh-CN" sz="800" dirty="0" smtClean="0"/>
                        <a:t>SESSION</a:t>
                      </a:r>
                      <a:r>
                        <a:rPr lang="zh-CN" altLang="en-US" sz="800" dirty="0" smtClean="0"/>
                        <a:t>，会缓存一个会话中执行的所有查询。 若设置值为 </a:t>
                      </a:r>
                      <a:r>
                        <a:rPr lang="en-US" altLang="zh-CN" sz="800" dirty="0" smtClean="0"/>
                        <a:t>STATEMENT</a:t>
                      </a:r>
                      <a:r>
                        <a:rPr lang="zh-CN" altLang="en-US" sz="800" dirty="0" smtClean="0"/>
                        <a:t>，本地缓存将仅用于执行语句，对相同 </a:t>
                      </a:r>
                      <a:r>
                        <a:rPr lang="en-US" altLang="zh-CN" sz="800" dirty="0" err="1" smtClean="0"/>
                        <a:t>SqlSession</a:t>
                      </a:r>
                      <a:r>
                        <a:rPr lang="en-US" altLang="zh-CN" sz="800" dirty="0" smtClean="0"/>
                        <a:t> </a:t>
                      </a:r>
                      <a:r>
                        <a:rPr lang="zh-CN" altLang="en-US" sz="800" dirty="0" smtClean="0"/>
                        <a:t>的不同查询将不会进行缓存。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SESSION | STATEMENT	</a:t>
                      </a:r>
                      <a:endParaRPr lang="zh-CN" altLang="en-US" sz="800" dirty="0" smtClean="0"/>
                    </a:p>
                    <a:p>
                      <a:pPr algn="l"/>
                      <a:endParaRPr lang="zh-CN" altLang="en-US" sz="800" dirty="0"/>
                    </a:p>
                  </a:txBody>
                  <a:tcPr/>
                </a:tc>
                <a:tc>
                  <a:txBody>
                    <a:bodyPr/>
                    <a:lstStyle/>
                    <a:p>
                      <a:pPr algn="l"/>
                      <a:r>
                        <a:rPr lang="en-US" altLang="zh-CN" sz="800" dirty="0" smtClean="0"/>
                        <a:t>SESSION</a:t>
                      </a:r>
                      <a:endParaRPr lang="zh-CN" altLang="en-US" sz="800" dirty="0"/>
                    </a:p>
                  </a:txBody>
                  <a:tcPr/>
                </a:tc>
              </a:tr>
            </a:tbl>
          </a:graphicData>
        </a:graphic>
      </p:graphicFrame>
    </p:spTree>
    <p:extLst>
      <p:ext uri="{BB962C8B-B14F-4D97-AF65-F5344CB8AC3E}">
        <p14:creationId xmlns:p14="http://schemas.microsoft.com/office/powerpoint/2010/main" val="222704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mybatise-config.xml</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graphicFrame>
        <p:nvGraphicFramePr>
          <p:cNvPr id="4" name="内容占位符 4"/>
          <p:cNvGraphicFramePr>
            <a:graphicFrameLocks/>
          </p:cNvGraphicFramePr>
          <p:nvPr>
            <p:extLst>
              <p:ext uri="{D42A27DB-BD31-4B8C-83A1-F6EECF244321}">
                <p14:modId xmlns:p14="http://schemas.microsoft.com/office/powerpoint/2010/main" val="3031235728"/>
              </p:ext>
            </p:extLst>
          </p:nvPr>
        </p:nvGraphicFramePr>
        <p:xfrm>
          <a:off x="467544" y="1124746"/>
          <a:ext cx="8568952" cy="5645876"/>
        </p:xfrm>
        <a:graphic>
          <a:graphicData uri="http://schemas.openxmlformats.org/drawingml/2006/table">
            <a:tbl>
              <a:tblPr firstRow="1" bandRow="1">
                <a:tableStyleId>{5C22544A-7EE6-4342-B048-85BDC9FD1C3A}</a:tableStyleId>
              </a:tblPr>
              <a:tblGrid>
                <a:gridCol w="1574523"/>
                <a:gridCol w="4042101"/>
                <a:gridCol w="1440160"/>
                <a:gridCol w="1512168"/>
              </a:tblGrid>
              <a:tr h="336096">
                <a:tc>
                  <a:txBody>
                    <a:bodyPr/>
                    <a:lstStyle/>
                    <a:p>
                      <a:pPr algn="l"/>
                      <a:r>
                        <a:rPr lang="zh-CN" altLang="en-US" sz="800" dirty="0" smtClean="0"/>
                        <a:t>设置名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描述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有效值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默认值</a:t>
                      </a:r>
                    </a:p>
                    <a:p>
                      <a:pPr algn="l"/>
                      <a:endParaRPr lang="zh-CN" altLang="en-US" sz="800" dirty="0"/>
                    </a:p>
                  </a:txBody>
                  <a:tcPr/>
                </a:tc>
              </a:tr>
              <a:tr h="0">
                <a:tc>
                  <a:txBody>
                    <a:bodyPr/>
                    <a:lstStyle/>
                    <a:p>
                      <a:pPr algn="l"/>
                      <a:r>
                        <a:rPr lang="en-US" altLang="zh-CN" sz="800" dirty="0" err="1" smtClean="0"/>
                        <a:t>jdbcTypeForNull</a:t>
                      </a:r>
                      <a:r>
                        <a:rPr lang="en-US" altLang="zh-CN" sz="800" dirty="0" smtClean="0"/>
                        <a:t>	</a:t>
                      </a:r>
                      <a:endParaRPr lang="zh-CN" altLang="en-US" sz="800" dirty="0"/>
                    </a:p>
                  </a:txBody>
                  <a:tcPr/>
                </a:tc>
                <a:tc>
                  <a:txBody>
                    <a:bodyPr/>
                    <a:lstStyle/>
                    <a:p>
                      <a:pPr algn="l"/>
                      <a:r>
                        <a:rPr lang="zh-CN" altLang="en-US" sz="800" dirty="0" smtClean="0"/>
                        <a:t>当没有为参数指定特定的 </a:t>
                      </a:r>
                      <a:r>
                        <a:rPr lang="en-US" altLang="zh-CN" sz="800" dirty="0" smtClean="0"/>
                        <a:t>JDBC </a:t>
                      </a:r>
                      <a:r>
                        <a:rPr lang="zh-CN" altLang="en-US" sz="800" dirty="0" smtClean="0"/>
                        <a:t>类型时，空值的默认 </a:t>
                      </a:r>
                      <a:r>
                        <a:rPr lang="en-US" altLang="zh-CN" sz="800" dirty="0" smtClean="0"/>
                        <a:t>JDBC </a:t>
                      </a:r>
                      <a:r>
                        <a:rPr lang="zh-CN" altLang="en-US" sz="800" dirty="0" smtClean="0"/>
                        <a:t>类型。 某些数据库驱动需要指定列的 </a:t>
                      </a:r>
                      <a:r>
                        <a:rPr lang="en-US" altLang="zh-CN" sz="800" dirty="0" smtClean="0"/>
                        <a:t>JDBC </a:t>
                      </a:r>
                      <a:r>
                        <a:rPr lang="zh-CN" altLang="en-US" sz="800" dirty="0" smtClean="0"/>
                        <a:t>类型，多数情况直接用一般类型即可，比如 </a:t>
                      </a:r>
                      <a:r>
                        <a:rPr lang="en-US" altLang="zh-CN" sz="800" dirty="0" smtClean="0"/>
                        <a:t>NULL</a:t>
                      </a:r>
                      <a:r>
                        <a:rPr lang="zh-CN" altLang="en-US" sz="800" dirty="0" smtClean="0"/>
                        <a:t>、</a:t>
                      </a:r>
                      <a:r>
                        <a:rPr lang="en-US" altLang="zh-CN" sz="800" dirty="0" smtClean="0"/>
                        <a:t>VARCHAR </a:t>
                      </a:r>
                      <a:r>
                        <a:rPr lang="zh-CN" altLang="en-US" sz="800" dirty="0" smtClean="0"/>
                        <a:t>或 </a:t>
                      </a:r>
                      <a:r>
                        <a:rPr lang="en-US" altLang="zh-CN" sz="800" dirty="0" smtClean="0"/>
                        <a:t>OTHER</a:t>
                      </a:r>
                      <a:r>
                        <a:rPr lang="zh-CN" altLang="en-US" sz="800" dirty="0" smtClean="0"/>
                        <a:t>。</a:t>
                      </a:r>
                      <a:endParaRPr lang="zh-CN" altLang="en-US" sz="800" dirty="0"/>
                    </a:p>
                  </a:txBody>
                  <a:tcPr/>
                </a:tc>
                <a:tc>
                  <a:txBody>
                    <a:bodyPr/>
                    <a:lstStyle/>
                    <a:p>
                      <a:pPr algn="l"/>
                      <a:r>
                        <a:rPr lang="en-US" altLang="zh-CN" sz="800" dirty="0" err="1" smtClean="0"/>
                        <a:t>JdbcType</a:t>
                      </a:r>
                      <a:r>
                        <a:rPr lang="en-US" altLang="zh-CN" sz="800" dirty="0" smtClean="0"/>
                        <a:t> </a:t>
                      </a:r>
                      <a:r>
                        <a:rPr lang="zh-CN" altLang="en-US" sz="800" dirty="0" smtClean="0"/>
                        <a:t>常量，常用值：</a:t>
                      </a:r>
                      <a:r>
                        <a:rPr lang="en-US" altLang="zh-CN" sz="800" dirty="0" smtClean="0"/>
                        <a:t>NULL</a:t>
                      </a:r>
                      <a:r>
                        <a:rPr lang="zh-CN" altLang="en-US" sz="800" dirty="0" smtClean="0"/>
                        <a:t>、</a:t>
                      </a:r>
                      <a:r>
                        <a:rPr lang="en-US" altLang="zh-CN" sz="800" dirty="0" smtClean="0"/>
                        <a:t>VARCHAR </a:t>
                      </a:r>
                      <a:r>
                        <a:rPr lang="zh-CN" altLang="en-US" sz="800" dirty="0" smtClean="0"/>
                        <a:t>或 </a:t>
                      </a:r>
                      <a:r>
                        <a:rPr lang="en-US" altLang="zh-CN" sz="800" dirty="0" smtClean="0"/>
                        <a:t>OTHER</a:t>
                      </a:r>
                      <a:r>
                        <a:rPr lang="zh-CN" altLang="en-US" sz="800" dirty="0" smtClean="0"/>
                        <a:t>。</a:t>
                      </a:r>
                      <a:endParaRPr lang="zh-CN" altLang="en-US" sz="800" dirty="0"/>
                    </a:p>
                  </a:txBody>
                  <a:tcPr/>
                </a:tc>
                <a:tc>
                  <a:txBody>
                    <a:bodyPr/>
                    <a:lstStyle/>
                    <a:p>
                      <a:pPr algn="l"/>
                      <a:r>
                        <a:rPr lang="en-US" altLang="zh-CN" sz="800" dirty="0" smtClean="0"/>
                        <a:t>OTHER</a:t>
                      </a:r>
                      <a:endParaRPr lang="zh-CN" altLang="en-US" sz="800" dirty="0"/>
                    </a:p>
                  </a:txBody>
                  <a:tcPr/>
                </a:tc>
              </a:tr>
              <a:tr h="192718">
                <a:tc>
                  <a:txBody>
                    <a:bodyPr/>
                    <a:lstStyle/>
                    <a:p>
                      <a:pPr algn="l"/>
                      <a:r>
                        <a:rPr lang="en-US" altLang="zh-CN" sz="800" dirty="0" err="1" smtClean="0"/>
                        <a:t>lazyLoadTriggerMethods</a:t>
                      </a:r>
                      <a:endParaRPr lang="zh-CN" altLang="en-US" sz="800" dirty="0"/>
                    </a:p>
                  </a:txBody>
                  <a:tcPr/>
                </a:tc>
                <a:tc>
                  <a:txBody>
                    <a:bodyPr/>
                    <a:lstStyle/>
                    <a:p>
                      <a:pPr algn="l"/>
                      <a:r>
                        <a:rPr lang="zh-CN" altLang="en-US" sz="800" dirty="0" smtClean="0"/>
                        <a:t>指定对象的哪些方法触发一次延迟加载。</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用逗号分隔的方法列表。</a:t>
                      </a:r>
                      <a:endParaRPr lang="zh-CN" altLang="en-US" sz="800" dirty="0"/>
                    </a:p>
                  </a:txBody>
                  <a:tcPr/>
                </a:tc>
                <a:tc>
                  <a:txBody>
                    <a:bodyPr/>
                    <a:lstStyle/>
                    <a:p>
                      <a:pPr algn="l"/>
                      <a:r>
                        <a:rPr lang="en-US" altLang="zh-CN" sz="800" dirty="0" err="1" smtClean="0"/>
                        <a:t>equals,clone,hashCode,toString</a:t>
                      </a:r>
                      <a:endParaRPr lang="zh-CN" altLang="en-US" sz="800" dirty="0"/>
                    </a:p>
                  </a:txBody>
                  <a:tcPr/>
                </a:tc>
              </a:tr>
              <a:tr h="123374">
                <a:tc>
                  <a:txBody>
                    <a:bodyPr/>
                    <a:lstStyle/>
                    <a:p>
                      <a:pPr algn="l"/>
                      <a:r>
                        <a:rPr lang="en-US" altLang="zh-CN" sz="800" dirty="0" err="1" smtClean="0"/>
                        <a:t>defaultScriptingLanguage</a:t>
                      </a:r>
                      <a:endParaRPr lang="zh-CN" altLang="en-US" sz="800" dirty="0"/>
                    </a:p>
                  </a:txBody>
                  <a:tcPr/>
                </a:tc>
                <a:tc>
                  <a:txBody>
                    <a:bodyPr/>
                    <a:lstStyle/>
                    <a:p>
                      <a:pPr algn="l"/>
                      <a:r>
                        <a:rPr lang="zh-CN" altLang="en-US" sz="800" dirty="0" smtClean="0"/>
                        <a:t>指定动态 </a:t>
                      </a:r>
                      <a:r>
                        <a:rPr lang="en-US" altLang="zh-CN" sz="800" dirty="0" smtClean="0"/>
                        <a:t>SQL </a:t>
                      </a:r>
                      <a:r>
                        <a:rPr lang="zh-CN" altLang="en-US" sz="800" dirty="0" smtClean="0"/>
                        <a:t>生成使用的默认脚本语言。	</a:t>
                      </a:r>
                      <a:endParaRPr lang="zh-CN" altLang="en-US" sz="800" dirty="0"/>
                    </a:p>
                  </a:txBody>
                  <a:tcPr/>
                </a:tc>
                <a:tc>
                  <a:txBody>
                    <a:bodyPr/>
                    <a:lstStyle/>
                    <a:p>
                      <a:pPr algn="l"/>
                      <a:r>
                        <a:rPr lang="zh-CN" altLang="en-US" sz="800" dirty="0" smtClean="0"/>
                        <a:t>一个类型别名或全限定类名。	</a:t>
                      </a:r>
                      <a:endParaRPr lang="zh-CN" altLang="en-US" sz="800" dirty="0"/>
                    </a:p>
                  </a:txBody>
                  <a:tcPr/>
                </a:tc>
                <a:tc>
                  <a:txBody>
                    <a:bodyPr/>
                    <a:lstStyle/>
                    <a:p>
                      <a:pPr algn="l"/>
                      <a:r>
                        <a:rPr lang="en-US" altLang="zh-CN" sz="800" dirty="0" err="1" smtClean="0"/>
                        <a:t>org.apache.ibatis.scripting.xmltags.XMLLanguageDriver</a:t>
                      </a:r>
                      <a:endParaRPr lang="zh-CN" altLang="en-US" sz="800" dirty="0"/>
                    </a:p>
                  </a:txBody>
                  <a:tcPr/>
                </a:tc>
              </a:tr>
              <a:tr h="148134">
                <a:tc>
                  <a:txBody>
                    <a:bodyPr/>
                    <a:lstStyle/>
                    <a:p>
                      <a:pPr algn="l"/>
                      <a:r>
                        <a:rPr lang="en-US" altLang="zh-CN" sz="800" dirty="0" err="1" smtClean="0"/>
                        <a:t>defaultEnumTypeHandler</a:t>
                      </a:r>
                      <a:r>
                        <a:rPr lang="en-US" altLang="zh-CN" sz="800" dirty="0" smtClean="0"/>
                        <a:t>	</a:t>
                      </a:r>
                      <a:endParaRPr lang="zh-CN" altLang="en-US" sz="800" dirty="0"/>
                    </a:p>
                  </a:txBody>
                  <a:tcPr/>
                </a:tc>
                <a:tc>
                  <a:txBody>
                    <a:bodyPr/>
                    <a:lstStyle/>
                    <a:p>
                      <a:pPr algn="l"/>
                      <a:r>
                        <a:rPr lang="zh-CN" altLang="en-US" sz="800" dirty="0" smtClean="0"/>
                        <a:t>指定 </a:t>
                      </a:r>
                      <a:r>
                        <a:rPr lang="en-US" altLang="zh-CN" sz="800" dirty="0" err="1" smtClean="0"/>
                        <a:t>Enum</a:t>
                      </a:r>
                      <a:r>
                        <a:rPr lang="en-US" altLang="zh-CN" sz="800" dirty="0" smtClean="0"/>
                        <a:t> </a:t>
                      </a:r>
                      <a:r>
                        <a:rPr lang="zh-CN" altLang="en-US" sz="800" dirty="0" smtClean="0"/>
                        <a:t>使用的默认 </a:t>
                      </a:r>
                      <a:r>
                        <a:rPr lang="en-US" altLang="zh-CN" sz="800" dirty="0" err="1" smtClean="0"/>
                        <a:t>TypeHandler</a:t>
                      </a:r>
                      <a:r>
                        <a:rPr lang="en-US" altLang="zh-CN" sz="800" dirty="0" smtClean="0"/>
                        <a:t> </a:t>
                      </a:r>
                      <a:r>
                        <a:rPr lang="zh-CN" altLang="en-US" sz="800" dirty="0" smtClean="0"/>
                        <a:t>。（新增于 </a:t>
                      </a:r>
                      <a:r>
                        <a:rPr lang="en-US" altLang="zh-CN" sz="800" dirty="0" smtClean="0"/>
                        <a:t>3.4.5</a:t>
                      </a:r>
                      <a:r>
                        <a:rPr lang="zh-CN" altLang="en-US" sz="800" dirty="0" smtClean="0"/>
                        <a:t>）</a:t>
                      </a:r>
                      <a:endParaRPr lang="zh-CN" altLang="en-US" sz="800" dirty="0"/>
                    </a:p>
                  </a:txBody>
                  <a:tcPr/>
                </a:tc>
                <a:tc>
                  <a:txBody>
                    <a:bodyPr/>
                    <a:lstStyle/>
                    <a:p>
                      <a:pPr algn="l"/>
                      <a:r>
                        <a:rPr lang="zh-CN" altLang="en-US" sz="800" dirty="0" smtClean="0"/>
                        <a:t>一个类型别名或全限定类名。</a:t>
                      </a:r>
                      <a:endParaRPr lang="zh-CN" altLang="en-US" sz="800" dirty="0"/>
                    </a:p>
                  </a:txBody>
                  <a:tcPr/>
                </a:tc>
                <a:tc>
                  <a:txBody>
                    <a:bodyPr/>
                    <a:lstStyle/>
                    <a:p>
                      <a:pPr algn="l"/>
                      <a:r>
                        <a:rPr lang="en-US" altLang="zh-CN" sz="800" dirty="0" err="1" smtClean="0"/>
                        <a:t>org.apache.ibatis.type.EnumTypeHandler</a:t>
                      </a:r>
                      <a:endParaRPr lang="zh-CN" altLang="en-US" sz="800" dirty="0"/>
                    </a:p>
                  </a:txBody>
                  <a:tcPr/>
                </a:tc>
              </a:tr>
              <a:tr h="150798">
                <a:tc>
                  <a:txBody>
                    <a:bodyPr/>
                    <a:lstStyle/>
                    <a:p>
                      <a:pPr algn="l"/>
                      <a:r>
                        <a:rPr lang="en-US" altLang="zh-CN" sz="800" dirty="0" err="1" smtClean="0"/>
                        <a:t>callSettersOnNulls</a:t>
                      </a:r>
                      <a:endParaRPr lang="zh-CN" altLang="en-US" sz="800" dirty="0"/>
                    </a:p>
                  </a:txBody>
                  <a:tcPr/>
                </a:tc>
                <a:tc>
                  <a:txBody>
                    <a:bodyPr/>
                    <a:lstStyle/>
                    <a:p>
                      <a:pPr algn="l"/>
                      <a:r>
                        <a:rPr lang="zh-CN" altLang="en-US" sz="800" dirty="0" smtClean="0"/>
                        <a:t>指定当结果集中值为 </a:t>
                      </a:r>
                      <a:r>
                        <a:rPr lang="en-US" altLang="zh-CN" sz="800" dirty="0" smtClean="0"/>
                        <a:t>null </a:t>
                      </a:r>
                      <a:r>
                        <a:rPr lang="zh-CN" altLang="en-US" sz="800" dirty="0" smtClean="0"/>
                        <a:t>的时候是否调用映射对象的 </a:t>
                      </a:r>
                      <a:r>
                        <a:rPr lang="en-US" altLang="zh-CN" sz="800" dirty="0" smtClean="0"/>
                        <a:t>setter</a:t>
                      </a:r>
                      <a:r>
                        <a:rPr lang="zh-CN" altLang="en-US" sz="800" dirty="0" smtClean="0"/>
                        <a:t>（</a:t>
                      </a:r>
                      <a:r>
                        <a:rPr lang="en-US" altLang="zh-CN" sz="800" dirty="0" smtClean="0"/>
                        <a:t>map </a:t>
                      </a:r>
                      <a:r>
                        <a:rPr lang="zh-CN" altLang="en-US" sz="800" dirty="0" smtClean="0"/>
                        <a:t>对象时为 </a:t>
                      </a:r>
                      <a:r>
                        <a:rPr lang="en-US" altLang="zh-CN" sz="800" dirty="0" smtClean="0"/>
                        <a:t>put</a:t>
                      </a:r>
                      <a:r>
                        <a:rPr lang="zh-CN" altLang="en-US" sz="800" dirty="0" smtClean="0"/>
                        <a:t>）方法，这在依赖于 </a:t>
                      </a:r>
                      <a:r>
                        <a:rPr lang="en-US" altLang="zh-CN" sz="800" dirty="0" err="1" smtClean="0"/>
                        <a:t>Map.keySet</a:t>
                      </a:r>
                      <a:r>
                        <a:rPr lang="en-US" altLang="zh-CN" sz="800" dirty="0" smtClean="0"/>
                        <a:t>() </a:t>
                      </a:r>
                      <a:r>
                        <a:rPr lang="zh-CN" altLang="en-US" sz="800" dirty="0" smtClean="0"/>
                        <a:t>或 </a:t>
                      </a:r>
                      <a:r>
                        <a:rPr lang="en-US" altLang="zh-CN" sz="800" dirty="0" smtClean="0"/>
                        <a:t>null </a:t>
                      </a:r>
                      <a:r>
                        <a:rPr lang="zh-CN" altLang="en-US" sz="800" dirty="0" smtClean="0"/>
                        <a:t>值进行初始化时比较有用。注意基本类型（</a:t>
                      </a:r>
                      <a:r>
                        <a:rPr lang="en-US" altLang="zh-CN" sz="800" dirty="0" err="1" smtClean="0"/>
                        <a:t>int</a:t>
                      </a:r>
                      <a:r>
                        <a:rPr lang="zh-CN" altLang="en-US" sz="800" dirty="0" smtClean="0"/>
                        <a:t>、</a:t>
                      </a:r>
                      <a:r>
                        <a:rPr lang="en-US" altLang="zh-CN" sz="800" dirty="0" err="1" smtClean="0"/>
                        <a:t>boolean</a:t>
                      </a:r>
                      <a:r>
                        <a:rPr lang="en-US" altLang="zh-CN" sz="800" dirty="0" smtClean="0"/>
                        <a:t> </a:t>
                      </a:r>
                      <a:r>
                        <a:rPr lang="zh-CN" altLang="en-US" sz="800" dirty="0" smtClean="0"/>
                        <a:t>等）是不能设置成 </a:t>
                      </a:r>
                      <a:r>
                        <a:rPr lang="en-US" altLang="zh-CN" sz="800" dirty="0" smtClean="0"/>
                        <a:t>null </a:t>
                      </a:r>
                      <a:r>
                        <a:rPr lang="zh-CN" altLang="en-US" sz="800" dirty="0" smtClean="0"/>
                        <a:t>的。	</a:t>
                      </a:r>
                      <a:r>
                        <a:rPr lang="en-US" altLang="zh-CN" sz="800" dirty="0" smtClean="0"/>
                        <a:t>	</a:t>
                      </a:r>
                      <a:endParaRPr lang="zh-CN" altLang="en-US" sz="800" dirty="0"/>
                    </a:p>
                  </a:txBody>
                  <a:tcPr/>
                </a:tc>
                <a:tc>
                  <a:txBody>
                    <a:bodyPr/>
                    <a:lstStyle/>
                    <a:p>
                      <a:pPr algn="l"/>
                      <a:r>
                        <a:rPr lang="en-US" altLang="zh-CN" sz="800" dirty="0" smtClean="0"/>
                        <a:t>true | false</a:t>
                      </a:r>
                      <a:endParaRPr lang="zh-CN" altLang="en-US" sz="800" dirty="0"/>
                    </a:p>
                  </a:txBody>
                  <a:tcPr/>
                </a:tc>
                <a:tc>
                  <a:txBody>
                    <a:bodyPr/>
                    <a:lstStyle/>
                    <a:p>
                      <a:pPr algn="l"/>
                      <a:r>
                        <a:rPr lang="en-US" altLang="zh-CN" sz="800" dirty="0" smtClean="0"/>
                        <a:t>false</a:t>
                      </a:r>
                      <a:endParaRPr lang="zh-CN" altLang="en-US" sz="800" dirty="0"/>
                    </a:p>
                  </a:txBody>
                  <a:tcPr/>
                </a:tc>
              </a:tr>
              <a:tr h="0">
                <a:tc>
                  <a:txBody>
                    <a:bodyPr/>
                    <a:lstStyle/>
                    <a:p>
                      <a:pPr algn="l"/>
                      <a:r>
                        <a:rPr lang="en-US" altLang="zh-CN" sz="800" dirty="0" err="1" smtClean="0"/>
                        <a:t>returnInstanceForEmptyRow</a:t>
                      </a:r>
                      <a:r>
                        <a:rPr lang="en-US" altLang="zh-CN" sz="800" dirty="0" smtClean="0"/>
                        <a:t>	</a:t>
                      </a:r>
                      <a:endParaRPr lang="zh-CN" altLang="en-US" sz="800" dirty="0"/>
                    </a:p>
                  </a:txBody>
                  <a:tcPr/>
                </a:tc>
                <a:tc>
                  <a:txBody>
                    <a:bodyPr/>
                    <a:lstStyle/>
                    <a:p>
                      <a:pPr algn="l"/>
                      <a:r>
                        <a:rPr lang="zh-CN" altLang="en-US" sz="800" dirty="0" smtClean="0"/>
                        <a:t>当返回行的所有列都是空时，</a:t>
                      </a:r>
                      <a:r>
                        <a:rPr lang="en-US" altLang="zh-CN" sz="800" dirty="0" err="1" smtClean="0"/>
                        <a:t>MyBatis</a:t>
                      </a:r>
                      <a:r>
                        <a:rPr lang="zh-CN" altLang="en-US" sz="800" dirty="0" smtClean="0"/>
                        <a:t>默认返回 </a:t>
                      </a:r>
                      <a:r>
                        <a:rPr lang="en-US" altLang="zh-CN" sz="800" dirty="0" smtClean="0"/>
                        <a:t>null</a:t>
                      </a:r>
                      <a:r>
                        <a:rPr lang="zh-CN" altLang="en-US" sz="800" dirty="0" smtClean="0"/>
                        <a:t>。 当开启这个设置时，</a:t>
                      </a:r>
                      <a:r>
                        <a:rPr lang="en-US" altLang="zh-CN" sz="800" dirty="0" err="1" smtClean="0"/>
                        <a:t>MyBatis</a:t>
                      </a:r>
                      <a:r>
                        <a:rPr lang="zh-CN" altLang="en-US" sz="800" dirty="0" smtClean="0"/>
                        <a:t>会返回一个空实例。 请注意，它也适用于嵌套的结果集（如集合或关联）。（新增于 </a:t>
                      </a:r>
                      <a:r>
                        <a:rPr lang="en-US" altLang="zh-CN" sz="800" dirty="0" smtClean="0"/>
                        <a:t>3.4.2</a:t>
                      </a:r>
                      <a:r>
                        <a:rPr lang="zh-CN" altLang="en-US" sz="800" dirty="0" smtClean="0"/>
                        <a:t>）</a:t>
                      </a:r>
                      <a:endParaRPr lang="zh-CN" altLang="en-US" sz="800" dirty="0"/>
                    </a:p>
                  </a:txBody>
                  <a:tcPr/>
                </a:tc>
                <a:tc>
                  <a:txBody>
                    <a:bodyPr/>
                    <a:lstStyle/>
                    <a:p>
                      <a:pPr algn="l"/>
                      <a:r>
                        <a:rPr lang="en-US" altLang="zh-CN" sz="800" dirty="0" smtClean="0"/>
                        <a:t>true | false	</a:t>
                      </a:r>
                      <a:endParaRPr lang="zh-CN" altLang="en-US" sz="800" dirty="0"/>
                    </a:p>
                  </a:txBody>
                  <a:tcPr/>
                </a:tc>
                <a:tc>
                  <a:txBody>
                    <a:bodyPr/>
                    <a:lstStyle/>
                    <a:p>
                      <a:pPr algn="l"/>
                      <a:r>
                        <a:rPr lang="en-US" altLang="zh-CN" sz="800" dirty="0" smtClean="0"/>
                        <a:t>false</a:t>
                      </a:r>
                      <a:endParaRPr lang="zh-CN" altLang="en-US" sz="800" dirty="0"/>
                    </a:p>
                  </a:txBody>
                  <a:tcPr/>
                </a:tc>
              </a:tr>
              <a:tr h="128310">
                <a:tc>
                  <a:txBody>
                    <a:bodyPr/>
                    <a:lstStyle/>
                    <a:p>
                      <a:pPr algn="l"/>
                      <a:r>
                        <a:rPr lang="en-US" altLang="zh-CN" sz="800" dirty="0" err="1" smtClean="0"/>
                        <a:t>logPrefix</a:t>
                      </a:r>
                      <a:r>
                        <a:rPr lang="en-US" altLang="zh-CN" sz="800" dirty="0" smtClean="0"/>
                        <a:t>	</a:t>
                      </a:r>
                      <a:endParaRPr lang="zh-CN" altLang="en-US" sz="800" dirty="0"/>
                    </a:p>
                  </a:txBody>
                  <a:tcPr/>
                </a:tc>
                <a:tc>
                  <a:txBody>
                    <a:bodyPr/>
                    <a:lstStyle/>
                    <a:p>
                      <a:pPr algn="l"/>
                      <a:r>
                        <a:rPr lang="zh-CN" altLang="en-US" sz="800" dirty="0" smtClean="0"/>
                        <a:t>指定 </a:t>
                      </a:r>
                      <a:r>
                        <a:rPr lang="en-US" altLang="zh-CN" sz="800" dirty="0" err="1" smtClean="0"/>
                        <a:t>MyBatis</a:t>
                      </a:r>
                      <a:r>
                        <a:rPr lang="en-US" altLang="zh-CN" sz="800" dirty="0" smtClean="0"/>
                        <a:t> </a:t>
                      </a:r>
                      <a:r>
                        <a:rPr lang="zh-CN" altLang="en-US" sz="800" dirty="0" smtClean="0"/>
                        <a:t>增加到日志名称的前缀。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任何字符串</a:t>
                      </a:r>
                    </a:p>
                  </a:txBody>
                  <a:tcPr/>
                </a:tc>
                <a:tc>
                  <a:txBody>
                    <a:bodyPr/>
                    <a:lstStyle/>
                    <a:p>
                      <a:pPr algn="l"/>
                      <a:r>
                        <a:rPr lang="zh-CN" altLang="en-US" sz="800" dirty="0" smtClean="0"/>
                        <a:t>未设置</a:t>
                      </a:r>
                      <a:endParaRPr lang="zh-CN" altLang="en-US" sz="800" dirty="0"/>
                    </a:p>
                  </a:txBody>
                  <a:tcPr/>
                </a:tc>
              </a:tr>
              <a:tr h="441102">
                <a:tc>
                  <a:txBody>
                    <a:bodyPr/>
                    <a:lstStyle/>
                    <a:p>
                      <a:pPr algn="l"/>
                      <a:r>
                        <a:rPr lang="en-US" altLang="zh-CN" sz="800" dirty="0" err="1" smtClean="0"/>
                        <a:t>logImpl</a:t>
                      </a:r>
                      <a:r>
                        <a:rPr lang="en-US" altLang="zh-CN" sz="800" dirty="0" smtClean="0"/>
                        <a:t>	</a:t>
                      </a:r>
                      <a:endParaRPr lang="zh-CN" altLang="en-US" sz="800" dirty="0"/>
                    </a:p>
                  </a:txBody>
                  <a:tcPr/>
                </a:tc>
                <a:tc>
                  <a:txBody>
                    <a:bodyPr/>
                    <a:lstStyle/>
                    <a:p>
                      <a:pPr algn="l"/>
                      <a:r>
                        <a:rPr lang="zh-CN" altLang="en-US" sz="800" dirty="0" smtClean="0"/>
                        <a:t>指定 </a:t>
                      </a:r>
                      <a:r>
                        <a:rPr lang="en-US" altLang="zh-CN" sz="800" dirty="0" err="1" smtClean="0"/>
                        <a:t>MyBatis</a:t>
                      </a:r>
                      <a:r>
                        <a:rPr lang="en-US" altLang="zh-CN" sz="800" dirty="0" smtClean="0"/>
                        <a:t> </a:t>
                      </a:r>
                      <a:r>
                        <a:rPr lang="zh-CN" altLang="en-US" sz="800" dirty="0" smtClean="0"/>
                        <a:t>所用日志的具体实现，未指定时将自动查找。	</a:t>
                      </a:r>
                      <a:endParaRPr lang="en-US" altLang="zh-CN" sz="800" dirty="0" smtClean="0"/>
                    </a:p>
                  </a:txBody>
                  <a:tcPr/>
                </a:tc>
                <a:tc>
                  <a:txBody>
                    <a:bodyPr/>
                    <a:lstStyle/>
                    <a:p>
                      <a:pPr algn="l"/>
                      <a:r>
                        <a:rPr lang="en-US" altLang="zh-CN" sz="800" dirty="0" smtClean="0"/>
                        <a:t>SLF4J | LOG4J | LOG4J2 | JDK_LOGGING | COMMONS_LOGGING | STDOUT_LOGGING | NO_LOGGING</a:t>
                      </a:r>
                      <a:endParaRPr lang="zh-CN" altLang="en-US" sz="800" dirty="0"/>
                    </a:p>
                  </a:txBody>
                  <a:tcPr/>
                </a:tc>
                <a:tc>
                  <a:txBody>
                    <a:bodyPr/>
                    <a:lstStyle/>
                    <a:p>
                      <a:pPr algn="l"/>
                      <a:r>
                        <a:rPr lang="zh-CN" altLang="en-US" sz="800" dirty="0" smtClean="0"/>
                        <a:t>未设置</a:t>
                      </a:r>
                      <a:endParaRPr lang="zh-CN" altLang="en-US" sz="800" dirty="0"/>
                    </a:p>
                  </a:txBody>
                  <a:tcPr/>
                </a:tc>
              </a:tr>
              <a:tr h="244118">
                <a:tc>
                  <a:txBody>
                    <a:bodyPr/>
                    <a:lstStyle/>
                    <a:p>
                      <a:pPr algn="l"/>
                      <a:r>
                        <a:rPr lang="en-US" altLang="zh-CN" sz="800" dirty="0" err="1" smtClean="0"/>
                        <a:t>proxyFactory</a:t>
                      </a:r>
                      <a:r>
                        <a:rPr lang="en-US" altLang="zh-CN" sz="800" dirty="0" smtClean="0"/>
                        <a:t>	</a:t>
                      </a:r>
                      <a:endParaRPr lang="zh-CN" altLang="en-US" sz="800" dirty="0"/>
                    </a:p>
                  </a:txBody>
                  <a:tcPr/>
                </a:tc>
                <a:tc>
                  <a:txBody>
                    <a:bodyPr/>
                    <a:lstStyle/>
                    <a:p>
                      <a:pPr algn="l"/>
                      <a:r>
                        <a:rPr lang="zh-CN" altLang="en-US" sz="800" dirty="0" smtClean="0"/>
                        <a:t>指定 </a:t>
                      </a:r>
                      <a:r>
                        <a:rPr lang="en-US" altLang="zh-CN" sz="800" dirty="0" err="1" smtClean="0"/>
                        <a:t>Mybatis</a:t>
                      </a:r>
                      <a:r>
                        <a:rPr lang="en-US" altLang="zh-CN" sz="800" dirty="0" smtClean="0"/>
                        <a:t> </a:t>
                      </a:r>
                      <a:r>
                        <a:rPr lang="zh-CN" altLang="en-US" sz="800" dirty="0" smtClean="0"/>
                        <a:t>创建可延迟加载对象所用到的代理工具。	</a:t>
                      </a:r>
                      <a:endParaRPr lang="zh-CN" altLang="en-US" sz="800" dirty="0"/>
                    </a:p>
                  </a:txBody>
                  <a:tcPr/>
                </a:tc>
                <a:tc>
                  <a:txBody>
                    <a:bodyPr/>
                    <a:lstStyle/>
                    <a:p>
                      <a:pPr algn="l"/>
                      <a:r>
                        <a:rPr lang="en-US" altLang="zh-CN" sz="800" dirty="0" smtClean="0"/>
                        <a:t>CGLIB | JAVASSIST	</a:t>
                      </a:r>
                      <a:endParaRPr lang="zh-CN" altLang="en-US" sz="800" dirty="0"/>
                    </a:p>
                  </a:txBody>
                  <a:tcPr/>
                </a:tc>
                <a:tc>
                  <a:txBody>
                    <a:bodyPr/>
                    <a:lstStyle/>
                    <a:p>
                      <a:pPr algn="l"/>
                      <a:r>
                        <a:rPr lang="en-US" altLang="zh-CN" sz="800" dirty="0" smtClean="0"/>
                        <a:t>JAVASSIST </a:t>
                      </a:r>
                      <a:r>
                        <a:rPr lang="zh-CN" altLang="en-US" sz="800" dirty="0" smtClean="0"/>
                        <a:t>（</a:t>
                      </a:r>
                      <a:r>
                        <a:rPr lang="en-US" altLang="zh-CN" sz="800" dirty="0" err="1" smtClean="0"/>
                        <a:t>MyBatis</a:t>
                      </a:r>
                      <a:r>
                        <a:rPr lang="en-US" altLang="zh-CN" sz="800" dirty="0" smtClean="0"/>
                        <a:t> 3.3 </a:t>
                      </a:r>
                      <a:r>
                        <a:rPr lang="zh-CN" altLang="en-US" sz="800" dirty="0" smtClean="0"/>
                        <a:t>以上）</a:t>
                      </a:r>
                      <a:endParaRPr lang="zh-CN" altLang="en-US" sz="800" dirty="0"/>
                    </a:p>
                  </a:txBody>
                  <a:tcPr/>
                </a:tc>
              </a:tr>
              <a:tr h="124862">
                <a:tc>
                  <a:txBody>
                    <a:bodyPr/>
                    <a:lstStyle/>
                    <a:p>
                      <a:pPr algn="l"/>
                      <a:r>
                        <a:rPr lang="en-US" altLang="zh-CN" sz="800" dirty="0" err="1" smtClean="0"/>
                        <a:t>vfsImpl</a:t>
                      </a:r>
                      <a:r>
                        <a:rPr lang="en-US" altLang="zh-CN" sz="800" dirty="0" smtClean="0"/>
                        <a:t>	</a:t>
                      </a:r>
                      <a:endParaRPr lang="zh-CN" altLang="en-US" sz="800" dirty="0"/>
                    </a:p>
                  </a:txBody>
                  <a:tcPr/>
                </a:tc>
                <a:tc>
                  <a:txBody>
                    <a:bodyPr/>
                    <a:lstStyle/>
                    <a:p>
                      <a:pPr algn="l"/>
                      <a:r>
                        <a:rPr lang="zh-CN" altLang="en-US" sz="800" dirty="0" smtClean="0"/>
                        <a:t>指定 </a:t>
                      </a:r>
                      <a:r>
                        <a:rPr lang="en-US" altLang="zh-CN" sz="800" dirty="0" smtClean="0"/>
                        <a:t>VFS </a:t>
                      </a:r>
                      <a:r>
                        <a:rPr lang="zh-CN" altLang="en-US" sz="800" dirty="0" smtClean="0"/>
                        <a:t>的实现	</a:t>
                      </a:r>
                      <a:endParaRPr lang="zh-CN" altLang="en-US" sz="800" dirty="0"/>
                    </a:p>
                  </a:txBody>
                  <a:tcPr/>
                </a:tc>
                <a:tc>
                  <a:txBody>
                    <a:bodyPr/>
                    <a:lstStyle/>
                    <a:p>
                      <a:pPr algn="l"/>
                      <a:r>
                        <a:rPr lang="zh-CN" altLang="en-US" sz="800" dirty="0" smtClean="0"/>
                        <a:t>自定义 </a:t>
                      </a:r>
                      <a:r>
                        <a:rPr lang="en-US" altLang="zh-CN" sz="800" dirty="0" smtClean="0"/>
                        <a:t>VFS </a:t>
                      </a:r>
                      <a:r>
                        <a:rPr lang="zh-CN" altLang="en-US" sz="800" dirty="0" smtClean="0"/>
                        <a:t>的实现的类全限定名，以逗号分隔。</a:t>
                      </a:r>
                      <a:endParaRPr lang="zh-CN" altLang="en-US" sz="800" dirty="0"/>
                    </a:p>
                  </a:txBody>
                  <a:tcPr/>
                </a:tc>
                <a:tc>
                  <a:txBody>
                    <a:bodyPr/>
                    <a:lstStyle/>
                    <a:p>
                      <a:pPr algn="l"/>
                      <a:r>
                        <a:rPr lang="zh-CN" altLang="en-US" sz="800" dirty="0" smtClean="0"/>
                        <a:t>未设置</a:t>
                      </a:r>
                      <a:endParaRPr lang="zh-CN" altLang="en-US" sz="800" dirty="0"/>
                    </a:p>
                  </a:txBody>
                  <a:tcPr/>
                </a:tc>
              </a:tr>
              <a:tr h="127526">
                <a:tc>
                  <a:txBody>
                    <a:bodyPr/>
                    <a:lstStyle/>
                    <a:p>
                      <a:pPr algn="l"/>
                      <a:r>
                        <a:rPr lang="en-US" altLang="zh-CN" sz="800" dirty="0" err="1" smtClean="0"/>
                        <a:t>useActualParamName</a:t>
                      </a:r>
                      <a:r>
                        <a:rPr lang="en-US" altLang="zh-CN" sz="800" dirty="0" smtClean="0"/>
                        <a:t>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允许使用方法签名中的名称作为语句参数名称。 为了使用该特性，你的项目必须采用 </a:t>
                      </a:r>
                      <a:r>
                        <a:rPr lang="en-US" altLang="zh-CN" sz="800" dirty="0" smtClean="0"/>
                        <a:t>Java 8 </a:t>
                      </a:r>
                      <a:r>
                        <a:rPr lang="zh-CN" altLang="en-US" sz="800" dirty="0" smtClean="0"/>
                        <a:t>编译，并且加上 </a:t>
                      </a:r>
                      <a:r>
                        <a:rPr lang="en-US" altLang="zh-CN" sz="800" dirty="0" smtClean="0"/>
                        <a:t>-parameters </a:t>
                      </a:r>
                      <a:r>
                        <a:rPr lang="zh-CN" altLang="en-US" sz="800" dirty="0" smtClean="0"/>
                        <a:t>选项。（新增于 </a:t>
                      </a:r>
                      <a:r>
                        <a:rPr lang="en-US" altLang="zh-CN" sz="800" dirty="0" smtClean="0"/>
                        <a:t>3.4.1</a:t>
                      </a:r>
                      <a:r>
                        <a:rPr lang="zh-CN" altLang="en-US" sz="800" dirty="0" smtClean="0"/>
                        <a:t>）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true | false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true</a:t>
                      </a:r>
                    </a:p>
                    <a:p>
                      <a:pPr algn="l"/>
                      <a:endParaRPr lang="zh-CN" altLang="en-US" sz="800" dirty="0"/>
                    </a:p>
                  </a:txBody>
                  <a:tcPr/>
                </a:tc>
              </a:tr>
              <a:tr h="202198">
                <a:tc>
                  <a:txBody>
                    <a:bodyPr/>
                    <a:lstStyle/>
                    <a:p>
                      <a:pPr algn="l"/>
                      <a:r>
                        <a:rPr lang="en-US" altLang="zh-CN" sz="800" dirty="0" err="1" smtClean="0"/>
                        <a:t>configurationFactory</a:t>
                      </a:r>
                      <a:r>
                        <a:rPr lang="en-US" altLang="zh-CN" sz="800" dirty="0" smtClean="0"/>
                        <a:t>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指定一个提供 </a:t>
                      </a:r>
                      <a:r>
                        <a:rPr lang="en-US" altLang="zh-CN" sz="800" dirty="0" smtClean="0"/>
                        <a:t>Configuration </a:t>
                      </a:r>
                      <a:r>
                        <a:rPr lang="zh-CN" altLang="en-US" sz="800" dirty="0" smtClean="0"/>
                        <a:t>实例的类。 这个被返回的 </a:t>
                      </a:r>
                      <a:r>
                        <a:rPr lang="en-US" altLang="zh-CN" sz="800" dirty="0" smtClean="0"/>
                        <a:t>Configuration </a:t>
                      </a:r>
                      <a:r>
                        <a:rPr lang="zh-CN" altLang="en-US" sz="800" dirty="0" smtClean="0"/>
                        <a:t>实例用来加载被反序列化对象的延迟加载属性值。 这个类必须包含一个签名为</a:t>
                      </a:r>
                      <a:r>
                        <a:rPr lang="en-US" altLang="zh-CN" sz="800" dirty="0" smtClean="0"/>
                        <a:t>static Configuration </a:t>
                      </a:r>
                      <a:r>
                        <a:rPr lang="en-US" altLang="zh-CN" sz="800" dirty="0" err="1" smtClean="0"/>
                        <a:t>getConfiguration</a:t>
                      </a:r>
                      <a:r>
                        <a:rPr lang="en-US" altLang="zh-CN" sz="800" dirty="0" smtClean="0"/>
                        <a:t>() </a:t>
                      </a:r>
                      <a:r>
                        <a:rPr lang="zh-CN" altLang="en-US" sz="800" dirty="0" smtClean="0"/>
                        <a:t>的方法。（新增于 </a:t>
                      </a:r>
                      <a:r>
                        <a:rPr lang="en-US" altLang="zh-CN" sz="800" dirty="0" smtClean="0"/>
                        <a:t>3.2.3</a:t>
                      </a:r>
                      <a:r>
                        <a:rPr lang="zh-CN" altLang="en-US" sz="800" dirty="0" smtClean="0"/>
                        <a:t>）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一个类型别名或完全限定类名。	</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未设置</a:t>
                      </a:r>
                    </a:p>
                    <a:p>
                      <a:pPr algn="l"/>
                      <a:endParaRPr lang="zh-CN" altLang="en-US" sz="800" dirty="0"/>
                    </a:p>
                  </a:txBody>
                  <a:tcPr/>
                </a:tc>
              </a:tr>
              <a:tr h="0">
                <a:tc>
                  <a:txBody>
                    <a:bodyPr/>
                    <a:lstStyle/>
                    <a:p>
                      <a:pPr algn="l"/>
                      <a:endParaRPr lang="zh-CN" altLang="en-US" sz="800" dirty="0"/>
                    </a:p>
                  </a:txBody>
                  <a:tcPr/>
                </a:tc>
                <a:tc>
                  <a:txBody>
                    <a:bodyPr/>
                    <a:lstStyle/>
                    <a:p>
                      <a:pPr algn="l"/>
                      <a:endParaRPr lang="zh-CN" altLang="en-US" sz="800" dirty="0"/>
                    </a:p>
                  </a:txBody>
                  <a:tcPr/>
                </a:tc>
                <a:tc>
                  <a:txBody>
                    <a:bodyPr/>
                    <a:lstStyle/>
                    <a:p>
                      <a:pPr algn="l"/>
                      <a:endParaRPr lang="zh-CN" altLang="en-US" sz="800" dirty="0"/>
                    </a:p>
                  </a:txBody>
                  <a:tcPr/>
                </a:tc>
                <a:tc>
                  <a:txBody>
                    <a:bodyPr/>
                    <a:lstStyle/>
                    <a:p>
                      <a:pPr algn="l"/>
                      <a:endParaRPr lang="zh-CN" altLang="en-US" sz="800" dirty="0"/>
                    </a:p>
                  </a:txBody>
                  <a:tcPr/>
                </a:tc>
              </a:tr>
              <a:tr h="0">
                <a:tc>
                  <a:txBody>
                    <a:bodyPr/>
                    <a:lstStyle/>
                    <a:p>
                      <a:pPr algn="l"/>
                      <a:endParaRPr lang="zh-CN" altLang="en-US" sz="800" dirty="0"/>
                    </a:p>
                  </a:txBody>
                  <a:tcPr/>
                </a:tc>
                <a:tc>
                  <a:txBody>
                    <a:bodyPr/>
                    <a:lstStyle/>
                    <a:p>
                      <a:pPr algn="l"/>
                      <a:endParaRPr lang="zh-CN" altLang="en-US" sz="800" dirty="0"/>
                    </a:p>
                  </a:txBody>
                  <a:tcPr/>
                </a:tc>
                <a:tc>
                  <a:txBody>
                    <a:bodyPr/>
                    <a:lstStyle/>
                    <a:p>
                      <a:pPr algn="l"/>
                      <a:endParaRPr lang="zh-CN" altLang="en-US" sz="800" dirty="0"/>
                    </a:p>
                  </a:txBody>
                  <a:tcPr/>
                </a:tc>
                <a:tc>
                  <a:txBody>
                    <a:bodyPr/>
                    <a:lstStyle/>
                    <a:p>
                      <a:pPr algn="l"/>
                      <a:endParaRPr lang="zh-CN" altLang="en-US" sz="800" dirty="0"/>
                    </a:p>
                  </a:txBody>
                  <a:tcPr/>
                </a:tc>
              </a:tr>
              <a:tr h="0">
                <a:tc>
                  <a:txBody>
                    <a:bodyPr/>
                    <a:lstStyle/>
                    <a:p>
                      <a:pPr algn="l"/>
                      <a:endParaRPr lang="zh-CN" altLang="en-US" sz="800" dirty="0"/>
                    </a:p>
                  </a:txBody>
                  <a:tcPr/>
                </a:tc>
                <a:tc>
                  <a:txBody>
                    <a:bodyPr/>
                    <a:lstStyle/>
                    <a:p>
                      <a:pPr algn="l"/>
                      <a:endParaRPr lang="zh-CN" altLang="en-US" sz="800" dirty="0"/>
                    </a:p>
                  </a:txBody>
                  <a:tcPr/>
                </a:tc>
                <a:tc>
                  <a:txBody>
                    <a:bodyPr/>
                    <a:lstStyle/>
                    <a:p>
                      <a:pPr algn="l"/>
                      <a:endParaRPr lang="zh-CN" altLang="en-US" sz="800" dirty="0"/>
                    </a:p>
                  </a:txBody>
                  <a:tcPr/>
                </a:tc>
                <a:tc>
                  <a:txBody>
                    <a:bodyPr/>
                    <a:lstStyle/>
                    <a:p>
                      <a:pPr algn="l"/>
                      <a:endParaRPr lang="zh-CN" altLang="en-US" sz="800" dirty="0"/>
                    </a:p>
                  </a:txBody>
                  <a:tcPr/>
                </a:tc>
              </a:tr>
              <a:tr h="371742">
                <a:tc>
                  <a:txBody>
                    <a:bodyPr/>
                    <a:lstStyle/>
                    <a:p>
                      <a:pPr algn="l"/>
                      <a:endParaRPr lang="zh-CN" altLang="en-US" sz="800" dirty="0"/>
                    </a:p>
                  </a:txBody>
                  <a:tcPr/>
                </a:tc>
                <a:tc>
                  <a:txBody>
                    <a:bodyPr/>
                    <a:lstStyle/>
                    <a:p>
                      <a:pPr algn="l"/>
                      <a:endParaRPr lang="zh-CN" altLang="en-US" sz="800" dirty="0"/>
                    </a:p>
                  </a:txBody>
                  <a:tcPr/>
                </a:tc>
                <a:tc>
                  <a:txBody>
                    <a:bodyPr/>
                    <a:lstStyle/>
                    <a:p>
                      <a:pPr algn="l"/>
                      <a:endParaRPr lang="zh-CN" altLang="en-US" sz="800" dirty="0"/>
                    </a:p>
                  </a:txBody>
                  <a:tcPr/>
                </a:tc>
                <a:tc>
                  <a:txBody>
                    <a:bodyPr/>
                    <a:lstStyle/>
                    <a:p>
                      <a:pPr algn="l"/>
                      <a:endParaRPr lang="zh-CN" altLang="en-US" sz="800" dirty="0"/>
                    </a:p>
                  </a:txBody>
                  <a:tcPr/>
                </a:tc>
              </a:tr>
            </a:tbl>
          </a:graphicData>
        </a:graphic>
      </p:graphicFrame>
    </p:spTree>
    <p:extLst>
      <p:ext uri="{BB962C8B-B14F-4D97-AF65-F5344CB8AC3E}">
        <p14:creationId xmlns:p14="http://schemas.microsoft.com/office/powerpoint/2010/main" val="32101798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14205</TotalTime>
  <Words>3693</Words>
  <Application>Microsoft Office PowerPoint</Application>
  <PresentationFormat>全屏显示(4:3)</PresentationFormat>
  <Paragraphs>555</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mybatise</vt:lpstr>
      <vt:lpstr>MyBatis的整体架构图</vt:lpstr>
      <vt:lpstr>MyBatis源码包对应的架构图</vt:lpstr>
      <vt:lpstr>SqlSessionFactory</vt:lpstr>
      <vt:lpstr>mybatise-config.xml</vt:lpstr>
      <vt:lpstr>mybatise-config.xml</vt:lpstr>
      <vt:lpstr>mybatise-config.xml</vt:lpstr>
      <vt:lpstr>mybatise-config.xml</vt:lpstr>
      <vt:lpstr>mybatise-config.xml</vt:lpstr>
      <vt:lpstr>mybatise-config.xml</vt:lpstr>
      <vt:lpstr>mybatise-config.xml</vt:lpstr>
      <vt:lpstr>mybatise-config.xml</vt:lpstr>
      <vt:lpstr>mybatise-config.xml</vt:lpstr>
      <vt:lpstr>mybatise-config.xml</vt:lpstr>
      <vt:lpstr>类型处理器（typeHandlers）</vt:lpstr>
      <vt:lpstr>类型处理器（typeHandlers）</vt:lpstr>
      <vt:lpstr>类型处理器（typeHandlers）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mybatise</dc:title>
  <dc:creator>asus</dc:creator>
  <cp:lastModifiedBy>asus</cp:lastModifiedBy>
  <cp:revision>123</cp:revision>
  <dcterms:created xsi:type="dcterms:W3CDTF">2020-04-03T05:43:33Z</dcterms:created>
  <dcterms:modified xsi:type="dcterms:W3CDTF">2020-04-23T02:18:03Z</dcterms:modified>
</cp:coreProperties>
</file>