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7" r:id="rId2"/>
    <p:sldId id="260" r:id="rId3"/>
    <p:sldId id="261" r:id="rId4"/>
    <p:sldId id="262" r:id="rId5"/>
    <p:sldId id="266" r:id="rId6"/>
    <p:sldId id="263" r:id="rId7"/>
    <p:sldId id="281" r:id="rId8"/>
    <p:sldId id="283" r:id="rId9"/>
    <p:sldId id="277" r:id="rId10"/>
    <p:sldId id="275" r:id="rId11"/>
    <p:sldId id="279" r:id="rId12"/>
    <p:sldId id="28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AD47"/>
    <a:srgbClr val="5B9BD5"/>
    <a:srgbClr val="52CAB8"/>
    <a:srgbClr val="49BF64"/>
    <a:srgbClr val="605F6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6"/>
    <p:restoredTop sz="94694"/>
  </p:normalViewPr>
  <p:slideViewPr>
    <p:cSldViewPr snapToGrid="0" snapToObjects="1">
      <p:cViewPr varScale="1">
        <p:scale>
          <a:sx n="140" d="100"/>
          <a:sy n="140" d="100"/>
        </p:scale>
        <p:origin x="52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835B5F-0B65-497F-B29C-A51397E0245A}" type="doc">
      <dgm:prSet loTypeId="urn:microsoft.com/office/officeart/2005/8/layout/chart3" loCatId="cycle" qsTypeId="urn:microsoft.com/office/officeart/2005/8/quickstyle/simple1" qsCatId="simple" csTypeId="urn:microsoft.com/office/officeart/2005/8/colors/colorful5" csCatId="colorful" phldr="1"/>
      <dgm:spPr/>
    </dgm:pt>
    <dgm:pt modelId="{501F453E-0C9A-401F-8806-D680074982FE}">
      <dgm:prSet phldrT="[Text]"/>
      <dgm:spPr/>
      <dgm:t>
        <a:bodyPr/>
        <a:lstStyle/>
        <a:p>
          <a:r>
            <a:rPr lang="en-US" dirty="0"/>
            <a:t> </a:t>
          </a:r>
          <a:endParaRPr lang="en-IL" dirty="0"/>
        </a:p>
      </dgm:t>
    </dgm:pt>
    <dgm:pt modelId="{ADE8BBEB-0C0E-4350-B409-B0DE9F49D650}" type="parTrans" cxnId="{350AC4F5-24B1-499B-AB68-48AEEB3B802A}">
      <dgm:prSet/>
      <dgm:spPr/>
      <dgm:t>
        <a:bodyPr/>
        <a:lstStyle/>
        <a:p>
          <a:endParaRPr lang="en-IL"/>
        </a:p>
      </dgm:t>
    </dgm:pt>
    <dgm:pt modelId="{40200DBD-6D1D-4079-A6E5-EC80C9669C78}" type="sibTrans" cxnId="{350AC4F5-24B1-499B-AB68-48AEEB3B802A}">
      <dgm:prSet/>
      <dgm:spPr/>
      <dgm:t>
        <a:bodyPr/>
        <a:lstStyle/>
        <a:p>
          <a:endParaRPr lang="en-IL"/>
        </a:p>
      </dgm:t>
    </dgm:pt>
    <dgm:pt modelId="{83229636-4012-49AC-AA07-E837A24ADEC2}">
      <dgm:prSet phldrT="[Text]"/>
      <dgm:spPr/>
      <dgm:t>
        <a:bodyPr/>
        <a:lstStyle/>
        <a:p>
          <a:r>
            <a:rPr lang="en-US" dirty="0"/>
            <a:t> </a:t>
          </a:r>
          <a:endParaRPr lang="en-IL" dirty="0"/>
        </a:p>
      </dgm:t>
    </dgm:pt>
    <dgm:pt modelId="{836AE8F5-7FF9-4430-BF5C-A2E3C9960035}" type="parTrans" cxnId="{3307D34F-EBA8-4CBD-8D88-6FD1DAF5F097}">
      <dgm:prSet/>
      <dgm:spPr/>
      <dgm:t>
        <a:bodyPr/>
        <a:lstStyle/>
        <a:p>
          <a:endParaRPr lang="en-IL"/>
        </a:p>
      </dgm:t>
    </dgm:pt>
    <dgm:pt modelId="{A1CEC65C-AC8E-4406-A0ED-CE2EED4F78D8}" type="sibTrans" cxnId="{3307D34F-EBA8-4CBD-8D88-6FD1DAF5F097}">
      <dgm:prSet/>
      <dgm:spPr/>
      <dgm:t>
        <a:bodyPr/>
        <a:lstStyle/>
        <a:p>
          <a:endParaRPr lang="en-IL"/>
        </a:p>
      </dgm:t>
    </dgm:pt>
    <dgm:pt modelId="{F63A48B2-D120-44BF-81FC-4669C3DB781D}">
      <dgm:prSet phldrT="[Text]"/>
      <dgm:spPr/>
      <dgm:t>
        <a:bodyPr/>
        <a:lstStyle/>
        <a:p>
          <a:r>
            <a:rPr lang="en-US" dirty="0"/>
            <a:t> </a:t>
          </a:r>
          <a:endParaRPr lang="en-IL" dirty="0"/>
        </a:p>
      </dgm:t>
    </dgm:pt>
    <dgm:pt modelId="{459C1AA2-D228-49C3-8CA1-D8178E03192B}" type="parTrans" cxnId="{E0347197-2C4D-4DD3-BBE6-7FF319307050}">
      <dgm:prSet/>
      <dgm:spPr/>
      <dgm:t>
        <a:bodyPr/>
        <a:lstStyle/>
        <a:p>
          <a:endParaRPr lang="en-IL"/>
        </a:p>
      </dgm:t>
    </dgm:pt>
    <dgm:pt modelId="{F9E88A28-7108-41E0-9346-9760BF921822}" type="sibTrans" cxnId="{E0347197-2C4D-4DD3-BBE6-7FF319307050}">
      <dgm:prSet/>
      <dgm:spPr/>
      <dgm:t>
        <a:bodyPr/>
        <a:lstStyle/>
        <a:p>
          <a:endParaRPr lang="en-IL"/>
        </a:p>
      </dgm:t>
    </dgm:pt>
    <dgm:pt modelId="{F039840D-3C99-4C2D-A51E-1414A0FCFBC3}">
      <dgm:prSet phldrT="[Text]"/>
      <dgm:spPr/>
      <dgm:t>
        <a:bodyPr/>
        <a:lstStyle/>
        <a:p>
          <a:r>
            <a:rPr lang="en-US" dirty="0"/>
            <a:t> </a:t>
          </a:r>
          <a:endParaRPr lang="en-IL" dirty="0"/>
        </a:p>
      </dgm:t>
    </dgm:pt>
    <dgm:pt modelId="{D12F7BCD-5F56-4133-A0A8-EA86DF7D77DD}" type="parTrans" cxnId="{607590B0-E6A2-4734-8221-3CDA6602EE0B}">
      <dgm:prSet/>
      <dgm:spPr/>
      <dgm:t>
        <a:bodyPr/>
        <a:lstStyle/>
        <a:p>
          <a:endParaRPr lang="en-IL"/>
        </a:p>
      </dgm:t>
    </dgm:pt>
    <dgm:pt modelId="{0928FF13-E189-4499-B3F2-FA859B5355D4}" type="sibTrans" cxnId="{607590B0-E6A2-4734-8221-3CDA6602EE0B}">
      <dgm:prSet/>
      <dgm:spPr/>
      <dgm:t>
        <a:bodyPr/>
        <a:lstStyle/>
        <a:p>
          <a:endParaRPr lang="en-IL"/>
        </a:p>
      </dgm:t>
    </dgm:pt>
    <dgm:pt modelId="{F1B91C9C-27BF-4090-BB7C-815500783EC9}" type="pres">
      <dgm:prSet presAssocID="{D3835B5F-0B65-497F-B29C-A51397E0245A}" presName="compositeShape" presStyleCnt="0">
        <dgm:presLayoutVars>
          <dgm:chMax val="7"/>
          <dgm:dir/>
          <dgm:resizeHandles val="exact"/>
        </dgm:presLayoutVars>
      </dgm:prSet>
      <dgm:spPr/>
    </dgm:pt>
    <dgm:pt modelId="{C41D411E-5B52-451D-83A0-60AD786FC73C}" type="pres">
      <dgm:prSet presAssocID="{D3835B5F-0B65-497F-B29C-A51397E0245A}" presName="wedge1" presStyleLbl="node1" presStyleIdx="0" presStyleCnt="4" custLinFactNeighborX="-4130" custLinFactNeighborY="4320"/>
      <dgm:spPr/>
    </dgm:pt>
    <dgm:pt modelId="{57071204-B08A-4685-AB37-1E69A96E76A3}" type="pres">
      <dgm:prSet presAssocID="{D3835B5F-0B65-497F-B29C-A51397E0245A}" presName="wedge1Tx" presStyleLbl="node1" presStyleIdx="0" presStyleCnt="4">
        <dgm:presLayoutVars>
          <dgm:chMax val="0"/>
          <dgm:chPref val="0"/>
          <dgm:bulletEnabled val="1"/>
        </dgm:presLayoutVars>
      </dgm:prSet>
      <dgm:spPr/>
    </dgm:pt>
    <dgm:pt modelId="{F4A8D97B-751E-4748-AC0F-88020F7E4BAC}" type="pres">
      <dgm:prSet presAssocID="{D3835B5F-0B65-497F-B29C-A51397E0245A}" presName="wedge2" presStyleLbl="node1" presStyleIdx="1" presStyleCnt="4" custLinFactNeighborX="242" custLinFactNeighborY="-192"/>
      <dgm:spPr/>
    </dgm:pt>
    <dgm:pt modelId="{87D234F9-F7CB-4A28-A6FB-6C7455BC2A2A}" type="pres">
      <dgm:prSet presAssocID="{D3835B5F-0B65-497F-B29C-A51397E0245A}" presName="wedge2Tx" presStyleLbl="node1" presStyleIdx="1" presStyleCnt="4">
        <dgm:presLayoutVars>
          <dgm:chMax val="0"/>
          <dgm:chPref val="0"/>
          <dgm:bulletEnabled val="1"/>
        </dgm:presLayoutVars>
      </dgm:prSet>
      <dgm:spPr/>
    </dgm:pt>
    <dgm:pt modelId="{1B12E7BF-879F-4E6C-8E30-86479FC18F0C}" type="pres">
      <dgm:prSet presAssocID="{D3835B5F-0B65-497F-B29C-A51397E0245A}" presName="wedge3" presStyleLbl="node1" presStyleIdx="2" presStyleCnt="4" custLinFactNeighborX="225" custLinFactNeighborY="34"/>
      <dgm:spPr/>
    </dgm:pt>
    <dgm:pt modelId="{30DE8051-92FE-4054-80B7-DEF254C1FF68}" type="pres">
      <dgm:prSet presAssocID="{D3835B5F-0B65-497F-B29C-A51397E0245A}" presName="wedge3Tx" presStyleLbl="node1" presStyleIdx="2" presStyleCnt="4">
        <dgm:presLayoutVars>
          <dgm:chMax val="0"/>
          <dgm:chPref val="0"/>
          <dgm:bulletEnabled val="1"/>
        </dgm:presLayoutVars>
      </dgm:prSet>
      <dgm:spPr/>
    </dgm:pt>
    <dgm:pt modelId="{AA293AE5-55DB-414A-981D-EDE647B2B049}" type="pres">
      <dgm:prSet presAssocID="{D3835B5F-0B65-497F-B29C-A51397E0245A}" presName="wedge4" presStyleLbl="node1" presStyleIdx="3" presStyleCnt="4" custLinFactNeighborX="288" custLinFactNeighborY="-277"/>
      <dgm:spPr/>
    </dgm:pt>
    <dgm:pt modelId="{7D58AB58-47B3-44C1-8514-3B356E619E58}" type="pres">
      <dgm:prSet presAssocID="{D3835B5F-0B65-497F-B29C-A51397E0245A}" presName="wedge4Tx" presStyleLbl="node1" presStyleIdx="3" presStyleCnt="4">
        <dgm:presLayoutVars>
          <dgm:chMax val="0"/>
          <dgm:chPref val="0"/>
          <dgm:bulletEnabled val="1"/>
        </dgm:presLayoutVars>
      </dgm:prSet>
      <dgm:spPr/>
    </dgm:pt>
  </dgm:ptLst>
  <dgm:cxnLst>
    <dgm:cxn modelId="{E3B65605-2AF2-446B-9FCB-A7ED7615E4B2}" type="presOf" srcId="{F039840D-3C99-4C2D-A51E-1414A0FCFBC3}" destId="{57071204-B08A-4685-AB37-1E69A96E76A3}" srcOrd="1" destOrd="0" presId="urn:microsoft.com/office/officeart/2005/8/layout/chart3"/>
    <dgm:cxn modelId="{77680A13-586A-4B1A-8974-5D757A966E05}" type="presOf" srcId="{F039840D-3C99-4C2D-A51E-1414A0FCFBC3}" destId="{C41D411E-5B52-451D-83A0-60AD786FC73C}" srcOrd="0" destOrd="0" presId="urn:microsoft.com/office/officeart/2005/8/layout/chart3"/>
    <dgm:cxn modelId="{5DF2B616-66A3-46EA-97D0-DF9292B19CDE}" type="presOf" srcId="{83229636-4012-49AC-AA07-E837A24ADEC2}" destId="{1B12E7BF-879F-4E6C-8E30-86479FC18F0C}" srcOrd="0" destOrd="0" presId="urn:microsoft.com/office/officeart/2005/8/layout/chart3"/>
    <dgm:cxn modelId="{D6B83041-A827-4B17-AAE9-304884AA3290}" type="presOf" srcId="{501F453E-0C9A-401F-8806-D680074982FE}" destId="{87D234F9-F7CB-4A28-A6FB-6C7455BC2A2A}" srcOrd="1" destOrd="0" presId="urn:microsoft.com/office/officeart/2005/8/layout/chart3"/>
    <dgm:cxn modelId="{FD429C4A-9E00-4B23-96F2-4BC15B36A796}" type="presOf" srcId="{501F453E-0C9A-401F-8806-D680074982FE}" destId="{F4A8D97B-751E-4748-AC0F-88020F7E4BAC}" srcOrd="0" destOrd="0" presId="urn:microsoft.com/office/officeart/2005/8/layout/chart3"/>
    <dgm:cxn modelId="{3307D34F-EBA8-4CBD-8D88-6FD1DAF5F097}" srcId="{D3835B5F-0B65-497F-B29C-A51397E0245A}" destId="{83229636-4012-49AC-AA07-E837A24ADEC2}" srcOrd="2" destOrd="0" parTransId="{836AE8F5-7FF9-4430-BF5C-A2E3C9960035}" sibTransId="{A1CEC65C-AC8E-4406-A0ED-CE2EED4F78D8}"/>
    <dgm:cxn modelId="{E0347197-2C4D-4DD3-BBE6-7FF319307050}" srcId="{D3835B5F-0B65-497F-B29C-A51397E0245A}" destId="{F63A48B2-D120-44BF-81FC-4669C3DB781D}" srcOrd="3" destOrd="0" parTransId="{459C1AA2-D228-49C3-8CA1-D8178E03192B}" sibTransId="{F9E88A28-7108-41E0-9346-9760BF921822}"/>
    <dgm:cxn modelId="{607590B0-E6A2-4734-8221-3CDA6602EE0B}" srcId="{D3835B5F-0B65-497F-B29C-A51397E0245A}" destId="{F039840D-3C99-4C2D-A51E-1414A0FCFBC3}" srcOrd="0" destOrd="0" parTransId="{D12F7BCD-5F56-4133-A0A8-EA86DF7D77DD}" sibTransId="{0928FF13-E189-4499-B3F2-FA859B5355D4}"/>
    <dgm:cxn modelId="{AEC341B4-8003-4A58-8B8C-3649457BDEA7}" type="presOf" srcId="{F63A48B2-D120-44BF-81FC-4669C3DB781D}" destId="{AA293AE5-55DB-414A-981D-EDE647B2B049}" srcOrd="0" destOrd="0" presId="urn:microsoft.com/office/officeart/2005/8/layout/chart3"/>
    <dgm:cxn modelId="{29299CC7-D4C0-4E75-94B4-BB6183D6E9B9}" type="presOf" srcId="{D3835B5F-0B65-497F-B29C-A51397E0245A}" destId="{F1B91C9C-27BF-4090-BB7C-815500783EC9}" srcOrd="0" destOrd="0" presId="urn:microsoft.com/office/officeart/2005/8/layout/chart3"/>
    <dgm:cxn modelId="{80F113D3-6D86-4386-88CB-D0906DB9383C}" type="presOf" srcId="{83229636-4012-49AC-AA07-E837A24ADEC2}" destId="{30DE8051-92FE-4054-80B7-DEF254C1FF68}" srcOrd="1" destOrd="0" presId="urn:microsoft.com/office/officeart/2005/8/layout/chart3"/>
    <dgm:cxn modelId="{1FA54BF0-3F0B-47CC-BA6E-6D8202FE07A8}" type="presOf" srcId="{F63A48B2-D120-44BF-81FC-4669C3DB781D}" destId="{7D58AB58-47B3-44C1-8514-3B356E619E58}" srcOrd="1" destOrd="0" presId="urn:microsoft.com/office/officeart/2005/8/layout/chart3"/>
    <dgm:cxn modelId="{350AC4F5-24B1-499B-AB68-48AEEB3B802A}" srcId="{D3835B5F-0B65-497F-B29C-A51397E0245A}" destId="{501F453E-0C9A-401F-8806-D680074982FE}" srcOrd="1" destOrd="0" parTransId="{ADE8BBEB-0C0E-4350-B409-B0DE9F49D650}" sibTransId="{40200DBD-6D1D-4079-A6E5-EC80C9669C78}"/>
    <dgm:cxn modelId="{AA6C6EB0-8C04-4414-A032-7989BDD6CA98}" type="presParOf" srcId="{F1B91C9C-27BF-4090-BB7C-815500783EC9}" destId="{C41D411E-5B52-451D-83A0-60AD786FC73C}" srcOrd="0" destOrd="0" presId="urn:microsoft.com/office/officeart/2005/8/layout/chart3"/>
    <dgm:cxn modelId="{833821D4-A98E-4512-9C23-5788AAC364D8}" type="presParOf" srcId="{F1B91C9C-27BF-4090-BB7C-815500783EC9}" destId="{57071204-B08A-4685-AB37-1E69A96E76A3}" srcOrd="1" destOrd="0" presId="urn:microsoft.com/office/officeart/2005/8/layout/chart3"/>
    <dgm:cxn modelId="{6B6F3C12-00D7-49EA-9916-6884FF46457A}" type="presParOf" srcId="{F1B91C9C-27BF-4090-BB7C-815500783EC9}" destId="{F4A8D97B-751E-4748-AC0F-88020F7E4BAC}" srcOrd="2" destOrd="0" presId="urn:microsoft.com/office/officeart/2005/8/layout/chart3"/>
    <dgm:cxn modelId="{53123118-BB54-438B-A97B-13F36E27ACC0}" type="presParOf" srcId="{F1B91C9C-27BF-4090-BB7C-815500783EC9}" destId="{87D234F9-F7CB-4A28-A6FB-6C7455BC2A2A}" srcOrd="3" destOrd="0" presId="urn:microsoft.com/office/officeart/2005/8/layout/chart3"/>
    <dgm:cxn modelId="{6F9F1624-7189-4272-AAFB-DC8C9E11DD24}" type="presParOf" srcId="{F1B91C9C-27BF-4090-BB7C-815500783EC9}" destId="{1B12E7BF-879F-4E6C-8E30-86479FC18F0C}" srcOrd="4" destOrd="0" presId="urn:microsoft.com/office/officeart/2005/8/layout/chart3"/>
    <dgm:cxn modelId="{2ED58396-9EB6-45FA-9F81-925A0A6C2326}" type="presParOf" srcId="{F1B91C9C-27BF-4090-BB7C-815500783EC9}" destId="{30DE8051-92FE-4054-80B7-DEF254C1FF68}" srcOrd="5" destOrd="0" presId="urn:microsoft.com/office/officeart/2005/8/layout/chart3"/>
    <dgm:cxn modelId="{C7B1A8A0-E836-48AA-89C2-F4F9C77C7BC2}" type="presParOf" srcId="{F1B91C9C-27BF-4090-BB7C-815500783EC9}" destId="{AA293AE5-55DB-414A-981D-EDE647B2B049}" srcOrd="6" destOrd="0" presId="urn:microsoft.com/office/officeart/2005/8/layout/chart3"/>
    <dgm:cxn modelId="{482D5FEE-63B1-4BC8-8678-A1B15A170167}" type="presParOf" srcId="{F1B91C9C-27BF-4090-BB7C-815500783EC9}" destId="{7D58AB58-47B3-44C1-8514-3B356E619E58}" srcOrd="7"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1D411E-5B52-451D-83A0-60AD786FC73C}">
      <dsp:nvSpPr>
        <dsp:cNvPr id="0" name=""/>
        <dsp:cNvSpPr/>
      </dsp:nvSpPr>
      <dsp:spPr>
        <a:xfrm>
          <a:off x="262650" y="283655"/>
          <a:ext cx="2416833" cy="2416833"/>
        </a:xfrm>
        <a:prstGeom prst="pie">
          <a:avLst>
            <a:gd name="adj1" fmla="val 16200000"/>
            <a:gd name="adj2" fmla="val 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sz="4300" kern="1200" dirty="0"/>
            <a:t> </a:t>
          </a:r>
          <a:endParaRPr lang="en-IL" sz="4300" kern="1200" dirty="0"/>
        </a:p>
      </dsp:txBody>
      <dsp:txXfrm>
        <a:off x="1498688" y="730769"/>
        <a:ext cx="891926" cy="719295"/>
      </dsp:txXfrm>
    </dsp:sp>
    <dsp:sp modelId="{F4A8D97B-751E-4748-AC0F-88020F7E4BAC}">
      <dsp:nvSpPr>
        <dsp:cNvPr id="0" name=""/>
        <dsp:cNvSpPr/>
      </dsp:nvSpPr>
      <dsp:spPr>
        <a:xfrm>
          <a:off x="266462" y="276460"/>
          <a:ext cx="2416833" cy="2416833"/>
        </a:xfrm>
        <a:prstGeom prst="pie">
          <a:avLst>
            <a:gd name="adj1" fmla="val 0"/>
            <a:gd name="adj2" fmla="val 5400000"/>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sz="4300" kern="1200" dirty="0"/>
            <a:t> </a:t>
          </a:r>
          <a:endParaRPr lang="en-IL" sz="4300" kern="1200" dirty="0"/>
        </a:p>
      </dsp:txBody>
      <dsp:txXfrm>
        <a:off x="1518036" y="1528035"/>
        <a:ext cx="891926" cy="719295"/>
      </dsp:txXfrm>
    </dsp:sp>
    <dsp:sp modelId="{1B12E7BF-879F-4E6C-8E30-86479FC18F0C}">
      <dsp:nvSpPr>
        <dsp:cNvPr id="0" name=""/>
        <dsp:cNvSpPr/>
      </dsp:nvSpPr>
      <dsp:spPr>
        <a:xfrm>
          <a:off x="266051" y="281922"/>
          <a:ext cx="2416833" cy="2416833"/>
        </a:xfrm>
        <a:prstGeom prst="pie">
          <a:avLst>
            <a:gd name="adj1" fmla="val 5400000"/>
            <a:gd name="adj2" fmla="val 10800000"/>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sz="4300" kern="1200" dirty="0"/>
            <a:t> </a:t>
          </a:r>
          <a:endParaRPr lang="en-IL" sz="4300" kern="1200" dirty="0"/>
        </a:p>
      </dsp:txBody>
      <dsp:txXfrm>
        <a:off x="539383" y="1533497"/>
        <a:ext cx="891926" cy="719295"/>
      </dsp:txXfrm>
    </dsp:sp>
    <dsp:sp modelId="{AA293AE5-55DB-414A-981D-EDE647B2B049}">
      <dsp:nvSpPr>
        <dsp:cNvPr id="0" name=""/>
        <dsp:cNvSpPr/>
      </dsp:nvSpPr>
      <dsp:spPr>
        <a:xfrm>
          <a:off x="267573" y="274406"/>
          <a:ext cx="2416833" cy="2416833"/>
        </a:xfrm>
        <a:prstGeom prst="pie">
          <a:avLst>
            <a:gd name="adj1" fmla="val 10800000"/>
            <a:gd name="adj2" fmla="val 1620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sz="4300" kern="1200" dirty="0"/>
            <a:t> </a:t>
          </a:r>
          <a:endParaRPr lang="en-IL" sz="4300" kern="1200" dirty="0"/>
        </a:p>
      </dsp:txBody>
      <dsp:txXfrm>
        <a:off x="540906" y="720369"/>
        <a:ext cx="891926" cy="719295"/>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CC669B-2EC5-F14A-B586-253B3C8B5D0D}" type="datetimeFigureOut">
              <a:rPr lang="en-US" smtClean="0"/>
              <a:t>8/18/20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AA5491-7371-6E49-93CD-DD914EF8182C}" type="slidenum">
              <a:rPr lang="en-US" smtClean="0"/>
              <a:t>‹#›</a:t>
            </a:fld>
            <a:endParaRPr lang="en-US"/>
          </a:p>
        </p:txBody>
      </p:sp>
    </p:spTree>
    <p:extLst>
      <p:ext uri="{BB962C8B-B14F-4D97-AF65-F5344CB8AC3E}">
        <p14:creationId xmlns:p14="http://schemas.microsoft.com/office/powerpoint/2010/main" val="1582918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F760B-46C3-A548-8FD1-7763446B90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7C3A69-15F1-2049-A355-BFB07DB1C2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7FC3AE-2D91-7448-840C-8D59AEBC3605}"/>
              </a:ext>
            </a:extLst>
          </p:cNvPr>
          <p:cNvSpPr>
            <a:spLocks noGrp="1"/>
          </p:cNvSpPr>
          <p:nvPr>
            <p:ph type="dt" sz="half" idx="10"/>
          </p:nvPr>
        </p:nvSpPr>
        <p:spPr/>
        <p:txBody>
          <a:bodyPr/>
          <a:lstStyle/>
          <a:p>
            <a:fld id="{81D664CC-E1A9-3845-A6C0-ABB66B71716E}" type="datetimeFigureOut">
              <a:rPr lang="en-US" smtClean="0"/>
              <a:t>8/18/20</a:t>
            </a:fld>
            <a:endParaRPr lang="en-US"/>
          </a:p>
        </p:txBody>
      </p:sp>
      <p:sp>
        <p:nvSpPr>
          <p:cNvPr id="5" name="Footer Placeholder 4">
            <a:extLst>
              <a:ext uri="{FF2B5EF4-FFF2-40B4-BE49-F238E27FC236}">
                <a16:creationId xmlns:a16="http://schemas.microsoft.com/office/drawing/2014/main" id="{0868AB19-204F-A640-8C3A-87FB510B68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B4B577-2BD4-CB4F-969F-2AFEB6C31CD8}"/>
              </a:ext>
            </a:extLst>
          </p:cNvPr>
          <p:cNvSpPr>
            <a:spLocks noGrp="1"/>
          </p:cNvSpPr>
          <p:nvPr>
            <p:ph type="sldNum" sz="quarter" idx="12"/>
          </p:nvPr>
        </p:nvSpPr>
        <p:spPr/>
        <p:txBody>
          <a:bodyPr/>
          <a:lstStyle/>
          <a:p>
            <a:fld id="{591A1C85-C709-AE47-B42F-70F36B1750DE}" type="slidenum">
              <a:rPr lang="en-US" smtClean="0"/>
              <a:t>‹#›</a:t>
            </a:fld>
            <a:endParaRPr lang="en-US"/>
          </a:p>
        </p:txBody>
      </p:sp>
    </p:spTree>
    <p:extLst>
      <p:ext uri="{BB962C8B-B14F-4D97-AF65-F5344CB8AC3E}">
        <p14:creationId xmlns:p14="http://schemas.microsoft.com/office/powerpoint/2010/main" val="3976195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9F550-2E13-E142-BA3D-4A433C2062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5F6910-3492-7843-B3D8-B301BEFAB5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270135-47D4-A74C-93A5-5D0CF0E03CB8}"/>
              </a:ext>
            </a:extLst>
          </p:cNvPr>
          <p:cNvSpPr>
            <a:spLocks noGrp="1"/>
          </p:cNvSpPr>
          <p:nvPr>
            <p:ph type="dt" sz="half" idx="10"/>
          </p:nvPr>
        </p:nvSpPr>
        <p:spPr/>
        <p:txBody>
          <a:bodyPr/>
          <a:lstStyle/>
          <a:p>
            <a:fld id="{81D664CC-E1A9-3845-A6C0-ABB66B71716E}" type="datetimeFigureOut">
              <a:rPr lang="en-US" smtClean="0"/>
              <a:t>8/18/20</a:t>
            </a:fld>
            <a:endParaRPr lang="en-US"/>
          </a:p>
        </p:txBody>
      </p:sp>
      <p:sp>
        <p:nvSpPr>
          <p:cNvPr id="5" name="Footer Placeholder 4">
            <a:extLst>
              <a:ext uri="{FF2B5EF4-FFF2-40B4-BE49-F238E27FC236}">
                <a16:creationId xmlns:a16="http://schemas.microsoft.com/office/drawing/2014/main" id="{4FF8960D-D3D5-F447-AD7A-1C40A06CE8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B1E88-6B17-8941-A169-6A884B2B673F}"/>
              </a:ext>
            </a:extLst>
          </p:cNvPr>
          <p:cNvSpPr>
            <a:spLocks noGrp="1"/>
          </p:cNvSpPr>
          <p:nvPr>
            <p:ph type="sldNum" sz="quarter" idx="12"/>
          </p:nvPr>
        </p:nvSpPr>
        <p:spPr/>
        <p:txBody>
          <a:bodyPr/>
          <a:lstStyle/>
          <a:p>
            <a:fld id="{591A1C85-C709-AE47-B42F-70F36B1750DE}" type="slidenum">
              <a:rPr lang="en-US" smtClean="0"/>
              <a:t>‹#›</a:t>
            </a:fld>
            <a:endParaRPr lang="en-US"/>
          </a:p>
        </p:txBody>
      </p:sp>
    </p:spTree>
    <p:extLst>
      <p:ext uri="{BB962C8B-B14F-4D97-AF65-F5344CB8AC3E}">
        <p14:creationId xmlns:p14="http://schemas.microsoft.com/office/powerpoint/2010/main" val="1014818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AC0A2E-EE62-8843-9418-23721C9004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10DE5-8F33-FC4B-BD40-DABD9C394B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BE6D5C-A8DA-6A49-918A-E19B1E532196}"/>
              </a:ext>
            </a:extLst>
          </p:cNvPr>
          <p:cNvSpPr>
            <a:spLocks noGrp="1"/>
          </p:cNvSpPr>
          <p:nvPr>
            <p:ph type="dt" sz="half" idx="10"/>
          </p:nvPr>
        </p:nvSpPr>
        <p:spPr/>
        <p:txBody>
          <a:bodyPr/>
          <a:lstStyle/>
          <a:p>
            <a:fld id="{81D664CC-E1A9-3845-A6C0-ABB66B71716E}" type="datetimeFigureOut">
              <a:rPr lang="en-US" smtClean="0"/>
              <a:t>8/18/20</a:t>
            </a:fld>
            <a:endParaRPr lang="en-US"/>
          </a:p>
        </p:txBody>
      </p:sp>
      <p:sp>
        <p:nvSpPr>
          <p:cNvPr id="5" name="Footer Placeholder 4">
            <a:extLst>
              <a:ext uri="{FF2B5EF4-FFF2-40B4-BE49-F238E27FC236}">
                <a16:creationId xmlns:a16="http://schemas.microsoft.com/office/drawing/2014/main" id="{CBD5D713-827D-724C-A684-8393A086C5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0E235-0DBA-EB41-833E-C90BD9E64BB7}"/>
              </a:ext>
            </a:extLst>
          </p:cNvPr>
          <p:cNvSpPr>
            <a:spLocks noGrp="1"/>
          </p:cNvSpPr>
          <p:nvPr>
            <p:ph type="sldNum" sz="quarter" idx="12"/>
          </p:nvPr>
        </p:nvSpPr>
        <p:spPr/>
        <p:txBody>
          <a:bodyPr/>
          <a:lstStyle/>
          <a:p>
            <a:fld id="{591A1C85-C709-AE47-B42F-70F36B1750DE}" type="slidenum">
              <a:rPr lang="en-US" smtClean="0"/>
              <a:t>‹#›</a:t>
            </a:fld>
            <a:endParaRPr lang="en-US"/>
          </a:p>
        </p:txBody>
      </p:sp>
    </p:spTree>
    <p:extLst>
      <p:ext uri="{BB962C8B-B14F-4D97-AF65-F5344CB8AC3E}">
        <p14:creationId xmlns:p14="http://schemas.microsoft.com/office/powerpoint/2010/main" val="208596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71756-F2CF-2A4B-B282-C558ACC436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46A38B-FF1B-524F-9DB6-48408426F8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B0A7E1-C611-5A44-9634-6A559EC4D119}"/>
              </a:ext>
            </a:extLst>
          </p:cNvPr>
          <p:cNvSpPr>
            <a:spLocks noGrp="1"/>
          </p:cNvSpPr>
          <p:nvPr>
            <p:ph type="dt" sz="half" idx="10"/>
          </p:nvPr>
        </p:nvSpPr>
        <p:spPr/>
        <p:txBody>
          <a:bodyPr/>
          <a:lstStyle/>
          <a:p>
            <a:fld id="{81D664CC-E1A9-3845-A6C0-ABB66B71716E}" type="datetimeFigureOut">
              <a:rPr lang="en-US" smtClean="0"/>
              <a:t>8/18/20</a:t>
            </a:fld>
            <a:endParaRPr lang="en-US"/>
          </a:p>
        </p:txBody>
      </p:sp>
      <p:sp>
        <p:nvSpPr>
          <p:cNvPr id="5" name="Footer Placeholder 4">
            <a:extLst>
              <a:ext uri="{FF2B5EF4-FFF2-40B4-BE49-F238E27FC236}">
                <a16:creationId xmlns:a16="http://schemas.microsoft.com/office/drawing/2014/main" id="{54350C82-25A4-B849-BB9C-66F40F6572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B64E97-FDE7-CA4A-85C6-0FC7475FE5D3}"/>
              </a:ext>
            </a:extLst>
          </p:cNvPr>
          <p:cNvSpPr>
            <a:spLocks noGrp="1"/>
          </p:cNvSpPr>
          <p:nvPr>
            <p:ph type="sldNum" sz="quarter" idx="12"/>
          </p:nvPr>
        </p:nvSpPr>
        <p:spPr/>
        <p:txBody>
          <a:bodyPr/>
          <a:lstStyle/>
          <a:p>
            <a:fld id="{591A1C85-C709-AE47-B42F-70F36B1750DE}" type="slidenum">
              <a:rPr lang="en-US" smtClean="0"/>
              <a:t>‹#›</a:t>
            </a:fld>
            <a:endParaRPr lang="en-US"/>
          </a:p>
        </p:txBody>
      </p:sp>
    </p:spTree>
    <p:extLst>
      <p:ext uri="{BB962C8B-B14F-4D97-AF65-F5344CB8AC3E}">
        <p14:creationId xmlns:p14="http://schemas.microsoft.com/office/powerpoint/2010/main" val="3735086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3BCD5-070C-8749-A13E-6D61F6693A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C10A3B-D485-9240-B349-8EE152DD6A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164973-FA30-5841-997C-2FE738E8630A}"/>
              </a:ext>
            </a:extLst>
          </p:cNvPr>
          <p:cNvSpPr>
            <a:spLocks noGrp="1"/>
          </p:cNvSpPr>
          <p:nvPr>
            <p:ph type="dt" sz="half" idx="10"/>
          </p:nvPr>
        </p:nvSpPr>
        <p:spPr/>
        <p:txBody>
          <a:bodyPr/>
          <a:lstStyle/>
          <a:p>
            <a:fld id="{81D664CC-E1A9-3845-A6C0-ABB66B71716E}" type="datetimeFigureOut">
              <a:rPr lang="en-US" smtClean="0"/>
              <a:t>8/18/20</a:t>
            </a:fld>
            <a:endParaRPr lang="en-US"/>
          </a:p>
        </p:txBody>
      </p:sp>
      <p:sp>
        <p:nvSpPr>
          <p:cNvPr id="5" name="Footer Placeholder 4">
            <a:extLst>
              <a:ext uri="{FF2B5EF4-FFF2-40B4-BE49-F238E27FC236}">
                <a16:creationId xmlns:a16="http://schemas.microsoft.com/office/drawing/2014/main" id="{E5D86483-F583-694C-A071-DFB3536108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6ED61F-54E6-FB43-A3C7-48FFF37B36C1}"/>
              </a:ext>
            </a:extLst>
          </p:cNvPr>
          <p:cNvSpPr>
            <a:spLocks noGrp="1"/>
          </p:cNvSpPr>
          <p:nvPr>
            <p:ph type="sldNum" sz="quarter" idx="12"/>
          </p:nvPr>
        </p:nvSpPr>
        <p:spPr/>
        <p:txBody>
          <a:bodyPr/>
          <a:lstStyle/>
          <a:p>
            <a:fld id="{591A1C85-C709-AE47-B42F-70F36B1750DE}" type="slidenum">
              <a:rPr lang="en-US" smtClean="0"/>
              <a:t>‹#›</a:t>
            </a:fld>
            <a:endParaRPr lang="en-US"/>
          </a:p>
        </p:txBody>
      </p:sp>
    </p:spTree>
    <p:extLst>
      <p:ext uri="{BB962C8B-B14F-4D97-AF65-F5344CB8AC3E}">
        <p14:creationId xmlns:p14="http://schemas.microsoft.com/office/powerpoint/2010/main" val="1951654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B0881-DB58-C540-B900-3D536B2CF8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BFA98C-A4F0-4840-819E-157D119CC3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B841A-74BB-6F4B-B4F9-928351B9AF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1DC80A-92CE-E04C-9AF5-91CD35032139}"/>
              </a:ext>
            </a:extLst>
          </p:cNvPr>
          <p:cNvSpPr>
            <a:spLocks noGrp="1"/>
          </p:cNvSpPr>
          <p:nvPr>
            <p:ph type="dt" sz="half" idx="10"/>
          </p:nvPr>
        </p:nvSpPr>
        <p:spPr/>
        <p:txBody>
          <a:bodyPr/>
          <a:lstStyle/>
          <a:p>
            <a:fld id="{81D664CC-E1A9-3845-A6C0-ABB66B71716E}" type="datetimeFigureOut">
              <a:rPr lang="en-US" smtClean="0"/>
              <a:t>8/18/20</a:t>
            </a:fld>
            <a:endParaRPr lang="en-US"/>
          </a:p>
        </p:txBody>
      </p:sp>
      <p:sp>
        <p:nvSpPr>
          <p:cNvPr id="6" name="Footer Placeholder 5">
            <a:extLst>
              <a:ext uri="{FF2B5EF4-FFF2-40B4-BE49-F238E27FC236}">
                <a16:creationId xmlns:a16="http://schemas.microsoft.com/office/drawing/2014/main" id="{5FA57683-20C7-6A42-92E9-DF2AF01514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14950F-97EB-FE49-9B2F-A80DA4405A09}"/>
              </a:ext>
            </a:extLst>
          </p:cNvPr>
          <p:cNvSpPr>
            <a:spLocks noGrp="1"/>
          </p:cNvSpPr>
          <p:nvPr>
            <p:ph type="sldNum" sz="quarter" idx="12"/>
          </p:nvPr>
        </p:nvSpPr>
        <p:spPr/>
        <p:txBody>
          <a:bodyPr/>
          <a:lstStyle/>
          <a:p>
            <a:fld id="{591A1C85-C709-AE47-B42F-70F36B1750DE}" type="slidenum">
              <a:rPr lang="en-US" smtClean="0"/>
              <a:t>‹#›</a:t>
            </a:fld>
            <a:endParaRPr lang="en-US"/>
          </a:p>
        </p:txBody>
      </p:sp>
    </p:spTree>
    <p:extLst>
      <p:ext uri="{BB962C8B-B14F-4D97-AF65-F5344CB8AC3E}">
        <p14:creationId xmlns:p14="http://schemas.microsoft.com/office/powerpoint/2010/main" val="579011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4E099-B034-B743-8109-BB27C58435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81D469-DAC4-BD42-9939-CF247CABB7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2D982B-580A-3543-95EE-AE96775F81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9C0C6B-5B28-5143-BC41-41C54F3543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51ABAC-78DF-3242-9A94-89C266B4AE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206932-D6FE-8E4F-9B42-1BC0EE9025B1}"/>
              </a:ext>
            </a:extLst>
          </p:cNvPr>
          <p:cNvSpPr>
            <a:spLocks noGrp="1"/>
          </p:cNvSpPr>
          <p:nvPr>
            <p:ph type="dt" sz="half" idx="10"/>
          </p:nvPr>
        </p:nvSpPr>
        <p:spPr/>
        <p:txBody>
          <a:bodyPr/>
          <a:lstStyle/>
          <a:p>
            <a:fld id="{81D664CC-E1A9-3845-A6C0-ABB66B71716E}" type="datetimeFigureOut">
              <a:rPr lang="en-US" smtClean="0"/>
              <a:t>8/18/20</a:t>
            </a:fld>
            <a:endParaRPr lang="en-US"/>
          </a:p>
        </p:txBody>
      </p:sp>
      <p:sp>
        <p:nvSpPr>
          <p:cNvPr id="8" name="Footer Placeholder 7">
            <a:extLst>
              <a:ext uri="{FF2B5EF4-FFF2-40B4-BE49-F238E27FC236}">
                <a16:creationId xmlns:a16="http://schemas.microsoft.com/office/drawing/2014/main" id="{A0CC4DE0-B899-4041-BFA3-AA701DC719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E80894-251C-CA43-9DEF-BEAA71C223BE}"/>
              </a:ext>
            </a:extLst>
          </p:cNvPr>
          <p:cNvSpPr>
            <a:spLocks noGrp="1"/>
          </p:cNvSpPr>
          <p:nvPr>
            <p:ph type="sldNum" sz="quarter" idx="12"/>
          </p:nvPr>
        </p:nvSpPr>
        <p:spPr/>
        <p:txBody>
          <a:bodyPr/>
          <a:lstStyle/>
          <a:p>
            <a:fld id="{591A1C85-C709-AE47-B42F-70F36B1750DE}" type="slidenum">
              <a:rPr lang="en-US" smtClean="0"/>
              <a:t>‹#›</a:t>
            </a:fld>
            <a:endParaRPr lang="en-US"/>
          </a:p>
        </p:txBody>
      </p:sp>
    </p:spTree>
    <p:extLst>
      <p:ext uri="{BB962C8B-B14F-4D97-AF65-F5344CB8AC3E}">
        <p14:creationId xmlns:p14="http://schemas.microsoft.com/office/powerpoint/2010/main" val="2302110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9B2B7-F45B-8742-85F6-2293EC191A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7667DB-5269-434F-BD68-C30E548A149B}"/>
              </a:ext>
            </a:extLst>
          </p:cNvPr>
          <p:cNvSpPr>
            <a:spLocks noGrp="1"/>
          </p:cNvSpPr>
          <p:nvPr>
            <p:ph type="dt" sz="half" idx="10"/>
          </p:nvPr>
        </p:nvSpPr>
        <p:spPr/>
        <p:txBody>
          <a:bodyPr/>
          <a:lstStyle/>
          <a:p>
            <a:fld id="{81D664CC-E1A9-3845-A6C0-ABB66B71716E}" type="datetimeFigureOut">
              <a:rPr lang="en-US" smtClean="0"/>
              <a:t>8/18/20</a:t>
            </a:fld>
            <a:endParaRPr lang="en-US"/>
          </a:p>
        </p:txBody>
      </p:sp>
      <p:sp>
        <p:nvSpPr>
          <p:cNvPr id="4" name="Footer Placeholder 3">
            <a:extLst>
              <a:ext uri="{FF2B5EF4-FFF2-40B4-BE49-F238E27FC236}">
                <a16:creationId xmlns:a16="http://schemas.microsoft.com/office/drawing/2014/main" id="{40CD2736-9FFD-4440-B8CB-FD0B68B581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60D68C-D42E-D14A-88A9-98DEC694A368}"/>
              </a:ext>
            </a:extLst>
          </p:cNvPr>
          <p:cNvSpPr>
            <a:spLocks noGrp="1"/>
          </p:cNvSpPr>
          <p:nvPr>
            <p:ph type="sldNum" sz="quarter" idx="12"/>
          </p:nvPr>
        </p:nvSpPr>
        <p:spPr/>
        <p:txBody>
          <a:bodyPr/>
          <a:lstStyle/>
          <a:p>
            <a:fld id="{591A1C85-C709-AE47-B42F-70F36B1750DE}" type="slidenum">
              <a:rPr lang="en-US" smtClean="0"/>
              <a:t>‹#›</a:t>
            </a:fld>
            <a:endParaRPr lang="en-US"/>
          </a:p>
        </p:txBody>
      </p:sp>
    </p:spTree>
    <p:extLst>
      <p:ext uri="{BB962C8B-B14F-4D97-AF65-F5344CB8AC3E}">
        <p14:creationId xmlns:p14="http://schemas.microsoft.com/office/powerpoint/2010/main" val="3754178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DFE469-52E8-FC48-AB3B-F71C4B378B65}"/>
              </a:ext>
            </a:extLst>
          </p:cNvPr>
          <p:cNvSpPr>
            <a:spLocks noGrp="1"/>
          </p:cNvSpPr>
          <p:nvPr>
            <p:ph type="dt" sz="half" idx="10"/>
          </p:nvPr>
        </p:nvSpPr>
        <p:spPr/>
        <p:txBody>
          <a:bodyPr/>
          <a:lstStyle/>
          <a:p>
            <a:fld id="{81D664CC-E1A9-3845-A6C0-ABB66B71716E}" type="datetimeFigureOut">
              <a:rPr lang="en-US" smtClean="0"/>
              <a:t>8/18/20</a:t>
            </a:fld>
            <a:endParaRPr lang="en-US"/>
          </a:p>
        </p:txBody>
      </p:sp>
      <p:sp>
        <p:nvSpPr>
          <p:cNvPr id="3" name="Footer Placeholder 2">
            <a:extLst>
              <a:ext uri="{FF2B5EF4-FFF2-40B4-BE49-F238E27FC236}">
                <a16:creationId xmlns:a16="http://schemas.microsoft.com/office/drawing/2014/main" id="{79ED4C20-E315-C149-8A5F-AE31C4D71F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33CA6D-D403-6248-A0AA-4F89F69D4BCA}"/>
              </a:ext>
            </a:extLst>
          </p:cNvPr>
          <p:cNvSpPr>
            <a:spLocks noGrp="1"/>
          </p:cNvSpPr>
          <p:nvPr>
            <p:ph type="sldNum" sz="quarter" idx="12"/>
          </p:nvPr>
        </p:nvSpPr>
        <p:spPr/>
        <p:txBody>
          <a:bodyPr/>
          <a:lstStyle/>
          <a:p>
            <a:fld id="{591A1C85-C709-AE47-B42F-70F36B1750DE}" type="slidenum">
              <a:rPr lang="en-US" smtClean="0"/>
              <a:t>‹#›</a:t>
            </a:fld>
            <a:endParaRPr lang="en-US"/>
          </a:p>
        </p:txBody>
      </p:sp>
    </p:spTree>
    <p:extLst>
      <p:ext uri="{BB962C8B-B14F-4D97-AF65-F5344CB8AC3E}">
        <p14:creationId xmlns:p14="http://schemas.microsoft.com/office/powerpoint/2010/main" val="3185811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9D6D4-5765-4841-B0E2-2A75D5F5E1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98BECE-73C2-A741-8A59-C1EB71782D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8AE26C-27E4-9746-92B2-86EDAF6051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E21298-E60C-B04C-8C54-A46826C30EB3}"/>
              </a:ext>
            </a:extLst>
          </p:cNvPr>
          <p:cNvSpPr>
            <a:spLocks noGrp="1"/>
          </p:cNvSpPr>
          <p:nvPr>
            <p:ph type="dt" sz="half" idx="10"/>
          </p:nvPr>
        </p:nvSpPr>
        <p:spPr/>
        <p:txBody>
          <a:bodyPr/>
          <a:lstStyle/>
          <a:p>
            <a:fld id="{81D664CC-E1A9-3845-A6C0-ABB66B71716E}" type="datetimeFigureOut">
              <a:rPr lang="en-US" smtClean="0"/>
              <a:t>8/18/20</a:t>
            </a:fld>
            <a:endParaRPr lang="en-US"/>
          </a:p>
        </p:txBody>
      </p:sp>
      <p:sp>
        <p:nvSpPr>
          <p:cNvPr id="6" name="Footer Placeholder 5">
            <a:extLst>
              <a:ext uri="{FF2B5EF4-FFF2-40B4-BE49-F238E27FC236}">
                <a16:creationId xmlns:a16="http://schemas.microsoft.com/office/drawing/2014/main" id="{E143ABB6-EB35-9D43-BD24-D34E2A599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216023-8F40-394C-8988-C2C0086A0D49}"/>
              </a:ext>
            </a:extLst>
          </p:cNvPr>
          <p:cNvSpPr>
            <a:spLocks noGrp="1"/>
          </p:cNvSpPr>
          <p:nvPr>
            <p:ph type="sldNum" sz="quarter" idx="12"/>
          </p:nvPr>
        </p:nvSpPr>
        <p:spPr/>
        <p:txBody>
          <a:bodyPr/>
          <a:lstStyle/>
          <a:p>
            <a:fld id="{591A1C85-C709-AE47-B42F-70F36B1750DE}" type="slidenum">
              <a:rPr lang="en-US" smtClean="0"/>
              <a:t>‹#›</a:t>
            </a:fld>
            <a:endParaRPr lang="en-US"/>
          </a:p>
        </p:txBody>
      </p:sp>
    </p:spTree>
    <p:extLst>
      <p:ext uri="{BB962C8B-B14F-4D97-AF65-F5344CB8AC3E}">
        <p14:creationId xmlns:p14="http://schemas.microsoft.com/office/powerpoint/2010/main" val="3670080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216C0-0B52-2747-B6C1-F24659F7AB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3007FD-4947-7A44-A8B3-F34B4C3B0B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EBCB56-57FD-8E46-AAFB-754E8128A0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76F58F-B589-614F-BEEB-6C0767928F0B}"/>
              </a:ext>
            </a:extLst>
          </p:cNvPr>
          <p:cNvSpPr>
            <a:spLocks noGrp="1"/>
          </p:cNvSpPr>
          <p:nvPr>
            <p:ph type="dt" sz="half" idx="10"/>
          </p:nvPr>
        </p:nvSpPr>
        <p:spPr/>
        <p:txBody>
          <a:bodyPr/>
          <a:lstStyle/>
          <a:p>
            <a:fld id="{81D664CC-E1A9-3845-A6C0-ABB66B71716E}" type="datetimeFigureOut">
              <a:rPr lang="en-US" smtClean="0"/>
              <a:t>8/18/20</a:t>
            </a:fld>
            <a:endParaRPr lang="en-US"/>
          </a:p>
        </p:txBody>
      </p:sp>
      <p:sp>
        <p:nvSpPr>
          <p:cNvPr id="6" name="Footer Placeholder 5">
            <a:extLst>
              <a:ext uri="{FF2B5EF4-FFF2-40B4-BE49-F238E27FC236}">
                <a16:creationId xmlns:a16="http://schemas.microsoft.com/office/drawing/2014/main" id="{B1B28A12-B8A7-BE46-8252-58B94010F1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2E1192-78EC-A34F-992D-02EA7C95D69B}"/>
              </a:ext>
            </a:extLst>
          </p:cNvPr>
          <p:cNvSpPr>
            <a:spLocks noGrp="1"/>
          </p:cNvSpPr>
          <p:nvPr>
            <p:ph type="sldNum" sz="quarter" idx="12"/>
          </p:nvPr>
        </p:nvSpPr>
        <p:spPr/>
        <p:txBody>
          <a:bodyPr/>
          <a:lstStyle/>
          <a:p>
            <a:fld id="{591A1C85-C709-AE47-B42F-70F36B1750DE}" type="slidenum">
              <a:rPr lang="en-US" smtClean="0"/>
              <a:t>‹#›</a:t>
            </a:fld>
            <a:endParaRPr lang="en-US"/>
          </a:p>
        </p:txBody>
      </p:sp>
    </p:spTree>
    <p:extLst>
      <p:ext uri="{BB962C8B-B14F-4D97-AF65-F5344CB8AC3E}">
        <p14:creationId xmlns:p14="http://schemas.microsoft.com/office/powerpoint/2010/main" val="3725513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2D3797-0CFF-E049-9A78-65947F4232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938CB1-D998-F245-9B88-2CAD9E4C6E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22F604-1197-A544-BA09-E502DBC9ED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D664CC-E1A9-3845-A6C0-ABB66B71716E}" type="datetimeFigureOut">
              <a:rPr lang="en-US" smtClean="0"/>
              <a:t>8/18/20</a:t>
            </a:fld>
            <a:endParaRPr lang="en-US"/>
          </a:p>
        </p:txBody>
      </p:sp>
      <p:sp>
        <p:nvSpPr>
          <p:cNvPr id="5" name="Footer Placeholder 4">
            <a:extLst>
              <a:ext uri="{FF2B5EF4-FFF2-40B4-BE49-F238E27FC236}">
                <a16:creationId xmlns:a16="http://schemas.microsoft.com/office/drawing/2014/main" id="{FBC63873-3BAE-1D40-902C-6ADC72A67D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E5E61C-D2BB-F943-8282-33E0266C4A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1A1C85-C709-AE47-B42F-70F36B1750DE}" type="slidenum">
              <a:rPr lang="en-US" smtClean="0"/>
              <a:t>‹#›</a:t>
            </a:fld>
            <a:endParaRPr lang="en-US"/>
          </a:p>
        </p:txBody>
      </p:sp>
    </p:spTree>
    <p:extLst>
      <p:ext uri="{BB962C8B-B14F-4D97-AF65-F5344CB8AC3E}">
        <p14:creationId xmlns:p14="http://schemas.microsoft.com/office/powerpoint/2010/main" val="1776580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8" Type="http://schemas.openxmlformats.org/officeDocument/2006/relationships/image" Target="../media/image3.jpg"/><Relationship Id="rId13" Type="http://schemas.openxmlformats.org/officeDocument/2006/relationships/image" Target="../media/image8.png"/><Relationship Id="rId3" Type="http://schemas.openxmlformats.org/officeDocument/2006/relationships/diagramLayout" Target="../diagrams/layout1.xml"/><Relationship Id="rId7" Type="http://schemas.openxmlformats.org/officeDocument/2006/relationships/image" Target="../media/image2.png"/><Relationship Id="rId12" Type="http://schemas.openxmlformats.org/officeDocument/2006/relationships/image" Target="../media/image7.png"/><Relationship Id="rId2" Type="http://schemas.openxmlformats.org/officeDocument/2006/relationships/diagramData" Target="../diagrams/data1.xml"/><Relationship Id="rId16" Type="http://schemas.openxmlformats.org/officeDocument/2006/relationships/image" Target="../media/image11.png"/><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6.png"/><Relationship Id="rId5" Type="http://schemas.openxmlformats.org/officeDocument/2006/relationships/diagramColors" Target="../diagrams/colors1.xml"/><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diagramQuickStyle" Target="../diagrams/quickStyle1.xml"/><Relationship Id="rId9" Type="http://schemas.openxmlformats.org/officeDocument/2006/relationships/image" Target="../media/image4.png"/><Relationship Id="rId1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bird, flower&#10;&#10;Description automatically generated">
            <a:extLst>
              <a:ext uri="{FF2B5EF4-FFF2-40B4-BE49-F238E27FC236}">
                <a16:creationId xmlns:a16="http://schemas.microsoft.com/office/drawing/2014/main" id="{C51C0310-449E-254E-B943-97EA11DAA1D6}"/>
              </a:ext>
            </a:extLst>
          </p:cNvPr>
          <p:cNvPicPr>
            <a:picLocks noChangeAspect="1"/>
          </p:cNvPicPr>
          <p:nvPr/>
        </p:nvPicPr>
        <p:blipFill rotWithShape="1">
          <a:blip r:embed="rId2"/>
          <a:srcRect r="66"/>
          <a:stretch/>
        </p:blipFill>
        <p:spPr>
          <a:xfrm>
            <a:off x="21" y="228601"/>
            <a:ext cx="12191979" cy="4239482"/>
          </a:xfrm>
          <a:prstGeom prst="rect">
            <a:avLst/>
          </a:prstGeom>
        </p:spPr>
      </p:pic>
    </p:spTree>
    <p:extLst>
      <p:ext uri="{BB962C8B-B14F-4D97-AF65-F5344CB8AC3E}">
        <p14:creationId xmlns:p14="http://schemas.microsoft.com/office/powerpoint/2010/main" val="2767979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3" name="Title 1">
            <a:extLst>
              <a:ext uri="{FF2B5EF4-FFF2-40B4-BE49-F238E27FC236}">
                <a16:creationId xmlns:a16="http://schemas.microsoft.com/office/drawing/2014/main" id="{C34DC26D-53A7-A04D-A4A2-6A004C4ADAD7}"/>
              </a:ext>
            </a:extLst>
          </p:cNvPr>
          <p:cNvSpPr>
            <a:spLocks noGrp="1"/>
          </p:cNvSpPr>
          <p:nvPr>
            <p:ph type="title"/>
          </p:nvPr>
        </p:nvSpPr>
        <p:spPr>
          <a:xfrm>
            <a:off x="0" y="0"/>
            <a:ext cx="12192000" cy="1015681"/>
          </a:xfrm>
          <a:solidFill>
            <a:srgbClr val="002060"/>
          </a:solidFill>
        </p:spPr>
        <p:txBody>
          <a:bodyPr/>
          <a:lstStyle/>
          <a:p>
            <a:r>
              <a:rPr lang="en-US" dirty="0" err="1">
                <a:solidFill>
                  <a:schemeClr val="accent1"/>
                </a:solidFill>
              </a:rPr>
              <a:t>GitSecure</a:t>
            </a:r>
            <a:r>
              <a:rPr lang="en-US" dirty="0">
                <a:solidFill>
                  <a:schemeClr val="accent1"/>
                </a:solidFill>
              </a:rPr>
              <a:t> Next: Smart Recommendation</a:t>
            </a:r>
          </a:p>
        </p:txBody>
      </p:sp>
      <p:pic>
        <p:nvPicPr>
          <p:cNvPr id="3" name="Picture 2">
            <a:extLst>
              <a:ext uri="{FF2B5EF4-FFF2-40B4-BE49-F238E27FC236}">
                <a16:creationId xmlns:a16="http://schemas.microsoft.com/office/drawing/2014/main" id="{28283C1F-B8D6-B641-B68C-7BAF36F1C234}"/>
              </a:ext>
            </a:extLst>
          </p:cNvPr>
          <p:cNvPicPr>
            <a:picLocks noChangeAspect="1"/>
          </p:cNvPicPr>
          <p:nvPr/>
        </p:nvPicPr>
        <p:blipFill>
          <a:blip r:embed="rId2"/>
          <a:stretch>
            <a:fillRect/>
          </a:stretch>
        </p:blipFill>
        <p:spPr>
          <a:xfrm>
            <a:off x="3584927" y="1319987"/>
            <a:ext cx="3752850" cy="1669307"/>
          </a:xfrm>
          <a:prstGeom prst="rect">
            <a:avLst/>
          </a:prstGeom>
        </p:spPr>
      </p:pic>
      <p:pic>
        <p:nvPicPr>
          <p:cNvPr id="20" name="Picture 19">
            <a:extLst>
              <a:ext uri="{FF2B5EF4-FFF2-40B4-BE49-F238E27FC236}">
                <a16:creationId xmlns:a16="http://schemas.microsoft.com/office/drawing/2014/main" id="{D47BD464-B4DF-8B48-B1C6-5729C47AE05F}"/>
              </a:ext>
            </a:extLst>
          </p:cNvPr>
          <p:cNvPicPr>
            <a:picLocks noChangeAspect="1"/>
          </p:cNvPicPr>
          <p:nvPr/>
        </p:nvPicPr>
        <p:blipFill>
          <a:blip r:embed="rId3"/>
          <a:stretch>
            <a:fillRect/>
          </a:stretch>
        </p:blipFill>
        <p:spPr>
          <a:xfrm>
            <a:off x="3584838" y="3134576"/>
            <a:ext cx="3752761" cy="1778706"/>
          </a:xfrm>
          <a:prstGeom prst="rect">
            <a:avLst/>
          </a:prstGeom>
        </p:spPr>
      </p:pic>
      <p:grpSp>
        <p:nvGrpSpPr>
          <p:cNvPr id="76" name="Group 75">
            <a:extLst>
              <a:ext uri="{FF2B5EF4-FFF2-40B4-BE49-F238E27FC236}">
                <a16:creationId xmlns:a16="http://schemas.microsoft.com/office/drawing/2014/main" id="{D7E31678-6FA5-1F46-92C3-D4BF9A533ED9}"/>
              </a:ext>
            </a:extLst>
          </p:cNvPr>
          <p:cNvGrpSpPr/>
          <p:nvPr/>
        </p:nvGrpSpPr>
        <p:grpSpPr>
          <a:xfrm>
            <a:off x="91016" y="1824422"/>
            <a:ext cx="2792713" cy="1647472"/>
            <a:chOff x="108654" y="3161595"/>
            <a:chExt cx="2792713" cy="1647472"/>
          </a:xfrm>
        </p:grpSpPr>
        <p:pic>
          <p:nvPicPr>
            <p:cNvPr id="2" name="Picture 1">
              <a:extLst>
                <a:ext uri="{FF2B5EF4-FFF2-40B4-BE49-F238E27FC236}">
                  <a16:creationId xmlns:a16="http://schemas.microsoft.com/office/drawing/2014/main" id="{8FF12601-DB7E-B946-AD27-27091BC24C38}"/>
                </a:ext>
              </a:extLst>
            </p:cNvPr>
            <p:cNvPicPr>
              <a:picLocks noChangeAspect="1"/>
            </p:cNvPicPr>
            <p:nvPr/>
          </p:nvPicPr>
          <p:blipFill>
            <a:blip r:embed="rId4"/>
            <a:stretch>
              <a:fillRect/>
            </a:stretch>
          </p:blipFill>
          <p:spPr>
            <a:xfrm>
              <a:off x="136878" y="3161595"/>
              <a:ext cx="2764489" cy="1647472"/>
            </a:xfrm>
            <a:prstGeom prst="rect">
              <a:avLst/>
            </a:prstGeom>
          </p:spPr>
        </p:pic>
        <p:sp>
          <p:nvSpPr>
            <p:cNvPr id="33" name="Rectangle 32">
              <a:extLst>
                <a:ext uri="{FF2B5EF4-FFF2-40B4-BE49-F238E27FC236}">
                  <a16:creationId xmlns:a16="http://schemas.microsoft.com/office/drawing/2014/main" id="{3A1C7866-92B8-4C46-AEAF-FDE5A6445A87}"/>
                </a:ext>
              </a:extLst>
            </p:cNvPr>
            <p:cNvSpPr/>
            <p:nvPr/>
          </p:nvSpPr>
          <p:spPr>
            <a:xfrm>
              <a:off x="136878" y="4075289"/>
              <a:ext cx="2764489" cy="191911"/>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a:extLst>
                <a:ext uri="{FF2B5EF4-FFF2-40B4-BE49-F238E27FC236}">
                  <a16:creationId xmlns:a16="http://schemas.microsoft.com/office/drawing/2014/main" id="{87871CBF-F1D8-2042-86E5-0FFC654626EA}"/>
                </a:ext>
              </a:extLst>
            </p:cNvPr>
            <p:cNvSpPr/>
            <p:nvPr/>
          </p:nvSpPr>
          <p:spPr>
            <a:xfrm>
              <a:off x="108654" y="4588937"/>
              <a:ext cx="2764489" cy="191911"/>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42" name="Elbow Connector 41">
            <a:extLst>
              <a:ext uri="{FF2B5EF4-FFF2-40B4-BE49-F238E27FC236}">
                <a16:creationId xmlns:a16="http://schemas.microsoft.com/office/drawing/2014/main" id="{5BD9AAA4-A73C-1B4D-B2D8-A73DFCB3D6E9}"/>
              </a:ext>
            </a:extLst>
          </p:cNvPr>
          <p:cNvCxnSpPr>
            <a:stCxn id="84" idx="3"/>
            <a:endCxn id="20" idx="1"/>
          </p:cNvCxnSpPr>
          <p:nvPr/>
        </p:nvCxnSpPr>
        <p:spPr>
          <a:xfrm>
            <a:off x="2855505" y="3347720"/>
            <a:ext cx="729333" cy="676209"/>
          </a:xfrm>
          <a:prstGeom prst="bentConnector3">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42CE73E3-926E-EE45-8834-B5AF79FAE711}"/>
              </a:ext>
            </a:extLst>
          </p:cNvPr>
          <p:cNvCxnSpPr>
            <a:stCxn id="33" idx="3"/>
            <a:endCxn id="3" idx="1"/>
          </p:cNvCxnSpPr>
          <p:nvPr/>
        </p:nvCxnSpPr>
        <p:spPr>
          <a:xfrm flipV="1">
            <a:off x="2883729" y="2154641"/>
            <a:ext cx="701198" cy="679431"/>
          </a:xfrm>
          <a:prstGeom prst="bentConnector3">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A4866975-0995-024D-8249-7F34A571D679}"/>
              </a:ext>
            </a:extLst>
          </p:cNvPr>
          <p:cNvSpPr/>
          <p:nvPr/>
        </p:nvSpPr>
        <p:spPr>
          <a:xfrm>
            <a:off x="3822700" y="1580444"/>
            <a:ext cx="2764489" cy="136282"/>
          </a:xfrm>
          <a:prstGeom prst="rect">
            <a:avLst/>
          </a:prstGeom>
          <a:noFill/>
          <a:ln w="158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94">
            <a:extLst>
              <a:ext uri="{FF2B5EF4-FFF2-40B4-BE49-F238E27FC236}">
                <a16:creationId xmlns:a16="http://schemas.microsoft.com/office/drawing/2014/main" id="{3EB527C0-3534-2743-8303-D8E18E65998C}"/>
              </a:ext>
            </a:extLst>
          </p:cNvPr>
          <p:cNvSpPr/>
          <p:nvPr/>
        </p:nvSpPr>
        <p:spPr>
          <a:xfrm>
            <a:off x="3833989" y="1868097"/>
            <a:ext cx="2764489" cy="136282"/>
          </a:xfrm>
          <a:prstGeom prst="rect">
            <a:avLst/>
          </a:prstGeom>
          <a:noFill/>
          <a:ln w="158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a:extLst>
              <a:ext uri="{FF2B5EF4-FFF2-40B4-BE49-F238E27FC236}">
                <a16:creationId xmlns:a16="http://schemas.microsoft.com/office/drawing/2014/main" id="{1F321043-9DF5-4042-8C4B-45AFC9B730CD}"/>
              </a:ext>
            </a:extLst>
          </p:cNvPr>
          <p:cNvSpPr/>
          <p:nvPr/>
        </p:nvSpPr>
        <p:spPr>
          <a:xfrm>
            <a:off x="3975100" y="3650161"/>
            <a:ext cx="2764489" cy="373767"/>
          </a:xfrm>
          <a:prstGeom prst="rect">
            <a:avLst/>
          </a:prstGeom>
          <a:noFill/>
          <a:ln w="158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Box 55">
            <a:extLst>
              <a:ext uri="{FF2B5EF4-FFF2-40B4-BE49-F238E27FC236}">
                <a16:creationId xmlns:a16="http://schemas.microsoft.com/office/drawing/2014/main" id="{005E6DFB-1319-BF40-8DC8-738EDAFEE46F}"/>
              </a:ext>
            </a:extLst>
          </p:cNvPr>
          <p:cNvSpPr txBox="1"/>
          <p:nvPr/>
        </p:nvSpPr>
        <p:spPr>
          <a:xfrm>
            <a:off x="7857067" y="1319987"/>
            <a:ext cx="3048000" cy="307777"/>
          </a:xfrm>
          <a:prstGeom prst="rect">
            <a:avLst/>
          </a:prstGeom>
          <a:noFill/>
        </p:spPr>
        <p:txBody>
          <a:bodyPr wrap="square" rtlCol="0">
            <a:spAutoFit/>
          </a:bodyPr>
          <a:lstStyle/>
          <a:p>
            <a:r>
              <a:rPr lang="en-US" sz="1400" dirty="0">
                <a:solidFill>
                  <a:schemeClr val="bg1"/>
                </a:solidFill>
              </a:rPr>
              <a:t>Base Image is not tagged with SHA256</a:t>
            </a:r>
          </a:p>
        </p:txBody>
      </p:sp>
      <p:sp>
        <p:nvSpPr>
          <p:cNvPr id="99" name="TextBox 98">
            <a:extLst>
              <a:ext uri="{FF2B5EF4-FFF2-40B4-BE49-F238E27FC236}">
                <a16:creationId xmlns:a16="http://schemas.microsoft.com/office/drawing/2014/main" id="{BE34C002-BD1F-604E-85F5-682C327DA477}"/>
              </a:ext>
            </a:extLst>
          </p:cNvPr>
          <p:cNvSpPr txBox="1"/>
          <p:nvPr/>
        </p:nvSpPr>
        <p:spPr>
          <a:xfrm>
            <a:off x="7727244" y="1978321"/>
            <a:ext cx="3493911" cy="523220"/>
          </a:xfrm>
          <a:prstGeom prst="rect">
            <a:avLst/>
          </a:prstGeom>
          <a:noFill/>
        </p:spPr>
        <p:txBody>
          <a:bodyPr wrap="square" rtlCol="0">
            <a:spAutoFit/>
          </a:bodyPr>
          <a:lstStyle/>
          <a:p>
            <a:r>
              <a:rPr lang="en-US" sz="1400" dirty="0">
                <a:solidFill>
                  <a:schemeClr val="bg1"/>
                </a:solidFill>
              </a:rPr>
              <a:t>OS Packages not bound to version, defaults to `latest version` at the time of build</a:t>
            </a:r>
          </a:p>
        </p:txBody>
      </p:sp>
      <p:sp>
        <p:nvSpPr>
          <p:cNvPr id="101" name="TextBox 100">
            <a:extLst>
              <a:ext uri="{FF2B5EF4-FFF2-40B4-BE49-F238E27FC236}">
                <a16:creationId xmlns:a16="http://schemas.microsoft.com/office/drawing/2014/main" id="{737B37A9-AACC-6C40-82BD-E26996FB4BB2}"/>
              </a:ext>
            </a:extLst>
          </p:cNvPr>
          <p:cNvSpPr txBox="1"/>
          <p:nvPr/>
        </p:nvSpPr>
        <p:spPr>
          <a:xfrm>
            <a:off x="7634111" y="3456605"/>
            <a:ext cx="3493911" cy="523220"/>
          </a:xfrm>
          <a:prstGeom prst="rect">
            <a:avLst/>
          </a:prstGeom>
          <a:noFill/>
        </p:spPr>
        <p:txBody>
          <a:bodyPr wrap="square" rtlCol="0">
            <a:spAutoFit/>
          </a:bodyPr>
          <a:lstStyle/>
          <a:p>
            <a:r>
              <a:rPr lang="en-US" sz="1400" dirty="0">
                <a:solidFill>
                  <a:schemeClr val="bg1"/>
                </a:solidFill>
              </a:rPr>
              <a:t>App packages with unbounded upper version constraint</a:t>
            </a:r>
          </a:p>
        </p:txBody>
      </p:sp>
      <p:cxnSp>
        <p:nvCxnSpPr>
          <p:cNvPr id="60" name="Curved Connector 59">
            <a:extLst>
              <a:ext uri="{FF2B5EF4-FFF2-40B4-BE49-F238E27FC236}">
                <a16:creationId xmlns:a16="http://schemas.microsoft.com/office/drawing/2014/main" id="{5C250D94-D8A9-7A48-8D70-FE025AD5D043}"/>
              </a:ext>
            </a:extLst>
          </p:cNvPr>
          <p:cNvCxnSpPr>
            <a:stCxn id="88" idx="3"/>
            <a:endCxn id="56" idx="1"/>
          </p:cNvCxnSpPr>
          <p:nvPr/>
        </p:nvCxnSpPr>
        <p:spPr>
          <a:xfrm flipV="1">
            <a:off x="6587189" y="1473876"/>
            <a:ext cx="1269878" cy="174709"/>
          </a:xfrm>
          <a:prstGeom prst="curvedConnector3">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63">
            <a:extLst>
              <a:ext uri="{FF2B5EF4-FFF2-40B4-BE49-F238E27FC236}">
                <a16:creationId xmlns:a16="http://schemas.microsoft.com/office/drawing/2014/main" id="{0CD37C9E-7413-F347-9C2C-DB3CE30CD850}"/>
              </a:ext>
            </a:extLst>
          </p:cNvPr>
          <p:cNvCxnSpPr>
            <a:stCxn id="95" idx="3"/>
            <a:endCxn id="99" idx="1"/>
          </p:cNvCxnSpPr>
          <p:nvPr/>
        </p:nvCxnSpPr>
        <p:spPr>
          <a:xfrm>
            <a:off x="6598478" y="1936238"/>
            <a:ext cx="1128766" cy="303693"/>
          </a:xfrm>
          <a:prstGeom prst="curvedConnector3">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urved Connector 71">
            <a:extLst>
              <a:ext uri="{FF2B5EF4-FFF2-40B4-BE49-F238E27FC236}">
                <a16:creationId xmlns:a16="http://schemas.microsoft.com/office/drawing/2014/main" id="{8565D8D7-CC15-5144-B92E-36B7D1AEC73A}"/>
              </a:ext>
            </a:extLst>
          </p:cNvPr>
          <p:cNvCxnSpPr>
            <a:stCxn id="96" idx="3"/>
            <a:endCxn id="101" idx="1"/>
          </p:cNvCxnSpPr>
          <p:nvPr/>
        </p:nvCxnSpPr>
        <p:spPr>
          <a:xfrm flipV="1">
            <a:off x="6739589" y="3718215"/>
            <a:ext cx="894522" cy="118830"/>
          </a:xfrm>
          <a:prstGeom prst="curvedConnector3">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1" name="Rounded Rectangle 80">
            <a:extLst>
              <a:ext uri="{FF2B5EF4-FFF2-40B4-BE49-F238E27FC236}">
                <a16:creationId xmlns:a16="http://schemas.microsoft.com/office/drawing/2014/main" id="{5BC129EA-5EA6-1047-949A-9866862A7F83}"/>
              </a:ext>
            </a:extLst>
          </p:cNvPr>
          <p:cNvSpPr/>
          <p:nvPr/>
        </p:nvSpPr>
        <p:spPr>
          <a:xfrm>
            <a:off x="327378" y="5204178"/>
            <a:ext cx="11480800" cy="15240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F29F0672-9539-0442-B0E5-81847C4A5921}"/>
              </a:ext>
            </a:extLst>
          </p:cNvPr>
          <p:cNvSpPr txBox="1"/>
          <p:nvPr/>
        </p:nvSpPr>
        <p:spPr>
          <a:xfrm>
            <a:off x="553156" y="5384124"/>
            <a:ext cx="10667999" cy="1231106"/>
          </a:xfrm>
          <a:prstGeom prst="rect">
            <a:avLst/>
          </a:prstGeom>
          <a:noFill/>
        </p:spPr>
        <p:txBody>
          <a:bodyPr wrap="square" rtlCol="0">
            <a:spAutoFit/>
          </a:bodyPr>
          <a:lstStyle/>
          <a:p>
            <a:pPr marL="285750" indent="-285750">
              <a:buFont typeface="Arial" panose="020B0604020202020204" pitchFamily="34" charset="0"/>
              <a:buChar char="•"/>
            </a:pPr>
            <a:r>
              <a:rPr lang="en-US" sz="2000" dirty="0"/>
              <a:t>Side-Channels for change leaks into application image</a:t>
            </a:r>
          </a:p>
          <a:p>
            <a:pPr marL="742950" lvl="1" indent="-285750">
              <a:buFont typeface="Arial" panose="020B0604020202020204" pitchFamily="34" charset="0"/>
              <a:buChar char="•"/>
            </a:pPr>
            <a:r>
              <a:rPr lang="en-US" dirty="0"/>
              <a:t>Sources of dependencies for an application gets updated out-of-bound at different frequencies</a:t>
            </a:r>
          </a:p>
          <a:p>
            <a:pPr marL="742950" lvl="1" indent="-285750">
              <a:buFont typeface="Arial" panose="020B0604020202020204" pitchFamily="34" charset="0"/>
              <a:buChar char="•"/>
            </a:pPr>
            <a:r>
              <a:rPr lang="en-US" dirty="0"/>
              <a:t>If not pinned, these dependencies gets resolved at build time</a:t>
            </a:r>
          </a:p>
          <a:p>
            <a:pPr marL="742950" lvl="1" indent="-285750">
              <a:buFont typeface="Arial" panose="020B0604020202020204" pitchFamily="34" charset="0"/>
              <a:buChar char="•"/>
            </a:pPr>
            <a:r>
              <a:rPr lang="en-US" dirty="0"/>
              <a:t>No audit record for dependency version changed </a:t>
            </a:r>
          </a:p>
        </p:txBody>
      </p:sp>
    </p:spTree>
    <p:extLst>
      <p:ext uri="{BB962C8B-B14F-4D97-AF65-F5344CB8AC3E}">
        <p14:creationId xmlns:p14="http://schemas.microsoft.com/office/powerpoint/2010/main" val="780261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3" name="Title 1">
            <a:extLst>
              <a:ext uri="{FF2B5EF4-FFF2-40B4-BE49-F238E27FC236}">
                <a16:creationId xmlns:a16="http://schemas.microsoft.com/office/drawing/2014/main" id="{C34DC26D-53A7-A04D-A4A2-6A004C4ADAD7}"/>
              </a:ext>
            </a:extLst>
          </p:cNvPr>
          <p:cNvSpPr>
            <a:spLocks noGrp="1"/>
          </p:cNvSpPr>
          <p:nvPr>
            <p:ph type="title"/>
          </p:nvPr>
        </p:nvSpPr>
        <p:spPr>
          <a:xfrm>
            <a:off x="0" y="0"/>
            <a:ext cx="12192000" cy="1015681"/>
          </a:xfrm>
          <a:solidFill>
            <a:srgbClr val="002060"/>
          </a:solidFill>
        </p:spPr>
        <p:txBody>
          <a:bodyPr/>
          <a:lstStyle/>
          <a:p>
            <a:r>
              <a:rPr lang="en-US" dirty="0" err="1">
                <a:solidFill>
                  <a:schemeClr val="accent1"/>
                </a:solidFill>
              </a:rPr>
              <a:t>GitSecure</a:t>
            </a:r>
            <a:r>
              <a:rPr lang="en-US" dirty="0">
                <a:solidFill>
                  <a:schemeClr val="accent1"/>
                </a:solidFill>
              </a:rPr>
              <a:t> Next: Smart Recommendation</a:t>
            </a:r>
          </a:p>
        </p:txBody>
      </p:sp>
      <p:pic>
        <p:nvPicPr>
          <p:cNvPr id="3" name="Picture 2">
            <a:extLst>
              <a:ext uri="{FF2B5EF4-FFF2-40B4-BE49-F238E27FC236}">
                <a16:creationId xmlns:a16="http://schemas.microsoft.com/office/drawing/2014/main" id="{28283C1F-B8D6-B641-B68C-7BAF36F1C234}"/>
              </a:ext>
            </a:extLst>
          </p:cNvPr>
          <p:cNvPicPr>
            <a:picLocks noChangeAspect="1"/>
          </p:cNvPicPr>
          <p:nvPr/>
        </p:nvPicPr>
        <p:blipFill>
          <a:blip r:embed="rId2"/>
          <a:stretch>
            <a:fillRect/>
          </a:stretch>
        </p:blipFill>
        <p:spPr>
          <a:xfrm>
            <a:off x="62794" y="1311907"/>
            <a:ext cx="3752850" cy="1669307"/>
          </a:xfrm>
          <a:prstGeom prst="rect">
            <a:avLst/>
          </a:prstGeom>
        </p:spPr>
      </p:pic>
      <p:pic>
        <p:nvPicPr>
          <p:cNvPr id="20" name="Picture 19">
            <a:extLst>
              <a:ext uri="{FF2B5EF4-FFF2-40B4-BE49-F238E27FC236}">
                <a16:creationId xmlns:a16="http://schemas.microsoft.com/office/drawing/2014/main" id="{D47BD464-B4DF-8B48-B1C6-5729C47AE05F}"/>
              </a:ext>
            </a:extLst>
          </p:cNvPr>
          <p:cNvPicPr>
            <a:picLocks noChangeAspect="1"/>
          </p:cNvPicPr>
          <p:nvPr/>
        </p:nvPicPr>
        <p:blipFill>
          <a:blip r:embed="rId3"/>
          <a:stretch>
            <a:fillRect/>
          </a:stretch>
        </p:blipFill>
        <p:spPr>
          <a:xfrm>
            <a:off x="62705" y="3126496"/>
            <a:ext cx="3752761" cy="1778706"/>
          </a:xfrm>
          <a:prstGeom prst="rect">
            <a:avLst/>
          </a:prstGeom>
        </p:spPr>
      </p:pic>
      <p:sp>
        <p:nvSpPr>
          <p:cNvPr id="88" name="Rectangle 87">
            <a:extLst>
              <a:ext uri="{FF2B5EF4-FFF2-40B4-BE49-F238E27FC236}">
                <a16:creationId xmlns:a16="http://schemas.microsoft.com/office/drawing/2014/main" id="{A4866975-0995-024D-8249-7F34A571D679}"/>
              </a:ext>
            </a:extLst>
          </p:cNvPr>
          <p:cNvSpPr/>
          <p:nvPr/>
        </p:nvSpPr>
        <p:spPr>
          <a:xfrm>
            <a:off x="300567" y="1572364"/>
            <a:ext cx="2764489" cy="136282"/>
          </a:xfrm>
          <a:prstGeom prst="rect">
            <a:avLst/>
          </a:prstGeom>
          <a:noFill/>
          <a:ln w="158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94">
            <a:extLst>
              <a:ext uri="{FF2B5EF4-FFF2-40B4-BE49-F238E27FC236}">
                <a16:creationId xmlns:a16="http://schemas.microsoft.com/office/drawing/2014/main" id="{3EB527C0-3534-2743-8303-D8E18E65998C}"/>
              </a:ext>
            </a:extLst>
          </p:cNvPr>
          <p:cNvSpPr/>
          <p:nvPr/>
        </p:nvSpPr>
        <p:spPr>
          <a:xfrm>
            <a:off x="311856" y="1860017"/>
            <a:ext cx="2764489" cy="136282"/>
          </a:xfrm>
          <a:prstGeom prst="rect">
            <a:avLst/>
          </a:prstGeom>
          <a:noFill/>
          <a:ln w="158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a:extLst>
              <a:ext uri="{FF2B5EF4-FFF2-40B4-BE49-F238E27FC236}">
                <a16:creationId xmlns:a16="http://schemas.microsoft.com/office/drawing/2014/main" id="{1F321043-9DF5-4042-8C4B-45AFC9B730CD}"/>
              </a:ext>
            </a:extLst>
          </p:cNvPr>
          <p:cNvSpPr/>
          <p:nvPr/>
        </p:nvSpPr>
        <p:spPr>
          <a:xfrm>
            <a:off x="452967" y="3642081"/>
            <a:ext cx="2764489" cy="373767"/>
          </a:xfrm>
          <a:prstGeom prst="rect">
            <a:avLst/>
          </a:prstGeom>
          <a:noFill/>
          <a:ln w="158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ounded Rectangle 80">
            <a:extLst>
              <a:ext uri="{FF2B5EF4-FFF2-40B4-BE49-F238E27FC236}">
                <a16:creationId xmlns:a16="http://schemas.microsoft.com/office/drawing/2014/main" id="{5BC129EA-5EA6-1047-949A-9866862A7F83}"/>
              </a:ext>
            </a:extLst>
          </p:cNvPr>
          <p:cNvSpPr/>
          <p:nvPr/>
        </p:nvSpPr>
        <p:spPr>
          <a:xfrm>
            <a:off x="327378" y="5204178"/>
            <a:ext cx="11480800" cy="15240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F29F0672-9539-0442-B0E5-81847C4A5921}"/>
              </a:ext>
            </a:extLst>
          </p:cNvPr>
          <p:cNvSpPr txBox="1"/>
          <p:nvPr/>
        </p:nvSpPr>
        <p:spPr>
          <a:xfrm>
            <a:off x="553156" y="5384124"/>
            <a:ext cx="10667999" cy="1231106"/>
          </a:xfrm>
          <a:prstGeom prst="rect">
            <a:avLst/>
          </a:prstGeom>
          <a:noFill/>
        </p:spPr>
        <p:txBody>
          <a:bodyPr wrap="square" rtlCol="0">
            <a:spAutoFit/>
          </a:bodyPr>
          <a:lstStyle/>
          <a:p>
            <a:pPr marL="285750" indent="-285750">
              <a:buFont typeface="Arial" panose="020B0604020202020204" pitchFamily="34" charset="0"/>
              <a:buChar char="•"/>
            </a:pPr>
            <a:r>
              <a:rPr lang="en-US" sz="2000" dirty="0"/>
              <a:t>Smart Rx</a:t>
            </a:r>
          </a:p>
          <a:p>
            <a:pPr marL="742950" lvl="1" indent="-285750">
              <a:buFont typeface="Arial" panose="020B0604020202020204" pitchFamily="34" charset="0"/>
              <a:buChar char="•"/>
            </a:pPr>
            <a:r>
              <a:rPr lang="en-US" dirty="0"/>
              <a:t>Takes into account constraints specified by Developer</a:t>
            </a:r>
          </a:p>
          <a:p>
            <a:pPr marL="742950" lvl="1" indent="-285750">
              <a:buFont typeface="Arial" panose="020B0604020202020204" pitchFamily="34" charset="0"/>
              <a:buChar char="•"/>
            </a:pPr>
            <a:r>
              <a:rPr lang="en-US" dirty="0"/>
              <a:t>Freezes source of dependency changes</a:t>
            </a:r>
          </a:p>
          <a:p>
            <a:pPr marL="742950" lvl="1" indent="-285750">
              <a:buFont typeface="Arial" panose="020B0604020202020204" pitchFamily="34" charset="0"/>
              <a:buChar char="•"/>
            </a:pPr>
            <a:r>
              <a:rPr lang="en-US" dirty="0"/>
              <a:t>Dependency changes can be audited and incorporated through controlled build pipeline</a:t>
            </a:r>
          </a:p>
        </p:txBody>
      </p:sp>
      <p:pic>
        <p:nvPicPr>
          <p:cNvPr id="5" name="Picture 4" descr="A screenshot of a cell phone&#10;&#10;Description automatically generated">
            <a:extLst>
              <a:ext uri="{FF2B5EF4-FFF2-40B4-BE49-F238E27FC236}">
                <a16:creationId xmlns:a16="http://schemas.microsoft.com/office/drawing/2014/main" id="{42D100F6-9152-074B-93D4-62E518378BBB}"/>
              </a:ext>
            </a:extLst>
          </p:cNvPr>
          <p:cNvPicPr>
            <a:picLocks noChangeAspect="1"/>
          </p:cNvPicPr>
          <p:nvPr/>
        </p:nvPicPr>
        <p:blipFill>
          <a:blip r:embed="rId4"/>
          <a:stretch>
            <a:fillRect/>
          </a:stretch>
        </p:blipFill>
        <p:spPr>
          <a:xfrm>
            <a:off x="7516283" y="3174898"/>
            <a:ext cx="4204136" cy="1867292"/>
          </a:xfrm>
          <a:prstGeom prst="rect">
            <a:avLst/>
          </a:prstGeom>
        </p:spPr>
      </p:pic>
      <p:pic>
        <p:nvPicPr>
          <p:cNvPr id="6" name="Picture 5">
            <a:extLst>
              <a:ext uri="{FF2B5EF4-FFF2-40B4-BE49-F238E27FC236}">
                <a16:creationId xmlns:a16="http://schemas.microsoft.com/office/drawing/2014/main" id="{546561A9-ACBC-D340-BF8E-BF457635F5E3}"/>
              </a:ext>
            </a:extLst>
          </p:cNvPr>
          <p:cNvPicPr>
            <a:picLocks noChangeAspect="1"/>
          </p:cNvPicPr>
          <p:nvPr/>
        </p:nvPicPr>
        <p:blipFill>
          <a:blip r:embed="rId5"/>
          <a:stretch>
            <a:fillRect/>
          </a:stretch>
        </p:blipFill>
        <p:spPr>
          <a:xfrm>
            <a:off x="7516283" y="1311907"/>
            <a:ext cx="4222750" cy="1690187"/>
          </a:xfrm>
          <a:prstGeom prst="rect">
            <a:avLst/>
          </a:prstGeom>
        </p:spPr>
      </p:pic>
      <p:sp>
        <p:nvSpPr>
          <p:cNvPr id="25" name="Rectangle 24">
            <a:extLst>
              <a:ext uri="{FF2B5EF4-FFF2-40B4-BE49-F238E27FC236}">
                <a16:creationId xmlns:a16="http://schemas.microsoft.com/office/drawing/2014/main" id="{599F6985-3B07-904F-9A42-9EC6278EE015}"/>
              </a:ext>
            </a:extLst>
          </p:cNvPr>
          <p:cNvSpPr/>
          <p:nvPr/>
        </p:nvSpPr>
        <p:spPr>
          <a:xfrm>
            <a:off x="7578041" y="3691897"/>
            <a:ext cx="2764489" cy="373767"/>
          </a:xfrm>
          <a:prstGeom prst="rect">
            <a:avLst/>
          </a:prstGeom>
          <a:noFill/>
          <a:ln w="158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9EDCB533-B9AD-D740-BD2E-2655C1873703}"/>
              </a:ext>
            </a:extLst>
          </p:cNvPr>
          <p:cNvSpPr/>
          <p:nvPr/>
        </p:nvSpPr>
        <p:spPr>
          <a:xfrm>
            <a:off x="7730441" y="1560832"/>
            <a:ext cx="4008592" cy="127667"/>
          </a:xfrm>
          <a:prstGeom prst="rect">
            <a:avLst/>
          </a:prstGeom>
          <a:noFill/>
          <a:ln w="158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B5450D1C-988A-2B48-B497-EB9223491612}"/>
              </a:ext>
            </a:extLst>
          </p:cNvPr>
          <p:cNvSpPr/>
          <p:nvPr/>
        </p:nvSpPr>
        <p:spPr>
          <a:xfrm>
            <a:off x="7711827" y="1797367"/>
            <a:ext cx="4008592" cy="389716"/>
          </a:xfrm>
          <a:prstGeom prst="rect">
            <a:avLst/>
          </a:prstGeom>
          <a:noFill/>
          <a:ln w="158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mirror&#10;&#10;Description automatically generated">
            <a:extLst>
              <a:ext uri="{FF2B5EF4-FFF2-40B4-BE49-F238E27FC236}">
                <a16:creationId xmlns:a16="http://schemas.microsoft.com/office/drawing/2014/main" id="{3B3BDAD8-8A3F-FD44-8A76-981B49649284}"/>
              </a:ext>
            </a:extLst>
          </p:cNvPr>
          <p:cNvPicPr>
            <a:picLocks noChangeAspect="1"/>
          </p:cNvPicPr>
          <p:nvPr/>
        </p:nvPicPr>
        <p:blipFill>
          <a:blip r:embed="rId6"/>
          <a:stretch>
            <a:fillRect/>
          </a:stretch>
        </p:blipFill>
        <p:spPr>
          <a:xfrm>
            <a:off x="6223720" y="2718930"/>
            <a:ext cx="743655" cy="778244"/>
          </a:xfrm>
          <a:prstGeom prst="rect">
            <a:avLst/>
          </a:prstGeom>
        </p:spPr>
      </p:pic>
      <p:grpSp>
        <p:nvGrpSpPr>
          <p:cNvPr id="30" name="Group 29">
            <a:extLst>
              <a:ext uri="{FF2B5EF4-FFF2-40B4-BE49-F238E27FC236}">
                <a16:creationId xmlns:a16="http://schemas.microsoft.com/office/drawing/2014/main" id="{6B30FCE6-02BB-1548-BC4A-06F86E9EB984}"/>
              </a:ext>
            </a:extLst>
          </p:cNvPr>
          <p:cNvGrpSpPr/>
          <p:nvPr/>
        </p:nvGrpSpPr>
        <p:grpSpPr>
          <a:xfrm>
            <a:off x="4587363" y="2718930"/>
            <a:ext cx="864282" cy="810274"/>
            <a:chOff x="4873098" y="3954279"/>
            <a:chExt cx="1222375" cy="1127125"/>
          </a:xfrm>
        </p:grpSpPr>
        <p:sp>
          <p:nvSpPr>
            <p:cNvPr id="31" name="Oval 499">
              <a:extLst>
                <a:ext uri="{FF2B5EF4-FFF2-40B4-BE49-F238E27FC236}">
                  <a16:creationId xmlns:a16="http://schemas.microsoft.com/office/drawing/2014/main" id="{8FD95B61-F1DF-264E-8E59-34D9E3D46683}"/>
                </a:ext>
              </a:extLst>
            </p:cNvPr>
            <p:cNvSpPr>
              <a:spLocks noChangeArrowheads="1"/>
            </p:cNvSpPr>
            <p:nvPr/>
          </p:nvSpPr>
          <p:spPr bwMode="auto">
            <a:xfrm>
              <a:off x="5396973" y="4105092"/>
              <a:ext cx="69850" cy="74613"/>
            </a:xfrm>
            <a:prstGeom prst="ellipse">
              <a:avLst/>
            </a:prstGeom>
            <a:solidFill>
              <a:srgbClr val="6699FF"/>
            </a:solidFill>
            <a:ln w="9525">
              <a:solidFill>
                <a:schemeClr val="accent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32" name="Oval 500">
              <a:extLst>
                <a:ext uri="{FF2B5EF4-FFF2-40B4-BE49-F238E27FC236}">
                  <a16:creationId xmlns:a16="http://schemas.microsoft.com/office/drawing/2014/main" id="{932254E1-BB38-8440-812A-BF313B376AAB}"/>
                </a:ext>
              </a:extLst>
            </p:cNvPr>
            <p:cNvSpPr>
              <a:spLocks noChangeArrowheads="1"/>
            </p:cNvSpPr>
            <p:nvPr/>
          </p:nvSpPr>
          <p:spPr bwMode="auto">
            <a:xfrm>
              <a:off x="5257273" y="4066992"/>
              <a:ext cx="69850" cy="74613"/>
            </a:xfrm>
            <a:prstGeom prst="ellipse">
              <a:avLst/>
            </a:prstGeom>
            <a:solidFill>
              <a:srgbClr val="6699FF"/>
            </a:solidFill>
            <a:ln w="9525">
              <a:solidFill>
                <a:schemeClr val="accent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34" name="Oval 501">
              <a:extLst>
                <a:ext uri="{FF2B5EF4-FFF2-40B4-BE49-F238E27FC236}">
                  <a16:creationId xmlns:a16="http://schemas.microsoft.com/office/drawing/2014/main" id="{3CB4DE5D-0D21-1C40-9846-31A0A231B0F0}"/>
                </a:ext>
              </a:extLst>
            </p:cNvPr>
            <p:cNvSpPr>
              <a:spLocks noChangeArrowheads="1"/>
            </p:cNvSpPr>
            <p:nvPr/>
          </p:nvSpPr>
          <p:spPr bwMode="auto">
            <a:xfrm>
              <a:off x="4977873" y="4743267"/>
              <a:ext cx="69850" cy="74613"/>
            </a:xfrm>
            <a:prstGeom prst="ellipse">
              <a:avLst/>
            </a:prstGeom>
            <a:solidFill>
              <a:srgbClr val="6699FF"/>
            </a:solidFill>
            <a:ln w="9525">
              <a:solidFill>
                <a:schemeClr val="accent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35" name="Oval 502">
              <a:extLst>
                <a:ext uri="{FF2B5EF4-FFF2-40B4-BE49-F238E27FC236}">
                  <a16:creationId xmlns:a16="http://schemas.microsoft.com/office/drawing/2014/main" id="{21F87355-6E0E-4644-8BC6-C23EBF4D25D1}"/>
                </a:ext>
              </a:extLst>
            </p:cNvPr>
            <p:cNvSpPr>
              <a:spLocks noChangeArrowheads="1"/>
            </p:cNvSpPr>
            <p:nvPr/>
          </p:nvSpPr>
          <p:spPr bwMode="auto">
            <a:xfrm>
              <a:off x="5292198" y="4555942"/>
              <a:ext cx="69850" cy="74613"/>
            </a:xfrm>
            <a:prstGeom prst="ellipse">
              <a:avLst/>
            </a:prstGeom>
            <a:solidFill>
              <a:schemeClr val="accent2"/>
            </a:solidFill>
            <a:ln w="9525">
              <a:solidFill>
                <a:schemeClr val="accent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36" name="Oval 503">
              <a:extLst>
                <a:ext uri="{FF2B5EF4-FFF2-40B4-BE49-F238E27FC236}">
                  <a16:creationId xmlns:a16="http://schemas.microsoft.com/office/drawing/2014/main" id="{29A9E33D-F17A-674E-96C1-D3E565467BA3}"/>
                </a:ext>
              </a:extLst>
            </p:cNvPr>
            <p:cNvSpPr>
              <a:spLocks noChangeArrowheads="1"/>
            </p:cNvSpPr>
            <p:nvPr/>
          </p:nvSpPr>
          <p:spPr bwMode="auto">
            <a:xfrm>
              <a:off x="5396973" y="4367029"/>
              <a:ext cx="69850" cy="76200"/>
            </a:xfrm>
            <a:prstGeom prst="ellipse">
              <a:avLst/>
            </a:prstGeom>
            <a:solidFill>
              <a:schemeClr val="accent2"/>
            </a:solidFill>
            <a:ln w="9525">
              <a:solidFill>
                <a:schemeClr val="accent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37" name="Oval 504">
              <a:extLst>
                <a:ext uri="{FF2B5EF4-FFF2-40B4-BE49-F238E27FC236}">
                  <a16:creationId xmlns:a16="http://schemas.microsoft.com/office/drawing/2014/main" id="{B74B5B96-CDD2-0E42-BFEF-F59C8655F088}"/>
                </a:ext>
              </a:extLst>
            </p:cNvPr>
            <p:cNvSpPr>
              <a:spLocks noChangeArrowheads="1"/>
            </p:cNvSpPr>
            <p:nvPr/>
          </p:nvSpPr>
          <p:spPr bwMode="auto">
            <a:xfrm>
              <a:off x="5501748" y="4555942"/>
              <a:ext cx="69850" cy="74613"/>
            </a:xfrm>
            <a:prstGeom prst="ellipse">
              <a:avLst/>
            </a:prstGeom>
            <a:solidFill>
              <a:schemeClr val="accent2"/>
            </a:solidFill>
            <a:ln w="9525">
              <a:solidFill>
                <a:schemeClr val="accent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38" name="Oval 505">
              <a:extLst>
                <a:ext uri="{FF2B5EF4-FFF2-40B4-BE49-F238E27FC236}">
                  <a16:creationId xmlns:a16="http://schemas.microsoft.com/office/drawing/2014/main" id="{D6513BEE-E759-984B-8DD1-79D60F615602}"/>
                </a:ext>
              </a:extLst>
            </p:cNvPr>
            <p:cNvSpPr>
              <a:spLocks noChangeArrowheads="1"/>
            </p:cNvSpPr>
            <p:nvPr/>
          </p:nvSpPr>
          <p:spPr bwMode="auto">
            <a:xfrm>
              <a:off x="5816073" y="4817879"/>
              <a:ext cx="69850" cy="76200"/>
            </a:xfrm>
            <a:prstGeom prst="ellipse">
              <a:avLst/>
            </a:prstGeom>
            <a:solidFill>
              <a:srgbClr val="6699FF"/>
            </a:solidFill>
            <a:ln w="9525">
              <a:solidFill>
                <a:schemeClr val="accent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39" name="Oval 506">
              <a:extLst>
                <a:ext uri="{FF2B5EF4-FFF2-40B4-BE49-F238E27FC236}">
                  <a16:creationId xmlns:a16="http://schemas.microsoft.com/office/drawing/2014/main" id="{E5D33D9B-C6D2-E64A-BC3C-857403DCE97A}"/>
                </a:ext>
              </a:extLst>
            </p:cNvPr>
            <p:cNvSpPr>
              <a:spLocks noChangeArrowheads="1"/>
            </p:cNvSpPr>
            <p:nvPr/>
          </p:nvSpPr>
          <p:spPr bwMode="auto">
            <a:xfrm>
              <a:off x="5816073" y="4668654"/>
              <a:ext cx="69850" cy="74613"/>
            </a:xfrm>
            <a:prstGeom prst="ellipse">
              <a:avLst/>
            </a:prstGeom>
            <a:solidFill>
              <a:srgbClr val="6699FF"/>
            </a:solidFill>
            <a:ln w="9525">
              <a:solidFill>
                <a:schemeClr val="accent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0" name="Oval 507">
              <a:extLst>
                <a:ext uri="{FF2B5EF4-FFF2-40B4-BE49-F238E27FC236}">
                  <a16:creationId xmlns:a16="http://schemas.microsoft.com/office/drawing/2014/main" id="{7E9F4F35-9699-EE4B-99CE-53605623DC09}"/>
                </a:ext>
              </a:extLst>
            </p:cNvPr>
            <p:cNvSpPr>
              <a:spLocks noChangeArrowheads="1"/>
            </p:cNvSpPr>
            <p:nvPr/>
          </p:nvSpPr>
          <p:spPr bwMode="auto">
            <a:xfrm>
              <a:off x="5920848" y="4592454"/>
              <a:ext cx="69850" cy="76200"/>
            </a:xfrm>
            <a:prstGeom prst="ellipse">
              <a:avLst/>
            </a:prstGeom>
            <a:solidFill>
              <a:srgbClr val="6699FF"/>
            </a:solidFill>
            <a:ln w="9525">
              <a:solidFill>
                <a:schemeClr val="accent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1" name="Oval 508">
              <a:extLst>
                <a:ext uri="{FF2B5EF4-FFF2-40B4-BE49-F238E27FC236}">
                  <a16:creationId xmlns:a16="http://schemas.microsoft.com/office/drawing/2014/main" id="{90EFA910-A409-A04B-A8B1-AE0C419E980E}"/>
                </a:ext>
              </a:extLst>
            </p:cNvPr>
            <p:cNvSpPr>
              <a:spLocks noChangeArrowheads="1"/>
            </p:cNvSpPr>
            <p:nvPr/>
          </p:nvSpPr>
          <p:spPr bwMode="auto">
            <a:xfrm>
              <a:off x="5012798" y="4855979"/>
              <a:ext cx="69850" cy="74613"/>
            </a:xfrm>
            <a:prstGeom prst="ellipse">
              <a:avLst/>
            </a:prstGeom>
            <a:solidFill>
              <a:srgbClr val="6699FF"/>
            </a:solidFill>
            <a:ln w="9525">
              <a:solidFill>
                <a:schemeClr val="accent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3" name="Oval 509">
              <a:extLst>
                <a:ext uri="{FF2B5EF4-FFF2-40B4-BE49-F238E27FC236}">
                  <a16:creationId xmlns:a16="http://schemas.microsoft.com/office/drawing/2014/main" id="{5E0E2EF9-2330-AE40-A9B6-49D646087CE9}"/>
                </a:ext>
              </a:extLst>
            </p:cNvPr>
            <p:cNvSpPr>
              <a:spLocks noChangeArrowheads="1"/>
            </p:cNvSpPr>
            <p:nvPr/>
          </p:nvSpPr>
          <p:spPr bwMode="auto">
            <a:xfrm>
              <a:off x="5187423" y="4894079"/>
              <a:ext cx="69850" cy="74613"/>
            </a:xfrm>
            <a:prstGeom prst="ellipse">
              <a:avLst/>
            </a:prstGeom>
            <a:solidFill>
              <a:srgbClr val="6699FF"/>
            </a:solidFill>
            <a:ln w="9525">
              <a:solidFill>
                <a:schemeClr val="accent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4" name="Oval 510">
              <a:extLst>
                <a:ext uri="{FF2B5EF4-FFF2-40B4-BE49-F238E27FC236}">
                  <a16:creationId xmlns:a16="http://schemas.microsoft.com/office/drawing/2014/main" id="{A1950135-27AB-B243-BD67-F521BCD4B751}"/>
                </a:ext>
              </a:extLst>
            </p:cNvPr>
            <p:cNvSpPr>
              <a:spLocks noChangeArrowheads="1"/>
            </p:cNvSpPr>
            <p:nvPr/>
          </p:nvSpPr>
          <p:spPr bwMode="auto">
            <a:xfrm>
              <a:off x="5536673" y="4028892"/>
              <a:ext cx="69850" cy="76200"/>
            </a:xfrm>
            <a:prstGeom prst="ellipse">
              <a:avLst/>
            </a:prstGeom>
            <a:solidFill>
              <a:srgbClr val="6699FF"/>
            </a:solidFill>
            <a:ln w="9525">
              <a:solidFill>
                <a:schemeClr val="accent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cxnSp>
          <p:nvCxnSpPr>
            <p:cNvPr id="45" name="AutoShape 511">
              <a:extLst>
                <a:ext uri="{FF2B5EF4-FFF2-40B4-BE49-F238E27FC236}">
                  <a16:creationId xmlns:a16="http://schemas.microsoft.com/office/drawing/2014/main" id="{1F9DDF79-AB9C-D84C-8F72-91E116974DF6}"/>
                </a:ext>
              </a:extLst>
            </p:cNvPr>
            <p:cNvCxnSpPr>
              <a:cxnSpLocks noChangeShapeType="1"/>
              <a:stCxn id="34" idx="7"/>
              <a:endCxn id="35" idx="2"/>
            </p:cNvCxnSpPr>
            <p:nvPr/>
          </p:nvCxnSpPr>
          <p:spPr bwMode="auto">
            <a:xfrm flipV="1">
              <a:off x="5038198" y="4592454"/>
              <a:ext cx="254000" cy="161925"/>
            </a:xfrm>
            <a:prstGeom prst="straightConnector1">
              <a:avLst/>
            </a:prstGeom>
            <a:noFill/>
            <a:ln w="9525">
              <a:solidFill>
                <a:schemeClr val="accent1"/>
              </a:solidFill>
              <a:round/>
              <a:headEnd/>
              <a:tailEnd/>
            </a:ln>
            <a:extLst>
              <a:ext uri="{909E8E84-426E-40DD-AFC4-6F175D3DCCD1}">
                <a14:hiddenFill xmlns:a14="http://schemas.microsoft.com/office/drawing/2010/main">
                  <a:noFill/>
                </a14:hiddenFill>
              </a:ext>
            </a:extLst>
          </p:spPr>
        </p:cxnSp>
        <p:cxnSp>
          <p:nvCxnSpPr>
            <p:cNvPr id="46" name="AutoShape 512">
              <a:extLst>
                <a:ext uri="{FF2B5EF4-FFF2-40B4-BE49-F238E27FC236}">
                  <a16:creationId xmlns:a16="http://schemas.microsoft.com/office/drawing/2014/main" id="{747C8C39-0A1B-434A-B912-6ED9C15829A1}"/>
                </a:ext>
              </a:extLst>
            </p:cNvPr>
            <p:cNvCxnSpPr>
              <a:cxnSpLocks noChangeShapeType="1"/>
              <a:stCxn id="41" idx="7"/>
              <a:endCxn id="35" idx="3"/>
            </p:cNvCxnSpPr>
            <p:nvPr/>
          </p:nvCxnSpPr>
          <p:spPr bwMode="auto">
            <a:xfrm flipV="1">
              <a:off x="5073123" y="4619442"/>
              <a:ext cx="230188" cy="247650"/>
            </a:xfrm>
            <a:prstGeom prst="straightConnector1">
              <a:avLst/>
            </a:prstGeom>
            <a:noFill/>
            <a:ln w="9525">
              <a:solidFill>
                <a:schemeClr val="accent1"/>
              </a:solidFill>
              <a:round/>
              <a:headEnd/>
              <a:tailEnd/>
            </a:ln>
            <a:extLst>
              <a:ext uri="{909E8E84-426E-40DD-AFC4-6F175D3DCCD1}">
                <a14:hiddenFill xmlns:a14="http://schemas.microsoft.com/office/drawing/2010/main">
                  <a:noFill/>
                </a14:hiddenFill>
              </a:ext>
            </a:extLst>
          </p:spPr>
        </p:cxnSp>
        <p:cxnSp>
          <p:nvCxnSpPr>
            <p:cNvPr id="47" name="AutoShape 513">
              <a:extLst>
                <a:ext uri="{FF2B5EF4-FFF2-40B4-BE49-F238E27FC236}">
                  <a16:creationId xmlns:a16="http://schemas.microsoft.com/office/drawing/2014/main" id="{DD590BE7-84C5-4B4A-8FA5-3D776686D66F}"/>
                </a:ext>
              </a:extLst>
            </p:cNvPr>
            <p:cNvCxnSpPr>
              <a:cxnSpLocks noChangeShapeType="1"/>
              <a:stCxn id="43" idx="0"/>
              <a:endCxn id="35" idx="4"/>
            </p:cNvCxnSpPr>
            <p:nvPr/>
          </p:nvCxnSpPr>
          <p:spPr bwMode="auto">
            <a:xfrm flipV="1">
              <a:off x="5222348" y="4630554"/>
              <a:ext cx="104775" cy="263525"/>
            </a:xfrm>
            <a:prstGeom prst="straightConnector1">
              <a:avLst/>
            </a:prstGeom>
            <a:noFill/>
            <a:ln w="9525">
              <a:solidFill>
                <a:schemeClr val="accent1"/>
              </a:solidFill>
              <a:round/>
              <a:headEnd/>
              <a:tailEnd/>
            </a:ln>
            <a:extLst>
              <a:ext uri="{909E8E84-426E-40DD-AFC4-6F175D3DCCD1}">
                <a14:hiddenFill xmlns:a14="http://schemas.microsoft.com/office/drawing/2010/main">
                  <a:noFill/>
                </a14:hiddenFill>
              </a:ext>
            </a:extLst>
          </p:spPr>
        </p:cxnSp>
        <p:cxnSp>
          <p:nvCxnSpPr>
            <p:cNvPr id="49" name="AutoShape 514">
              <a:extLst>
                <a:ext uri="{FF2B5EF4-FFF2-40B4-BE49-F238E27FC236}">
                  <a16:creationId xmlns:a16="http://schemas.microsoft.com/office/drawing/2014/main" id="{0828290F-5E9F-C54C-9443-2121DBF4E2CD}"/>
                </a:ext>
              </a:extLst>
            </p:cNvPr>
            <p:cNvCxnSpPr>
              <a:cxnSpLocks noChangeShapeType="1"/>
              <a:stCxn id="35" idx="6"/>
              <a:endCxn id="37" idx="2"/>
            </p:cNvCxnSpPr>
            <p:nvPr/>
          </p:nvCxnSpPr>
          <p:spPr bwMode="auto">
            <a:xfrm>
              <a:off x="5362048" y="4592454"/>
              <a:ext cx="139700" cy="0"/>
            </a:xfrm>
            <a:prstGeom prst="straightConnector1">
              <a:avLst/>
            </a:prstGeom>
            <a:noFill/>
            <a:ln w="9525">
              <a:solidFill>
                <a:schemeClr val="accent1"/>
              </a:solidFill>
              <a:round/>
              <a:headEnd/>
              <a:tailEnd/>
            </a:ln>
            <a:extLst>
              <a:ext uri="{909E8E84-426E-40DD-AFC4-6F175D3DCCD1}">
                <a14:hiddenFill xmlns:a14="http://schemas.microsoft.com/office/drawing/2010/main">
                  <a:noFill/>
                </a14:hiddenFill>
              </a:ext>
            </a:extLst>
          </p:spPr>
        </p:cxnSp>
        <p:cxnSp>
          <p:nvCxnSpPr>
            <p:cNvPr id="50" name="AutoShape 515">
              <a:extLst>
                <a:ext uri="{FF2B5EF4-FFF2-40B4-BE49-F238E27FC236}">
                  <a16:creationId xmlns:a16="http://schemas.microsoft.com/office/drawing/2014/main" id="{CA7FB735-3D57-924C-A46A-1107F7C78306}"/>
                </a:ext>
              </a:extLst>
            </p:cNvPr>
            <p:cNvCxnSpPr>
              <a:cxnSpLocks noChangeShapeType="1"/>
              <a:stCxn id="35" idx="0"/>
              <a:endCxn id="36" idx="3"/>
            </p:cNvCxnSpPr>
            <p:nvPr/>
          </p:nvCxnSpPr>
          <p:spPr bwMode="auto">
            <a:xfrm flipV="1">
              <a:off x="5327123" y="4432117"/>
              <a:ext cx="80963" cy="123825"/>
            </a:xfrm>
            <a:prstGeom prst="straightConnector1">
              <a:avLst/>
            </a:prstGeom>
            <a:noFill/>
            <a:ln w="9525">
              <a:solidFill>
                <a:schemeClr val="accent1"/>
              </a:solidFill>
              <a:round/>
              <a:headEnd/>
              <a:tailEnd/>
            </a:ln>
            <a:extLst>
              <a:ext uri="{909E8E84-426E-40DD-AFC4-6F175D3DCCD1}">
                <a14:hiddenFill xmlns:a14="http://schemas.microsoft.com/office/drawing/2010/main">
                  <a:noFill/>
                </a14:hiddenFill>
              </a:ext>
            </a:extLst>
          </p:spPr>
        </p:cxnSp>
        <p:cxnSp>
          <p:nvCxnSpPr>
            <p:cNvPr id="51" name="AutoShape 516">
              <a:extLst>
                <a:ext uri="{FF2B5EF4-FFF2-40B4-BE49-F238E27FC236}">
                  <a16:creationId xmlns:a16="http://schemas.microsoft.com/office/drawing/2014/main" id="{4AFF369C-E943-264B-AA39-E8F66819F4A2}"/>
                </a:ext>
              </a:extLst>
            </p:cNvPr>
            <p:cNvCxnSpPr>
              <a:cxnSpLocks noChangeShapeType="1"/>
              <a:stCxn id="36" idx="5"/>
              <a:endCxn id="37" idx="1"/>
            </p:cNvCxnSpPr>
            <p:nvPr/>
          </p:nvCxnSpPr>
          <p:spPr bwMode="auto">
            <a:xfrm>
              <a:off x="5457298" y="4432117"/>
              <a:ext cx="55563" cy="134938"/>
            </a:xfrm>
            <a:prstGeom prst="straightConnector1">
              <a:avLst/>
            </a:prstGeom>
            <a:noFill/>
            <a:ln w="9525">
              <a:solidFill>
                <a:schemeClr val="accent1"/>
              </a:solidFill>
              <a:round/>
              <a:headEnd/>
              <a:tailEnd/>
            </a:ln>
            <a:extLst>
              <a:ext uri="{909E8E84-426E-40DD-AFC4-6F175D3DCCD1}">
                <a14:hiddenFill xmlns:a14="http://schemas.microsoft.com/office/drawing/2010/main">
                  <a:noFill/>
                </a14:hiddenFill>
              </a:ext>
            </a:extLst>
          </p:spPr>
        </p:cxnSp>
        <p:cxnSp>
          <p:nvCxnSpPr>
            <p:cNvPr id="52" name="AutoShape 517">
              <a:extLst>
                <a:ext uri="{FF2B5EF4-FFF2-40B4-BE49-F238E27FC236}">
                  <a16:creationId xmlns:a16="http://schemas.microsoft.com/office/drawing/2014/main" id="{0E5F4D37-7938-D44F-B9EA-BAFD38181E11}"/>
                </a:ext>
              </a:extLst>
            </p:cNvPr>
            <p:cNvCxnSpPr>
              <a:cxnSpLocks noChangeShapeType="1"/>
              <a:stCxn id="37" idx="5"/>
              <a:endCxn id="38" idx="1"/>
            </p:cNvCxnSpPr>
            <p:nvPr/>
          </p:nvCxnSpPr>
          <p:spPr bwMode="auto">
            <a:xfrm>
              <a:off x="5562073" y="4619442"/>
              <a:ext cx="265113" cy="209550"/>
            </a:xfrm>
            <a:prstGeom prst="straightConnector1">
              <a:avLst/>
            </a:prstGeom>
            <a:noFill/>
            <a:ln w="9525">
              <a:solidFill>
                <a:schemeClr val="accent1"/>
              </a:solidFill>
              <a:round/>
              <a:headEnd/>
              <a:tailEnd/>
            </a:ln>
            <a:extLst>
              <a:ext uri="{909E8E84-426E-40DD-AFC4-6F175D3DCCD1}">
                <a14:hiddenFill xmlns:a14="http://schemas.microsoft.com/office/drawing/2010/main">
                  <a:noFill/>
                </a14:hiddenFill>
              </a:ext>
            </a:extLst>
          </p:spPr>
        </p:cxnSp>
        <p:cxnSp>
          <p:nvCxnSpPr>
            <p:cNvPr id="53" name="AutoShape 518">
              <a:extLst>
                <a:ext uri="{FF2B5EF4-FFF2-40B4-BE49-F238E27FC236}">
                  <a16:creationId xmlns:a16="http://schemas.microsoft.com/office/drawing/2014/main" id="{410949B2-C149-FD4F-8F7E-92842A37EC97}"/>
                </a:ext>
              </a:extLst>
            </p:cNvPr>
            <p:cNvCxnSpPr>
              <a:cxnSpLocks noChangeShapeType="1"/>
              <a:stCxn id="37" idx="6"/>
              <a:endCxn id="39" idx="2"/>
            </p:cNvCxnSpPr>
            <p:nvPr/>
          </p:nvCxnSpPr>
          <p:spPr bwMode="auto">
            <a:xfrm>
              <a:off x="5571598" y="4592454"/>
              <a:ext cx="244475" cy="112713"/>
            </a:xfrm>
            <a:prstGeom prst="straightConnector1">
              <a:avLst/>
            </a:prstGeom>
            <a:noFill/>
            <a:ln w="9525">
              <a:solidFill>
                <a:schemeClr val="accent1"/>
              </a:solidFill>
              <a:round/>
              <a:headEnd/>
              <a:tailEnd/>
            </a:ln>
            <a:extLst>
              <a:ext uri="{909E8E84-426E-40DD-AFC4-6F175D3DCCD1}">
                <a14:hiddenFill xmlns:a14="http://schemas.microsoft.com/office/drawing/2010/main">
                  <a:noFill/>
                </a14:hiddenFill>
              </a:ext>
            </a:extLst>
          </p:spPr>
        </p:cxnSp>
        <p:cxnSp>
          <p:nvCxnSpPr>
            <p:cNvPr id="54" name="AutoShape 519">
              <a:extLst>
                <a:ext uri="{FF2B5EF4-FFF2-40B4-BE49-F238E27FC236}">
                  <a16:creationId xmlns:a16="http://schemas.microsoft.com/office/drawing/2014/main" id="{0CC4648F-21C9-9046-9FC2-8285705A296B}"/>
                </a:ext>
              </a:extLst>
            </p:cNvPr>
            <p:cNvCxnSpPr>
              <a:cxnSpLocks noChangeShapeType="1"/>
              <a:stCxn id="37" idx="7"/>
              <a:endCxn id="40" idx="2"/>
            </p:cNvCxnSpPr>
            <p:nvPr/>
          </p:nvCxnSpPr>
          <p:spPr bwMode="auto">
            <a:xfrm>
              <a:off x="5562073" y="4567054"/>
              <a:ext cx="358775" cy="63500"/>
            </a:xfrm>
            <a:prstGeom prst="straightConnector1">
              <a:avLst/>
            </a:prstGeom>
            <a:noFill/>
            <a:ln w="9525">
              <a:solidFill>
                <a:schemeClr val="accent1"/>
              </a:solidFill>
              <a:round/>
              <a:headEnd/>
              <a:tailEnd/>
            </a:ln>
            <a:extLst>
              <a:ext uri="{909E8E84-426E-40DD-AFC4-6F175D3DCCD1}">
                <a14:hiddenFill xmlns:a14="http://schemas.microsoft.com/office/drawing/2010/main">
                  <a:noFill/>
                </a14:hiddenFill>
              </a:ext>
            </a:extLst>
          </p:spPr>
        </p:cxnSp>
        <p:cxnSp>
          <p:nvCxnSpPr>
            <p:cNvPr id="55" name="AutoShape 520">
              <a:extLst>
                <a:ext uri="{FF2B5EF4-FFF2-40B4-BE49-F238E27FC236}">
                  <a16:creationId xmlns:a16="http://schemas.microsoft.com/office/drawing/2014/main" id="{FE0E7536-309A-2447-8583-96CFC7941C09}"/>
                </a:ext>
              </a:extLst>
            </p:cNvPr>
            <p:cNvCxnSpPr>
              <a:cxnSpLocks noChangeShapeType="1"/>
              <a:stCxn id="36" idx="1"/>
              <a:endCxn id="32" idx="5"/>
            </p:cNvCxnSpPr>
            <p:nvPr/>
          </p:nvCxnSpPr>
          <p:spPr bwMode="auto">
            <a:xfrm flipH="1" flipV="1">
              <a:off x="5317598" y="4130492"/>
              <a:ext cx="90488" cy="247650"/>
            </a:xfrm>
            <a:prstGeom prst="straightConnector1">
              <a:avLst/>
            </a:prstGeom>
            <a:noFill/>
            <a:ln w="9525">
              <a:solidFill>
                <a:schemeClr val="accent1"/>
              </a:solidFill>
              <a:round/>
              <a:headEnd/>
              <a:tailEnd/>
            </a:ln>
            <a:extLst>
              <a:ext uri="{909E8E84-426E-40DD-AFC4-6F175D3DCCD1}">
                <a14:hiddenFill xmlns:a14="http://schemas.microsoft.com/office/drawing/2010/main">
                  <a:noFill/>
                </a14:hiddenFill>
              </a:ext>
            </a:extLst>
          </p:spPr>
        </p:cxnSp>
        <p:cxnSp>
          <p:nvCxnSpPr>
            <p:cNvPr id="57" name="AutoShape 521">
              <a:extLst>
                <a:ext uri="{FF2B5EF4-FFF2-40B4-BE49-F238E27FC236}">
                  <a16:creationId xmlns:a16="http://schemas.microsoft.com/office/drawing/2014/main" id="{EA097518-2ED8-C642-9C07-D1D65277B6ED}"/>
                </a:ext>
              </a:extLst>
            </p:cNvPr>
            <p:cNvCxnSpPr>
              <a:cxnSpLocks noChangeShapeType="1"/>
              <a:stCxn id="36" idx="0"/>
              <a:endCxn id="31" idx="4"/>
            </p:cNvCxnSpPr>
            <p:nvPr/>
          </p:nvCxnSpPr>
          <p:spPr bwMode="auto">
            <a:xfrm flipV="1">
              <a:off x="5431898" y="4179704"/>
              <a:ext cx="0" cy="187325"/>
            </a:xfrm>
            <a:prstGeom prst="straightConnector1">
              <a:avLst/>
            </a:prstGeom>
            <a:noFill/>
            <a:ln w="9525">
              <a:solidFill>
                <a:schemeClr val="accent1"/>
              </a:solidFill>
              <a:round/>
              <a:headEnd/>
              <a:tailEnd/>
            </a:ln>
            <a:extLst>
              <a:ext uri="{909E8E84-426E-40DD-AFC4-6F175D3DCCD1}">
                <a14:hiddenFill xmlns:a14="http://schemas.microsoft.com/office/drawing/2010/main">
                  <a:noFill/>
                </a14:hiddenFill>
              </a:ext>
            </a:extLst>
          </p:spPr>
        </p:cxnSp>
        <p:cxnSp>
          <p:nvCxnSpPr>
            <p:cNvPr id="58" name="AutoShape 522">
              <a:extLst>
                <a:ext uri="{FF2B5EF4-FFF2-40B4-BE49-F238E27FC236}">
                  <a16:creationId xmlns:a16="http://schemas.microsoft.com/office/drawing/2014/main" id="{9720E4B1-3532-9C4A-B8D4-3B25AA90450A}"/>
                </a:ext>
              </a:extLst>
            </p:cNvPr>
            <p:cNvCxnSpPr>
              <a:cxnSpLocks noChangeShapeType="1"/>
              <a:stCxn id="36" idx="7"/>
              <a:endCxn id="44" idx="3"/>
            </p:cNvCxnSpPr>
            <p:nvPr/>
          </p:nvCxnSpPr>
          <p:spPr bwMode="auto">
            <a:xfrm flipV="1">
              <a:off x="5457298" y="4093979"/>
              <a:ext cx="90488" cy="284163"/>
            </a:xfrm>
            <a:prstGeom prst="straightConnector1">
              <a:avLst/>
            </a:prstGeom>
            <a:noFill/>
            <a:ln w="9525">
              <a:solidFill>
                <a:schemeClr val="accent1"/>
              </a:solidFill>
              <a:round/>
              <a:headEnd/>
              <a:tailEnd/>
            </a:ln>
            <a:extLst>
              <a:ext uri="{909E8E84-426E-40DD-AFC4-6F175D3DCCD1}">
                <a14:hiddenFill xmlns:a14="http://schemas.microsoft.com/office/drawing/2010/main">
                  <a:noFill/>
                </a14:hiddenFill>
              </a:ext>
            </a:extLst>
          </p:spPr>
        </p:cxnSp>
        <p:sp>
          <p:nvSpPr>
            <p:cNvPr id="59" name="Oval 523">
              <a:extLst>
                <a:ext uri="{FF2B5EF4-FFF2-40B4-BE49-F238E27FC236}">
                  <a16:creationId xmlns:a16="http://schemas.microsoft.com/office/drawing/2014/main" id="{029E8BC1-B67A-DD4B-989C-416C21604B10}"/>
                </a:ext>
              </a:extLst>
            </p:cNvPr>
            <p:cNvSpPr>
              <a:spLocks noChangeArrowheads="1"/>
            </p:cNvSpPr>
            <p:nvPr/>
          </p:nvSpPr>
          <p:spPr bwMode="auto">
            <a:xfrm>
              <a:off x="5187423" y="4292417"/>
              <a:ext cx="488950" cy="450850"/>
            </a:xfrm>
            <a:prstGeom prst="ellipse">
              <a:avLst/>
            </a:prstGeom>
            <a:noFill/>
            <a:ln w="9525">
              <a:solidFill>
                <a:schemeClr val="accent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61" name="Oval 524">
              <a:extLst>
                <a:ext uri="{FF2B5EF4-FFF2-40B4-BE49-F238E27FC236}">
                  <a16:creationId xmlns:a16="http://schemas.microsoft.com/office/drawing/2014/main" id="{78CD051D-C213-7E4B-86CB-C47181548679}"/>
                </a:ext>
              </a:extLst>
            </p:cNvPr>
            <p:cNvSpPr>
              <a:spLocks noChangeArrowheads="1"/>
            </p:cNvSpPr>
            <p:nvPr/>
          </p:nvSpPr>
          <p:spPr bwMode="auto">
            <a:xfrm>
              <a:off x="5746223" y="4479742"/>
              <a:ext cx="349250" cy="488950"/>
            </a:xfrm>
            <a:prstGeom prst="ellipse">
              <a:avLst/>
            </a:prstGeom>
            <a:noFill/>
            <a:ln w="9525">
              <a:solidFill>
                <a:schemeClr val="accent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62" name="Oval 525">
              <a:extLst>
                <a:ext uri="{FF2B5EF4-FFF2-40B4-BE49-F238E27FC236}">
                  <a16:creationId xmlns:a16="http://schemas.microsoft.com/office/drawing/2014/main" id="{FCDF6807-612A-A54A-8FA7-CAFEC4C97860}"/>
                </a:ext>
              </a:extLst>
            </p:cNvPr>
            <p:cNvSpPr>
              <a:spLocks noChangeArrowheads="1"/>
            </p:cNvSpPr>
            <p:nvPr/>
          </p:nvSpPr>
          <p:spPr bwMode="auto">
            <a:xfrm>
              <a:off x="5152498" y="3954279"/>
              <a:ext cx="523875" cy="300038"/>
            </a:xfrm>
            <a:prstGeom prst="ellipse">
              <a:avLst/>
            </a:prstGeom>
            <a:noFill/>
            <a:ln w="9525">
              <a:solidFill>
                <a:schemeClr val="accent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63" name="Oval 526">
              <a:extLst>
                <a:ext uri="{FF2B5EF4-FFF2-40B4-BE49-F238E27FC236}">
                  <a16:creationId xmlns:a16="http://schemas.microsoft.com/office/drawing/2014/main" id="{8F8E2104-C22B-304F-9521-47D4E085E25D}"/>
                </a:ext>
              </a:extLst>
            </p:cNvPr>
            <p:cNvSpPr>
              <a:spLocks noChangeArrowheads="1"/>
            </p:cNvSpPr>
            <p:nvPr/>
          </p:nvSpPr>
          <p:spPr bwMode="auto">
            <a:xfrm>
              <a:off x="4873098" y="4668654"/>
              <a:ext cx="454025" cy="412750"/>
            </a:xfrm>
            <a:prstGeom prst="ellipse">
              <a:avLst/>
            </a:prstGeom>
            <a:noFill/>
            <a:ln w="9525">
              <a:solidFill>
                <a:schemeClr val="accent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grpSp>
      <p:cxnSp>
        <p:nvCxnSpPr>
          <p:cNvPr id="10" name="Curved Connector 9">
            <a:extLst>
              <a:ext uri="{FF2B5EF4-FFF2-40B4-BE49-F238E27FC236}">
                <a16:creationId xmlns:a16="http://schemas.microsoft.com/office/drawing/2014/main" id="{E16AD1DB-1E4C-3E45-819A-533A9C9C895F}"/>
              </a:ext>
            </a:extLst>
          </p:cNvPr>
          <p:cNvCxnSpPr>
            <a:stCxn id="3" idx="3"/>
            <a:endCxn id="59" idx="2"/>
          </p:cNvCxnSpPr>
          <p:nvPr/>
        </p:nvCxnSpPr>
        <p:spPr>
          <a:xfrm>
            <a:off x="3815644" y="2146561"/>
            <a:ext cx="993963" cy="977507"/>
          </a:xfrm>
          <a:prstGeom prst="curvedConnector3">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6891024C-B5F4-9E49-90CF-E40933C3B955}"/>
              </a:ext>
            </a:extLst>
          </p:cNvPr>
          <p:cNvCxnSpPr>
            <a:stCxn id="20" idx="3"/>
            <a:endCxn id="34" idx="2"/>
          </p:cNvCxnSpPr>
          <p:nvPr/>
        </p:nvCxnSpPr>
        <p:spPr>
          <a:xfrm flipV="1">
            <a:off x="3815466" y="3312941"/>
            <a:ext cx="845978" cy="702908"/>
          </a:xfrm>
          <a:prstGeom prst="curvedConnector3">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a:extLst>
              <a:ext uri="{FF2B5EF4-FFF2-40B4-BE49-F238E27FC236}">
                <a16:creationId xmlns:a16="http://schemas.microsoft.com/office/drawing/2014/main" id="{173AD991-A33D-6845-93C8-D75D9CB74259}"/>
              </a:ext>
            </a:extLst>
          </p:cNvPr>
          <p:cNvCxnSpPr>
            <a:stCxn id="61" idx="6"/>
            <a:endCxn id="8" idx="1"/>
          </p:cNvCxnSpPr>
          <p:nvPr/>
        </p:nvCxnSpPr>
        <p:spPr>
          <a:xfrm flipV="1">
            <a:off x="5451645" y="3108052"/>
            <a:ext cx="772075" cy="164376"/>
          </a:xfrm>
          <a:prstGeom prst="curvedConnector3">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9111FBE6-5F3B-A94C-BC4E-F76CBBD213BB}"/>
              </a:ext>
            </a:extLst>
          </p:cNvPr>
          <p:cNvCxnSpPr>
            <a:stCxn id="8" idx="3"/>
            <a:endCxn id="6" idx="1"/>
          </p:cNvCxnSpPr>
          <p:nvPr/>
        </p:nvCxnSpPr>
        <p:spPr>
          <a:xfrm flipV="1">
            <a:off x="6967375" y="2157001"/>
            <a:ext cx="548908" cy="951051"/>
          </a:xfrm>
          <a:prstGeom prst="curvedConnector3">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CF13EE57-FA18-F945-A1FA-CE959F17DFDB}"/>
              </a:ext>
            </a:extLst>
          </p:cNvPr>
          <p:cNvCxnSpPr>
            <a:stCxn id="8" idx="3"/>
            <a:endCxn id="5" idx="1"/>
          </p:cNvCxnSpPr>
          <p:nvPr/>
        </p:nvCxnSpPr>
        <p:spPr>
          <a:xfrm>
            <a:off x="6967375" y="3108052"/>
            <a:ext cx="548908" cy="1000492"/>
          </a:xfrm>
          <a:prstGeom prst="curvedConnector3">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4AAA88A-A53B-4042-AB62-05BAAD7B9A02}"/>
              </a:ext>
            </a:extLst>
          </p:cNvPr>
          <p:cNvSpPr txBox="1"/>
          <p:nvPr/>
        </p:nvSpPr>
        <p:spPr>
          <a:xfrm>
            <a:off x="5023381" y="3748750"/>
            <a:ext cx="1640574" cy="276999"/>
          </a:xfrm>
          <a:prstGeom prst="rect">
            <a:avLst/>
          </a:prstGeom>
          <a:noFill/>
        </p:spPr>
        <p:txBody>
          <a:bodyPr wrap="square" rtlCol="0">
            <a:spAutoFit/>
          </a:bodyPr>
          <a:lstStyle/>
          <a:p>
            <a:r>
              <a:rPr lang="en-US" sz="1200" dirty="0" err="1">
                <a:solidFill>
                  <a:schemeClr val="bg1"/>
                </a:solidFill>
              </a:rPr>
              <a:t>GitSecure</a:t>
            </a:r>
            <a:r>
              <a:rPr lang="en-US" sz="1200" dirty="0">
                <a:solidFill>
                  <a:schemeClr val="bg1"/>
                </a:solidFill>
              </a:rPr>
              <a:t> Smart Rx</a:t>
            </a:r>
          </a:p>
        </p:txBody>
      </p:sp>
    </p:spTree>
    <p:extLst>
      <p:ext uri="{BB962C8B-B14F-4D97-AF65-F5344CB8AC3E}">
        <p14:creationId xmlns:p14="http://schemas.microsoft.com/office/powerpoint/2010/main" val="2664048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descr="A picture containing drawing, table&#10;&#10;Description automatically generated">
            <a:extLst>
              <a:ext uri="{FF2B5EF4-FFF2-40B4-BE49-F238E27FC236}">
                <a16:creationId xmlns:a16="http://schemas.microsoft.com/office/drawing/2014/main" id="{B199AA2B-EDCB-B14A-AD55-D5C50093A413}"/>
              </a:ext>
            </a:extLst>
          </p:cNvPr>
          <p:cNvPicPr>
            <a:picLocks noChangeAspect="1"/>
          </p:cNvPicPr>
          <p:nvPr/>
        </p:nvPicPr>
        <p:blipFill>
          <a:blip r:embed="rId2"/>
          <a:stretch>
            <a:fillRect/>
          </a:stretch>
        </p:blipFill>
        <p:spPr>
          <a:xfrm>
            <a:off x="770619" y="3150451"/>
            <a:ext cx="473827" cy="486633"/>
          </a:xfrm>
          <a:prstGeom prst="rect">
            <a:avLst/>
          </a:prstGeom>
        </p:spPr>
      </p:pic>
      <p:pic>
        <p:nvPicPr>
          <p:cNvPr id="4" name="Picture 3">
            <a:extLst>
              <a:ext uri="{FF2B5EF4-FFF2-40B4-BE49-F238E27FC236}">
                <a16:creationId xmlns:a16="http://schemas.microsoft.com/office/drawing/2014/main" id="{6E16EE22-54C8-AB44-8CF0-5E6CEDEE635F}"/>
              </a:ext>
            </a:extLst>
          </p:cNvPr>
          <p:cNvPicPr>
            <a:picLocks noChangeAspect="1"/>
          </p:cNvPicPr>
          <p:nvPr/>
        </p:nvPicPr>
        <p:blipFill>
          <a:blip r:embed="rId3">
            <a:alphaModFix/>
          </a:blip>
          <a:stretch>
            <a:fillRect/>
          </a:stretch>
        </p:blipFill>
        <p:spPr>
          <a:xfrm>
            <a:off x="516958" y="3707549"/>
            <a:ext cx="981150" cy="551897"/>
          </a:xfrm>
          <a:prstGeom prst="rect">
            <a:avLst/>
          </a:prstGeom>
          <a:effectLst>
            <a:softEdge rad="0"/>
          </a:effectLst>
        </p:spPr>
      </p:pic>
      <p:sp>
        <p:nvSpPr>
          <p:cNvPr id="16" name="Rounded Rectangle 15">
            <a:extLst>
              <a:ext uri="{FF2B5EF4-FFF2-40B4-BE49-F238E27FC236}">
                <a16:creationId xmlns:a16="http://schemas.microsoft.com/office/drawing/2014/main" id="{25FD7EE5-9FD3-D245-B5CB-CB0E30BB9C09}"/>
              </a:ext>
            </a:extLst>
          </p:cNvPr>
          <p:cNvSpPr>
            <a:spLocks noChangeArrowheads="1"/>
          </p:cNvSpPr>
          <p:nvPr/>
        </p:nvSpPr>
        <p:spPr bwMode="auto">
          <a:xfrm>
            <a:off x="8508261" y="3492164"/>
            <a:ext cx="2405950" cy="1270201"/>
          </a:xfrm>
          <a:prstGeom prst="roundRect">
            <a:avLst>
              <a:gd name="adj" fmla="val 16667"/>
            </a:avLst>
          </a:prstGeom>
          <a:solidFill>
            <a:srgbClr val="DADCEC"/>
          </a:solidFill>
          <a:ln w="9525">
            <a:solidFill>
              <a:srgbClr val="98B954"/>
            </a:solidFill>
            <a:round/>
            <a:headEnd/>
            <a:tailEnd/>
          </a:ln>
          <a:effectLst>
            <a:outerShdw blurRad="63500" dist="20000" dir="5400000" rotWithShape="0">
              <a:srgbClr val="000000">
                <a:alpha val="37999"/>
              </a:srgbClr>
            </a:outerShdw>
          </a:effectLst>
        </p:spPr>
        <p:txBody>
          <a:bodyPr/>
          <a:lstStyle>
            <a:lvl1pPr defTabSz="457200">
              <a:defRPr>
                <a:solidFill>
                  <a:schemeClr val="tx1"/>
                </a:solidFill>
                <a:latin typeface="Arial" charset="0"/>
                <a:ea typeface="ＭＳ Ｐゴシック" charset="-128"/>
              </a:defRPr>
            </a:lvl1pPr>
            <a:lvl2pPr marL="742950" indent="-285750" defTabSz="457200">
              <a:defRPr>
                <a:solidFill>
                  <a:schemeClr val="tx1"/>
                </a:solidFill>
                <a:latin typeface="Arial" charset="0"/>
                <a:ea typeface="ＭＳ Ｐゴシック" charset="-128"/>
              </a:defRPr>
            </a:lvl2pPr>
            <a:lvl3pPr marL="1143000" indent="-228600" defTabSz="457200">
              <a:defRPr>
                <a:solidFill>
                  <a:schemeClr val="tx1"/>
                </a:solidFill>
                <a:latin typeface="Arial" charset="0"/>
                <a:ea typeface="ＭＳ Ｐゴシック" charset="-128"/>
              </a:defRPr>
            </a:lvl3pPr>
            <a:lvl4pPr marL="1600200" indent="-228600" defTabSz="457200">
              <a:defRPr>
                <a:solidFill>
                  <a:schemeClr val="tx1"/>
                </a:solidFill>
                <a:latin typeface="Arial" charset="0"/>
                <a:ea typeface="ＭＳ Ｐゴシック" charset="-128"/>
              </a:defRPr>
            </a:lvl4pPr>
            <a:lvl5pPr marL="2057400" indent="-228600" defTabSz="4572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algn="ctr"/>
            <a:endParaRPr lang="en-US" altLang="en-US" sz="900">
              <a:solidFill>
                <a:srgbClr val="000000"/>
              </a:solidFill>
              <a:latin typeface="Calibri" charset="0"/>
            </a:endParaRPr>
          </a:p>
        </p:txBody>
      </p:sp>
      <p:pic>
        <p:nvPicPr>
          <p:cNvPr id="9" name="Picture 8" descr="A picture containing drawing&#10;&#10;Description automatically generated">
            <a:extLst>
              <a:ext uri="{FF2B5EF4-FFF2-40B4-BE49-F238E27FC236}">
                <a16:creationId xmlns:a16="http://schemas.microsoft.com/office/drawing/2014/main" id="{1422C13A-E722-4C49-BB72-33C9202E2FCB}"/>
              </a:ext>
            </a:extLst>
          </p:cNvPr>
          <p:cNvPicPr>
            <a:picLocks noChangeAspect="1"/>
          </p:cNvPicPr>
          <p:nvPr/>
        </p:nvPicPr>
        <p:blipFill>
          <a:blip r:embed="rId4"/>
          <a:stretch>
            <a:fillRect/>
          </a:stretch>
        </p:blipFill>
        <p:spPr>
          <a:xfrm>
            <a:off x="8677533" y="3296221"/>
            <a:ext cx="622163" cy="622163"/>
          </a:xfrm>
          <a:prstGeom prst="rect">
            <a:avLst/>
          </a:prstGeom>
        </p:spPr>
      </p:pic>
      <p:pic>
        <p:nvPicPr>
          <p:cNvPr id="40" name="Picture 39" descr="A picture containing drawing&#10;&#10;Description automatically generated">
            <a:extLst>
              <a:ext uri="{FF2B5EF4-FFF2-40B4-BE49-F238E27FC236}">
                <a16:creationId xmlns:a16="http://schemas.microsoft.com/office/drawing/2014/main" id="{5982F181-A351-7749-A705-47E19B679913}"/>
              </a:ext>
            </a:extLst>
          </p:cNvPr>
          <p:cNvPicPr>
            <a:picLocks noChangeAspect="1"/>
          </p:cNvPicPr>
          <p:nvPr/>
        </p:nvPicPr>
        <p:blipFill>
          <a:blip r:embed="rId4"/>
          <a:stretch>
            <a:fillRect/>
          </a:stretch>
        </p:blipFill>
        <p:spPr>
          <a:xfrm>
            <a:off x="9400154" y="3296221"/>
            <a:ext cx="622163" cy="622163"/>
          </a:xfrm>
          <a:prstGeom prst="rect">
            <a:avLst/>
          </a:prstGeom>
        </p:spPr>
      </p:pic>
      <p:pic>
        <p:nvPicPr>
          <p:cNvPr id="41" name="Picture 40" descr="A picture containing drawing&#10;&#10;Description automatically generated">
            <a:extLst>
              <a:ext uri="{FF2B5EF4-FFF2-40B4-BE49-F238E27FC236}">
                <a16:creationId xmlns:a16="http://schemas.microsoft.com/office/drawing/2014/main" id="{AA917AE0-CAAD-0544-B41A-5B2C8497D541}"/>
              </a:ext>
            </a:extLst>
          </p:cNvPr>
          <p:cNvPicPr>
            <a:picLocks noChangeAspect="1"/>
          </p:cNvPicPr>
          <p:nvPr/>
        </p:nvPicPr>
        <p:blipFill>
          <a:blip r:embed="rId4"/>
          <a:stretch>
            <a:fillRect/>
          </a:stretch>
        </p:blipFill>
        <p:spPr>
          <a:xfrm>
            <a:off x="10122775" y="3275207"/>
            <a:ext cx="622163" cy="622163"/>
          </a:xfrm>
          <a:prstGeom prst="rect">
            <a:avLst/>
          </a:prstGeom>
        </p:spPr>
      </p:pic>
      <p:pic>
        <p:nvPicPr>
          <p:cNvPr id="42" name="Picture 41" descr="A close up of a logo&#10;&#10;Description automatically generated">
            <a:extLst>
              <a:ext uri="{FF2B5EF4-FFF2-40B4-BE49-F238E27FC236}">
                <a16:creationId xmlns:a16="http://schemas.microsoft.com/office/drawing/2014/main" id="{2BE5F98B-B96E-A84F-B688-E5763D1CAD83}"/>
              </a:ext>
            </a:extLst>
          </p:cNvPr>
          <p:cNvPicPr>
            <a:picLocks noChangeAspect="1"/>
          </p:cNvPicPr>
          <p:nvPr/>
        </p:nvPicPr>
        <p:blipFill>
          <a:blip r:embed="rId5"/>
          <a:stretch>
            <a:fillRect/>
          </a:stretch>
        </p:blipFill>
        <p:spPr>
          <a:xfrm>
            <a:off x="9103340" y="4227595"/>
            <a:ext cx="1426052" cy="534770"/>
          </a:xfrm>
          <a:prstGeom prst="rect">
            <a:avLst/>
          </a:prstGeom>
        </p:spPr>
      </p:pic>
      <p:sp>
        <p:nvSpPr>
          <p:cNvPr id="12" name="Hexagon 11">
            <a:extLst>
              <a:ext uri="{FF2B5EF4-FFF2-40B4-BE49-F238E27FC236}">
                <a16:creationId xmlns:a16="http://schemas.microsoft.com/office/drawing/2014/main" id="{0644C939-0FA2-8248-AB8C-31358D41341F}"/>
              </a:ext>
            </a:extLst>
          </p:cNvPr>
          <p:cNvSpPr/>
          <p:nvPr/>
        </p:nvSpPr>
        <p:spPr>
          <a:xfrm rot="19820590">
            <a:off x="8351805" y="4153179"/>
            <a:ext cx="565608" cy="499620"/>
          </a:xfrm>
          <a:prstGeom prst="hex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44" name="Can 43">
            <a:extLst>
              <a:ext uri="{FF2B5EF4-FFF2-40B4-BE49-F238E27FC236}">
                <a16:creationId xmlns:a16="http://schemas.microsoft.com/office/drawing/2014/main" id="{A465A416-3D8C-E947-B0DB-0BC982DA940D}"/>
              </a:ext>
            </a:extLst>
          </p:cNvPr>
          <p:cNvSpPr/>
          <p:nvPr/>
        </p:nvSpPr>
        <p:spPr>
          <a:xfrm rot="16200000">
            <a:off x="3405388" y="3111117"/>
            <a:ext cx="345989" cy="1791730"/>
          </a:xfrm>
          <a:prstGeom prst="can">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400" dirty="0" err="1">
                <a:solidFill>
                  <a:schemeClr val="tx1"/>
                </a:solidFill>
                <a:latin typeface="+mj-lt"/>
              </a:rPr>
              <a:t>GitSecure</a:t>
            </a:r>
            <a:r>
              <a:rPr lang="en-US" sz="1400" dirty="0">
                <a:solidFill>
                  <a:schemeClr val="tx1"/>
                </a:solidFill>
                <a:latin typeface="+mj-lt"/>
              </a:rPr>
              <a:t> Compliance Pipeline</a:t>
            </a:r>
          </a:p>
        </p:txBody>
      </p:sp>
      <p:grpSp>
        <p:nvGrpSpPr>
          <p:cNvPr id="45" name="Group 44">
            <a:extLst>
              <a:ext uri="{FF2B5EF4-FFF2-40B4-BE49-F238E27FC236}">
                <a16:creationId xmlns:a16="http://schemas.microsoft.com/office/drawing/2014/main" id="{EA816C1E-BA8B-C840-A634-301AE2226274}"/>
              </a:ext>
            </a:extLst>
          </p:cNvPr>
          <p:cNvGrpSpPr/>
          <p:nvPr/>
        </p:nvGrpSpPr>
        <p:grpSpPr>
          <a:xfrm>
            <a:off x="5807732" y="3439161"/>
            <a:ext cx="1094550" cy="1285496"/>
            <a:chOff x="5172222" y="2678538"/>
            <a:chExt cx="857852" cy="1037700"/>
          </a:xfrm>
        </p:grpSpPr>
        <p:sp>
          <p:nvSpPr>
            <p:cNvPr id="46" name="Rectangle 45">
              <a:extLst>
                <a:ext uri="{FF2B5EF4-FFF2-40B4-BE49-F238E27FC236}">
                  <a16:creationId xmlns:a16="http://schemas.microsoft.com/office/drawing/2014/main" id="{31570753-9A20-7146-8D50-CE83430F903E}"/>
                </a:ext>
              </a:extLst>
            </p:cNvPr>
            <p:cNvSpPr/>
            <p:nvPr/>
          </p:nvSpPr>
          <p:spPr>
            <a:xfrm>
              <a:off x="5172222" y="2678538"/>
              <a:ext cx="820908" cy="910616"/>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E168B473-BDF2-F34C-938C-CECCDC7DDE3E}"/>
                </a:ext>
              </a:extLst>
            </p:cNvPr>
            <p:cNvSpPr txBox="1"/>
            <p:nvPr/>
          </p:nvSpPr>
          <p:spPr>
            <a:xfrm>
              <a:off x="5255599" y="3193018"/>
              <a:ext cx="774475" cy="523220"/>
            </a:xfrm>
            <a:prstGeom prst="rect">
              <a:avLst/>
            </a:prstGeom>
            <a:noFill/>
          </p:spPr>
          <p:txBody>
            <a:bodyPr wrap="square" rtlCol="0">
              <a:spAutoFit/>
            </a:bodyPr>
            <a:lstStyle/>
            <a:p>
              <a:r>
                <a:rPr lang="en-US" sz="1400" dirty="0"/>
                <a:t>Image Registry</a:t>
              </a:r>
            </a:p>
          </p:txBody>
        </p:sp>
        <p:pic>
          <p:nvPicPr>
            <p:cNvPr id="48" name="Picture 47" descr="A picture containing drawing&#10;&#10;Description automatically generated">
              <a:extLst>
                <a:ext uri="{FF2B5EF4-FFF2-40B4-BE49-F238E27FC236}">
                  <a16:creationId xmlns:a16="http://schemas.microsoft.com/office/drawing/2014/main" id="{67E9B1FE-A2E9-724F-BC60-17776DC9BE65}"/>
                </a:ext>
              </a:extLst>
            </p:cNvPr>
            <p:cNvPicPr>
              <a:picLocks noChangeAspect="1"/>
            </p:cNvPicPr>
            <p:nvPr/>
          </p:nvPicPr>
          <p:blipFill>
            <a:blip r:embed="rId6"/>
            <a:stretch>
              <a:fillRect/>
            </a:stretch>
          </p:blipFill>
          <p:spPr>
            <a:xfrm>
              <a:off x="5245100" y="2755954"/>
              <a:ext cx="673059" cy="502283"/>
            </a:xfrm>
            <a:prstGeom prst="rect">
              <a:avLst/>
            </a:prstGeom>
          </p:spPr>
        </p:pic>
      </p:grpSp>
      <p:cxnSp>
        <p:nvCxnSpPr>
          <p:cNvPr id="50" name="Straight Arrow Connector 49">
            <a:extLst>
              <a:ext uri="{FF2B5EF4-FFF2-40B4-BE49-F238E27FC236}">
                <a16:creationId xmlns:a16="http://schemas.microsoft.com/office/drawing/2014/main" id="{7D1F18E5-3EC3-BE48-B128-CB0B676FEEA9}"/>
              </a:ext>
            </a:extLst>
          </p:cNvPr>
          <p:cNvCxnSpPr>
            <a:cxnSpLocks/>
            <a:stCxn id="4" idx="3"/>
          </p:cNvCxnSpPr>
          <p:nvPr/>
        </p:nvCxnSpPr>
        <p:spPr>
          <a:xfrm>
            <a:off x="1498108" y="3983498"/>
            <a:ext cx="1109856" cy="1413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9AE7283-437F-1A4A-A2E5-67038ACF4AA2}"/>
              </a:ext>
            </a:extLst>
          </p:cNvPr>
          <p:cNvCxnSpPr>
            <a:cxnSpLocks/>
            <a:stCxn id="44" idx="3"/>
            <a:endCxn id="46" idx="1"/>
          </p:cNvCxnSpPr>
          <p:nvPr/>
        </p:nvCxnSpPr>
        <p:spPr>
          <a:xfrm flipV="1">
            <a:off x="4474248" y="4003194"/>
            <a:ext cx="1333484" cy="378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339397F-6BA5-4C45-9C70-8FD363A2F67A}"/>
              </a:ext>
            </a:extLst>
          </p:cNvPr>
          <p:cNvCxnSpPr>
            <a:cxnSpLocks/>
            <a:stCxn id="46" idx="3"/>
          </p:cNvCxnSpPr>
          <p:nvPr/>
        </p:nvCxnSpPr>
        <p:spPr>
          <a:xfrm flipV="1">
            <a:off x="6855144" y="3983497"/>
            <a:ext cx="1653117" cy="196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8CF04479-BDB8-C04F-9B95-70F32C60AFB4}"/>
              </a:ext>
            </a:extLst>
          </p:cNvPr>
          <p:cNvSpPr txBox="1"/>
          <p:nvPr/>
        </p:nvSpPr>
        <p:spPr>
          <a:xfrm>
            <a:off x="8340725" y="4208452"/>
            <a:ext cx="606256" cy="338554"/>
          </a:xfrm>
          <a:prstGeom prst="rect">
            <a:avLst/>
          </a:prstGeom>
          <a:noFill/>
        </p:spPr>
        <p:txBody>
          <a:bodyPr wrap="none" rtlCol="0">
            <a:spAutoFit/>
          </a:bodyPr>
          <a:lstStyle/>
          <a:p>
            <a:r>
              <a:rPr lang="en-US" sz="800" dirty="0">
                <a:solidFill>
                  <a:schemeClr val="bg1"/>
                </a:solidFill>
              </a:rPr>
              <a:t>      GS </a:t>
            </a:r>
          </a:p>
          <a:p>
            <a:r>
              <a:rPr lang="en-US" sz="800" dirty="0">
                <a:solidFill>
                  <a:schemeClr val="bg1"/>
                </a:solidFill>
              </a:rPr>
              <a:t>Controller</a:t>
            </a:r>
            <a:endParaRPr lang="en-US" sz="1050" dirty="0">
              <a:solidFill>
                <a:schemeClr val="bg1"/>
              </a:solidFill>
            </a:endParaRPr>
          </a:p>
        </p:txBody>
      </p:sp>
      <p:sp>
        <p:nvSpPr>
          <p:cNvPr id="72" name="Title 1">
            <a:extLst>
              <a:ext uri="{FF2B5EF4-FFF2-40B4-BE49-F238E27FC236}">
                <a16:creationId xmlns:a16="http://schemas.microsoft.com/office/drawing/2014/main" id="{E3A9899F-A5FC-FF4C-A6EF-A1E6FC5FC77A}"/>
              </a:ext>
            </a:extLst>
          </p:cNvPr>
          <p:cNvSpPr>
            <a:spLocks noGrp="1"/>
          </p:cNvSpPr>
          <p:nvPr>
            <p:ph type="title"/>
          </p:nvPr>
        </p:nvSpPr>
        <p:spPr>
          <a:xfrm>
            <a:off x="0" y="0"/>
            <a:ext cx="12192000" cy="1015681"/>
          </a:xfrm>
          <a:solidFill>
            <a:srgbClr val="002060"/>
          </a:solidFill>
        </p:spPr>
        <p:txBody>
          <a:bodyPr/>
          <a:lstStyle/>
          <a:p>
            <a:r>
              <a:rPr lang="en-US" dirty="0" err="1">
                <a:solidFill>
                  <a:schemeClr val="accent1"/>
                </a:solidFill>
              </a:rPr>
              <a:t>GitSecure</a:t>
            </a:r>
            <a:r>
              <a:rPr lang="en-US" dirty="0">
                <a:solidFill>
                  <a:schemeClr val="accent1"/>
                </a:solidFill>
              </a:rPr>
              <a:t> Next: Code2Container Security Federation</a:t>
            </a:r>
          </a:p>
        </p:txBody>
      </p:sp>
      <p:pic>
        <p:nvPicPr>
          <p:cNvPr id="85" name="Picture 84" descr="A picture containing drawing, table&#10;&#10;Description automatically generated">
            <a:extLst>
              <a:ext uri="{FF2B5EF4-FFF2-40B4-BE49-F238E27FC236}">
                <a16:creationId xmlns:a16="http://schemas.microsoft.com/office/drawing/2014/main" id="{0B890D47-5210-5142-AF38-4F26731E244C}"/>
              </a:ext>
            </a:extLst>
          </p:cNvPr>
          <p:cNvPicPr>
            <a:picLocks noChangeAspect="1"/>
          </p:cNvPicPr>
          <p:nvPr/>
        </p:nvPicPr>
        <p:blipFill>
          <a:blip r:embed="rId2"/>
          <a:stretch>
            <a:fillRect/>
          </a:stretch>
        </p:blipFill>
        <p:spPr>
          <a:xfrm>
            <a:off x="2876795" y="2715656"/>
            <a:ext cx="497771" cy="511224"/>
          </a:xfrm>
          <a:prstGeom prst="rect">
            <a:avLst/>
          </a:prstGeom>
        </p:spPr>
      </p:pic>
      <p:cxnSp>
        <p:nvCxnSpPr>
          <p:cNvPr id="25" name="Curved Connector 24">
            <a:extLst>
              <a:ext uri="{FF2B5EF4-FFF2-40B4-BE49-F238E27FC236}">
                <a16:creationId xmlns:a16="http://schemas.microsoft.com/office/drawing/2014/main" id="{575971D3-D7E1-324E-8912-139E3F3C3A6A}"/>
              </a:ext>
            </a:extLst>
          </p:cNvPr>
          <p:cNvCxnSpPr>
            <a:cxnSpLocks/>
            <a:stCxn id="85" idx="3"/>
            <a:endCxn id="16" idx="1"/>
          </p:cNvCxnSpPr>
          <p:nvPr/>
        </p:nvCxnSpPr>
        <p:spPr>
          <a:xfrm>
            <a:off x="3374566" y="2971268"/>
            <a:ext cx="5133695" cy="1155997"/>
          </a:xfrm>
          <a:prstGeom prst="curvedConnector3">
            <a:avLst>
              <a:gd name="adj1" fmla="val 95299"/>
            </a:avLst>
          </a:prstGeom>
          <a:ln w="12700">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CA8FA561-6CD3-B04A-926E-836C29D54535}"/>
              </a:ext>
            </a:extLst>
          </p:cNvPr>
          <p:cNvSpPr/>
          <p:nvPr/>
        </p:nvSpPr>
        <p:spPr>
          <a:xfrm>
            <a:off x="2633738" y="3258186"/>
            <a:ext cx="1095022" cy="3617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Cluster </a:t>
            </a:r>
          </a:p>
          <a:p>
            <a:pPr algn="ctr"/>
            <a:r>
              <a:rPr lang="en-US" sz="1200" dirty="0">
                <a:solidFill>
                  <a:schemeClr val="tx1"/>
                </a:solidFill>
              </a:rPr>
              <a:t>Op State</a:t>
            </a:r>
          </a:p>
        </p:txBody>
      </p:sp>
      <p:sp>
        <p:nvSpPr>
          <p:cNvPr id="30" name="TextBox 29">
            <a:extLst>
              <a:ext uri="{FF2B5EF4-FFF2-40B4-BE49-F238E27FC236}">
                <a16:creationId xmlns:a16="http://schemas.microsoft.com/office/drawing/2014/main" id="{7251E516-5EE0-4D49-AAFD-3D14364EE652}"/>
              </a:ext>
            </a:extLst>
          </p:cNvPr>
          <p:cNvSpPr txBox="1"/>
          <p:nvPr/>
        </p:nvSpPr>
        <p:spPr>
          <a:xfrm>
            <a:off x="3914617" y="3379955"/>
            <a:ext cx="1521507" cy="276999"/>
          </a:xfrm>
          <a:prstGeom prst="rect">
            <a:avLst/>
          </a:prstGeom>
          <a:noFill/>
        </p:spPr>
        <p:txBody>
          <a:bodyPr wrap="none" rtlCol="0">
            <a:spAutoFit/>
          </a:bodyPr>
          <a:lstStyle/>
          <a:p>
            <a:r>
              <a:rPr lang="en-US" sz="1200" dirty="0">
                <a:solidFill>
                  <a:schemeClr val="bg1"/>
                </a:solidFill>
              </a:rPr>
              <a:t>read cluster ops state</a:t>
            </a:r>
          </a:p>
        </p:txBody>
      </p:sp>
      <p:sp>
        <p:nvSpPr>
          <p:cNvPr id="34" name="Curved Down Arrow 33">
            <a:extLst>
              <a:ext uri="{FF2B5EF4-FFF2-40B4-BE49-F238E27FC236}">
                <a16:creationId xmlns:a16="http://schemas.microsoft.com/office/drawing/2014/main" id="{B9DED669-C280-F147-BDA8-3CFDCDF79E63}"/>
              </a:ext>
            </a:extLst>
          </p:cNvPr>
          <p:cNvSpPr/>
          <p:nvPr/>
        </p:nvSpPr>
        <p:spPr>
          <a:xfrm>
            <a:off x="1417040" y="2533374"/>
            <a:ext cx="7801588" cy="649596"/>
          </a:xfrm>
          <a:prstGeom prst="curved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9" name="Rounded Rectangle 88">
            <a:extLst>
              <a:ext uri="{FF2B5EF4-FFF2-40B4-BE49-F238E27FC236}">
                <a16:creationId xmlns:a16="http://schemas.microsoft.com/office/drawing/2014/main" id="{7B29272C-163F-A743-A951-B321CA603D07}"/>
              </a:ext>
            </a:extLst>
          </p:cNvPr>
          <p:cNvSpPr/>
          <p:nvPr/>
        </p:nvSpPr>
        <p:spPr>
          <a:xfrm>
            <a:off x="2010735" y="1092134"/>
            <a:ext cx="6493902" cy="1264208"/>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D23AC6A7-51D8-834A-AC54-ECD6234BAA45}"/>
              </a:ext>
            </a:extLst>
          </p:cNvPr>
          <p:cNvSpPr txBox="1"/>
          <p:nvPr/>
        </p:nvSpPr>
        <p:spPr>
          <a:xfrm>
            <a:off x="2194145" y="1109478"/>
            <a:ext cx="3008351" cy="307777"/>
          </a:xfrm>
          <a:prstGeom prst="rect">
            <a:avLst/>
          </a:prstGeom>
          <a:noFill/>
        </p:spPr>
        <p:txBody>
          <a:bodyPr wrap="square" rtlCol="0">
            <a:spAutoFit/>
          </a:bodyPr>
          <a:lstStyle/>
          <a:p>
            <a:r>
              <a:rPr lang="en-US" sz="1400" u="sng" dirty="0"/>
              <a:t>Code 2 Container</a:t>
            </a:r>
          </a:p>
        </p:txBody>
      </p:sp>
      <p:sp>
        <p:nvSpPr>
          <p:cNvPr id="93" name="TextBox 92">
            <a:extLst>
              <a:ext uri="{FF2B5EF4-FFF2-40B4-BE49-F238E27FC236}">
                <a16:creationId xmlns:a16="http://schemas.microsoft.com/office/drawing/2014/main" id="{D10D7A2B-042F-6545-A490-ECD133FE5414}"/>
              </a:ext>
            </a:extLst>
          </p:cNvPr>
          <p:cNvSpPr txBox="1"/>
          <p:nvPr/>
        </p:nvSpPr>
        <p:spPr>
          <a:xfrm>
            <a:off x="2180068" y="1431682"/>
            <a:ext cx="6324569" cy="830997"/>
          </a:xfrm>
          <a:prstGeom prst="rect">
            <a:avLst/>
          </a:prstGeom>
          <a:noFill/>
        </p:spPr>
        <p:txBody>
          <a:bodyPr wrap="square" rtlCol="0">
            <a:spAutoFit/>
          </a:bodyPr>
          <a:lstStyle/>
          <a:p>
            <a:pPr marL="285750" indent="-285750">
              <a:buFont typeface="Arial" panose="020B0604020202020204" pitchFamily="34" charset="0"/>
              <a:buChar char="•"/>
            </a:pPr>
            <a:r>
              <a:rPr lang="en-US" sz="1200" dirty="0"/>
              <a:t>Continuous monitoring of vulnerabilities at the </a:t>
            </a:r>
            <a:r>
              <a:rPr lang="en-US" sz="1200" b="1" dirty="0"/>
              <a:t>source</a:t>
            </a:r>
            <a:r>
              <a:rPr lang="en-US" sz="1200" dirty="0"/>
              <a:t> with </a:t>
            </a:r>
            <a:r>
              <a:rPr lang="en-US" sz="1200" b="1" dirty="0"/>
              <a:t>runtime</a:t>
            </a:r>
            <a:r>
              <a:rPr lang="en-US" sz="1200" dirty="0"/>
              <a:t> impact analysis (e.g. discovering new vulnerability at the source and their impact on running containers)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Network Policy Analytic and Change Impact Analysis to </a:t>
            </a:r>
            <a:r>
              <a:rPr lang="en-US" sz="1200" b="1" dirty="0"/>
              <a:t>regulate change</a:t>
            </a:r>
            <a:r>
              <a:rPr lang="en-US" sz="1200" dirty="0"/>
              <a:t> management</a:t>
            </a:r>
          </a:p>
        </p:txBody>
      </p:sp>
      <p:sp>
        <p:nvSpPr>
          <p:cNvPr id="95" name="Curved Down Arrow 94">
            <a:extLst>
              <a:ext uri="{FF2B5EF4-FFF2-40B4-BE49-F238E27FC236}">
                <a16:creationId xmlns:a16="http://schemas.microsoft.com/office/drawing/2014/main" id="{67CA828D-2B5C-6F41-B4F6-C71373FCE79C}"/>
              </a:ext>
            </a:extLst>
          </p:cNvPr>
          <p:cNvSpPr/>
          <p:nvPr/>
        </p:nvSpPr>
        <p:spPr>
          <a:xfrm rot="10800000">
            <a:off x="1394178" y="4837908"/>
            <a:ext cx="7847312" cy="649596"/>
          </a:xfrm>
          <a:prstGeom prst="curved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5" name="Rounded Rectangle 104">
            <a:extLst>
              <a:ext uri="{FF2B5EF4-FFF2-40B4-BE49-F238E27FC236}">
                <a16:creationId xmlns:a16="http://schemas.microsoft.com/office/drawing/2014/main" id="{66E1017C-02DF-6C45-AE3E-71EAD4DFC941}"/>
              </a:ext>
            </a:extLst>
          </p:cNvPr>
          <p:cNvSpPr/>
          <p:nvPr/>
        </p:nvSpPr>
        <p:spPr>
          <a:xfrm>
            <a:off x="2010735" y="5657119"/>
            <a:ext cx="6493902" cy="952635"/>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1D4CCE71-83A4-E640-B8F9-499C4914FDFF}"/>
              </a:ext>
            </a:extLst>
          </p:cNvPr>
          <p:cNvSpPr txBox="1"/>
          <p:nvPr/>
        </p:nvSpPr>
        <p:spPr>
          <a:xfrm>
            <a:off x="2194145" y="5674464"/>
            <a:ext cx="3008351" cy="307777"/>
          </a:xfrm>
          <a:prstGeom prst="rect">
            <a:avLst/>
          </a:prstGeom>
          <a:noFill/>
        </p:spPr>
        <p:txBody>
          <a:bodyPr wrap="square" rtlCol="0">
            <a:spAutoFit/>
          </a:bodyPr>
          <a:lstStyle/>
          <a:p>
            <a:r>
              <a:rPr lang="en-US" sz="1400" u="sng" dirty="0"/>
              <a:t>Container 2 Code</a:t>
            </a:r>
          </a:p>
        </p:txBody>
      </p:sp>
      <p:sp>
        <p:nvSpPr>
          <p:cNvPr id="107" name="TextBox 106">
            <a:extLst>
              <a:ext uri="{FF2B5EF4-FFF2-40B4-BE49-F238E27FC236}">
                <a16:creationId xmlns:a16="http://schemas.microsoft.com/office/drawing/2014/main" id="{8601A79D-5B9F-E64C-8AD0-931A7C004D20}"/>
              </a:ext>
            </a:extLst>
          </p:cNvPr>
          <p:cNvSpPr txBox="1"/>
          <p:nvPr/>
        </p:nvSpPr>
        <p:spPr>
          <a:xfrm>
            <a:off x="2180068" y="5996668"/>
            <a:ext cx="6324569" cy="461665"/>
          </a:xfrm>
          <a:prstGeom prst="rect">
            <a:avLst/>
          </a:prstGeom>
          <a:noFill/>
        </p:spPr>
        <p:txBody>
          <a:bodyPr wrap="square" rtlCol="0">
            <a:spAutoFit/>
          </a:bodyPr>
          <a:lstStyle/>
          <a:p>
            <a:pPr marL="285750" indent="-285750">
              <a:buFont typeface="Arial" panose="020B0604020202020204" pitchFamily="34" charset="0"/>
              <a:buChar char="•"/>
            </a:pPr>
            <a:r>
              <a:rPr lang="en-US" sz="1200" dirty="0"/>
              <a:t>Bringing </a:t>
            </a:r>
            <a:r>
              <a:rPr lang="en-US" sz="1200" b="1" dirty="0"/>
              <a:t>existing</a:t>
            </a:r>
            <a:r>
              <a:rPr lang="en-US" sz="1200" dirty="0"/>
              <a:t> runtime analytics (MA, </a:t>
            </a:r>
            <a:r>
              <a:rPr lang="en-US" sz="1200" dirty="0" err="1"/>
              <a:t>SysDig</a:t>
            </a:r>
            <a:r>
              <a:rPr lang="en-US" sz="1200" dirty="0"/>
              <a:t>,..) </a:t>
            </a:r>
            <a:r>
              <a:rPr lang="en-US" sz="1200" b="1" dirty="0"/>
              <a:t>visibility</a:t>
            </a:r>
            <a:r>
              <a:rPr lang="en-US" sz="1200" dirty="0"/>
              <a:t> to </a:t>
            </a:r>
            <a:r>
              <a:rPr lang="en-US" sz="1200" b="1" dirty="0"/>
              <a:t>developers </a:t>
            </a:r>
            <a:r>
              <a:rPr lang="en-US" sz="1200" dirty="0"/>
              <a:t>(e.g. allowing developer see which files are mutating, so they can change file permissions)</a:t>
            </a:r>
            <a:endParaRPr lang="en-US" sz="1200" b="1" dirty="0"/>
          </a:p>
        </p:txBody>
      </p:sp>
      <p:cxnSp>
        <p:nvCxnSpPr>
          <p:cNvPr id="111" name="Curved Connector 110">
            <a:extLst>
              <a:ext uri="{FF2B5EF4-FFF2-40B4-BE49-F238E27FC236}">
                <a16:creationId xmlns:a16="http://schemas.microsoft.com/office/drawing/2014/main" id="{0B49B307-7766-024B-83FD-D738835BED0D}"/>
              </a:ext>
            </a:extLst>
          </p:cNvPr>
          <p:cNvCxnSpPr>
            <a:stCxn id="44" idx="1"/>
            <a:endCxn id="27" idx="1"/>
          </p:cNvCxnSpPr>
          <p:nvPr/>
        </p:nvCxnSpPr>
        <p:spPr>
          <a:xfrm rot="10800000">
            <a:off x="2633738" y="3439084"/>
            <a:ext cx="48780" cy="567898"/>
          </a:xfrm>
          <a:prstGeom prst="curvedConnector3">
            <a:avLst>
              <a:gd name="adj1" fmla="val 568635"/>
            </a:avLst>
          </a:prstGeom>
          <a:ln w="12700">
            <a:solidFill>
              <a:schemeClr val="accent4"/>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2" name="Oval 141">
            <a:extLst>
              <a:ext uri="{FF2B5EF4-FFF2-40B4-BE49-F238E27FC236}">
                <a16:creationId xmlns:a16="http://schemas.microsoft.com/office/drawing/2014/main" id="{96B5472E-7D3F-6D46-A167-967D207F4338}"/>
              </a:ext>
            </a:extLst>
          </p:cNvPr>
          <p:cNvSpPr/>
          <p:nvPr/>
        </p:nvSpPr>
        <p:spPr>
          <a:xfrm>
            <a:off x="5351277" y="4670978"/>
            <a:ext cx="358346" cy="38305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3" name="Oval 142">
            <a:extLst>
              <a:ext uri="{FF2B5EF4-FFF2-40B4-BE49-F238E27FC236}">
                <a16:creationId xmlns:a16="http://schemas.microsoft.com/office/drawing/2014/main" id="{DB28A64D-52D2-0543-ADD9-F2B0331F52F4}"/>
              </a:ext>
            </a:extLst>
          </p:cNvPr>
          <p:cNvSpPr/>
          <p:nvPr/>
        </p:nvSpPr>
        <p:spPr>
          <a:xfrm>
            <a:off x="4253265" y="4631951"/>
            <a:ext cx="358346" cy="383059"/>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4" name="Oval 143">
            <a:extLst>
              <a:ext uri="{FF2B5EF4-FFF2-40B4-BE49-F238E27FC236}">
                <a16:creationId xmlns:a16="http://schemas.microsoft.com/office/drawing/2014/main" id="{2993C2CD-B1DF-6A41-89AA-1FBF1BFACE54}"/>
              </a:ext>
            </a:extLst>
          </p:cNvPr>
          <p:cNvSpPr/>
          <p:nvPr/>
        </p:nvSpPr>
        <p:spPr>
          <a:xfrm>
            <a:off x="3441040" y="4668294"/>
            <a:ext cx="358346" cy="383059"/>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45" name="Straight Arrow Connector 144">
            <a:extLst>
              <a:ext uri="{FF2B5EF4-FFF2-40B4-BE49-F238E27FC236}">
                <a16:creationId xmlns:a16="http://schemas.microsoft.com/office/drawing/2014/main" id="{FA9F6294-1348-5F41-B544-3D03C30F23A2}"/>
              </a:ext>
            </a:extLst>
          </p:cNvPr>
          <p:cNvCxnSpPr>
            <a:cxnSpLocks/>
            <a:stCxn id="144" idx="6"/>
            <a:endCxn id="143" idx="2"/>
          </p:cNvCxnSpPr>
          <p:nvPr/>
        </p:nvCxnSpPr>
        <p:spPr>
          <a:xfrm flipV="1">
            <a:off x="3799386" y="4823481"/>
            <a:ext cx="453879" cy="3634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DB5E356A-B4AF-A14B-95EE-71657D9E5BC9}"/>
              </a:ext>
            </a:extLst>
          </p:cNvPr>
          <p:cNvSpPr txBox="1"/>
          <p:nvPr/>
        </p:nvSpPr>
        <p:spPr>
          <a:xfrm>
            <a:off x="5314724" y="5060701"/>
            <a:ext cx="543606" cy="254946"/>
          </a:xfrm>
          <a:prstGeom prst="rect">
            <a:avLst/>
          </a:prstGeom>
          <a:noFill/>
        </p:spPr>
        <p:txBody>
          <a:bodyPr wrap="square" rtlCol="0">
            <a:spAutoFit/>
          </a:bodyPr>
          <a:lstStyle/>
          <a:p>
            <a:r>
              <a:rPr lang="en-US" sz="1050" dirty="0">
                <a:solidFill>
                  <a:schemeClr val="bg1"/>
                </a:solidFill>
              </a:rPr>
              <a:t>Image</a:t>
            </a:r>
          </a:p>
        </p:txBody>
      </p:sp>
      <p:sp>
        <p:nvSpPr>
          <p:cNvPr id="147" name="Oval 146">
            <a:extLst>
              <a:ext uri="{FF2B5EF4-FFF2-40B4-BE49-F238E27FC236}">
                <a16:creationId xmlns:a16="http://schemas.microsoft.com/office/drawing/2014/main" id="{49EC3D91-550A-7A49-8AC1-BC0EEAA71AA1}"/>
              </a:ext>
            </a:extLst>
          </p:cNvPr>
          <p:cNvSpPr/>
          <p:nvPr/>
        </p:nvSpPr>
        <p:spPr>
          <a:xfrm>
            <a:off x="6270116" y="4785196"/>
            <a:ext cx="358346" cy="383059"/>
          </a:xfrm>
          <a:prstGeom prst="ellipse">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48" name="Straight Arrow Connector 147">
            <a:extLst>
              <a:ext uri="{FF2B5EF4-FFF2-40B4-BE49-F238E27FC236}">
                <a16:creationId xmlns:a16="http://schemas.microsoft.com/office/drawing/2014/main" id="{3CC260EC-9485-784A-B6F2-B400EF24989A}"/>
              </a:ext>
            </a:extLst>
          </p:cNvPr>
          <p:cNvCxnSpPr>
            <a:stCxn id="142" idx="6"/>
            <a:endCxn id="147" idx="2"/>
          </p:cNvCxnSpPr>
          <p:nvPr/>
        </p:nvCxnSpPr>
        <p:spPr>
          <a:xfrm>
            <a:off x="5709623" y="4862508"/>
            <a:ext cx="560493" cy="1142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334102AE-6EF4-2042-B981-9F9C2CD80841}"/>
              </a:ext>
            </a:extLst>
          </p:cNvPr>
          <p:cNvSpPr txBox="1"/>
          <p:nvPr/>
        </p:nvSpPr>
        <p:spPr>
          <a:xfrm>
            <a:off x="3441040" y="5046191"/>
            <a:ext cx="543606" cy="254946"/>
          </a:xfrm>
          <a:prstGeom prst="rect">
            <a:avLst/>
          </a:prstGeom>
          <a:noFill/>
        </p:spPr>
        <p:txBody>
          <a:bodyPr wrap="square" rtlCol="0">
            <a:spAutoFit/>
          </a:bodyPr>
          <a:lstStyle/>
          <a:p>
            <a:r>
              <a:rPr lang="en-US" sz="1050" dirty="0">
                <a:solidFill>
                  <a:schemeClr val="bg1"/>
                </a:solidFill>
              </a:rPr>
              <a:t>Pkg</a:t>
            </a:r>
          </a:p>
        </p:txBody>
      </p:sp>
      <p:sp>
        <p:nvSpPr>
          <p:cNvPr id="154" name="TextBox 153">
            <a:extLst>
              <a:ext uri="{FF2B5EF4-FFF2-40B4-BE49-F238E27FC236}">
                <a16:creationId xmlns:a16="http://schemas.microsoft.com/office/drawing/2014/main" id="{578CC505-6291-594D-91D4-83877294F2F8}"/>
              </a:ext>
            </a:extLst>
          </p:cNvPr>
          <p:cNvSpPr txBox="1"/>
          <p:nvPr/>
        </p:nvSpPr>
        <p:spPr>
          <a:xfrm>
            <a:off x="4247178" y="5040692"/>
            <a:ext cx="453879" cy="253916"/>
          </a:xfrm>
          <a:prstGeom prst="rect">
            <a:avLst/>
          </a:prstGeom>
          <a:noFill/>
        </p:spPr>
        <p:txBody>
          <a:bodyPr wrap="square" rtlCol="0">
            <a:spAutoFit/>
          </a:bodyPr>
          <a:lstStyle/>
          <a:p>
            <a:r>
              <a:rPr lang="en-US" sz="1050" dirty="0">
                <a:solidFill>
                  <a:schemeClr val="bg1"/>
                </a:solidFill>
              </a:rPr>
              <a:t>repo</a:t>
            </a:r>
          </a:p>
        </p:txBody>
      </p:sp>
      <p:sp>
        <p:nvSpPr>
          <p:cNvPr id="155" name="TextBox 154">
            <a:extLst>
              <a:ext uri="{FF2B5EF4-FFF2-40B4-BE49-F238E27FC236}">
                <a16:creationId xmlns:a16="http://schemas.microsoft.com/office/drawing/2014/main" id="{B453382E-F23A-B742-8F08-C1649E6FF003}"/>
              </a:ext>
            </a:extLst>
          </p:cNvPr>
          <p:cNvSpPr txBox="1"/>
          <p:nvPr/>
        </p:nvSpPr>
        <p:spPr>
          <a:xfrm>
            <a:off x="6096000" y="5191438"/>
            <a:ext cx="988214" cy="253916"/>
          </a:xfrm>
          <a:prstGeom prst="rect">
            <a:avLst/>
          </a:prstGeom>
          <a:noFill/>
        </p:spPr>
        <p:txBody>
          <a:bodyPr wrap="square" rtlCol="0">
            <a:spAutoFit/>
          </a:bodyPr>
          <a:lstStyle/>
          <a:p>
            <a:r>
              <a:rPr lang="en-US" sz="1050" dirty="0">
                <a:solidFill>
                  <a:schemeClr val="bg1"/>
                </a:solidFill>
              </a:rPr>
              <a:t>container</a:t>
            </a:r>
          </a:p>
        </p:txBody>
      </p:sp>
      <p:cxnSp>
        <p:nvCxnSpPr>
          <p:cNvPr id="157" name="Straight Arrow Connector 156">
            <a:extLst>
              <a:ext uri="{FF2B5EF4-FFF2-40B4-BE49-F238E27FC236}">
                <a16:creationId xmlns:a16="http://schemas.microsoft.com/office/drawing/2014/main" id="{10C0BC41-543C-E348-B924-B410E614898C}"/>
              </a:ext>
            </a:extLst>
          </p:cNvPr>
          <p:cNvCxnSpPr>
            <a:stCxn id="143" idx="6"/>
            <a:endCxn id="142" idx="2"/>
          </p:cNvCxnSpPr>
          <p:nvPr/>
        </p:nvCxnSpPr>
        <p:spPr>
          <a:xfrm>
            <a:off x="4611611" y="4823481"/>
            <a:ext cx="739666" cy="3902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485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a:extLst>
              <a:ext uri="{FF2B5EF4-FFF2-40B4-BE49-F238E27FC236}">
                <a16:creationId xmlns:a16="http://schemas.microsoft.com/office/drawing/2014/main" id="{2CB4BBCD-3183-C54A-9C51-FDE6E72A0E53}"/>
              </a:ext>
            </a:extLst>
          </p:cNvPr>
          <p:cNvSpPr txBox="1"/>
          <p:nvPr/>
        </p:nvSpPr>
        <p:spPr>
          <a:xfrm>
            <a:off x="3091513" y="6163051"/>
            <a:ext cx="875706" cy="6924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err="1">
                <a:ln>
                  <a:noFill/>
                </a:ln>
                <a:solidFill>
                  <a:srgbClr val="52CAB8"/>
                </a:solidFill>
                <a:effectLst/>
                <a:uLnTx/>
                <a:uFillTx/>
                <a:latin typeface="Calibri" panose="020F0502020204030204"/>
                <a:ea typeface="+mn-ea"/>
                <a:cs typeface="+mn-cs"/>
              </a:rPr>
              <a:t>Deploy.yaml</a:t>
            </a:r>
            <a:endParaRPr kumimoji="0" lang="en-US" sz="1050" b="0" i="0" u="none" strike="noStrike" kern="1200" cap="none" spc="0" normalizeH="0" baseline="0" noProof="0" dirty="0">
              <a:ln>
                <a:noFill/>
              </a:ln>
              <a:solidFill>
                <a:srgbClr val="52CAB8"/>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err="1">
                <a:ln>
                  <a:noFill/>
                </a:ln>
                <a:solidFill>
                  <a:srgbClr val="52CAB8"/>
                </a:solidFill>
                <a:effectLst/>
                <a:uLnTx/>
                <a:uFillTx/>
                <a:latin typeface="Calibri" panose="020F0502020204030204"/>
                <a:ea typeface="+mn-ea"/>
                <a:cs typeface="+mn-cs"/>
              </a:rPr>
              <a:t>Service.yaml</a:t>
            </a:r>
            <a:endParaRPr kumimoji="0" lang="en-US" sz="1050" b="0" i="0" u="none" strike="noStrike" kern="1200" cap="none" spc="0" normalizeH="0" baseline="0" noProof="0" dirty="0">
              <a:ln>
                <a:noFill/>
              </a:ln>
              <a:solidFill>
                <a:srgbClr val="52CAB8"/>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srgbClr val="52CAB8"/>
              </a:solidFill>
              <a:effectLst/>
              <a:uLnTx/>
              <a:uFillTx/>
              <a:latin typeface="Calibri" panose="020F0502020204030204"/>
              <a:ea typeface="+mn-ea"/>
              <a:cs typeface="+mn-cs"/>
            </a:endParaRPr>
          </a:p>
        </p:txBody>
      </p:sp>
      <p:grpSp>
        <p:nvGrpSpPr>
          <p:cNvPr id="37" name="Group 36">
            <a:extLst>
              <a:ext uri="{FF2B5EF4-FFF2-40B4-BE49-F238E27FC236}">
                <a16:creationId xmlns:a16="http://schemas.microsoft.com/office/drawing/2014/main" id="{D27DC4E8-D694-48DC-8F58-2E4A23AB2C7D}"/>
              </a:ext>
            </a:extLst>
          </p:cNvPr>
          <p:cNvGrpSpPr/>
          <p:nvPr/>
        </p:nvGrpSpPr>
        <p:grpSpPr>
          <a:xfrm>
            <a:off x="573926" y="3968107"/>
            <a:ext cx="3039913" cy="2877183"/>
            <a:chOff x="8991586" y="1976815"/>
            <a:chExt cx="3039913" cy="2877183"/>
          </a:xfrm>
        </p:grpSpPr>
        <p:graphicFrame>
          <p:nvGraphicFramePr>
            <p:cNvPr id="32" name="Diagram 31">
              <a:extLst>
                <a:ext uri="{FF2B5EF4-FFF2-40B4-BE49-F238E27FC236}">
                  <a16:creationId xmlns:a16="http://schemas.microsoft.com/office/drawing/2014/main" id="{5705FCA4-6510-4E49-89F9-B088BEA9A83B}"/>
                </a:ext>
              </a:extLst>
            </p:cNvPr>
            <p:cNvGraphicFramePr/>
            <p:nvPr>
              <p:extLst>
                <p:ext uri="{D42A27DB-BD31-4B8C-83A1-F6EECF244321}">
                  <p14:modId xmlns:p14="http://schemas.microsoft.com/office/powerpoint/2010/main" val="3420262632"/>
                </p:ext>
              </p:extLst>
            </p:nvPr>
          </p:nvGraphicFramePr>
          <p:xfrm>
            <a:off x="8991586" y="1976815"/>
            <a:ext cx="3039913" cy="28771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6" name="TextBox 35">
              <a:extLst>
                <a:ext uri="{FF2B5EF4-FFF2-40B4-BE49-F238E27FC236}">
                  <a16:creationId xmlns:a16="http://schemas.microsoft.com/office/drawing/2014/main" id="{9FC63CF3-0AC0-4A80-82C1-985FA50C2C8D}"/>
                </a:ext>
              </a:extLst>
            </p:cNvPr>
            <p:cNvSpPr txBox="1"/>
            <p:nvPr/>
          </p:nvSpPr>
          <p:spPr>
            <a:xfrm>
              <a:off x="9530152" y="3668845"/>
              <a:ext cx="961969" cy="323165"/>
            </a:xfrm>
            <a:prstGeom prst="rect">
              <a:avLst/>
            </a:prstGeom>
            <a:noFill/>
          </p:spPr>
          <p:txBody>
            <a:bodyPr wrap="square" rtlCol="0">
              <a:spAutoFit/>
            </a:bodyPr>
            <a:lstStyle/>
            <a:p>
              <a:r>
                <a:rPr lang="en-US" sz="1500" b="1" dirty="0"/>
                <a:t>Configs</a:t>
              </a:r>
              <a:endParaRPr lang="en-IL" sz="1500" b="1" dirty="0"/>
            </a:p>
          </p:txBody>
        </p:sp>
        <p:sp>
          <p:nvSpPr>
            <p:cNvPr id="142" name="TextBox 141">
              <a:extLst>
                <a:ext uri="{FF2B5EF4-FFF2-40B4-BE49-F238E27FC236}">
                  <a16:creationId xmlns:a16="http://schemas.microsoft.com/office/drawing/2014/main" id="{8A5BE315-42E0-4244-8C8B-8A49AF33B466}"/>
                </a:ext>
              </a:extLst>
            </p:cNvPr>
            <p:cNvSpPr txBox="1"/>
            <p:nvPr/>
          </p:nvSpPr>
          <p:spPr>
            <a:xfrm>
              <a:off x="9255915" y="2898940"/>
              <a:ext cx="1547390" cy="323165"/>
            </a:xfrm>
            <a:prstGeom prst="rect">
              <a:avLst/>
            </a:prstGeom>
            <a:noFill/>
          </p:spPr>
          <p:txBody>
            <a:bodyPr wrap="square" rtlCol="0">
              <a:spAutoFit/>
            </a:bodyPr>
            <a:lstStyle/>
            <a:p>
              <a:r>
                <a:rPr lang="en-US" sz="1500" b="1" dirty="0"/>
                <a:t>Infrastructure</a:t>
              </a:r>
              <a:endParaRPr lang="en-IL" sz="1500" b="1" dirty="0"/>
            </a:p>
          </p:txBody>
        </p:sp>
        <p:sp>
          <p:nvSpPr>
            <p:cNvPr id="143" name="TextBox 142">
              <a:extLst>
                <a:ext uri="{FF2B5EF4-FFF2-40B4-BE49-F238E27FC236}">
                  <a16:creationId xmlns:a16="http://schemas.microsoft.com/office/drawing/2014/main" id="{DAADADFA-2496-4F1E-8DFB-E3593713F50E}"/>
                </a:ext>
              </a:extLst>
            </p:cNvPr>
            <p:cNvSpPr txBox="1"/>
            <p:nvPr/>
          </p:nvSpPr>
          <p:spPr>
            <a:xfrm>
              <a:off x="10662061" y="2857875"/>
              <a:ext cx="961969" cy="323165"/>
            </a:xfrm>
            <a:prstGeom prst="rect">
              <a:avLst/>
            </a:prstGeom>
            <a:noFill/>
          </p:spPr>
          <p:txBody>
            <a:bodyPr wrap="square" rtlCol="0">
              <a:spAutoFit/>
            </a:bodyPr>
            <a:lstStyle/>
            <a:p>
              <a:r>
                <a:rPr lang="en-US" sz="1500" b="1" dirty="0"/>
                <a:t>Build</a:t>
              </a:r>
              <a:endParaRPr lang="en-IL" sz="1500" b="1" dirty="0"/>
            </a:p>
          </p:txBody>
        </p:sp>
        <p:sp>
          <p:nvSpPr>
            <p:cNvPr id="144" name="TextBox 143">
              <a:extLst>
                <a:ext uri="{FF2B5EF4-FFF2-40B4-BE49-F238E27FC236}">
                  <a16:creationId xmlns:a16="http://schemas.microsoft.com/office/drawing/2014/main" id="{2D39A849-1E63-476C-AAE5-FD339FB87500}"/>
                </a:ext>
              </a:extLst>
            </p:cNvPr>
            <p:cNvSpPr txBox="1"/>
            <p:nvPr/>
          </p:nvSpPr>
          <p:spPr>
            <a:xfrm>
              <a:off x="10508615" y="3720773"/>
              <a:ext cx="1268862" cy="323165"/>
            </a:xfrm>
            <a:prstGeom prst="rect">
              <a:avLst/>
            </a:prstGeom>
            <a:noFill/>
          </p:spPr>
          <p:txBody>
            <a:bodyPr wrap="square" rtlCol="0">
              <a:spAutoFit/>
            </a:bodyPr>
            <a:lstStyle/>
            <a:p>
              <a:r>
                <a:rPr lang="en-US" sz="1500" b="1" dirty="0"/>
                <a:t>Deployment</a:t>
              </a:r>
              <a:endParaRPr lang="en-IL" sz="1500" b="1" dirty="0"/>
            </a:p>
          </p:txBody>
        </p:sp>
      </p:grpSp>
      <p:sp>
        <p:nvSpPr>
          <p:cNvPr id="49" name="TextBox 48">
            <a:extLst>
              <a:ext uri="{FF2B5EF4-FFF2-40B4-BE49-F238E27FC236}">
                <a16:creationId xmlns:a16="http://schemas.microsoft.com/office/drawing/2014/main" id="{1345B2D1-176B-5D43-B13D-48D57818CD5A}"/>
              </a:ext>
            </a:extLst>
          </p:cNvPr>
          <p:cNvSpPr txBox="1"/>
          <p:nvPr/>
        </p:nvSpPr>
        <p:spPr>
          <a:xfrm>
            <a:off x="151728" y="6115072"/>
            <a:ext cx="83369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9BF64"/>
                </a:solidFill>
                <a:effectLst/>
                <a:uLnTx/>
                <a:uFillTx/>
                <a:latin typeface="Calibri" panose="020F0502020204030204"/>
                <a:ea typeface="+mn-ea"/>
                <a:cs typeface="+mn-cs"/>
              </a:rPr>
              <a:t>*.</a:t>
            </a:r>
            <a:r>
              <a:rPr kumimoji="0" lang="en-US" sz="1000" b="0" i="0" u="none" strike="noStrike" kern="1200" cap="none" spc="0" normalizeH="0" baseline="0" noProof="0" dirty="0">
                <a:ln>
                  <a:noFill/>
                </a:ln>
                <a:solidFill>
                  <a:srgbClr val="49BF64"/>
                </a:solidFill>
                <a:effectLst/>
                <a:uLnTx/>
                <a:uFillTx/>
                <a:latin typeface="Calibri" panose="020F0502020204030204"/>
                <a:ea typeface="+mn-ea"/>
                <a:cs typeface="+mn-cs"/>
              </a:rPr>
              <a:t>conf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err="1">
                <a:ln>
                  <a:noFill/>
                </a:ln>
                <a:solidFill>
                  <a:srgbClr val="49BF64"/>
                </a:solidFill>
                <a:effectLst/>
                <a:uLnTx/>
                <a:uFillTx/>
                <a:latin typeface="Calibri" panose="020F0502020204030204"/>
                <a:ea typeface="+mn-ea"/>
                <a:cs typeface="+mn-cs"/>
              </a:rPr>
              <a:t>configmaps</a:t>
            </a:r>
            <a:endParaRPr kumimoji="0" lang="en-US" sz="800" b="0" i="0" u="none" strike="noStrike" kern="1200" cap="none" spc="0" normalizeH="0" baseline="0" noProof="0" dirty="0">
              <a:ln>
                <a:noFill/>
              </a:ln>
              <a:solidFill>
                <a:srgbClr val="49BF6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9BF64"/>
                </a:solidFill>
                <a:effectLst/>
                <a:uLnTx/>
                <a:uFillTx/>
                <a:latin typeface="Calibri" panose="020F0502020204030204"/>
                <a:ea typeface="+mn-ea"/>
                <a:cs typeface="+mn-cs"/>
              </a:rPr>
              <a:t>secrets</a:t>
            </a:r>
          </a:p>
        </p:txBody>
      </p:sp>
      <p:sp>
        <p:nvSpPr>
          <p:cNvPr id="2" name="Title 1">
            <a:extLst>
              <a:ext uri="{FF2B5EF4-FFF2-40B4-BE49-F238E27FC236}">
                <a16:creationId xmlns:a16="http://schemas.microsoft.com/office/drawing/2014/main" id="{9D618E14-2909-A544-84A3-561E7ACE0F0B}"/>
              </a:ext>
            </a:extLst>
          </p:cNvPr>
          <p:cNvSpPr>
            <a:spLocks noGrp="1"/>
          </p:cNvSpPr>
          <p:nvPr>
            <p:ph type="title"/>
          </p:nvPr>
        </p:nvSpPr>
        <p:spPr>
          <a:xfrm>
            <a:off x="0" y="0"/>
            <a:ext cx="12192000" cy="1015681"/>
          </a:xfrm>
          <a:solidFill>
            <a:srgbClr val="002060"/>
          </a:solidFill>
        </p:spPr>
        <p:txBody>
          <a:bodyPr/>
          <a:lstStyle/>
          <a:p>
            <a:r>
              <a:rPr lang="en-US" dirty="0" err="1">
                <a:solidFill>
                  <a:schemeClr val="accent1"/>
                </a:solidFill>
              </a:rPr>
              <a:t>GitSecure</a:t>
            </a:r>
            <a:r>
              <a:rPr lang="en-US" dirty="0">
                <a:solidFill>
                  <a:schemeClr val="accent1"/>
                </a:solidFill>
              </a:rPr>
              <a:t> Overview</a:t>
            </a:r>
          </a:p>
        </p:txBody>
      </p:sp>
      <p:pic>
        <p:nvPicPr>
          <p:cNvPr id="4" name="Picture 3" descr="A picture containing vector graphics&#10;&#10;Description automatically generated">
            <a:extLst>
              <a:ext uri="{FF2B5EF4-FFF2-40B4-BE49-F238E27FC236}">
                <a16:creationId xmlns:a16="http://schemas.microsoft.com/office/drawing/2014/main" id="{3CE0698A-D9B6-044E-9860-B2D2B353E35E}"/>
              </a:ext>
            </a:extLst>
          </p:cNvPr>
          <p:cNvPicPr>
            <a:picLocks noChangeAspect="1"/>
          </p:cNvPicPr>
          <p:nvPr/>
        </p:nvPicPr>
        <p:blipFill>
          <a:blip r:embed="rId7"/>
          <a:stretch>
            <a:fillRect/>
          </a:stretch>
        </p:blipFill>
        <p:spPr>
          <a:xfrm>
            <a:off x="1432225" y="1325861"/>
            <a:ext cx="613008" cy="613008"/>
          </a:xfrm>
          <a:prstGeom prst="rect">
            <a:avLst/>
          </a:prstGeom>
        </p:spPr>
      </p:pic>
      <p:pic>
        <p:nvPicPr>
          <p:cNvPr id="5" name="Picture 4">
            <a:extLst>
              <a:ext uri="{FF2B5EF4-FFF2-40B4-BE49-F238E27FC236}">
                <a16:creationId xmlns:a16="http://schemas.microsoft.com/office/drawing/2014/main" id="{5788F3C6-BC19-2B4A-B37F-E55AE9688A59}"/>
              </a:ext>
            </a:extLst>
          </p:cNvPr>
          <p:cNvPicPr>
            <a:picLocks noChangeAspect="1"/>
          </p:cNvPicPr>
          <p:nvPr/>
        </p:nvPicPr>
        <p:blipFill>
          <a:blip r:embed="rId8"/>
          <a:stretch>
            <a:fillRect/>
          </a:stretch>
        </p:blipFill>
        <p:spPr>
          <a:xfrm>
            <a:off x="3061704" y="1327027"/>
            <a:ext cx="1162462" cy="653885"/>
          </a:xfrm>
          <a:prstGeom prst="rect">
            <a:avLst/>
          </a:prstGeom>
        </p:spPr>
      </p:pic>
      <p:pic>
        <p:nvPicPr>
          <p:cNvPr id="6" name="Picture 5" descr="A close up of a logo&#10;&#10;Description automatically generated">
            <a:extLst>
              <a:ext uri="{FF2B5EF4-FFF2-40B4-BE49-F238E27FC236}">
                <a16:creationId xmlns:a16="http://schemas.microsoft.com/office/drawing/2014/main" id="{1AA8E284-FF3A-DA46-8F5E-C53737CDDDF7}"/>
              </a:ext>
            </a:extLst>
          </p:cNvPr>
          <p:cNvPicPr>
            <a:picLocks noChangeAspect="1"/>
          </p:cNvPicPr>
          <p:nvPr/>
        </p:nvPicPr>
        <p:blipFill>
          <a:blip r:embed="rId9"/>
          <a:stretch>
            <a:fillRect/>
          </a:stretch>
        </p:blipFill>
        <p:spPr>
          <a:xfrm>
            <a:off x="9139291" y="1292521"/>
            <a:ext cx="1743693" cy="653885"/>
          </a:xfrm>
          <a:prstGeom prst="rect">
            <a:avLst/>
          </a:prstGeom>
        </p:spPr>
      </p:pic>
      <p:pic>
        <p:nvPicPr>
          <p:cNvPr id="8" name="Picture 7" descr="A drawing of a cartoon character&#10;&#10;Description automatically generated">
            <a:extLst>
              <a:ext uri="{FF2B5EF4-FFF2-40B4-BE49-F238E27FC236}">
                <a16:creationId xmlns:a16="http://schemas.microsoft.com/office/drawing/2014/main" id="{FB589219-FFC7-5540-B169-7B2F9297A30C}"/>
              </a:ext>
            </a:extLst>
          </p:cNvPr>
          <p:cNvPicPr>
            <a:picLocks noChangeAspect="1"/>
          </p:cNvPicPr>
          <p:nvPr/>
        </p:nvPicPr>
        <p:blipFill>
          <a:blip r:embed="rId10"/>
          <a:stretch>
            <a:fillRect/>
          </a:stretch>
        </p:blipFill>
        <p:spPr>
          <a:xfrm>
            <a:off x="5177127" y="1788205"/>
            <a:ext cx="953097" cy="285929"/>
          </a:xfrm>
          <a:prstGeom prst="rect">
            <a:avLst/>
          </a:prstGeom>
        </p:spPr>
      </p:pic>
      <p:pic>
        <p:nvPicPr>
          <p:cNvPr id="9" name="Picture 8" descr="A picture containing clipart&#10;&#10;Description automatically generated">
            <a:extLst>
              <a:ext uri="{FF2B5EF4-FFF2-40B4-BE49-F238E27FC236}">
                <a16:creationId xmlns:a16="http://schemas.microsoft.com/office/drawing/2014/main" id="{36608074-B510-294A-80F9-E8E18555EE37}"/>
              </a:ext>
            </a:extLst>
          </p:cNvPr>
          <p:cNvPicPr>
            <a:picLocks noChangeAspect="1"/>
          </p:cNvPicPr>
          <p:nvPr/>
        </p:nvPicPr>
        <p:blipFill>
          <a:blip r:embed="rId11"/>
          <a:stretch>
            <a:fillRect/>
          </a:stretch>
        </p:blipFill>
        <p:spPr>
          <a:xfrm>
            <a:off x="4488451" y="1370136"/>
            <a:ext cx="1087869" cy="346140"/>
          </a:xfrm>
          <a:prstGeom prst="rect">
            <a:avLst/>
          </a:prstGeom>
        </p:spPr>
      </p:pic>
      <p:pic>
        <p:nvPicPr>
          <p:cNvPr id="10" name="Picture 9" descr="A close up of a sign&#10;&#10;Description automatically generated">
            <a:extLst>
              <a:ext uri="{FF2B5EF4-FFF2-40B4-BE49-F238E27FC236}">
                <a16:creationId xmlns:a16="http://schemas.microsoft.com/office/drawing/2014/main" id="{C17032FC-E0C6-0D47-929F-8DACECCA982D}"/>
              </a:ext>
            </a:extLst>
          </p:cNvPr>
          <p:cNvPicPr>
            <a:picLocks noChangeAspect="1"/>
          </p:cNvPicPr>
          <p:nvPr/>
        </p:nvPicPr>
        <p:blipFill>
          <a:blip r:embed="rId12"/>
          <a:stretch>
            <a:fillRect/>
          </a:stretch>
        </p:blipFill>
        <p:spPr>
          <a:xfrm>
            <a:off x="5625259" y="1378962"/>
            <a:ext cx="1083553" cy="346135"/>
          </a:xfrm>
          <a:prstGeom prst="rect">
            <a:avLst/>
          </a:prstGeom>
        </p:spPr>
      </p:pic>
      <p:cxnSp>
        <p:nvCxnSpPr>
          <p:cNvPr id="11" name="Straight Connector 10">
            <a:extLst>
              <a:ext uri="{FF2B5EF4-FFF2-40B4-BE49-F238E27FC236}">
                <a16:creationId xmlns:a16="http://schemas.microsoft.com/office/drawing/2014/main" id="{AC9D035F-A20C-7748-B5C5-B16495906247}"/>
              </a:ext>
            </a:extLst>
          </p:cNvPr>
          <p:cNvCxnSpPr>
            <a:cxnSpLocks/>
          </p:cNvCxnSpPr>
          <p:nvPr/>
        </p:nvCxnSpPr>
        <p:spPr>
          <a:xfrm>
            <a:off x="1774565" y="2140399"/>
            <a:ext cx="0" cy="863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CFC7214-1B1A-774D-9A56-6D08B022A48F}"/>
              </a:ext>
            </a:extLst>
          </p:cNvPr>
          <p:cNvCxnSpPr>
            <a:cxnSpLocks/>
          </p:cNvCxnSpPr>
          <p:nvPr/>
        </p:nvCxnSpPr>
        <p:spPr>
          <a:xfrm>
            <a:off x="3600432" y="2140399"/>
            <a:ext cx="0" cy="863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71E34EB-E991-8041-B82B-4F3693239ABE}"/>
              </a:ext>
            </a:extLst>
          </p:cNvPr>
          <p:cNvCxnSpPr>
            <a:cxnSpLocks/>
          </p:cNvCxnSpPr>
          <p:nvPr/>
        </p:nvCxnSpPr>
        <p:spPr>
          <a:xfrm>
            <a:off x="5555313" y="2140399"/>
            <a:ext cx="0" cy="695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350D388-340A-F441-980F-E10DBE7A9BD0}"/>
              </a:ext>
            </a:extLst>
          </p:cNvPr>
          <p:cNvCxnSpPr>
            <a:cxnSpLocks/>
          </p:cNvCxnSpPr>
          <p:nvPr/>
        </p:nvCxnSpPr>
        <p:spPr>
          <a:xfrm>
            <a:off x="7756884" y="1932148"/>
            <a:ext cx="8230" cy="9039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6602057-DC7B-C642-B417-007FE366BDB1}"/>
              </a:ext>
            </a:extLst>
          </p:cNvPr>
          <p:cNvCxnSpPr>
            <a:cxnSpLocks/>
          </p:cNvCxnSpPr>
          <p:nvPr/>
        </p:nvCxnSpPr>
        <p:spPr>
          <a:xfrm>
            <a:off x="9974914" y="1966935"/>
            <a:ext cx="0" cy="668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24F82B6-1423-7341-8015-162D7CE0C17D}"/>
              </a:ext>
            </a:extLst>
          </p:cNvPr>
          <p:cNvCxnSpPr/>
          <p:nvPr/>
        </p:nvCxnSpPr>
        <p:spPr>
          <a:xfrm>
            <a:off x="1774565" y="2458451"/>
            <a:ext cx="18258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9DB82F0-B8F0-C84F-98A9-2399AFF47B44}"/>
              </a:ext>
            </a:extLst>
          </p:cNvPr>
          <p:cNvCxnSpPr>
            <a:cxnSpLocks/>
          </p:cNvCxnSpPr>
          <p:nvPr/>
        </p:nvCxnSpPr>
        <p:spPr>
          <a:xfrm>
            <a:off x="3600432" y="2548440"/>
            <a:ext cx="19548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C967C9A-C3F9-494F-94DC-B8CE00DCE063}"/>
              </a:ext>
            </a:extLst>
          </p:cNvPr>
          <p:cNvCxnSpPr>
            <a:cxnSpLocks/>
          </p:cNvCxnSpPr>
          <p:nvPr/>
        </p:nvCxnSpPr>
        <p:spPr>
          <a:xfrm flipV="1">
            <a:off x="5576320" y="2611338"/>
            <a:ext cx="2209801"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A58747D-AF7D-CB40-8BC7-338089C6D2AA}"/>
              </a:ext>
            </a:extLst>
          </p:cNvPr>
          <p:cNvCxnSpPr/>
          <p:nvPr/>
        </p:nvCxnSpPr>
        <p:spPr>
          <a:xfrm>
            <a:off x="7765114" y="2548440"/>
            <a:ext cx="2209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a:extLst>
              <a:ext uri="{FF2B5EF4-FFF2-40B4-BE49-F238E27FC236}">
                <a16:creationId xmlns:a16="http://schemas.microsoft.com/office/drawing/2014/main" id="{D9DE5D06-4E2D-7246-8E85-36BD6C0CFC12}"/>
              </a:ext>
            </a:extLst>
          </p:cNvPr>
          <p:cNvSpPr/>
          <p:nvPr/>
        </p:nvSpPr>
        <p:spPr>
          <a:xfrm>
            <a:off x="6998909" y="1117705"/>
            <a:ext cx="4005470" cy="2218698"/>
          </a:xfrm>
          <a:prstGeom prst="round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Rounded Rectangle 21">
            <a:extLst>
              <a:ext uri="{FF2B5EF4-FFF2-40B4-BE49-F238E27FC236}">
                <a16:creationId xmlns:a16="http://schemas.microsoft.com/office/drawing/2014/main" id="{01AEB581-CFD8-7A4D-AB0E-DD08AF1BEC88}"/>
              </a:ext>
            </a:extLst>
          </p:cNvPr>
          <p:cNvSpPr/>
          <p:nvPr/>
        </p:nvSpPr>
        <p:spPr>
          <a:xfrm>
            <a:off x="7406491" y="2776409"/>
            <a:ext cx="1124465" cy="3203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IBM VA</a:t>
            </a:r>
          </a:p>
        </p:txBody>
      </p:sp>
      <p:pic>
        <p:nvPicPr>
          <p:cNvPr id="23" name="Picture 22" descr="A picture containing drawing, table&#10;&#10;Description automatically generated">
            <a:extLst>
              <a:ext uri="{FF2B5EF4-FFF2-40B4-BE49-F238E27FC236}">
                <a16:creationId xmlns:a16="http://schemas.microsoft.com/office/drawing/2014/main" id="{A33BC086-54B0-0540-BAA7-87A2C1C814F2}"/>
              </a:ext>
            </a:extLst>
          </p:cNvPr>
          <p:cNvPicPr>
            <a:picLocks noChangeAspect="1"/>
          </p:cNvPicPr>
          <p:nvPr/>
        </p:nvPicPr>
        <p:blipFill>
          <a:blip r:embed="rId13"/>
          <a:stretch>
            <a:fillRect/>
          </a:stretch>
        </p:blipFill>
        <p:spPr>
          <a:xfrm>
            <a:off x="8808773" y="2647400"/>
            <a:ext cx="757860" cy="595461"/>
          </a:xfrm>
          <a:prstGeom prst="rect">
            <a:avLst/>
          </a:prstGeom>
        </p:spPr>
      </p:pic>
      <p:pic>
        <p:nvPicPr>
          <p:cNvPr id="24" name="Picture 23" descr="A picture containing drawing&#10;&#10;Description automatically generated">
            <a:extLst>
              <a:ext uri="{FF2B5EF4-FFF2-40B4-BE49-F238E27FC236}">
                <a16:creationId xmlns:a16="http://schemas.microsoft.com/office/drawing/2014/main" id="{A48592D4-E06C-2C43-A2BB-B8D0D745059F}"/>
              </a:ext>
            </a:extLst>
          </p:cNvPr>
          <p:cNvPicPr>
            <a:picLocks noChangeAspect="1"/>
          </p:cNvPicPr>
          <p:nvPr/>
        </p:nvPicPr>
        <p:blipFill>
          <a:blip r:embed="rId14"/>
          <a:stretch>
            <a:fillRect/>
          </a:stretch>
        </p:blipFill>
        <p:spPr>
          <a:xfrm>
            <a:off x="9763767" y="2690339"/>
            <a:ext cx="962795" cy="343432"/>
          </a:xfrm>
          <a:prstGeom prst="rect">
            <a:avLst/>
          </a:prstGeom>
        </p:spPr>
      </p:pic>
      <p:sp>
        <p:nvSpPr>
          <p:cNvPr id="44" name="Left Brace 43">
            <a:extLst>
              <a:ext uri="{FF2B5EF4-FFF2-40B4-BE49-F238E27FC236}">
                <a16:creationId xmlns:a16="http://schemas.microsoft.com/office/drawing/2014/main" id="{1EBED9DC-D966-0A43-85DE-FD03367607D5}"/>
              </a:ext>
            </a:extLst>
          </p:cNvPr>
          <p:cNvSpPr/>
          <p:nvPr/>
        </p:nvSpPr>
        <p:spPr>
          <a:xfrm>
            <a:off x="2834586" y="3955170"/>
            <a:ext cx="191136" cy="571072"/>
          </a:xfrm>
          <a:prstGeom prst="leftBrace">
            <a:avLst/>
          </a:prstGeom>
          <a:ln>
            <a:solidFill>
              <a:srgbClr val="5B9BD5"/>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B050"/>
              </a:solidFill>
              <a:effectLst/>
              <a:uLnTx/>
              <a:uFillTx/>
              <a:latin typeface="Calibri" panose="020F0502020204030204"/>
              <a:ea typeface="+mn-ea"/>
              <a:cs typeface="+mn-cs"/>
            </a:endParaRPr>
          </a:p>
        </p:txBody>
      </p:sp>
      <p:sp>
        <p:nvSpPr>
          <p:cNvPr id="45" name="Right Brace 44">
            <a:extLst>
              <a:ext uri="{FF2B5EF4-FFF2-40B4-BE49-F238E27FC236}">
                <a16:creationId xmlns:a16="http://schemas.microsoft.com/office/drawing/2014/main" id="{75C9B712-7FC7-EC4D-992A-46DC5B7D4D6B}"/>
              </a:ext>
            </a:extLst>
          </p:cNvPr>
          <p:cNvSpPr/>
          <p:nvPr/>
        </p:nvSpPr>
        <p:spPr>
          <a:xfrm>
            <a:off x="3920771" y="3970618"/>
            <a:ext cx="191136" cy="571072"/>
          </a:xfrm>
          <a:prstGeom prst="rightBrace">
            <a:avLst/>
          </a:prstGeom>
          <a:ln>
            <a:solidFill>
              <a:srgbClr val="5B9BD5"/>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B050"/>
              </a:solidFill>
              <a:effectLst/>
              <a:uLnTx/>
              <a:uFillTx/>
              <a:latin typeface="Calibri" panose="020F0502020204030204"/>
              <a:ea typeface="+mn-ea"/>
              <a:cs typeface="+mn-cs"/>
            </a:endParaRPr>
          </a:p>
        </p:txBody>
      </p:sp>
      <p:sp>
        <p:nvSpPr>
          <p:cNvPr id="46" name="TextBox 45">
            <a:extLst>
              <a:ext uri="{FF2B5EF4-FFF2-40B4-BE49-F238E27FC236}">
                <a16:creationId xmlns:a16="http://schemas.microsoft.com/office/drawing/2014/main" id="{78AC5BD0-F930-3541-A245-8CD513B9C592}"/>
              </a:ext>
            </a:extLst>
          </p:cNvPr>
          <p:cNvSpPr txBox="1"/>
          <p:nvPr/>
        </p:nvSpPr>
        <p:spPr>
          <a:xfrm>
            <a:off x="2950677" y="3945875"/>
            <a:ext cx="1130845"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err="1">
                <a:ln>
                  <a:noFill/>
                </a:ln>
                <a:solidFill>
                  <a:srgbClr val="5B9BD5"/>
                </a:solidFill>
                <a:effectLst/>
                <a:uLnTx/>
                <a:uFillTx/>
                <a:latin typeface="Calibri" panose="020F0502020204030204"/>
                <a:ea typeface="+mn-ea"/>
                <a:cs typeface="+mn-cs"/>
              </a:rPr>
              <a:t>Dockerfile</a:t>
            </a:r>
            <a:endParaRPr kumimoji="0" lang="en-US" sz="1000" b="0" i="0" u="none" strike="noStrike" kern="1200" cap="none" spc="0" normalizeH="0" baseline="0" noProof="0" dirty="0">
              <a:ln>
                <a:noFill/>
              </a:ln>
              <a:solidFill>
                <a:srgbClr val="5B9BD5"/>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err="1">
                <a:ln>
                  <a:noFill/>
                </a:ln>
                <a:solidFill>
                  <a:srgbClr val="5B9BD5"/>
                </a:solidFill>
                <a:effectLst/>
                <a:uLnTx/>
                <a:uFillTx/>
                <a:latin typeface="Calibri" panose="020F0502020204030204"/>
                <a:ea typeface="+mn-ea"/>
                <a:cs typeface="+mn-cs"/>
              </a:rPr>
              <a:t>requirements.txt</a:t>
            </a:r>
            <a:endParaRPr kumimoji="0" lang="en-US" sz="1000" b="0" i="0" u="none" strike="noStrike" kern="1200" cap="none" spc="0" normalizeH="0" baseline="0" noProof="0" dirty="0">
              <a:ln>
                <a:noFill/>
              </a:ln>
              <a:solidFill>
                <a:srgbClr val="5B9BD5"/>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5B9BD5"/>
                </a:solidFill>
                <a:effectLst/>
                <a:uLnTx/>
                <a:uFillTx/>
                <a:latin typeface="Calibri" panose="020F0502020204030204"/>
                <a:ea typeface="+mn-ea"/>
                <a:cs typeface="+mn-cs"/>
              </a:rPr>
              <a:t>package-</a:t>
            </a:r>
            <a:r>
              <a:rPr kumimoji="0" lang="en-US" sz="1000" b="0" i="0" u="none" strike="noStrike" kern="1200" cap="none" spc="0" normalizeH="0" baseline="0" noProof="0" dirty="0" err="1">
                <a:ln>
                  <a:noFill/>
                </a:ln>
                <a:solidFill>
                  <a:srgbClr val="5B9BD5"/>
                </a:solidFill>
                <a:effectLst/>
                <a:uLnTx/>
                <a:uFillTx/>
                <a:latin typeface="Calibri" panose="020F0502020204030204"/>
                <a:ea typeface="+mn-ea"/>
                <a:cs typeface="+mn-cs"/>
              </a:rPr>
              <a:t>lock.json</a:t>
            </a:r>
            <a:endParaRPr kumimoji="0" lang="en-US" sz="1000" b="0" i="0" u="none" strike="noStrike" kern="1200" cap="none" spc="0" normalizeH="0" baseline="0" noProof="0" dirty="0">
              <a:ln>
                <a:noFill/>
              </a:ln>
              <a:solidFill>
                <a:srgbClr val="5B9BD5"/>
              </a:solidFill>
              <a:effectLst/>
              <a:uLnTx/>
              <a:uFillTx/>
              <a:latin typeface="Calibri" panose="020F0502020204030204"/>
              <a:ea typeface="+mn-ea"/>
              <a:cs typeface="+mn-cs"/>
            </a:endParaRPr>
          </a:p>
        </p:txBody>
      </p:sp>
      <p:sp>
        <p:nvSpPr>
          <p:cNvPr id="47" name="Left Brace 46">
            <a:extLst>
              <a:ext uri="{FF2B5EF4-FFF2-40B4-BE49-F238E27FC236}">
                <a16:creationId xmlns:a16="http://schemas.microsoft.com/office/drawing/2014/main" id="{B7764E81-1ABE-1C41-95D8-5BD743BA512F}"/>
              </a:ext>
            </a:extLst>
          </p:cNvPr>
          <p:cNvSpPr/>
          <p:nvPr/>
        </p:nvSpPr>
        <p:spPr>
          <a:xfrm>
            <a:off x="48651" y="6191016"/>
            <a:ext cx="217171" cy="541107"/>
          </a:xfrm>
          <a:prstGeom prst="leftBrace">
            <a:avLst/>
          </a:prstGeom>
          <a:ln>
            <a:solidFill>
              <a:srgbClr val="49BF64"/>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00"/>
              </a:solidFill>
              <a:effectLst/>
              <a:uLnTx/>
              <a:uFillTx/>
              <a:latin typeface="Calibri" panose="020F0502020204030204"/>
              <a:ea typeface="+mn-ea"/>
              <a:cs typeface="+mn-cs"/>
            </a:endParaRPr>
          </a:p>
        </p:txBody>
      </p:sp>
      <p:sp>
        <p:nvSpPr>
          <p:cNvPr id="48" name="Right Brace 47">
            <a:extLst>
              <a:ext uri="{FF2B5EF4-FFF2-40B4-BE49-F238E27FC236}">
                <a16:creationId xmlns:a16="http://schemas.microsoft.com/office/drawing/2014/main" id="{977004F9-D6E3-B141-9D86-B911EB91A284}"/>
              </a:ext>
            </a:extLst>
          </p:cNvPr>
          <p:cNvSpPr/>
          <p:nvPr/>
        </p:nvSpPr>
        <p:spPr>
          <a:xfrm>
            <a:off x="924676" y="6224333"/>
            <a:ext cx="107240" cy="498726"/>
          </a:xfrm>
          <a:prstGeom prst="rightBrace">
            <a:avLst/>
          </a:prstGeom>
          <a:ln>
            <a:solidFill>
              <a:srgbClr val="49BF64"/>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sp>
        <p:nvSpPr>
          <p:cNvPr id="50" name="Left Brace 49">
            <a:extLst>
              <a:ext uri="{FF2B5EF4-FFF2-40B4-BE49-F238E27FC236}">
                <a16:creationId xmlns:a16="http://schemas.microsoft.com/office/drawing/2014/main" id="{328C988A-390B-6D42-905A-BF87B5105993}"/>
              </a:ext>
            </a:extLst>
          </p:cNvPr>
          <p:cNvSpPr/>
          <p:nvPr/>
        </p:nvSpPr>
        <p:spPr>
          <a:xfrm>
            <a:off x="3040177" y="6181155"/>
            <a:ext cx="192031" cy="403257"/>
          </a:xfrm>
          <a:prstGeom prst="leftBrace">
            <a:avLst/>
          </a:prstGeom>
          <a:ln>
            <a:solidFill>
              <a:srgbClr val="52CAB8"/>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Right Brace 50">
            <a:extLst>
              <a:ext uri="{FF2B5EF4-FFF2-40B4-BE49-F238E27FC236}">
                <a16:creationId xmlns:a16="http://schemas.microsoft.com/office/drawing/2014/main" id="{6304392C-B8A3-8C43-A42E-13649944B9C4}"/>
              </a:ext>
            </a:extLst>
          </p:cNvPr>
          <p:cNvSpPr/>
          <p:nvPr/>
        </p:nvSpPr>
        <p:spPr>
          <a:xfrm>
            <a:off x="3806291" y="6181155"/>
            <a:ext cx="160928" cy="403257"/>
          </a:xfrm>
          <a:prstGeom prst="rightBrace">
            <a:avLst/>
          </a:prstGeom>
          <a:ln>
            <a:solidFill>
              <a:srgbClr val="52CAB8"/>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6" name="Picture 55" descr="A picture containing wheel, transport&#10;&#10;Description automatically generated">
            <a:extLst>
              <a:ext uri="{FF2B5EF4-FFF2-40B4-BE49-F238E27FC236}">
                <a16:creationId xmlns:a16="http://schemas.microsoft.com/office/drawing/2014/main" id="{B9BC102F-FD70-1747-9878-D1ED34FE09BD}"/>
              </a:ext>
            </a:extLst>
          </p:cNvPr>
          <p:cNvPicPr>
            <a:picLocks noChangeAspect="1"/>
          </p:cNvPicPr>
          <p:nvPr/>
        </p:nvPicPr>
        <p:blipFill>
          <a:blip r:embed="rId15"/>
          <a:stretch>
            <a:fillRect/>
          </a:stretch>
        </p:blipFill>
        <p:spPr>
          <a:xfrm>
            <a:off x="4203114" y="5106980"/>
            <a:ext cx="645523" cy="645523"/>
          </a:xfrm>
          <a:prstGeom prst="rect">
            <a:avLst/>
          </a:prstGeom>
        </p:spPr>
      </p:pic>
      <p:grpSp>
        <p:nvGrpSpPr>
          <p:cNvPr id="57" name="Group 56">
            <a:extLst>
              <a:ext uri="{FF2B5EF4-FFF2-40B4-BE49-F238E27FC236}">
                <a16:creationId xmlns:a16="http://schemas.microsoft.com/office/drawing/2014/main" id="{C265BE06-1A8E-1E42-9E68-8D71422E4617}"/>
              </a:ext>
            </a:extLst>
          </p:cNvPr>
          <p:cNvGrpSpPr/>
          <p:nvPr/>
        </p:nvGrpSpPr>
        <p:grpSpPr>
          <a:xfrm>
            <a:off x="5868812" y="4480530"/>
            <a:ext cx="2577731" cy="2149740"/>
            <a:chOff x="6594625" y="420413"/>
            <a:chExt cx="5079742" cy="4211032"/>
          </a:xfrm>
        </p:grpSpPr>
        <p:sp>
          <p:nvSpPr>
            <p:cNvPr id="58" name="Oval 57">
              <a:extLst>
                <a:ext uri="{FF2B5EF4-FFF2-40B4-BE49-F238E27FC236}">
                  <a16:creationId xmlns:a16="http://schemas.microsoft.com/office/drawing/2014/main" id="{B423E870-7B38-A542-9F1E-3B3FB320C8DF}"/>
                </a:ext>
              </a:extLst>
            </p:cNvPr>
            <p:cNvSpPr/>
            <p:nvPr/>
          </p:nvSpPr>
          <p:spPr>
            <a:xfrm>
              <a:off x="10037378" y="420413"/>
              <a:ext cx="246993" cy="268014"/>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a:extLst>
                <a:ext uri="{FF2B5EF4-FFF2-40B4-BE49-F238E27FC236}">
                  <a16:creationId xmlns:a16="http://schemas.microsoft.com/office/drawing/2014/main" id="{490C9F4A-D95C-6B4A-A76A-B72D73DE1754}"/>
                </a:ext>
              </a:extLst>
            </p:cNvPr>
            <p:cNvSpPr/>
            <p:nvPr/>
          </p:nvSpPr>
          <p:spPr>
            <a:xfrm>
              <a:off x="8713078" y="1150883"/>
              <a:ext cx="246993" cy="268014"/>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5E231FE6-5180-B344-A32D-A7E84786AAB6}"/>
                </a:ext>
              </a:extLst>
            </p:cNvPr>
            <p:cNvSpPr/>
            <p:nvPr/>
          </p:nvSpPr>
          <p:spPr>
            <a:xfrm>
              <a:off x="11303878" y="1150883"/>
              <a:ext cx="246993" cy="268014"/>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6198AC22-B1BA-CB47-B7B1-C9E48297C7ED}"/>
                </a:ext>
              </a:extLst>
            </p:cNvPr>
            <p:cNvSpPr/>
            <p:nvPr/>
          </p:nvSpPr>
          <p:spPr>
            <a:xfrm>
              <a:off x="8263761" y="1825786"/>
              <a:ext cx="246993" cy="26801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4B1129A8-DDF7-A54D-99F9-92ED5EEF2A7A}"/>
                </a:ext>
              </a:extLst>
            </p:cNvPr>
            <p:cNvSpPr/>
            <p:nvPr/>
          </p:nvSpPr>
          <p:spPr>
            <a:xfrm>
              <a:off x="9561789" y="1825786"/>
              <a:ext cx="246993" cy="26801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680FC98E-45E9-9147-BD36-E399840BDC5E}"/>
                </a:ext>
              </a:extLst>
            </p:cNvPr>
            <p:cNvSpPr/>
            <p:nvPr/>
          </p:nvSpPr>
          <p:spPr>
            <a:xfrm>
              <a:off x="8263761" y="3188386"/>
              <a:ext cx="246993" cy="26801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7BBFD516-64BF-8B4F-9EC6-A600AC272C54}"/>
                </a:ext>
              </a:extLst>
            </p:cNvPr>
            <p:cNvSpPr/>
            <p:nvPr/>
          </p:nvSpPr>
          <p:spPr>
            <a:xfrm>
              <a:off x="9630108" y="3188386"/>
              <a:ext cx="246993" cy="26801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0314F462-145B-714A-9510-92B79C62BFA5}"/>
                </a:ext>
              </a:extLst>
            </p:cNvPr>
            <p:cNvSpPr/>
            <p:nvPr/>
          </p:nvSpPr>
          <p:spPr>
            <a:xfrm>
              <a:off x="7388773" y="2386967"/>
              <a:ext cx="246993" cy="268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5B4BB210-D02E-AF45-AA74-2B30F2DBE43E}"/>
                </a:ext>
              </a:extLst>
            </p:cNvPr>
            <p:cNvSpPr/>
            <p:nvPr/>
          </p:nvSpPr>
          <p:spPr>
            <a:xfrm>
              <a:off x="7706717" y="1371599"/>
              <a:ext cx="246993" cy="268014"/>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605034D5-8492-0D4D-80B2-9ECC40A60945}"/>
                </a:ext>
              </a:extLst>
            </p:cNvPr>
            <p:cNvSpPr/>
            <p:nvPr/>
          </p:nvSpPr>
          <p:spPr>
            <a:xfrm>
              <a:off x="7630515" y="1839308"/>
              <a:ext cx="246993" cy="268014"/>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31DAEB8C-1063-8341-A54A-17F642B664EA}"/>
                </a:ext>
              </a:extLst>
            </p:cNvPr>
            <p:cNvSpPr/>
            <p:nvPr/>
          </p:nvSpPr>
          <p:spPr>
            <a:xfrm>
              <a:off x="7144407" y="2934626"/>
              <a:ext cx="246993" cy="26801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E5FB5E9F-3C3C-A449-BD14-A3464F6E415E}"/>
                </a:ext>
              </a:extLst>
            </p:cNvPr>
            <p:cNvSpPr/>
            <p:nvPr/>
          </p:nvSpPr>
          <p:spPr>
            <a:xfrm>
              <a:off x="7922180" y="3847899"/>
              <a:ext cx="246993" cy="268014"/>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D516F4A-0DAE-7742-B953-09B24F2220EC}"/>
                </a:ext>
              </a:extLst>
            </p:cNvPr>
            <p:cNvSpPr/>
            <p:nvPr/>
          </p:nvSpPr>
          <p:spPr>
            <a:xfrm>
              <a:off x="8466085" y="3934808"/>
              <a:ext cx="246993" cy="268014"/>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A89E0A8C-D3A3-8543-8332-9537E89D70C0}"/>
                </a:ext>
              </a:extLst>
            </p:cNvPr>
            <p:cNvSpPr/>
            <p:nvPr/>
          </p:nvSpPr>
          <p:spPr>
            <a:xfrm>
              <a:off x="9009997" y="3723086"/>
              <a:ext cx="246993" cy="26801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4932D84B-0275-D84E-B1E4-462778F68087}"/>
                </a:ext>
              </a:extLst>
            </p:cNvPr>
            <p:cNvSpPr/>
            <p:nvPr/>
          </p:nvSpPr>
          <p:spPr>
            <a:xfrm>
              <a:off x="10184532" y="3780706"/>
              <a:ext cx="246993" cy="268014"/>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9A7DACEA-27DD-664A-948D-D5BB1899A6A5}"/>
                </a:ext>
              </a:extLst>
            </p:cNvPr>
            <p:cNvSpPr/>
            <p:nvPr/>
          </p:nvSpPr>
          <p:spPr>
            <a:xfrm>
              <a:off x="9501367" y="3890127"/>
              <a:ext cx="246993" cy="268014"/>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Arrow Connector 73">
              <a:extLst>
                <a:ext uri="{FF2B5EF4-FFF2-40B4-BE49-F238E27FC236}">
                  <a16:creationId xmlns:a16="http://schemas.microsoft.com/office/drawing/2014/main" id="{42C2C927-49B1-464E-A53C-FE3A81A15871}"/>
                </a:ext>
              </a:extLst>
            </p:cNvPr>
            <p:cNvCxnSpPr>
              <a:stCxn id="58" idx="3"/>
              <a:endCxn id="59" idx="7"/>
            </p:cNvCxnSpPr>
            <p:nvPr/>
          </p:nvCxnSpPr>
          <p:spPr>
            <a:xfrm flipH="1">
              <a:off x="8923900" y="649177"/>
              <a:ext cx="1149649" cy="540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45E792C-3CF6-1241-B8CD-455508655ACE}"/>
                </a:ext>
              </a:extLst>
            </p:cNvPr>
            <p:cNvCxnSpPr>
              <a:stCxn id="58" idx="5"/>
              <a:endCxn id="60" idx="1"/>
            </p:cNvCxnSpPr>
            <p:nvPr/>
          </p:nvCxnSpPr>
          <p:spPr>
            <a:xfrm>
              <a:off x="10248200" y="649177"/>
              <a:ext cx="1091849" cy="540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306B39C0-707C-BA46-9E48-B3FE8E35CA5D}"/>
                </a:ext>
              </a:extLst>
            </p:cNvPr>
            <p:cNvCxnSpPr>
              <a:stCxn id="59" idx="4"/>
              <a:endCxn id="61" idx="7"/>
            </p:cNvCxnSpPr>
            <p:nvPr/>
          </p:nvCxnSpPr>
          <p:spPr>
            <a:xfrm flipH="1">
              <a:off x="8474583" y="1418897"/>
              <a:ext cx="361992" cy="446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04A093FA-60C6-4648-B197-E922FDD77201}"/>
                </a:ext>
              </a:extLst>
            </p:cNvPr>
            <p:cNvCxnSpPr>
              <a:stCxn id="61" idx="1"/>
              <a:endCxn id="66" idx="5"/>
            </p:cNvCxnSpPr>
            <p:nvPr/>
          </p:nvCxnSpPr>
          <p:spPr>
            <a:xfrm flipH="1" flipV="1">
              <a:off x="7917539" y="1600363"/>
              <a:ext cx="382393" cy="264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CA1CD01B-7D3E-674F-BE2E-4893CA7A21F2}"/>
                </a:ext>
              </a:extLst>
            </p:cNvPr>
            <p:cNvCxnSpPr>
              <a:stCxn id="61" idx="1"/>
              <a:endCxn id="67" idx="6"/>
            </p:cNvCxnSpPr>
            <p:nvPr/>
          </p:nvCxnSpPr>
          <p:spPr>
            <a:xfrm flipH="1">
              <a:off x="7877508" y="1865036"/>
              <a:ext cx="422424" cy="108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61A8A05-5C17-6344-8F6F-A9283EBBC99E}"/>
                </a:ext>
              </a:extLst>
            </p:cNvPr>
            <p:cNvCxnSpPr>
              <a:stCxn id="61" idx="3"/>
              <a:endCxn id="65" idx="7"/>
            </p:cNvCxnSpPr>
            <p:nvPr/>
          </p:nvCxnSpPr>
          <p:spPr>
            <a:xfrm flipH="1">
              <a:off x="7599595" y="2054550"/>
              <a:ext cx="700337" cy="371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1F18106A-EB23-514C-B083-8AD9E5D93E47}"/>
                </a:ext>
              </a:extLst>
            </p:cNvPr>
            <p:cNvCxnSpPr>
              <a:cxnSpLocks/>
              <a:stCxn id="65" idx="1"/>
            </p:cNvCxnSpPr>
            <p:nvPr/>
          </p:nvCxnSpPr>
          <p:spPr>
            <a:xfrm flipH="1" flipV="1">
              <a:off x="7035368" y="2332736"/>
              <a:ext cx="389576" cy="93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87BDB0-2DCC-C744-B78C-560E6A0E7061}"/>
                </a:ext>
              </a:extLst>
            </p:cNvPr>
            <p:cNvCxnSpPr>
              <a:stCxn id="65" idx="4"/>
              <a:endCxn id="68" idx="7"/>
            </p:cNvCxnSpPr>
            <p:nvPr/>
          </p:nvCxnSpPr>
          <p:spPr>
            <a:xfrm flipH="1">
              <a:off x="7355229" y="2654981"/>
              <a:ext cx="157041" cy="318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A3689D98-9BF2-9642-8730-C03D483A6992}"/>
                </a:ext>
              </a:extLst>
            </p:cNvPr>
            <p:cNvCxnSpPr>
              <a:stCxn id="61" idx="4"/>
              <a:endCxn id="63" idx="0"/>
            </p:cNvCxnSpPr>
            <p:nvPr/>
          </p:nvCxnSpPr>
          <p:spPr>
            <a:xfrm>
              <a:off x="8387258" y="2093800"/>
              <a:ext cx="0" cy="1094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F00BEA7E-328E-2E44-B1CA-725A79FBEE21}"/>
                </a:ext>
              </a:extLst>
            </p:cNvPr>
            <p:cNvCxnSpPr>
              <a:stCxn id="63" idx="4"/>
              <a:endCxn id="69" idx="7"/>
            </p:cNvCxnSpPr>
            <p:nvPr/>
          </p:nvCxnSpPr>
          <p:spPr>
            <a:xfrm flipH="1">
              <a:off x="8133002" y="3456400"/>
              <a:ext cx="254256" cy="430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D5F470C-46C4-0E48-9BF9-21B2E7149B72}"/>
                </a:ext>
              </a:extLst>
            </p:cNvPr>
            <p:cNvCxnSpPr>
              <a:stCxn id="63" idx="4"/>
              <a:endCxn id="70" idx="0"/>
            </p:cNvCxnSpPr>
            <p:nvPr/>
          </p:nvCxnSpPr>
          <p:spPr>
            <a:xfrm>
              <a:off x="8387258" y="3456400"/>
              <a:ext cx="202324" cy="478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4E15B6F2-ED28-AB4A-A789-7E44237932F0}"/>
                </a:ext>
              </a:extLst>
            </p:cNvPr>
            <p:cNvCxnSpPr>
              <a:stCxn id="63" idx="4"/>
              <a:endCxn id="71" idx="1"/>
            </p:cNvCxnSpPr>
            <p:nvPr/>
          </p:nvCxnSpPr>
          <p:spPr>
            <a:xfrm>
              <a:off x="8387258" y="3456400"/>
              <a:ext cx="658910" cy="305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F477B2C-2C57-9B4E-8385-E5B8E84B8B59}"/>
                </a:ext>
              </a:extLst>
            </p:cNvPr>
            <p:cNvCxnSpPr>
              <a:stCxn id="64" idx="4"/>
              <a:endCxn id="73" idx="0"/>
            </p:cNvCxnSpPr>
            <p:nvPr/>
          </p:nvCxnSpPr>
          <p:spPr>
            <a:xfrm flipH="1">
              <a:off x="9624864" y="3456400"/>
              <a:ext cx="128741" cy="433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C3AF1E34-E3A0-394C-8449-7F1BA3283747}"/>
                </a:ext>
              </a:extLst>
            </p:cNvPr>
            <p:cNvCxnSpPr>
              <a:stCxn id="64" idx="4"/>
              <a:endCxn id="72" idx="1"/>
            </p:cNvCxnSpPr>
            <p:nvPr/>
          </p:nvCxnSpPr>
          <p:spPr>
            <a:xfrm>
              <a:off x="9753605" y="3456400"/>
              <a:ext cx="467098" cy="363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107559DF-B4A3-BC4B-9429-68A57DC585EB}"/>
                </a:ext>
              </a:extLst>
            </p:cNvPr>
            <p:cNvCxnSpPr>
              <a:stCxn id="59" idx="5"/>
              <a:endCxn id="62" idx="2"/>
            </p:cNvCxnSpPr>
            <p:nvPr/>
          </p:nvCxnSpPr>
          <p:spPr>
            <a:xfrm>
              <a:off x="8923900" y="1379647"/>
              <a:ext cx="637889" cy="580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D29D605A-5985-9141-9C00-08F482437270}"/>
                </a:ext>
              </a:extLst>
            </p:cNvPr>
            <p:cNvCxnSpPr>
              <a:stCxn id="62" idx="4"/>
              <a:endCxn id="64" idx="0"/>
            </p:cNvCxnSpPr>
            <p:nvPr/>
          </p:nvCxnSpPr>
          <p:spPr>
            <a:xfrm>
              <a:off x="9685286" y="2093800"/>
              <a:ext cx="68319" cy="1094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E2ADB6BB-18B3-EF4A-91CA-1B65E21795A2}"/>
                </a:ext>
              </a:extLst>
            </p:cNvPr>
            <p:cNvSpPr/>
            <p:nvPr/>
          </p:nvSpPr>
          <p:spPr>
            <a:xfrm>
              <a:off x="6788375" y="2198729"/>
              <a:ext cx="246993" cy="26801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AD16E95E-7291-304B-9D14-A4361C9B7219}"/>
                </a:ext>
              </a:extLst>
            </p:cNvPr>
            <p:cNvSpPr/>
            <p:nvPr/>
          </p:nvSpPr>
          <p:spPr>
            <a:xfrm>
              <a:off x="6594625" y="1705781"/>
              <a:ext cx="246993" cy="26801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CC21F786-5394-D34D-B6EC-935ADFE752E9}"/>
                </a:ext>
              </a:extLst>
            </p:cNvPr>
            <p:cNvSpPr/>
            <p:nvPr/>
          </p:nvSpPr>
          <p:spPr>
            <a:xfrm>
              <a:off x="6738917" y="3329920"/>
              <a:ext cx="246993" cy="26801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E923CBCC-B525-614B-BEC3-61C43BF2E52B}"/>
                </a:ext>
              </a:extLst>
            </p:cNvPr>
            <p:cNvSpPr/>
            <p:nvPr/>
          </p:nvSpPr>
          <p:spPr>
            <a:xfrm>
              <a:off x="7377499" y="3457724"/>
              <a:ext cx="246993" cy="26801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CF2864C6-4398-4D4E-90CB-530A7FEE786C}"/>
                </a:ext>
              </a:extLst>
            </p:cNvPr>
            <p:cNvSpPr/>
            <p:nvPr/>
          </p:nvSpPr>
          <p:spPr>
            <a:xfrm>
              <a:off x="9164882" y="4264793"/>
              <a:ext cx="246993" cy="26801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7F55CE64-0E1A-0049-9D52-9153777554E7}"/>
                </a:ext>
              </a:extLst>
            </p:cNvPr>
            <p:cNvSpPr/>
            <p:nvPr/>
          </p:nvSpPr>
          <p:spPr>
            <a:xfrm>
              <a:off x="7763431" y="4363431"/>
              <a:ext cx="246993" cy="26801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465DE832-A302-224C-9614-FA9245D4C95E}"/>
                </a:ext>
              </a:extLst>
            </p:cNvPr>
            <p:cNvCxnSpPr>
              <a:stCxn id="90" idx="0"/>
              <a:endCxn id="91" idx="5"/>
            </p:cNvCxnSpPr>
            <p:nvPr/>
          </p:nvCxnSpPr>
          <p:spPr>
            <a:xfrm flipH="1" flipV="1">
              <a:off x="6805447" y="1934545"/>
              <a:ext cx="106425" cy="264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92EA2787-ABFA-344A-8B36-37BAD7515E8A}"/>
                </a:ext>
              </a:extLst>
            </p:cNvPr>
            <p:cNvCxnSpPr>
              <a:stCxn id="68" idx="3"/>
              <a:endCxn id="92" idx="7"/>
            </p:cNvCxnSpPr>
            <p:nvPr/>
          </p:nvCxnSpPr>
          <p:spPr>
            <a:xfrm flipH="1">
              <a:off x="6949739" y="3163390"/>
              <a:ext cx="230839" cy="205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FD0B419F-D4E1-E54B-9B7F-03DADC125D92}"/>
                </a:ext>
              </a:extLst>
            </p:cNvPr>
            <p:cNvCxnSpPr>
              <a:stCxn id="68" idx="5"/>
              <a:endCxn id="93" idx="0"/>
            </p:cNvCxnSpPr>
            <p:nvPr/>
          </p:nvCxnSpPr>
          <p:spPr>
            <a:xfrm>
              <a:off x="7355229" y="3163390"/>
              <a:ext cx="145767" cy="294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EC8A5524-FD74-D74E-B1DD-FF044AC6465B}"/>
                </a:ext>
              </a:extLst>
            </p:cNvPr>
            <p:cNvCxnSpPr>
              <a:stCxn id="69" idx="4"/>
              <a:endCxn id="95" idx="7"/>
            </p:cNvCxnSpPr>
            <p:nvPr/>
          </p:nvCxnSpPr>
          <p:spPr>
            <a:xfrm flipH="1">
              <a:off x="7974253" y="4115913"/>
              <a:ext cx="71424" cy="286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73387CBD-C804-2749-AF68-BFCE76BD4941}"/>
                </a:ext>
              </a:extLst>
            </p:cNvPr>
            <p:cNvCxnSpPr>
              <a:stCxn id="73" idx="3"/>
              <a:endCxn id="94" idx="7"/>
            </p:cNvCxnSpPr>
            <p:nvPr/>
          </p:nvCxnSpPr>
          <p:spPr>
            <a:xfrm flipH="1">
              <a:off x="9375704" y="4118891"/>
              <a:ext cx="161834" cy="185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Oval 100">
              <a:extLst>
                <a:ext uri="{FF2B5EF4-FFF2-40B4-BE49-F238E27FC236}">
                  <a16:creationId xmlns:a16="http://schemas.microsoft.com/office/drawing/2014/main" id="{E519BE05-1D91-CA43-9C3E-7DFA1B22D3FD}"/>
                </a:ext>
              </a:extLst>
            </p:cNvPr>
            <p:cNvSpPr/>
            <p:nvPr/>
          </p:nvSpPr>
          <p:spPr>
            <a:xfrm>
              <a:off x="8825449" y="2178905"/>
              <a:ext cx="246993" cy="268014"/>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Arrow Connector 101">
              <a:extLst>
                <a:ext uri="{FF2B5EF4-FFF2-40B4-BE49-F238E27FC236}">
                  <a16:creationId xmlns:a16="http://schemas.microsoft.com/office/drawing/2014/main" id="{0E28777B-8DF3-1444-9DD7-94AB7A8304B0}"/>
                </a:ext>
              </a:extLst>
            </p:cNvPr>
            <p:cNvCxnSpPr>
              <a:stCxn id="59" idx="4"/>
              <a:endCxn id="101" idx="0"/>
            </p:cNvCxnSpPr>
            <p:nvPr/>
          </p:nvCxnSpPr>
          <p:spPr>
            <a:xfrm>
              <a:off x="8836575" y="1418897"/>
              <a:ext cx="112371" cy="760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Oval 102">
              <a:extLst>
                <a:ext uri="{FF2B5EF4-FFF2-40B4-BE49-F238E27FC236}">
                  <a16:creationId xmlns:a16="http://schemas.microsoft.com/office/drawing/2014/main" id="{8A7CE61C-B11A-EC44-872C-299911C01DD9}"/>
                </a:ext>
              </a:extLst>
            </p:cNvPr>
            <p:cNvSpPr/>
            <p:nvPr/>
          </p:nvSpPr>
          <p:spPr>
            <a:xfrm>
              <a:off x="10670627" y="1798901"/>
              <a:ext cx="246993" cy="268014"/>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AB15AD2B-0BDA-FA42-A43F-87B769E8CAD4}"/>
                </a:ext>
              </a:extLst>
            </p:cNvPr>
            <p:cNvSpPr/>
            <p:nvPr/>
          </p:nvSpPr>
          <p:spPr>
            <a:xfrm>
              <a:off x="10218860" y="1470193"/>
              <a:ext cx="246993" cy="26801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52C63F41-AD99-034E-A70D-DCB7F2E88D46}"/>
                </a:ext>
              </a:extLst>
            </p:cNvPr>
            <p:cNvSpPr/>
            <p:nvPr/>
          </p:nvSpPr>
          <p:spPr>
            <a:xfrm>
              <a:off x="10218859" y="2118953"/>
              <a:ext cx="246993" cy="26801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B3C13FDF-9028-B14E-9FB4-9FF2144FA716}"/>
                </a:ext>
              </a:extLst>
            </p:cNvPr>
            <p:cNvSpPr/>
            <p:nvPr/>
          </p:nvSpPr>
          <p:spPr>
            <a:xfrm>
              <a:off x="11427374" y="1839308"/>
              <a:ext cx="246993" cy="26801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491874B2-A4ED-8E48-B2F9-657C248E7032}"/>
                </a:ext>
              </a:extLst>
            </p:cNvPr>
            <p:cNvSpPr/>
            <p:nvPr/>
          </p:nvSpPr>
          <p:spPr>
            <a:xfrm>
              <a:off x="11419198" y="2609871"/>
              <a:ext cx="246993" cy="26801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Arrow Connector 107">
              <a:extLst>
                <a:ext uri="{FF2B5EF4-FFF2-40B4-BE49-F238E27FC236}">
                  <a16:creationId xmlns:a16="http://schemas.microsoft.com/office/drawing/2014/main" id="{38F1D69F-F0F5-B146-A410-CC1BED7E6AA8}"/>
                </a:ext>
              </a:extLst>
            </p:cNvPr>
            <p:cNvCxnSpPr>
              <a:stCxn id="60" idx="3"/>
              <a:endCxn id="103" idx="7"/>
            </p:cNvCxnSpPr>
            <p:nvPr/>
          </p:nvCxnSpPr>
          <p:spPr>
            <a:xfrm flipH="1">
              <a:off x="10881449" y="1379647"/>
              <a:ext cx="458600" cy="458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9B0DE02C-3F9E-1545-99E9-7853EB9B32BF}"/>
                </a:ext>
              </a:extLst>
            </p:cNvPr>
            <p:cNvCxnSpPr>
              <a:stCxn id="103" idx="1"/>
              <a:endCxn id="104" idx="5"/>
            </p:cNvCxnSpPr>
            <p:nvPr/>
          </p:nvCxnSpPr>
          <p:spPr>
            <a:xfrm flipH="1" flipV="1">
              <a:off x="10429682" y="1698957"/>
              <a:ext cx="277116" cy="139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AF42BD53-AF9B-274F-97DD-4BD0AEFB06F6}"/>
                </a:ext>
              </a:extLst>
            </p:cNvPr>
            <p:cNvCxnSpPr>
              <a:stCxn id="103" idx="3"/>
              <a:endCxn id="105" idx="6"/>
            </p:cNvCxnSpPr>
            <p:nvPr/>
          </p:nvCxnSpPr>
          <p:spPr>
            <a:xfrm flipH="1">
              <a:off x="10465852" y="2027665"/>
              <a:ext cx="240946" cy="225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9970E772-179C-8B42-808E-3A8B80DFF21E}"/>
                </a:ext>
              </a:extLst>
            </p:cNvPr>
            <p:cNvCxnSpPr>
              <a:stCxn id="60" idx="4"/>
              <a:endCxn id="106" idx="0"/>
            </p:cNvCxnSpPr>
            <p:nvPr/>
          </p:nvCxnSpPr>
          <p:spPr>
            <a:xfrm>
              <a:off x="11427375" y="1418897"/>
              <a:ext cx="123496" cy="420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433FDAF1-CB07-EC49-B6FC-403F075D8ECD}"/>
                </a:ext>
              </a:extLst>
            </p:cNvPr>
            <p:cNvCxnSpPr>
              <a:stCxn id="106" idx="4"/>
              <a:endCxn id="107" idx="0"/>
            </p:cNvCxnSpPr>
            <p:nvPr/>
          </p:nvCxnSpPr>
          <p:spPr>
            <a:xfrm flipH="1">
              <a:off x="11542695" y="2107322"/>
              <a:ext cx="8176" cy="502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13" name="Right Arrow 112">
            <a:extLst>
              <a:ext uri="{FF2B5EF4-FFF2-40B4-BE49-F238E27FC236}">
                <a16:creationId xmlns:a16="http://schemas.microsoft.com/office/drawing/2014/main" id="{53502E3A-B97E-B04F-9761-646DCE31C9B3}"/>
              </a:ext>
            </a:extLst>
          </p:cNvPr>
          <p:cNvSpPr/>
          <p:nvPr/>
        </p:nvSpPr>
        <p:spPr>
          <a:xfrm>
            <a:off x="3386059" y="5391536"/>
            <a:ext cx="682577" cy="1815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ight Arrow 113">
            <a:extLst>
              <a:ext uri="{FF2B5EF4-FFF2-40B4-BE49-F238E27FC236}">
                <a16:creationId xmlns:a16="http://schemas.microsoft.com/office/drawing/2014/main" id="{DEAF9D0C-CB37-0248-ADD5-6F42CAD3375F}"/>
              </a:ext>
            </a:extLst>
          </p:cNvPr>
          <p:cNvSpPr/>
          <p:nvPr/>
        </p:nvSpPr>
        <p:spPr>
          <a:xfrm>
            <a:off x="4948474" y="5369448"/>
            <a:ext cx="790604" cy="2257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1" name="Group 120">
            <a:extLst>
              <a:ext uri="{FF2B5EF4-FFF2-40B4-BE49-F238E27FC236}">
                <a16:creationId xmlns:a16="http://schemas.microsoft.com/office/drawing/2014/main" id="{55464491-E801-7949-8FA0-C92D3988EF18}"/>
              </a:ext>
            </a:extLst>
          </p:cNvPr>
          <p:cNvGrpSpPr/>
          <p:nvPr/>
        </p:nvGrpSpPr>
        <p:grpSpPr>
          <a:xfrm>
            <a:off x="7319280" y="1245690"/>
            <a:ext cx="951326" cy="916160"/>
            <a:chOff x="5172222" y="2678538"/>
            <a:chExt cx="857852" cy="971300"/>
          </a:xfrm>
        </p:grpSpPr>
        <p:sp>
          <p:nvSpPr>
            <p:cNvPr id="122" name="Rectangle 121">
              <a:extLst>
                <a:ext uri="{FF2B5EF4-FFF2-40B4-BE49-F238E27FC236}">
                  <a16:creationId xmlns:a16="http://schemas.microsoft.com/office/drawing/2014/main" id="{8999DC65-AE2A-8A42-BF02-5F58D8C1934B}"/>
                </a:ext>
              </a:extLst>
            </p:cNvPr>
            <p:cNvSpPr/>
            <p:nvPr/>
          </p:nvSpPr>
          <p:spPr>
            <a:xfrm>
              <a:off x="5172222" y="2678538"/>
              <a:ext cx="820908" cy="910616"/>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extBox 122">
              <a:extLst>
                <a:ext uri="{FF2B5EF4-FFF2-40B4-BE49-F238E27FC236}">
                  <a16:creationId xmlns:a16="http://schemas.microsoft.com/office/drawing/2014/main" id="{A912BE86-C19B-544B-B360-2DD2DC4BA511}"/>
                </a:ext>
              </a:extLst>
            </p:cNvPr>
            <p:cNvSpPr txBox="1"/>
            <p:nvPr/>
          </p:nvSpPr>
          <p:spPr>
            <a:xfrm>
              <a:off x="5255599" y="3193018"/>
              <a:ext cx="774475" cy="456820"/>
            </a:xfrm>
            <a:prstGeom prst="rect">
              <a:avLst/>
            </a:prstGeom>
            <a:noFill/>
          </p:spPr>
          <p:txBody>
            <a:bodyPr wrap="square" rtlCol="0">
              <a:spAutoFit/>
            </a:bodyPr>
            <a:lstStyle/>
            <a:p>
              <a:r>
                <a:rPr lang="en-US" sz="1100" dirty="0"/>
                <a:t>Image Registry</a:t>
              </a:r>
            </a:p>
          </p:txBody>
        </p:sp>
        <p:pic>
          <p:nvPicPr>
            <p:cNvPr id="124" name="Picture 123" descr="A picture containing drawing&#10;&#10;Description automatically generated">
              <a:extLst>
                <a:ext uri="{FF2B5EF4-FFF2-40B4-BE49-F238E27FC236}">
                  <a16:creationId xmlns:a16="http://schemas.microsoft.com/office/drawing/2014/main" id="{387080C1-54B2-EB48-909C-7B8F505D1DFC}"/>
                </a:ext>
              </a:extLst>
            </p:cNvPr>
            <p:cNvPicPr>
              <a:picLocks noChangeAspect="1"/>
            </p:cNvPicPr>
            <p:nvPr/>
          </p:nvPicPr>
          <p:blipFill>
            <a:blip r:embed="rId16"/>
            <a:stretch>
              <a:fillRect/>
            </a:stretch>
          </p:blipFill>
          <p:spPr>
            <a:xfrm>
              <a:off x="5245100" y="2755954"/>
              <a:ext cx="673059" cy="502283"/>
            </a:xfrm>
            <a:prstGeom prst="rect">
              <a:avLst/>
            </a:prstGeom>
          </p:spPr>
        </p:pic>
      </p:grpSp>
      <p:sp>
        <p:nvSpPr>
          <p:cNvPr id="125" name="Rounded Rectangle 124">
            <a:extLst>
              <a:ext uri="{FF2B5EF4-FFF2-40B4-BE49-F238E27FC236}">
                <a16:creationId xmlns:a16="http://schemas.microsoft.com/office/drawing/2014/main" id="{7EC89F69-9876-9947-AA3B-A382FEBD8C36}"/>
              </a:ext>
            </a:extLst>
          </p:cNvPr>
          <p:cNvSpPr/>
          <p:nvPr/>
        </p:nvSpPr>
        <p:spPr>
          <a:xfrm>
            <a:off x="2934374" y="1184352"/>
            <a:ext cx="1432476" cy="2152050"/>
          </a:xfrm>
          <a:prstGeom prst="round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6" name="Rounded Rectangle 125">
            <a:extLst>
              <a:ext uri="{FF2B5EF4-FFF2-40B4-BE49-F238E27FC236}">
                <a16:creationId xmlns:a16="http://schemas.microsoft.com/office/drawing/2014/main" id="{8577DF7A-DCBE-B843-93DF-1A274FAD955A}"/>
              </a:ext>
            </a:extLst>
          </p:cNvPr>
          <p:cNvSpPr/>
          <p:nvPr/>
        </p:nvSpPr>
        <p:spPr>
          <a:xfrm>
            <a:off x="3045526" y="2782861"/>
            <a:ext cx="1124465" cy="3203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GitSecure</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7" name="Right Arrow 126">
            <a:extLst>
              <a:ext uri="{FF2B5EF4-FFF2-40B4-BE49-F238E27FC236}">
                <a16:creationId xmlns:a16="http://schemas.microsoft.com/office/drawing/2014/main" id="{EF980617-4A8D-7B45-A0B7-C23930A5A7CF}"/>
              </a:ext>
            </a:extLst>
          </p:cNvPr>
          <p:cNvSpPr/>
          <p:nvPr/>
        </p:nvSpPr>
        <p:spPr>
          <a:xfrm>
            <a:off x="8540156" y="5569441"/>
            <a:ext cx="678531" cy="1607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69F70642-CC60-45C1-BD27-DFDD52F787A0}"/>
              </a:ext>
            </a:extLst>
          </p:cNvPr>
          <p:cNvGrpSpPr/>
          <p:nvPr/>
        </p:nvGrpSpPr>
        <p:grpSpPr>
          <a:xfrm>
            <a:off x="229968" y="3882789"/>
            <a:ext cx="1063288" cy="646331"/>
            <a:chOff x="330402" y="3818921"/>
            <a:chExt cx="1063288" cy="646331"/>
          </a:xfrm>
        </p:grpSpPr>
        <p:grpSp>
          <p:nvGrpSpPr>
            <p:cNvPr id="34" name="Group 33">
              <a:extLst>
                <a:ext uri="{FF2B5EF4-FFF2-40B4-BE49-F238E27FC236}">
                  <a16:creationId xmlns:a16="http://schemas.microsoft.com/office/drawing/2014/main" id="{523A2A1C-BD8E-4CB9-8C96-158D408AA7BF}"/>
                </a:ext>
              </a:extLst>
            </p:cNvPr>
            <p:cNvGrpSpPr/>
            <p:nvPr/>
          </p:nvGrpSpPr>
          <p:grpSpPr>
            <a:xfrm>
              <a:off x="330402" y="3818921"/>
              <a:ext cx="956048" cy="646331"/>
              <a:chOff x="432691" y="3818921"/>
              <a:chExt cx="963484" cy="646331"/>
            </a:xfrm>
          </p:grpSpPr>
          <p:sp>
            <p:nvSpPr>
              <p:cNvPr id="130" name="TextBox 129">
                <a:extLst>
                  <a:ext uri="{FF2B5EF4-FFF2-40B4-BE49-F238E27FC236}">
                    <a16:creationId xmlns:a16="http://schemas.microsoft.com/office/drawing/2014/main" id="{C9048376-04A5-4E66-BC70-FBE0B6D01E03}"/>
                  </a:ext>
                </a:extLst>
              </p:cNvPr>
              <p:cNvSpPr txBox="1"/>
              <p:nvPr/>
            </p:nvSpPr>
            <p:spPr>
              <a:xfrm>
                <a:off x="562476" y="3818921"/>
                <a:ext cx="83369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70AD47"/>
                    </a:solidFill>
                    <a:effectLst/>
                    <a:uLnTx/>
                    <a:uFillTx/>
                    <a:latin typeface="Calibri" panose="020F0502020204030204"/>
                    <a:ea typeface="+mn-ea"/>
                    <a:cs typeface="+mn-cs"/>
                  </a:rPr>
                  <a:t>Terraform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70AD47"/>
                    </a:solidFill>
                    <a:effectLst/>
                    <a:uLnTx/>
                    <a:uFillTx/>
                    <a:latin typeface="Calibri" panose="020F0502020204030204"/>
                    <a:ea typeface="+mn-ea"/>
                    <a:cs typeface="+mn-cs"/>
                  </a:rPr>
                  <a:t>Ansible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70AD47"/>
                    </a:solidFill>
                    <a:effectLst/>
                    <a:uLnTx/>
                    <a:uFillTx/>
                    <a:latin typeface="Calibri" panose="020F0502020204030204"/>
                    <a:ea typeface="+mn-ea"/>
                    <a:cs typeface="+mn-cs"/>
                  </a:rPr>
                  <a:t>Operators</a:t>
                </a:r>
              </a:p>
            </p:txBody>
          </p:sp>
          <p:sp>
            <p:nvSpPr>
              <p:cNvPr id="132" name="Left Brace 131">
                <a:extLst>
                  <a:ext uri="{FF2B5EF4-FFF2-40B4-BE49-F238E27FC236}">
                    <a16:creationId xmlns:a16="http://schemas.microsoft.com/office/drawing/2014/main" id="{33595C8C-5ADA-4228-8C9E-318F53CFBA97}"/>
                  </a:ext>
                </a:extLst>
              </p:cNvPr>
              <p:cNvSpPr/>
              <p:nvPr/>
            </p:nvSpPr>
            <p:spPr>
              <a:xfrm>
                <a:off x="432691" y="3871532"/>
                <a:ext cx="217171" cy="541107"/>
              </a:xfrm>
              <a:prstGeom prst="leftBrace">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00"/>
                  </a:solidFill>
                  <a:latin typeface="Calibri" panose="020F0502020204030204"/>
                </a:endParaRPr>
              </a:p>
            </p:txBody>
          </p:sp>
        </p:grpSp>
        <p:sp>
          <p:nvSpPr>
            <p:cNvPr id="133" name="Right Brace 132">
              <a:extLst>
                <a:ext uri="{FF2B5EF4-FFF2-40B4-BE49-F238E27FC236}">
                  <a16:creationId xmlns:a16="http://schemas.microsoft.com/office/drawing/2014/main" id="{2CC83421-D450-4CFA-8670-C16205E42FEC}"/>
                </a:ext>
              </a:extLst>
            </p:cNvPr>
            <p:cNvSpPr/>
            <p:nvPr/>
          </p:nvSpPr>
          <p:spPr>
            <a:xfrm>
              <a:off x="1286450" y="3903126"/>
              <a:ext cx="107240" cy="498726"/>
            </a:xfrm>
            <a:prstGeom prst="rightBrace">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grpSp>
      <p:sp>
        <p:nvSpPr>
          <p:cNvPr id="38" name="Oval 37">
            <a:extLst>
              <a:ext uri="{FF2B5EF4-FFF2-40B4-BE49-F238E27FC236}">
                <a16:creationId xmlns:a16="http://schemas.microsoft.com/office/drawing/2014/main" id="{902C73F9-70D9-44CE-879E-BE67821E27E5}"/>
              </a:ext>
            </a:extLst>
          </p:cNvPr>
          <p:cNvSpPr/>
          <p:nvPr/>
        </p:nvSpPr>
        <p:spPr>
          <a:xfrm>
            <a:off x="1738729" y="5153267"/>
            <a:ext cx="641965" cy="6467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Micro-service App</a:t>
            </a:r>
            <a:endParaRPr lang="en-IL" sz="700" dirty="0"/>
          </a:p>
        </p:txBody>
      </p:sp>
      <p:sp>
        <p:nvSpPr>
          <p:cNvPr id="128" name="Rounded Rectangle 127">
            <a:extLst>
              <a:ext uri="{FF2B5EF4-FFF2-40B4-BE49-F238E27FC236}">
                <a16:creationId xmlns:a16="http://schemas.microsoft.com/office/drawing/2014/main" id="{BAB9C936-3504-874D-B048-38AD1DD48F35}"/>
              </a:ext>
            </a:extLst>
          </p:cNvPr>
          <p:cNvSpPr/>
          <p:nvPr/>
        </p:nvSpPr>
        <p:spPr>
          <a:xfrm>
            <a:off x="9418529" y="4139732"/>
            <a:ext cx="1695287" cy="298751"/>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Vulnerability Scan</a:t>
            </a:r>
          </a:p>
        </p:txBody>
      </p:sp>
      <p:sp>
        <p:nvSpPr>
          <p:cNvPr id="129" name="Rounded Rectangle 128">
            <a:extLst>
              <a:ext uri="{FF2B5EF4-FFF2-40B4-BE49-F238E27FC236}">
                <a16:creationId xmlns:a16="http://schemas.microsoft.com/office/drawing/2014/main" id="{0D45B63E-87B6-2345-9E46-DC84A7025A1A}"/>
              </a:ext>
            </a:extLst>
          </p:cNvPr>
          <p:cNvSpPr/>
          <p:nvPr/>
        </p:nvSpPr>
        <p:spPr>
          <a:xfrm>
            <a:off x="9418529" y="4501113"/>
            <a:ext cx="1695287" cy="298751"/>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Deployment Configuration Scan</a:t>
            </a:r>
          </a:p>
        </p:txBody>
      </p:sp>
      <p:sp>
        <p:nvSpPr>
          <p:cNvPr id="131" name="Rounded Rectangle 130">
            <a:extLst>
              <a:ext uri="{FF2B5EF4-FFF2-40B4-BE49-F238E27FC236}">
                <a16:creationId xmlns:a16="http://schemas.microsoft.com/office/drawing/2014/main" id="{9C37F982-1C9C-414B-BA39-FFCA78A05C85}"/>
              </a:ext>
            </a:extLst>
          </p:cNvPr>
          <p:cNvSpPr/>
          <p:nvPr/>
        </p:nvSpPr>
        <p:spPr>
          <a:xfrm>
            <a:off x="9418529" y="4862749"/>
            <a:ext cx="1695287" cy="298751"/>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Bill Of Material</a:t>
            </a:r>
          </a:p>
        </p:txBody>
      </p:sp>
      <p:sp>
        <p:nvSpPr>
          <p:cNvPr id="134" name="Rounded Rectangle 133">
            <a:extLst>
              <a:ext uri="{FF2B5EF4-FFF2-40B4-BE49-F238E27FC236}">
                <a16:creationId xmlns:a16="http://schemas.microsoft.com/office/drawing/2014/main" id="{60A0CCBB-9F41-8F44-AB68-2FC8CBC63EAA}"/>
              </a:ext>
            </a:extLst>
          </p:cNvPr>
          <p:cNvSpPr/>
          <p:nvPr/>
        </p:nvSpPr>
        <p:spPr>
          <a:xfrm>
            <a:off x="9418528" y="5237629"/>
            <a:ext cx="1695287" cy="298751"/>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Network Policy Scan</a:t>
            </a:r>
          </a:p>
        </p:txBody>
      </p:sp>
      <p:sp>
        <p:nvSpPr>
          <p:cNvPr id="135" name="Rounded Rectangle 134">
            <a:extLst>
              <a:ext uri="{FF2B5EF4-FFF2-40B4-BE49-F238E27FC236}">
                <a16:creationId xmlns:a16="http://schemas.microsoft.com/office/drawing/2014/main" id="{19CC77E8-ADE9-F44F-BAC1-A45C326BEA6B}"/>
              </a:ext>
            </a:extLst>
          </p:cNvPr>
          <p:cNvSpPr/>
          <p:nvPr/>
        </p:nvSpPr>
        <p:spPr>
          <a:xfrm>
            <a:off x="9418528" y="5597054"/>
            <a:ext cx="1695287" cy="298751"/>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Dockerfile</a:t>
            </a:r>
            <a:r>
              <a:rPr lang="en-US" sz="1000" dirty="0">
                <a:solidFill>
                  <a:schemeClr val="tx1"/>
                </a:solidFill>
              </a:rPr>
              <a:t> Lint</a:t>
            </a:r>
          </a:p>
        </p:txBody>
      </p:sp>
      <p:sp>
        <p:nvSpPr>
          <p:cNvPr id="136" name="Rounded Rectangle 135">
            <a:extLst>
              <a:ext uri="{FF2B5EF4-FFF2-40B4-BE49-F238E27FC236}">
                <a16:creationId xmlns:a16="http://schemas.microsoft.com/office/drawing/2014/main" id="{B1600536-5867-D54C-B697-A586144A8AE5}"/>
              </a:ext>
            </a:extLst>
          </p:cNvPr>
          <p:cNvSpPr/>
          <p:nvPr/>
        </p:nvSpPr>
        <p:spPr>
          <a:xfrm>
            <a:off x="9418528" y="5960059"/>
            <a:ext cx="1695287" cy="298751"/>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Deployment Image Scan</a:t>
            </a:r>
          </a:p>
        </p:txBody>
      </p:sp>
      <p:sp>
        <p:nvSpPr>
          <p:cNvPr id="137" name="Rounded Rectangle 136">
            <a:extLst>
              <a:ext uri="{FF2B5EF4-FFF2-40B4-BE49-F238E27FC236}">
                <a16:creationId xmlns:a16="http://schemas.microsoft.com/office/drawing/2014/main" id="{AD8420FE-9B73-C245-8264-DFF8FA792336}"/>
              </a:ext>
            </a:extLst>
          </p:cNvPr>
          <p:cNvSpPr/>
          <p:nvPr/>
        </p:nvSpPr>
        <p:spPr>
          <a:xfrm>
            <a:off x="9420290" y="6366947"/>
            <a:ext cx="1695287" cy="298751"/>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Configuration Compliance Scan</a:t>
            </a:r>
          </a:p>
        </p:txBody>
      </p:sp>
    </p:spTree>
    <p:extLst>
      <p:ext uri="{BB962C8B-B14F-4D97-AF65-F5344CB8AC3E}">
        <p14:creationId xmlns:p14="http://schemas.microsoft.com/office/powerpoint/2010/main" val="2141186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8" name="Title 1">
            <a:extLst>
              <a:ext uri="{FF2B5EF4-FFF2-40B4-BE49-F238E27FC236}">
                <a16:creationId xmlns:a16="http://schemas.microsoft.com/office/drawing/2014/main" id="{4499B6A3-95E7-EF45-9B2B-6D1F2FCADF29}"/>
              </a:ext>
            </a:extLst>
          </p:cNvPr>
          <p:cNvSpPr>
            <a:spLocks noGrp="1"/>
          </p:cNvSpPr>
          <p:nvPr>
            <p:ph type="title"/>
          </p:nvPr>
        </p:nvSpPr>
        <p:spPr>
          <a:xfrm>
            <a:off x="0" y="0"/>
            <a:ext cx="12192000" cy="1078365"/>
          </a:xfrm>
          <a:solidFill>
            <a:srgbClr val="002060"/>
          </a:solidFill>
        </p:spPr>
        <p:txBody>
          <a:bodyPr>
            <a:normAutofit fontScale="90000"/>
          </a:bodyPr>
          <a:lstStyle/>
          <a:p>
            <a:r>
              <a:rPr lang="en-US" sz="4000" dirty="0" err="1">
                <a:solidFill>
                  <a:schemeClr val="accent1"/>
                </a:solidFill>
              </a:rPr>
              <a:t>GitSecure</a:t>
            </a:r>
            <a:r>
              <a:rPr lang="en-US" sz="4000" dirty="0">
                <a:solidFill>
                  <a:schemeClr val="accent1"/>
                </a:solidFill>
              </a:rPr>
              <a:t> Partnerships: Compliance Template</a:t>
            </a:r>
            <a:br>
              <a:rPr lang="en-US" sz="4000" dirty="0">
                <a:solidFill>
                  <a:schemeClr val="accent1"/>
                </a:solidFill>
              </a:rPr>
            </a:br>
            <a:r>
              <a:rPr lang="en-US" sz="4000" dirty="0">
                <a:solidFill>
                  <a:schemeClr val="accent1"/>
                </a:solidFill>
              </a:rPr>
              <a:t>								      </a:t>
            </a:r>
            <a:r>
              <a:rPr lang="en-US" sz="2800" i="1" dirty="0">
                <a:solidFill>
                  <a:schemeClr val="accent1"/>
                </a:solidFill>
              </a:rPr>
              <a:t>Philippe </a:t>
            </a:r>
            <a:r>
              <a:rPr lang="en-US" sz="2800" i="1" dirty="0" err="1">
                <a:solidFill>
                  <a:schemeClr val="accent1"/>
                </a:solidFill>
              </a:rPr>
              <a:t>Mulet</a:t>
            </a:r>
            <a:endParaRPr lang="en-US" sz="2800" i="1" dirty="0">
              <a:solidFill>
                <a:schemeClr val="accent1"/>
              </a:solidFill>
            </a:endParaRPr>
          </a:p>
        </p:txBody>
      </p:sp>
      <p:sp>
        <p:nvSpPr>
          <p:cNvPr id="129" name="Left Brace 128">
            <a:extLst>
              <a:ext uri="{FF2B5EF4-FFF2-40B4-BE49-F238E27FC236}">
                <a16:creationId xmlns:a16="http://schemas.microsoft.com/office/drawing/2014/main" id="{A65C0FB2-DFC6-424B-A3AF-A8712B06B160}"/>
              </a:ext>
            </a:extLst>
          </p:cNvPr>
          <p:cNvSpPr/>
          <p:nvPr/>
        </p:nvSpPr>
        <p:spPr>
          <a:xfrm>
            <a:off x="8589445" y="1257111"/>
            <a:ext cx="424939" cy="418448"/>
          </a:xfrm>
          <a:prstGeom prst="leftBrace">
            <a:avLst/>
          </a:prstGeom>
          <a:noFill/>
          <a:ln w="1905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accent1"/>
              </a:solidFill>
              <a:effectLst/>
              <a:uLnTx/>
              <a:uFillTx/>
              <a:latin typeface="Calibri" panose="020F0502020204030204"/>
              <a:ea typeface="+mn-ea"/>
              <a:cs typeface="+mn-cs"/>
            </a:endParaRPr>
          </a:p>
        </p:txBody>
      </p:sp>
      <p:sp>
        <p:nvSpPr>
          <p:cNvPr id="130" name="TextBox 129">
            <a:extLst>
              <a:ext uri="{FF2B5EF4-FFF2-40B4-BE49-F238E27FC236}">
                <a16:creationId xmlns:a16="http://schemas.microsoft.com/office/drawing/2014/main" id="{973AEC85-52C9-D445-B8A6-BD4323C1F7C0}"/>
              </a:ext>
            </a:extLst>
          </p:cNvPr>
          <p:cNvSpPr txBox="1"/>
          <p:nvPr/>
        </p:nvSpPr>
        <p:spPr>
          <a:xfrm>
            <a:off x="7342635" y="1335043"/>
            <a:ext cx="124681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1"/>
                </a:solidFill>
                <a:effectLst/>
                <a:uLnTx/>
                <a:uFillTx/>
                <a:latin typeface="Calibri" panose="020F0502020204030204"/>
                <a:ea typeface="+mn-ea"/>
                <a:cs typeface="+mn-cs"/>
              </a:rPr>
              <a:t>Initialization</a:t>
            </a:r>
          </a:p>
        </p:txBody>
      </p:sp>
      <p:sp>
        <p:nvSpPr>
          <p:cNvPr id="131" name="Left Brace 130">
            <a:extLst>
              <a:ext uri="{FF2B5EF4-FFF2-40B4-BE49-F238E27FC236}">
                <a16:creationId xmlns:a16="http://schemas.microsoft.com/office/drawing/2014/main" id="{85A49D8A-0284-0746-AB6E-5E9B533428E1}"/>
              </a:ext>
            </a:extLst>
          </p:cNvPr>
          <p:cNvSpPr/>
          <p:nvPr/>
        </p:nvSpPr>
        <p:spPr>
          <a:xfrm>
            <a:off x="8508343" y="4476054"/>
            <a:ext cx="424939" cy="782299"/>
          </a:xfrm>
          <a:prstGeom prst="leftBrace">
            <a:avLst/>
          </a:prstGeom>
          <a:noFill/>
          <a:ln w="1905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accent1"/>
              </a:solidFill>
              <a:effectLst/>
              <a:uLnTx/>
              <a:uFillTx/>
              <a:latin typeface="Calibri" panose="020F0502020204030204"/>
              <a:ea typeface="+mn-ea"/>
              <a:cs typeface="+mn-cs"/>
            </a:endParaRPr>
          </a:p>
        </p:txBody>
      </p:sp>
      <p:sp>
        <p:nvSpPr>
          <p:cNvPr id="132" name="TextBox 131">
            <a:extLst>
              <a:ext uri="{FF2B5EF4-FFF2-40B4-BE49-F238E27FC236}">
                <a16:creationId xmlns:a16="http://schemas.microsoft.com/office/drawing/2014/main" id="{696810A9-3624-B440-BF9B-71ED987A41DF}"/>
              </a:ext>
            </a:extLst>
          </p:cNvPr>
          <p:cNvSpPr txBox="1"/>
          <p:nvPr/>
        </p:nvSpPr>
        <p:spPr>
          <a:xfrm>
            <a:off x="7184411" y="4650054"/>
            <a:ext cx="106234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1"/>
                </a:solidFill>
                <a:effectLst/>
                <a:uLnTx/>
                <a:uFillTx/>
                <a:latin typeface="Calibri" panose="020F0502020204030204"/>
                <a:ea typeface="+mn-ea"/>
                <a:cs typeface="+mn-cs"/>
              </a:rPr>
              <a:t>Unit Tests</a:t>
            </a:r>
          </a:p>
        </p:txBody>
      </p:sp>
      <p:pic>
        <p:nvPicPr>
          <p:cNvPr id="133" name="Picture 132">
            <a:extLst>
              <a:ext uri="{FF2B5EF4-FFF2-40B4-BE49-F238E27FC236}">
                <a16:creationId xmlns:a16="http://schemas.microsoft.com/office/drawing/2014/main" id="{4075EC60-5FF2-9E4C-BAFE-4A0372DD7E5A}"/>
              </a:ext>
            </a:extLst>
          </p:cNvPr>
          <p:cNvPicPr>
            <a:picLocks noChangeAspect="1"/>
          </p:cNvPicPr>
          <p:nvPr/>
        </p:nvPicPr>
        <p:blipFill>
          <a:blip r:embed="rId2"/>
          <a:stretch>
            <a:fillRect/>
          </a:stretch>
        </p:blipFill>
        <p:spPr>
          <a:xfrm>
            <a:off x="9219304" y="1146828"/>
            <a:ext cx="2829708" cy="5593492"/>
          </a:xfrm>
          <a:prstGeom prst="rect">
            <a:avLst/>
          </a:prstGeom>
        </p:spPr>
      </p:pic>
      <p:sp>
        <p:nvSpPr>
          <p:cNvPr id="134" name="Left Brace 133">
            <a:extLst>
              <a:ext uri="{FF2B5EF4-FFF2-40B4-BE49-F238E27FC236}">
                <a16:creationId xmlns:a16="http://schemas.microsoft.com/office/drawing/2014/main" id="{BD8C691B-BE1E-274B-B448-20FF9B6026E9}"/>
              </a:ext>
            </a:extLst>
          </p:cNvPr>
          <p:cNvSpPr/>
          <p:nvPr/>
        </p:nvSpPr>
        <p:spPr>
          <a:xfrm>
            <a:off x="8508342" y="1899498"/>
            <a:ext cx="424939" cy="1948489"/>
          </a:xfrm>
          <a:prstGeom prst="leftBrace">
            <a:avLst/>
          </a:prstGeom>
          <a:noFill/>
          <a:ln w="1905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accent1"/>
              </a:solidFill>
              <a:effectLst/>
              <a:uLnTx/>
              <a:uFillTx/>
              <a:latin typeface="Calibri" panose="020F0502020204030204"/>
              <a:ea typeface="+mn-ea"/>
              <a:cs typeface="+mn-cs"/>
            </a:endParaRPr>
          </a:p>
        </p:txBody>
      </p:sp>
      <p:sp>
        <p:nvSpPr>
          <p:cNvPr id="135" name="TextBox 134">
            <a:extLst>
              <a:ext uri="{FF2B5EF4-FFF2-40B4-BE49-F238E27FC236}">
                <a16:creationId xmlns:a16="http://schemas.microsoft.com/office/drawing/2014/main" id="{25CB97D0-24EF-5241-AAD9-6D53F0260F05}"/>
              </a:ext>
            </a:extLst>
          </p:cNvPr>
          <p:cNvSpPr txBox="1"/>
          <p:nvPr/>
        </p:nvSpPr>
        <p:spPr>
          <a:xfrm>
            <a:off x="6967358" y="2772644"/>
            <a:ext cx="183455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1"/>
                </a:solidFill>
                <a:effectLst/>
                <a:uLnTx/>
                <a:uFillTx/>
                <a:latin typeface="Calibri" panose="020F0502020204030204"/>
                <a:ea typeface="+mn-ea"/>
                <a:cs typeface="+mn-cs"/>
              </a:rPr>
              <a:t>Static Code Scan</a:t>
            </a:r>
          </a:p>
        </p:txBody>
      </p:sp>
      <p:sp>
        <p:nvSpPr>
          <p:cNvPr id="136" name="Left Brace 135">
            <a:extLst>
              <a:ext uri="{FF2B5EF4-FFF2-40B4-BE49-F238E27FC236}">
                <a16:creationId xmlns:a16="http://schemas.microsoft.com/office/drawing/2014/main" id="{A17B1433-475C-E143-8061-5C03C6C1BEF0}"/>
              </a:ext>
            </a:extLst>
          </p:cNvPr>
          <p:cNvSpPr/>
          <p:nvPr/>
        </p:nvSpPr>
        <p:spPr>
          <a:xfrm>
            <a:off x="8508341" y="5585394"/>
            <a:ext cx="424939" cy="771676"/>
          </a:xfrm>
          <a:prstGeom prst="leftBrace">
            <a:avLst/>
          </a:prstGeom>
          <a:noFill/>
          <a:ln w="1905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accent1"/>
              </a:solidFill>
              <a:effectLst/>
              <a:uLnTx/>
              <a:uFillTx/>
              <a:latin typeface="Calibri" panose="020F0502020204030204"/>
              <a:ea typeface="+mn-ea"/>
              <a:cs typeface="+mn-cs"/>
            </a:endParaRPr>
          </a:p>
        </p:txBody>
      </p:sp>
      <p:sp>
        <p:nvSpPr>
          <p:cNvPr id="137" name="TextBox 136">
            <a:extLst>
              <a:ext uri="{FF2B5EF4-FFF2-40B4-BE49-F238E27FC236}">
                <a16:creationId xmlns:a16="http://schemas.microsoft.com/office/drawing/2014/main" id="{1A4154B7-4C21-AA4E-9D7C-51278BB1A974}"/>
              </a:ext>
            </a:extLst>
          </p:cNvPr>
          <p:cNvSpPr txBox="1"/>
          <p:nvPr/>
        </p:nvSpPr>
        <p:spPr>
          <a:xfrm>
            <a:off x="7126533" y="5755686"/>
            <a:ext cx="14108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1"/>
                </a:solidFill>
                <a:effectLst/>
                <a:uLnTx/>
                <a:uFillTx/>
                <a:latin typeface="Calibri" panose="020F0502020204030204"/>
                <a:ea typeface="+mn-ea"/>
                <a:cs typeface="+mn-cs"/>
              </a:rPr>
              <a:t>Code Review</a:t>
            </a:r>
          </a:p>
        </p:txBody>
      </p:sp>
      <p:sp>
        <p:nvSpPr>
          <p:cNvPr id="138" name="TextBox 137">
            <a:extLst>
              <a:ext uri="{FF2B5EF4-FFF2-40B4-BE49-F238E27FC236}">
                <a16:creationId xmlns:a16="http://schemas.microsoft.com/office/drawing/2014/main" id="{EBF54042-5BFC-894F-9726-DB565123762C}"/>
              </a:ext>
            </a:extLst>
          </p:cNvPr>
          <p:cNvSpPr txBox="1"/>
          <p:nvPr/>
        </p:nvSpPr>
        <p:spPr>
          <a:xfrm>
            <a:off x="6790036" y="3909114"/>
            <a:ext cx="191201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1"/>
                </a:solidFill>
                <a:effectLst/>
                <a:uLnTx/>
                <a:uFillTx/>
                <a:latin typeface="Calibri" panose="020F0502020204030204"/>
                <a:ea typeface="+mn-ea"/>
                <a:cs typeface="+mn-cs"/>
              </a:rPr>
              <a:t>Open Source Scan</a:t>
            </a:r>
          </a:p>
        </p:txBody>
      </p:sp>
      <p:sp>
        <p:nvSpPr>
          <p:cNvPr id="139" name="Left Brace 138">
            <a:extLst>
              <a:ext uri="{FF2B5EF4-FFF2-40B4-BE49-F238E27FC236}">
                <a16:creationId xmlns:a16="http://schemas.microsoft.com/office/drawing/2014/main" id="{F03FBC3A-6170-A648-8EA0-06181AC253A2}"/>
              </a:ext>
            </a:extLst>
          </p:cNvPr>
          <p:cNvSpPr/>
          <p:nvPr/>
        </p:nvSpPr>
        <p:spPr>
          <a:xfrm>
            <a:off x="8518795" y="3942345"/>
            <a:ext cx="424939" cy="273350"/>
          </a:xfrm>
          <a:prstGeom prst="leftBrace">
            <a:avLst/>
          </a:prstGeom>
          <a:noFill/>
          <a:ln w="1905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accent1"/>
              </a:solidFill>
              <a:effectLst/>
              <a:uLnTx/>
              <a:uFillTx/>
              <a:latin typeface="Calibri" panose="020F0502020204030204"/>
              <a:ea typeface="+mn-ea"/>
              <a:cs typeface="+mn-cs"/>
            </a:endParaRPr>
          </a:p>
        </p:txBody>
      </p:sp>
      <p:sp>
        <p:nvSpPr>
          <p:cNvPr id="140" name="Left Brace 139">
            <a:extLst>
              <a:ext uri="{FF2B5EF4-FFF2-40B4-BE49-F238E27FC236}">
                <a16:creationId xmlns:a16="http://schemas.microsoft.com/office/drawing/2014/main" id="{3E3FD21A-CE7F-3548-8A54-A76B7BD6577C}"/>
              </a:ext>
            </a:extLst>
          </p:cNvPr>
          <p:cNvSpPr/>
          <p:nvPr/>
        </p:nvSpPr>
        <p:spPr>
          <a:xfrm>
            <a:off x="8525955" y="6461354"/>
            <a:ext cx="424939" cy="265048"/>
          </a:xfrm>
          <a:prstGeom prst="leftBrace">
            <a:avLst/>
          </a:prstGeom>
          <a:noFill/>
          <a:ln w="1905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accent1"/>
              </a:solidFill>
              <a:effectLst/>
              <a:uLnTx/>
              <a:uFillTx/>
              <a:latin typeface="Calibri" panose="020F0502020204030204"/>
              <a:ea typeface="+mn-ea"/>
              <a:cs typeface="+mn-cs"/>
            </a:endParaRPr>
          </a:p>
        </p:txBody>
      </p:sp>
      <p:sp>
        <p:nvSpPr>
          <p:cNvPr id="141" name="TextBox 140">
            <a:extLst>
              <a:ext uri="{FF2B5EF4-FFF2-40B4-BE49-F238E27FC236}">
                <a16:creationId xmlns:a16="http://schemas.microsoft.com/office/drawing/2014/main" id="{8A9CF522-5651-D24E-B596-EAC1A1B5EE84}"/>
              </a:ext>
            </a:extLst>
          </p:cNvPr>
          <p:cNvSpPr txBox="1"/>
          <p:nvPr/>
        </p:nvSpPr>
        <p:spPr>
          <a:xfrm>
            <a:off x="7187818" y="6442768"/>
            <a:ext cx="124681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1"/>
                </a:solidFill>
                <a:effectLst/>
                <a:uLnTx/>
                <a:uFillTx/>
                <a:latin typeface="Calibri" panose="020F0502020204030204"/>
                <a:ea typeface="+mn-ea"/>
                <a:cs typeface="+mn-cs"/>
              </a:rPr>
              <a:t>Completion</a:t>
            </a:r>
          </a:p>
        </p:txBody>
      </p:sp>
      <p:pic>
        <p:nvPicPr>
          <p:cNvPr id="27" name="Picture 26">
            <a:extLst>
              <a:ext uri="{FF2B5EF4-FFF2-40B4-BE49-F238E27FC236}">
                <a16:creationId xmlns:a16="http://schemas.microsoft.com/office/drawing/2014/main" id="{2FBDE36F-E2D3-DE4D-A67E-5377C99FFACD}"/>
              </a:ext>
            </a:extLst>
          </p:cNvPr>
          <p:cNvPicPr>
            <a:picLocks noChangeAspect="1"/>
          </p:cNvPicPr>
          <p:nvPr/>
        </p:nvPicPr>
        <p:blipFill>
          <a:blip r:embed="rId3"/>
          <a:stretch>
            <a:fillRect/>
          </a:stretch>
        </p:blipFill>
        <p:spPr>
          <a:xfrm>
            <a:off x="277130" y="1257111"/>
            <a:ext cx="6120568" cy="3192905"/>
          </a:xfrm>
          <a:prstGeom prst="rect">
            <a:avLst/>
          </a:prstGeom>
        </p:spPr>
      </p:pic>
      <p:sp>
        <p:nvSpPr>
          <p:cNvPr id="28" name="Rounded Rectangle 27">
            <a:extLst>
              <a:ext uri="{FF2B5EF4-FFF2-40B4-BE49-F238E27FC236}">
                <a16:creationId xmlns:a16="http://schemas.microsoft.com/office/drawing/2014/main" id="{BD73506D-B7CF-F346-BBD6-EF0EFD879639}"/>
              </a:ext>
            </a:extLst>
          </p:cNvPr>
          <p:cNvSpPr/>
          <p:nvPr/>
        </p:nvSpPr>
        <p:spPr>
          <a:xfrm>
            <a:off x="6790036" y="1813112"/>
            <a:ext cx="5401964" cy="2662942"/>
          </a:xfrm>
          <a:prstGeom prst="roundRect">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7A25C18-5B41-C14F-9FA3-05770674B0BF}"/>
              </a:ext>
            </a:extLst>
          </p:cNvPr>
          <p:cNvSpPr txBox="1"/>
          <p:nvPr/>
        </p:nvSpPr>
        <p:spPr>
          <a:xfrm>
            <a:off x="315061" y="4555357"/>
            <a:ext cx="6120568" cy="2000548"/>
          </a:xfrm>
          <a:prstGeom prst="rect">
            <a:avLst/>
          </a:prstGeom>
          <a:noFill/>
        </p:spPr>
        <p:txBody>
          <a:bodyPr wrap="square" rtlCol="0">
            <a:spAutoFit/>
          </a:bodyPr>
          <a:lstStyle/>
          <a:p>
            <a:pPr marL="285750" indent="-285750">
              <a:buFont typeface="Courier New" panose="02070309020205020404" pitchFamily="49" charset="0"/>
              <a:buChar char="o"/>
            </a:pPr>
            <a:r>
              <a:rPr lang="en-US" sz="1600" dirty="0">
                <a:solidFill>
                  <a:schemeClr val="bg1"/>
                </a:solidFill>
              </a:rPr>
              <a:t>Production Readiness Activities</a:t>
            </a:r>
          </a:p>
          <a:p>
            <a:pPr marL="285750" indent="-285750">
              <a:buFont typeface="Courier New" panose="02070309020205020404" pitchFamily="49" charset="0"/>
              <a:buChar char="o"/>
            </a:pPr>
            <a:endParaRPr lang="en-US" sz="1600" dirty="0">
              <a:solidFill>
                <a:schemeClr val="bg1"/>
              </a:solidFill>
            </a:endParaRPr>
          </a:p>
          <a:p>
            <a:pPr marL="285750" indent="-285750">
              <a:buFont typeface="Courier New" panose="02070309020205020404" pitchFamily="49" charset="0"/>
              <a:buChar char="o"/>
            </a:pPr>
            <a:r>
              <a:rPr lang="en-US" sz="1600" dirty="0">
                <a:solidFill>
                  <a:schemeClr val="bg1"/>
                </a:solidFill>
              </a:rPr>
              <a:t>Proposed agreement in place between IBM/</a:t>
            </a:r>
            <a:r>
              <a:rPr lang="en-US" sz="1600" dirty="0" err="1">
                <a:solidFill>
                  <a:schemeClr val="bg1"/>
                </a:solidFill>
              </a:rPr>
              <a:t>Snyk</a:t>
            </a:r>
            <a:r>
              <a:rPr lang="en-US" sz="1600" dirty="0">
                <a:solidFill>
                  <a:schemeClr val="bg1"/>
                </a:solidFill>
              </a:rPr>
              <a:t> for OEM threat intelligence</a:t>
            </a:r>
          </a:p>
          <a:p>
            <a:pPr marL="742950" lvl="1" indent="-285750">
              <a:buFont typeface="Courier New" panose="02070309020205020404" pitchFamily="49" charset="0"/>
              <a:buChar char="o"/>
            </a:pPr>
            <a:r>
              <a:rPr lang="en-US" sz="1400" dirty="0">
                <a:solidFill>
                  <a:schemeClr val="bg1"/>
                </a:solidFill>
              </a:rPr>
              <a:t>Partnership and technology ensure consistency with RH CRDA</a:t>
            </a:r>
          </a:p>
          <a:p>
            <a:pPr marL="742950" lvl="1" indent="-285750">
              <a:buFont typeface="Courier New" panose="02070309020205020404" pitchFamily="49" charset="0"/>
              <a:buChar char="o"/>
            </a:pPr>
            <a:r>
              <a:rPr lang="en-US" sz="1400" dirty="0">
                <a:solidFill>
                  <a:schemeClr val="bg1"/>
                </a:solidFill>
              </a:rPr>
              <a:t>OM team working on closing biz case</a:t>
            </a:r>
          </a:p>
          <a:p>
            <a:pPr marL="742950" lvl="1" indent="-285750">
              <a:buFont typeface="Courier New" panose="02070309020205020404" pitchFamily="49" charset="0"/>
              <a:buChar char="o"/>
            </a:pPr>
            <a:r>
              <a:rPr lang="en-US" sz="1400" dirty="0">
                <a:solidFill>
                  <a:schemeClr val="bg1"/>
                </a:solidFill>
              </a:rPr>
              <a:t>Objective for next week closure with </a:t>
            </a:r>
            <a:r>
              <a:rPr lang="en-US" sz="1400" dirty="0" err="1">
                <a:solidFill>
                  <a:schemeClr val="bg1"/>
                </a:solidFill>
              </a:rPr>
              <a:t>Snyk</a:t>
            </a:r>
            <a:r>
              <a:rPr lang="en-US" sz="1400" dirty="0">
                <a:solidFill>
                  <a:schemeClr val="bg1"/>
                </a:solidFill>
              </a:rPr>
              <a:t> and IBM</a:t>
            </a:r>
          </a:p>
          <a:p>
            <a:pPr marL="285750" indent="-285750">
              <a:buFont typeface="Courier New" panose="02070309020205020404" pitchFamily="49" charset="0"/>
              <a:buChar char="o"/>
            </a:pPr>
            <a:endParaRPr lang="en-US" dirty="0">
              <a:solidFill>
                <a:schemeClr val="bg1"/>
              </a:solidFill>
            </a:endParaRPr>
          </a:p>
        </p:txBody>
      </p:sp>
    </p:spTree>
    <p:extLst>
      <p:ext uri="{BB962C8B-B14F-4D97-AF65-F5344CB8AC3E}">
        <p14:creationId xmlns:p14="http://schemas.microsoft.com/office/powerpoint/2010/main" val="3412741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8" name="Title 1">
            <a:extLst>
              <a:ext uri="{FF2B5EF4-FFF2-40B4-BE49-F238E27FC236}">
                <a16:creationId xmlns:a16="http://schemas.microsoft.com/office/drawing/2014/main" id="{4499B6A3-95E7-EF45-9B2B-6D1F2FCADF29}"/>
              </a:ext>
            </a:extLst>
          </p:cNvPr>
          <p:cNvSpPr>
            <a:spLocks noGrp="1"/>
          </p:cNvSpPr>
          <p:nvPr>
            <p:ph type="title"/>
          </p:nvPr>
        </p:nvSpPr>
        <p:spPr>
          <a:xfrm>
            <a:off x="0" y="0"/>
            <a:ext cx="12192000" cy="1078365"/>
          </a:xfrm>
          <a:solidFill>
            <a:srgbClr val="002060"/>
          </a:solidFill>
        </p:spPr>
        <p:txBody>
          <a:bodyPr>
            <a:normAutofit fontScale="90000"/>
          </a:bodyPr>
          <a:lstStyle/>
          <a:p>
            <a:r>
              <a:rPr lang="en-US" sz="4000" dirty="0" err="1">
                <a:solidFill>
                  <a:schemeClr val="accent1"/>
                </a:solidFill>
              </a:rPr>
              <a:t>GitSecure</a:t>
            </a:r>
            <a:r>
              <a:rPr lang="en-US" sz="4000" dirty="0">
                <a:solidFill>
                  <a:schemeClr val="accent1"/>
                </a:solidFill>
              </a:rPr>
              <a:t> Partnerships: CD/Insights Integration</a:t>
            </a:r>
            <a:br>
              <a:rPr lang="en-US" sz="4000" dirty="0">
                <a:solidFill>
                  <a:schemeClr val="accent1"/>
                </a:solidFill>
              </a:rPr>
            </a:br>
            <a:r>
              <a:rPr lang="en-US" sz="4000" dirty="0">
                <a:solidFill>
                  <a:schemeClr val="accent1"/>
                </a:solidFill>
              </a:rPr>
              <a:t>						</a:t>
            </a:r>
            <a:r>
              <a:rPr lang="en-US" sz="2800" i="1" dirty="0">
                <a:solidFill>
                  <a:schemeClr val="accent1"/>
                </a:solidFill>
              </a:rPr>
              <a:t>Philippe </a:t>
            </a:r>
            <a:r>
              <a:rPr lang="en-US" sz="2800" i="1" dirty="0" err="1">
                <a:solidFill>
                  <a:schemeClr val="accent1"/>
                </a:solidFill>
              </a:rPr>
              <a:t>Mulet</a:t>
            </a:r>
            <a:r>
              <a:rPr lang="en-US" sz="2800" i="1" dirty="0">
                <a:solidFill>
                  <a:schemeClr val="accent1"/>
                </a:solidFill>
              </a:rPr>
              <a:t>, Peter </a:t>
            </a:r>
            <a:r>
              <a:rPr lang="en-US" sz="2800" i="1" dirty="0" err="1">
                <a:solidFill>
                  <a:schemeClr val="accent1"/>
                </a:solidFill>
              </a:rPr>
              <a:t>Klenk</a:t>
            </a:r>
            <a:r>
              <a:rPr lang="en-US" sz="2800" i="1" dirty="0">
                <a:solidFill>
                  <a:schemeClr val="accent1"/>
                </a:solidFill>
              </a:rPr>
              <a:t>, Vijay Aggarwal</a:t>
            </a:r>
          </a:p>
        </p:txBody>
      </p:sp>
      <p:pic>
        <p:nvPicPr>
          <p:cNvPr id="16" name="Picture 15">
            <a:extLst>
              <a:ext uri="{FF2B5EF4-FFF2-40B4-BE49-F238E27FC236}">
                <a16:creationId xmlns:a16="http://schemas.microsoft.com/office/drawing/2014/main" id="{E76C8773-E626-294C-9C09-801A77548651}"/>
              </a:ext>
            </a:extLst>
          </p:cNvPr>
          <p:cNvPicPr>
            <a:picLocks noChangeAspect="1"/>
          </p:cNvPicPr>
          <p:nvPr/>
        </p:nvPicPr>
        <p:blipFill>
          <a:blip r:embed="rId2"/>
          <a:stretch>
            <a:fillRect/>
          </a:stretch>
        </p:blipFill>
        <p:spPr>
          <a:xfrm>
            <a:off x="1024569" y="5816954"/>
            <a:ext cx="8890000" cy="368300"/>
          </a:xfrm>
          <a:prstGeom prst="rect">
            <a:avLst/>
          </a:prstGeom>
        </p:spPr>
      </p:pic>
      <p:pic>
        <p:nvPicPr>
          <p:cNvPr id="18" name="Picture 17">
            <a:extLst>
              <a:ext uri="{FF2B5EF4-FFF2-40B4-BE49-F238E27FC236}">
                <a16:creationId xmlns:a16="http://schemas.microsoft.com/office/drawing/2014/main" id="{BF567722-C1C9-944B-9690-DBCF1326D80C}"/>
              </a:ext>
            </a:extLst>
          </p:cNvPr>
          <p:cNvPicPr>
            <a:picLocks noChangeAspect="1"/>
          </p:cNvPicPr>
          <p:nvPr/>
        </p:nvPicPr>
        <p:blipFill>
          <a:blip r:embed="rId3"/>
          <a:stretch>
            <a:fillRect/>
          </a:stretch>
        </p:blipFill>
        <p:spPr>
          <a:xfrm>
            <a:off x="1024569" y="5438140"/>
            <a:ext cx="5422900" cy="431800"/>
          </a:xfrm>
          <a:prstGeom prst="rect">
            <a:avLst/>
          </a:prstGeom>
        </p:spPr>
      </p:pic>
      <p:pic>
        <p:nvPicPr>
          <p:cNvPr id="20" name="Picture 19">
            <a:extLst>
              <a:ext uri="{FF2B5EF4-FFF2-40B4-BE49-F238E27FC236}">
                <a16:creationId xmlns:a16="http://schemas.microsoft.com/office/drawing/2014/main" id="{F38CAE5E-8387-1445-8F9F-9772623C0BF0}"/>
              </a:ext>
            </a:extLst>
          </p:cNvPr>
          <p:cNvPicPr>
            <a:picLocks noChangeAspect="1"/>
          </p:cNvPicPr>
          <p:nvPr/>
        </p:nvPicPr>
        <p:blipFill>
          <a:blip r:embed="rId4"/>
          <a:stretch>
            <a:fillRect/>
          </a:stretch>
        </p:blipFill>
        <p:spPr>
          <a:xfrm>
            <a:off x="1024569" y="4957606"/>
            <a:ext cx="5308600" cy="469900"/>
          </a:xfrm>
          <a:prstGeom prst="rect">
            <a:avLst/>
          </a:prstGeom>
        </p:spPr>
      </p:pic>
      <p:pic>
        <p:nvPicPr>
          <p:cNvPr id="28" name="Content Placeholder 27" descr="A close up of a sign&#10;&#10;Description automatically generated">
            <a:extLst>
              <a:ext uri="{FF2B5EF4-FFF2-40B4-BE49-F238E27FC236}">
                <a16:creationId xmlns:a16="http://schemas.microsoft.com/office/drawing/2014/main" id="{5DB24CDF-1724-AD42-B5FA-A94FA849A074}"/>
              </a:ext>
            </a:extLst>
          </p:cNvPr>
          <p:cNvPicPr>
            <a:picLocks noGrp="1" noChangeAspect="1"/>
          </p:cNvPicPr>
          <p:nvPr>
            <p:ph idx="1"/>
          </p:nvPr>
        </p:nvPicPr>
        <p:blipFill>
          <a:blip r:embed="rId5"/>
          <a:stretch>
            <a:fillRect/>
          </a:stretch>
        </p:blipFill>
        <p:spPr>
          <a:xfrm>
            <a:off x="1024569" y="4042173"/>
            <a:ext cx="6299200" cy="927100"/>
          </a:xfrm>
        </p:spPr>
      </p:pic>
      <p:sp>
        <p:nvSpPr>
          <p:cNvPr id="29" name="TextBox 28">
            <a:extLst>
              <a:ext uri="{FF2B5EF4-FFF2-40B4-BE49-F238E27FC236}">
                <a16:creationId xmlns:a16="http://schemas.microsoft.com/office/drawing/2014/main" id="{FF689302-CD4C-9648-BB37-D878162CC7BF}"/>
              </a:ext>
            </a:extLst>
          </p:cNvPr>
          <p:cNvSpPr txBox="1"/>
          <p:nvPr/>
        </p:nvSpPr>
        <p:spPr>
          <a:xfrm>
            <a:off x="903383" y="1520328"/>
            <a:ext cx="8901629"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DOI CLI extension to invoke/manage </a:t>
            </a:r>
            <a:r>
              <a:rPr lang="en-US" sz="2000" dirty="0" err="1">
                <a:solidFill>
                  <a:schemeClr val="bg1"/>
                </a:solidFill>
              </a:rPr>
              <a:t>GitSecure</a:t>
            </a:r>
            <a:r>
              <a:rPr lang="en-US" sz="2000" dirty="0">
                <a:solidFill>
                  <a:schemeClr val="bg1"/>
                </a:solidFill>
              </a:rPr>
              <a:t> Analytic Pipeline</a:t>
            </a:r>
          </a:p>
          <a:p>
            <a:pPr marL="285750" indent="-285750">
              <a:buFont typeface="Arial" panose="020B0604020202020204" pitchFamily="34" charset="0"/>
              <a:buChar char="•"/>
            </a:pPr>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Capturing/Presenting dependency provenance into DOI </a:t>
            </a:r>
          </a:p>
          <a:p>
            <a:pPr marL="285750" indent="-285750">
              <a:buFont typeface="Arial" panose="020B0604020202020204" pitchFamily="34" charset="0"/>
              <a:buChar char="•"/>
            </a:pPr>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Policy Control Gates integration</a:t>
            </a:r>
          </a:p>
        </p:txBody>
      </p:sp>
    </p:spTree>
    <p:extLst>
      <p:ext uri="{BB962C8B-B14F-4D97-AF65-F5344CB8AC3E}">
        <p14:creationId xmlns:p14="http://schemas.microsoft.com/office/powerpoint/2010/main" val="4091894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8" name="Title 1">
            <a:extLst>
              <a:ext uri="{FF2B5EF4-FFF2-40B4-BE49-F238E27FC236}">
                <a16:creationId xmlns:a16="http://schemas.microsoft.com/office/drawing/2014/main" id="{4499B6A3-95E7-EF45-9B2B-6D1F2FCADF29}"/>
              </a:ext>
            </a:extLst>
          </p:cNvPr>
          <p:cNvSpPr>
            <a:spLocks noGrp="1"/>
          </p:cNvSpPr>
          <p:nvPr>
            <p:ph type="title"/>
          </p:nvPr>
        </p:nvSpPr>
        <p:spPr>
          <a:xfrm>
            <a:off x="0" y="0"/>
            <a:ext cx="12192000" cy="1078365"/>
          </a:xfrm>
          <a:solidFill>
            <a:srgbClr val="002060"/>
          </a:solidFill>
        </p:spPr>
        <p:txBody>
          <a:bodyPr>
            <a:normAutofit fontScale="90000"/>
          </a:bodyPr>
          <a:lstStyle/>
          <a:p>
            <a:r>
              <a:rPr lang="en-US" sz="4000" dirty="0" err="1">
                <a:solidFill>
                  <a:schemeClr val="accent1"/>
                </a:solidFill>
              </a:rPr>
              <a:t>GitSecure</a:t>
            </a:r>
            <a:r>
              <a:rPr lang="en-US" sz="4000" dirty="0">
                <a:solidFill>
                  <a:schemeClr val="accent1"/>
                </a:solidFill>
              </a:rPr>
              <a:t> Partnerships: Schematic CD Integration</a:t>
            </a:r>
            <a:br>
              <a:rPr lang="en-US" sz="4000" dirty="0">
                <a:solidFill>
                  <a:schemeClr val="accent1"/>
                </a:solidFill>
              </a:rPr>
            </a:br>
            <a:r>
              <a:rPr lang="en-US" sz="4000" dirty="0">
                <a:solidFill>
                  <a:schemeClr val="accent1"/>
                </a:solidFill>
              </a:rPr>
              <a:t>								         </a:t>
            </a:r>
            <a:r>
              <a:rPr lang="en-US" sz="2800" i="1" dirty="0">
                <a:solidFill>
                  <a:schemeClr val="accent1"/>
                </a:solidFill>
              </a:rPr>
              <a:t>Albee </a:t>
            </a:r>
            <a:r>
              <a:rPr lang="en-US" sz="2800" i="1" dirty="0" err="1">
                <a:solidFill>
                  <a:schemeClr val="accent1"/>
                </a:solidFill>
              </a:rPr>
              <a:t>Jhoney</a:t>
            </a:r>
            <a:endParaRPr lang="en-US" sz="2800" i="1" dirty="0">
              <a:solidFill>
                <a:schemeClr val="accent1"/>
              </a:solidFill>
            </a:endParaRPr>
          </a:p>
        </p:txBody>
      </p:sp>
      <p:sp>
        <p:nvSpPr>
          <p:cNvPr id="3" name="Content Placeholder 2">
            <a:extLst>
              <a:ext uri="{FF2B5EF4-FFF2-40B4-BE49-F238E27FC236}">
                <a16:creationId xmlns:a16="http://schemas.microsoft.com/office/drawing/2014/main" id="{018EAFDE-2747-D848-8656-CFF420076FF3}"/>
              </a:ext>
            </a:extLst>
          </p:cNvPr>
          <p:cNvSpPr txBox="1">
            <a:spLocks/>
          </p:cNvSpPr>
          <p:nvPr/>
        </p:nvSpPr>
        <p:spPr>
          <a:xfrm>
            <a:off x="359684" y="1838368"/>
            <a:ext cx="5260066" cy="1590632"/>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bg1"/>
                </a:solidFill>
              </a:rPr>
              <a:t>Policy-as-code</a:t>
            </a:r>
          </a:p>
          <a:p>
            <a:pPr marL="546049" lvl="1" indent="-342900">
              <a:buFont typeface="Arial" panose="020B0604020202020204" pitchFamily="34" charset="0"/>
              <a:buChar char="•"/>
            </a:pPr>
            <a:r>
              <a:rPr lang="en-US" dirty="0">
                <a:solidFill>
                  <a:schemeClr val="bg1"/>
                </a:solidFill>
              </a:rPr>
              <a:t>Policy can be architecture in layers</a:t>
            </a:r>
          </a:p>
          <a:p>
            <a:pPr marL="546049" lvl="1" indent="-342900">
              <a:buFont typeface="Arial" panose="020B0604020202020204" pitchFamily="34" charset="0"/>
              <a:buChar char="•"/>
            </a:pPr>
            <a:r>
              <a:rPr lang="en-US" dirty="0">
                <a:solidFill>
                  <a:schemeClr val="bg1"/>
                </a:solidFill>
              </a:rPr>
              <a:t>Policy can be encapsulated in packages</a:t>
            </a:r>
          </a:p>
          <a:p>
            <a:pPr marL="546049" lvl="1" indent="-342900">
              <a:buFont typeface="Arial" panose="020B0604020202020204" pitchFamily="34" charset="0"/>
              <a:buChar char="•"/>
            </a:pPr>
            <a:r>
              <a:rPr lang="en-US" dirty="0">
                <a:solidFill>
                  <a:schemeClr val="bg1"/>
                </a:solidFill>
              </a:rPr>
              <a:t>Use Schematics OPA library</a:t>
            </a:r>
          </a:p>
          <a:p>
            <a:pPr marL="546049" lvl="1" indent="-342900">
              <a:buFont typeface="Arial" panose="020B0604020202020204" pitchFamily="34" charset="0"/>
              <a:buChar char="•"/>
            </a:pPr>
            <a:r>
              <a:rPr lang="en-US" dirty="0">
                <a:solidFill>
                  <a:schemeClr val="bg1"/>
                </a:solidFill>
              </a:rPr>
              <a:t>Reuse of policy across all partnerships </a:t>
            </a:r>
            <a:endParaRPr lang="en-IL" dirty="0">
              <a:solidFill>
                <a:schemeClr val="bg1"/>
              </a:solidFill>
            </a:endParaRPr>
          </a:p>
        </p:txBody>
      </p:sp>
      <p:sp>
        <p:nvSpPr>
          <p:cNvPr id="12" name="Content Placeholder 2">
            <a:extLst>
              <a:ext uri="{FF2B5EF4-FFF2-40B4-BE49-F238E27FC236}">
                <a16:creationId xmlns:a16="http://schemas.microsoft.com/office/drawing/2014/main" id="{DA410675-34DC-E344-8535-2736E4B0A71B}"/>
              </a:ext>
            </a:extLst>
          </p:cNvPr>
          <p:cNvSpPr txBox="1">
            <a:spLocks/>
          </p:cNvSpPr>
          <p:nvPr/>
        </p:nvSpPr>
        <p:spPr>
          <a:xfrm>
            <a:off x="359684" y="3640629"/>
            <a:ext cx="5736316" cy="1181100"/>
          </a:xfrm>
          <a:prstGeom prst="rect">
            <a:avLst/>
          </a:prstGeom>
        </p:spPr>
        <p:txBody>
          <a:bodyPr vert="horz" lIns="0" tIns="54864" rIns="0" bIns="54864" rtlCol="0">
            <a:noAutofit/>
          </a:bodyPr>
          <a:lstStyle>
            <a:lvl1pPr marL="0" indent="0" algn="l" defTabSz="822754" rtl="0" eaLnBrk="1" latinLnBrk="0" hangingPunct="1">
              <a:lnSpc>
                <a:spcPct val="100000"/>
              </a:lnSpc>
              <a:spcBef>
                <a:spcPts val="1600"/>
              </a:spcBef>
              <a:spcAft>
                <a:spcPts val="0"/>
              </a:spcAft>
              <a:buClrTx/>
              <a:buFontTx/>
              <a:buNone/>
              <a:defRPr sz="1866" b="0" i="0" kern="1200" baseline="0">
                <a:solidFill>
                  <a:schemeClr val="bg2"/>
                </a:solidFill>
                <a:latin typeface="IBM Plex Sans" panose="020B0503050203000203" pitchFamily="34" charset="77"/>
                <a:ea typeface="+mn-ea"/>
                <a:cs typeface="Arial" panose="020B0604020202020204" pitchFamily="34" charset="0"/>
              </a:defRPr>
            </a:lvl1pPr>
            <a:lvl2pPr marL="203149" marR="0" indent="-203149" algn="l" defTabSz="822754" rtl="0" eaLnBrk="1" fontAlgn="auto" latinLnBrk="0" hangingPunct="1">
              <a:lnSpc>
                <a:spcPct val="100000"/>
              </a:lnSpc>
              <a:spcBef>
                <a:spcPts val="1600"/>
              </a:spcBef>
              <a:spcAft>
                <a:spcPts val="0"/>
              </a:spcAft>
              <a:buClrTx/>
              <a:buSzTx/>
              <a:buFont typeface="System Font Regular"/>
              <a:buChar char="–"/>
              <a:tabLst/>
              <a:defRPr sz="1866" b="0" i="0" kern="1200" baseline="0">
                <a:solidFill>
                  <a:schemeClr val="bg2"/>
                </a:solidFill>
                <a:latin typeface="IBM Plex Sans" panose="020B0503050203000203" pitchFamily="34" charset="77"/>
                <a:ea typeface="+mn-ea"/>
                <a:cs typeface="Arial" panose="020B0604020202020204" pitchFamily="34" charset="0"/>
              </a:defRPr>
            </a:lvl2pPr>
            <a:lvl3pPr marL="385137" marR="0" indent="-165059" algn="l" defTabSz="822754" rtl="0" eaLnBrk="1" fontAlgn="auto" latinLnBrk="0" hangingPunct="1">
              <a:lnSpc>
                <a:spcPct val="100000"/>
              </a:lnSpc>
              <a:spcBef>
                <a:spcPts val="1600"/>
              </a:spcBef>
              <a:spcAft>
                <a:spcPts val="0"/>
              </a:spcAft>
              <a:buClrTx/>
              <a:buSzTx/>
              <a:buFont typeface="Arial" panose="020B0604020202020204" pitchFamily="34" charset="0"/>
              <a:buChar char="•"/>
              <a:tabLst/>
              <a:defRPr sz="1866" b="0" i="0" kern="1200" baseline="0">
                <a:solidFill>
                  <a:schemeClr val="bg2"/>
                </a:solidFill>
                <a:latin typeface="IBM Plex Sans" panose="020B0503050203000203" pitchFamily="34" charset="77"/>
                <a:ea typeface="+mn-ea"/>
                <a:cs typeface="Arial" panose="020B0604020202020204" pitchFamily="34" charset="0"/>
              </a:defRPr>
            </a:lvl3pPr>
            <a:lvl4pPr marL="613680" marR="0" indent="-196801" algn="l" defTabSz="822754" rtl="0" eaLnBrk="1" fontAlgn="auto" latinLnBrk="0" hangingPunct="1">
              <a:lnSpc>
                <a:spcPct val="100000"/>
              </a:lnSpc>
              <a:spcBef>
                <a:spcPts val="1600"/>
              </a:spcBef>
              <a:spcAft>
                <a:spcPts val="0"/>
              </a:spcAft>
              <a:buClrTx/>
              <a:buSzTx/>
              <a:buFont typeface="System Font Regular"/>
              <a:buChar char="–"/>
              <a:tabLst/>
              <a:defRPr sz="1866" b="0" i="0" kern="1200">
                <a:solidFill>
                  <a:schemeClr val="bg2"/>
                </a:solidFill>
                <a:latin typeface="IBM Plex Sans" panose="020B0503050203000203" pitchFamily="34" charset="77"/>
                <a:ea typeface="+mn-ea"/>
                <a:cs typeface="Arial" panose="020B0604020202020204" pitchFamily="34" charset="0"/>
              </a:defRPr>
            </a:lvl4pPr>
            <a:lvl5pPr marL="766042" marR="0" indent="-190452" algn="l" defTabSz="822754" rtl="0" eaLnBrk="1" fontAlgn="auto" latinLnBrk="0" hangingPunct="1">
              <a:lnSpc>
                <a:spcPct val="100000"/>
              </a:lnSpc>
              <a:spcBef>
                <a:spcPts val="1600"/>
              </a:spcBef>
              <a:spcAft>
                <a:spcPts val="0"/>
              </a:spcAft>
              <a:buClrTx/>
              <a:buSzTx/>
              <a:buFont typeface="System Font Regular"/>
              <a:buChar char="»"/>
              <a:tabLst/>
              <a:defRPr sz="1866" b="0" i="0" kern="1200">
                <a:solidFill>
                  <a:schemeClr val="bg2"/>
                </a:solidFill>
                <a:latin typeface="IBM Plex Sans" panose="020B0503050203000203" pitchFamily="34" charset="77"/>
                <a:ea typeface="+mn-ea"/>
                <a:cs typeface="Arial" panose="020B0604020202020204" pitchFamily="34" charset="0"/>
              </a:defRPr>
            </a:lvl5pPr>
            <a:lvl6pPr marL="2262574" indent="-205689" algn="l" defTabSz="822754" rtl="0" eaLnBrk="1" latinLnBrk="0" hangingPunct="1">
              <a:lnSpc>
                <a:spcPct val="90000"/>
              </a:lnSpc>
              <a:spcBef>
                <a:spcPts val="451"/>
              </a:spcBef>
              <a:buFont typeface="Arial" panose="020B0604020202020204" pitchFamily="34" charset="0"/>
              <a:buChar char="•"/>
              <a:defRPr sz="1620" kern="1200">
                <a:solidFill>
                  <a:schemeClr val="tx1"/>
                </a:solidFill>
                <a:latin typeface="+mn-lt"/>
                <a:ea typeface="+mn-ea"/>
                <a:cs typeface="+mn-cs"/>
              </a:defRPr>
            </a:lvl6pPr>
            <a:lvl7pPr marL="2673951" indent="-205689" algn="l" defTabSz="822754" rtl="0" eaLnBrk="1" latinLnBrk="0" hangingPunct="1">
              <a:lnSpc>
                <a:spcPct val="90000"/>
              </a:lnSpc>
              <a:spcBef>
                <a:spcPts val="451"/>
              </a:spcBef>
              <a:buFont typeface="Arial" panose="020B0604020202020204" pitchFamily="34" charset="0"/>
              <a:buChar char="•"/>
              <a:defRPr sz="1620" kern="1200">
                <a:solidFill>
                  <a:schemeClr val="tx1"/>
                </a:solidFill>
                <a:latin typeface="+mn-lt"/>
                <a:ea typeface="+mn-ea"/>
                <a:cs typeface="+mn-cs"/>
              </a:defRPr>
            </a:lvl7pPr>
            <a:lvl8pPr marL="3085328" indent="-205689" algn="l" defTabSz="822754" rtl="0" eaLnBrk="1" latinLnBrk="0" hangingPunct="1">
              <a:lnSpc>
                <a:spcPct val="90000"/>
              </a:lnSpc>
              <a:spcBef>
                <a:spcPts val="451"/>
              </a:spcBef>
              <a:buFont typeface="Arial" panose="020B0604020202020204" pitchFamily="34" charset="0"/>
              <a:buChar char="•"/>
              <a:defRPr sz="1620" kern="1200">
                <a:solidFill>
                  <a:schemeClr val="tx1"/>
                </a:solidFill>
                <a:latin typeface="+mn-lt"/>
                <a:ea typeface="+mn-ea"/>
                <a:cs typeface="+mn-cs"/>
              </a:defRPr>
            </a:lvl8pPr>
            <a:lvl9pPr marL="3496706" indent="-205689" algn="l" defTabSz="822754" rtl="0" eaLnBrk="1" latinLnBrk="0" hangingPunct="1">
              <a:lnSpc>
                <a:spcPct val="90000"/>
              </a:lnSpc>
              <a:spcBef>
                <a:spcPts val="451"/>
              </a:spcBef>
              <a:buFont typeface="Arial" panose="020B0604020202020204" pitchFamily="34" charset="0"/>
              <a:buChar char="•"/>
              <a:defRPr sz="1620" kern="1200">
                <a:solidFill>
                  <a:schemeClr val="tx1"/>
                </a:solidFill>
                <a:latin typeface="+mn-lt"/>
                <a:ea typeface="+mn-ea"/>
                <a:cs typeface="+mn-cs"/>
              </a:defRPr>
            </a:lvl9pPr>
          </a:lstStyle>
          <a:p>
            <a:pPr fontAlgn="auto"/>
            <a:r>
              <a:rPr lang="en-US" sz="1800" dirty="0">
                <a:latin typeface="+mn-lt"/>
              </a:rPr>
              <a:t>CD integration</a:t>
            </a:r>
          </a:p>
          <a:p>
            <a:pPr marL="546049" lvl="1" indent="-342900">
              <a:buFont typeface="Arial" panose="020B0604020202020204" pitchFamily="34" charset="0"/>
              <a:buChar char="•"/>
            </a:pPr>
            <a:r>
              <a:rPr lang="en-US" sz="1800" dirty="0">
                <a:latin typeface="+mn-lt"/>
              </a:rPr>
              <a:t>Import current state of an IBM Cloud account</a:t>
            </a:r>
          </a:p>
          <a:p>
            <a:pPr marL="546049" lvl="1" indent="-342900">
              <a:buFont typeface="Arial" panose="020B0604020202020204" pitchFamily="34" charset="0"/>
              <a:buChar char="•"/>
            </a:pPr>
            <a:r>
              <a:rPr lang="en-US" sz="1800" dirty="0">
                <a:latin typeface="+mn-lt"/>
              </a:rPr>
              <a:t>Translate into code format </a:t>
            </a:r>
          </a:p>
          <a:p>
            <a:pPr marL="546049" lvl="1" indent="-342900">
              <a:buFont typeface="Arial" panose="020B0604020202020204" pitchFamily="34" charset="0"/>
              <a:buChar char="•"/>
            </a:pPr>
            <a:r>
              <a:rPr lang="en-US" sz="1800" dirty="0">
                <a:latin typeface="+mn-lt"/>
              </a:rPr>
              <a:t>Assess compliance if a config is updated</a:t>
            </a:r>
            <a:endParaRPr lang="en-IL" sz="1800" dirty="0">
              <a:latin typeface="+mn-lt"/>
            </a:endParaRPr>
          </a:p>
        </p:txBody>
      </p:sp>
      <p:grpSp>
        <p:nvGrpSpPr>
          <p:cNvPr id="25" name="Group 24">
            <a:extLst>
              <a:ext uri="{FF2B5EF4-FFF2-40B4-BE49-F238E27FC236}">
                <a16:creationId xmlns:a16="http://schemas.microsoft.com/office/drawing/2014/main" id="{0557007D-68A8-415E-BBCA-80FAC3C3EF81}"/>
              </a:ext>
            </a:extLst>
          </p:cNvPr>
          <p:cNvGrpSpPr/>
          <p:nvPr/>
        </p:nvGrpSpPr>
        <p:grpSpPr>
          <a:xfrm>
            <a:off x="8028836" y="2007801"/>
            <a:ext cx="3355579" cy="3370033"/>
            <a:chOff x="1212747" y="3215873"/>
            <a:chExt cx="3355579" cy="3370033"/>
          </a:xfrm>
        </p:grpSpPr>
        <p:pic>
          <p:nvPicPr>
            <p:cNvPr id="13" name="Picture 12">
              <a:extLst>
                <a:ext uri="{FF2B5EF4-FFF2-40B4-BE49-F238E27FC236}">
                  <a16:creationId xmlns:a16="http://schemas.microsoft.com/office/drawing/2014/main" id="{5B08C4BE-D2A7-4579-9B68-1EF8D97F73EB}"/>
                </a:ext>
              </a:extLst>
            </p:cNvPr>
            <p:cNvPicPr>
              <a:picLocks noChangeAspect="1"/>
            </p:cNvPicPr>
            <p:nvPr/>
          </p:nvPicPr>
          <p:blipFill>
            <a:blip r:embed="rId2"/>
            <a:stretch>
              <a:fillRect/>
            </a:stretch>
          </p:blipFill>
          <p:spPr>
            <a:xfrm>
              <a:off x="1304186" y="4472529"/>
              <a:ext cx="1162462" cy="653885"/>
            </a:xfrm>
            <a:prstGeom prst="rect">
              <a:avLst/>
            </a:prstGeom>
          </p:spPr>
        </p:pic>
        <p:sp>
          <p:nvSpPr>
            <p:cNvPr id="17" name="Oval 16">
              <a:extLst>
                <a:ext uri="{FF2B5EF4-FFF2-40B4-BE49-F238E27FC236}">
                  <a16:creationId xmlns:a16="http://schemas.microsoft.com/office/drawing/2014/main" id="{18DFCA92-8406-42FE-A23A-1DA078F02F0C}"/>
                </a:ext>
              </a:extLst>
            </p:cNvPr>
            <p:cNvSpPr/>
            <p:nvPr/>
          </p:nvSpPr>
          <p:spPr>
            <a:xfrm>
              <a:off x="1212747" y="5484580"/>
              <a:ext cx="1253901" cy="1101326"/>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Policies</a:t>
              </a:r>
              <a:endParaRPr lang="en-IL" dirty="0"/>
            </a:p>
          </p:txBody>
        </p:sp>
        <p:pic>
          <p:nvPicPr>
            <p:cNvPr id="19" name="Picture 18" descr="A picture containing meter&#10;&#10;Description automatically generated">
              <a:extLst>
                <a:ext uri="{FF2B5EF4-FFF2-40B4-BE49-F238E27FC236}">
                  <a16:creationId xmlns:a16="http://schemas.microsoft.com/office/drawing/2014/main" id="{62AF6298-2A6A-416A-A7D4-ECA1274FC41A}"/>
                </a:ext>
              </a:extLst>
            </p:cNvPr>
            <p:cNvPicPr>
              <a:picLocks noChangeAspect="1"/>
            </p:cNvPicPr>
            <p:nvPr/>
          </p:nvPicPr>
          <p:blipFill>
            <a:blip r:embed="rId3"/>
            <a:stretch>
              <a:fillRect/>
            </a:stretch>
          </p:blipFill>
          <p:spPr>
            <a:xfrm>
              <a:off x="1472035" y="3215873"/>
              <a:ext cx="994613" cy="880830"/>
            </a:xfrm>
            <a:prstGeom prst="rect">
              <a:avLst/>
            </a:prstGeom>
          </p:spPr>
        </p:pic>
        <p:cxnSp>
          <p:nvCxnSpPr>
            <p:cNvPr id="21" name="Straight Arrow Connector 20">
              <a:extLst>
                <a:ext uri="{FF2B5EF4-FFF2-40B4-BE49-F238E27FC236}">
                  <a16:creationId xmlns:a16="http://schemas.microsoft.com/office/drawing/2014/main" id="{2EB82DD0-4EE3-4194-872B-3AB4628C5650}"/>
                </a:ext>
              </a:extLst>
            </p:cNvPr>
            <p:cNvCxnSpPr>
              <a:cxnSpLocks/>
              <a:stCxn id="13" idx="3"/>
            </p:cNvCxnSpPr>
            <p:nvPr/>
          </p:nvCxnSpPr>
          <p:spPr>
            <a:xfrm flipV="1">
              <a:off x="2466648" y="4794144"/>
              <a:ext cx="657552" cy="5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Diamond 21">
              <a:extLst>
                <a:ext uri="{FF2B5EF4-FFF2-40B4-BE49-F238E27FC236}">
                  <a16:creationId xmlns:a16="http://schemas.microsoft.com/office/drawing/2014/main" id="{E0A77360-62D2-4E6C-9FA2-1C5FC740741C}"/>
                </a:ext>
              </a:extLst>
            </p:cNvPr>
            <p:cNvSpPr/>
            <p:nvPr/>
          </p:nvSpPr>
          <p:spPr>
            <a:xfrm>
              <a:off x="3314425" y="4243483"/>
              <a:ext cx="1253901" cy="110132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Allow / Denny</a:t>
              </a:r>
              <a:endParaRPr lang="en-IL" sz="1200" dirty="0"/>
            </a:p>
          </p:txBody>
        </p:sp>
        <p:sp>
          <p:nvSpPr>
            <p:cNvPr id="24" name="Right Bracket 23">
              <a:extLst>
                <a:ext uri="{FF2B5EF4-FFF2-40B4-BE49-F238E27FC236}">
                  <a16:creationId xmlns:a16="http://schemas.microsoft.com/office/drawing/2014/main" id="{CF85A514-3857-49A5-A846-7D935A05D9C2}"/>
                </a:ext>
              </a:extLst>
            </p:cNvPr>
            <p:cNvSpPr/>
            <p:nvPr/>
          </p:nvSpPr>
          <p:spPr>
            <a:xfrm>
              <a:off x="2511776" y="3705225"/>
              <a:ext cx="305127" cy="23622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L"/>
            </a:p>
          </p:txBody>
        </p:sp>
      </p:grpSp>
    </p:spTree>
    <p:extLst>
      <p:ext uri="{BB962C8B-B14F-4D97-AF65-F5344CB8AC3E}">
        <p14:creationId xmlns:p14="http://schemas.microsoft.com/office/powerpoint/2010/main" val="2453828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8" name="Title 1">
            <a:extLst>
              <a:ext uri="{FF2B5EF4-FFF2-40B4-BE49-F238E27FC236}">
                <a16:creationId xmlns:a16="http://schemas.microsoft.com/office/drawing/2014/main" id="{4499B6A3-95E7-EF45-9B2B-6D1F2FCADF29}"/>
              </a:ext>
            </a:extLst>
          </p:cNvPr>
          <p:cNvSpPr>
            <a:spLocks noGrp="1"/>
          </p:cNvSpPr>
          <p:nvPr>
            <p:ph type="title"/>
          </p:nvPr>
        </p:nvSpPr>
        <p:spPr>
          <a:xfrm>
            <a:off x="0" y="0"/>
            <a:ext cx="12192000" cy="1078365"/>
          </a:xfrm>
          <a:solidFill>
            <a:srgbClr val="002060"/>
          </a:solidFill>
        </p:spPr>
        <p:txBody>
          <a:bodyPr>
            <a:normAutofit fontScale="90000"/>
          </a:bodyPr>
          <a:lstStyle/>
          <a:p>
            <a:r>
              <a:rPr lang="en-US" sz="4000" dirty="0" err="1">
                <a:solidFill>
                  <a:schemeClr val="accent1"/>
                </a:solidFill>
              </a:rPr>
              <a:t>GitSecure</a:t>
            </a:r>
            <a:r>
              <a:rPr lang="en-US" sz="4000" dirty="0">
                <a:solidFill>
                  <a:schemeClr val="accent1"/>
                </a:solidFill>
              </a:rPr>
              <a:t> Partnerships: Juno Security Integration</a:t>
            </a:r>
            <a:br>
              <a:rPr lang="en-US" sz="4000" dirty="0">
                <a:solidFill>
                  <a:schemeClr val="accent1"/>
                </a:solidFill>
              </a:rPr>
            </a:br>
            <a:r>
              <a:rPr lang="en-US" sz="4000" dirty="0">
                <a:solidFill>
                  <a:schemeClr val="accent1"/>
                </a:solidFill>
              </a:rPr>
              <a:t>						                </a:t>
            </a:r>
            <a:r>
              <a:rPr lang="en-US" sz="2800" i="1" dirty="0">
                <a:solidFill>
                  <a:schemeClr val="accent1"/>
                </a:solidFill>
              </a:rPr>
              <a:t>John </a:t>
            </a:r>
            <a:r>
              <a:rPr lang="en-US" sz="2800" i="1" dirty="0" err="1">
                <a:solidFill>
                  <a:schemeClr val="accent1"/>
                </a:solidFill>
              </a:rPr>
              <a:t>Ponzo</a:t>
            </a:r>
            <a:r>
              <a:rPr lang="en-US" sz="2800" i="1" dirty="0">
                <a:solidFill>
                  <a:schemeClr val="accent1"/>
                </a:solidFill>
              </a:rPr>
              <a:t>, Jim Mulvey</a:t>
            </a:r>
          </a:p>
        </p:txBody>
      </p:sp>
      <p:sp>
        <p:nvSpPr>
          <p:cNvPr id="2" name="Rounded Rectangle 1">
            <a:extLst>
              <a:ext uri="{FF2B5EF4-FFF2-40B4-BE49-F238E27FC236}">
                <a16:creationId xmlns:a16="http://schemas.microsoft.com/office/drawing/2014/main" id="{E4E5AD31-2FE8-1146-A101-9E49DCED7343}"/>
              </a:ext>
            </a:extLst>
          </p:cNvPr>
          <p:cNvSpPr/>
          <p:nvPr/>
        </p:nvSpPr>
        <p:spPr>
          <a:xfrm>
            <a:off x="355002" y="1215614"/>
            <a:ext cx="11123407" cy="1678193"/>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EBF76C07-998E-9F48-9196-E885FF3FD216}"/>
              </a:ext>
            </a:extLst>
          </p:cNvPr>
          <p:cNvSpPr/>
          <p:nvPr/>
        </p:nvSpPr>
        <p:spPr>
          <a:xfrm>
            <a:off x="355002" y="3267635"/>
            <a:ext cx="11123407" cy="1551791"/>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4BB723C6-C23B-B740-91BB-4FE95C38B6E5}"/>
              </a:ext>
            </a:extLst>
          </p:cNvPr>
          <p:cNvSpPr/>
          <p:nvPr/>
        </p:nvSpPr>
        <p:spPr>
          <a:xfrm>
            <a:off x="355001" y="5193254"/>
            <a:ext cx="11123407" cy="1551791"/>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904C53C-C9C5-8D4E-A461-F6455CD29459}"/>
              </a:ext>
            </a:extLst>
          </p:cNvPr>
          <p:cNvSpPr txBox="1"/>
          <p:nvPr/>
        </p:nvSpPr>
        <p:spPr>
          <a:xfrm>
            <a:off x="580913" y="1355464"/>
            <a:ext cx="10499463" cy="1384995"/>
          </a:xfrm>
          <a:prstGeom prst="rect">
            <a:avLst/>
          </a:prstGeom>
          <a:noFill/>
        </p:spPr>
        <p:txBody>
          <a:bodyPr wrap="square" rtlCol="0">
            <a:spAutoFit/>
          </a:bodyPr>
          <a:lstStyle/>
          <a:p>
            <a:pPr marL="285750" indent="-285750">
              <a:buFont typeface="Arial" panose="020B0604020202020204" pitchFamily="34" charset="0"/>
              <a:buChar char="•"/>
            </a:pPr>
            <a:r>
              <a:rPr lang="en-US" sz="2400" dirty="0"/>
              <a:t>On-boarding </a:t>
            </a:r>
            <a:r>
              <a:rPr lang="en-US" sz="2400" dirty="0" err="1"/>
              <a:t>GitSecure</a:t>
            </a:r>
            <a:r>
              <a:rPr lang="en-US" sz="2400" dirty="0"/>
              <a:t> Analytic Tasks for Juno Security</a:t>
            </a:r>
          </a:p>
          <a:p>
            <a:pPr marL="742950" lvl="1" indent="-285750">
              <a:buFont typeface="Arial" panose="020B0604020202020204" pitchFamily="34" charset="0"/>
              <a:buChar char="•"/>
            </a:pPr>
            <a:r>
              <a:rPr lang="en-US" sz="2400" dirty="0"/>
              <a:t> </a:t>
            </a:r>
            <a:r>
              <a:rPr lang="en-US" dirty="0"/>
              <a:t>The Security Engineer and Application Developer can see the impact of vulnerability from various security tools* and be notified of any security problems with recommendations to close security holes and fix it from one place</a:t>
            </a:r>
            <a:endParaRPr lang="en-US" sz="2400" dirty="0"/>
          </a:p>
        </p:txBody>
      </p:sp>
      <p:sp>
        <p:nvSpPr>
          <p:cNvPr id="7" name="TextBox 6">
            <a:extLst>
              <a:ext uri="{FF2B5EF4-FFF2-40B4-BE49-F238E27FC236}">
                <a16:creationId xmlns:a16="http://schemas.microsoft.com/office/drawing/2014/main" id="{E972AEA8-6E4F-5445-9556-C9C92E49D991}"/>
              </a:ext>
            </a:extLst>
          </p:cNvPr>
          <p:cNvSpPr txBox="1"/>
          <p:nvPr/>
        </p:nvSpPr>
        <p:spPr>
          <a:xfrm>
            <a:off x="580912" y="3377812"/>
            <a:ext cx="10499463" cy="1292662"/>
          </a:xfrm>
          <a:prstGeom prst="rect">
            <a:avLst/>
          </a:prstGeom>
          <a:noFill/>
        </p:spPr>
        <p:txBody>
          <a:bodyPr wrap="square" rtlCol="0">
            <a:spAutoFit/>
          </a:bodyPr>
          <a:lstStyle/>
          <a:p>
            <a:pPr marL="285750" indent="-285750">
              <a:buFont typeface="Arial" panose="020B0604020202020204" pitchFamily="34" charset="0"/>
              <a:buChar char="•"/>
            </a:pPr>
            <a:r>
              <a:rPr lang="en-US" sz="2400" dirty="0"/>
              <a:t>OPA-based Policy control </a:t>
            </a:r>
          </a:p>
          <a:p>
            <a:pPr marL="742950" lvl="1" indent="-285750">
              <a:buFont typeface="Arial" panose="020B0604020202020204" pitchFamily="34" charset="0"/>
              <a:buChar char="•"/>
            </a:pPr>
            <a:r>
              <a:rPr lang="en-US" dirty="0"/>
              <a:t>The Solution Architect is aware, early in the development cycle, of the CISO required group security policies and manages the application's adherence to group policies to minimize the risk exposure to the company. </a:t>
            </a:r>
            <a:endParaRPr lang="en-US" sz="2400" dirty="0"/>
          </a:p>
        </p:txBody>
      </p:sp>
      <p:sp>
        <p:nvSpPr>
          <p:cNvPr id="8" name="TextBox 7">
            <a:extLst>
              <a:ext uri="{FF2B5EF4-FFF2-40B4-BE49-F238E27FC236}">
                <a16:creationId xmlns:a16="http://schemas.microsoft.com/office/drawing/2014/main" id="{5B8B83FE-5253-5E4C-B4B0-497BB4B5828D}"/>
              </a:ext>
            </a:extLst>
          </p:cNvPr>
          <p:cNvSpPr txBox="1"/>
          <p:nvPr/>
        </p:nvSpPr>
        <p:spPr>
          <a:xfrm>
            <a:off x="501958" y="5393609"/>
            <a:ext cx="10499463" cy="1077218"/>
          </a:xfrm>
          <a:prstGeom prst="rect">
            <a:avLst/>
          </a:prstGeom>
          <a:noFill/>
        </p:spPr>
        <p:txBody>
          <a:bodyPr wrap="square" rtlCol="0">
            <a:spAutoFit/>
          </a:bodyPr>
          <a:lstStyle/>
          <a:p>
            <a:pPr marL="285750" indent="-285750">
              <a:buFont typeface="Arial" panose="020B0604020202020204" pitchFamily="34" charset="0"/>
              <a:buChar char="•"/>
            </a:pPr>
            <a:r>
              <a:rPr lang="en-US" sz="2400" dirty="0"/>
              <a:t>Integration with Operational Data Layer </a:t>
            </a:r>
            <a:r>
              <a:rPr lang="en-US" sz="2400" dirty="0" err="1"/>
              <a:t>eventing</a:t>
            </a:r>
            <a:r>
              <a:rPr lang="en-US" sz="2400" dirty="0"/>
              <a:t> framework</a:t>
            </a:r>
          </a:p>
          <a:p>
            <a:pPr marL="742950" lvl="1" indent="-285750">
              <a:buFont typeface="Arial" panose="020B0604020202020204" pitchFamily="34" charset="0"/>
              <a:buChar char="•"/>
            </a:pPr>
            <a:r>
              <a:rPr lang="en-US" sz="2000" dirty="0"/>
              <a:t>Emitting </a:t>
            </a:r>
            <a:r>
              <a:rPr lang="en-US" sz="2000" dirty="0" err="1"/>
              <a:t>gitsecure</a:t>
            </a:r>
            <a:r>
              <a:rPr lang="en-US" sz="2000" dirty="0"/>
              <a:t> pipeline operational as events</a:t>
            </a:r>
          </a:p>
          <a:p>
            <a:pPr marL="742950" lvl="1" indent="-285750">
              <a:buFont typeface="Arial" panose="020B0604020202020204" pitchFamily="34" charset="0"/>
              <a:buChar char="•"/>
            </a:pPr>
            <a:r>
              <a:rPr lang="en-US" sz="2000" dirty="0"/>
              <a:t>Emitting </a:t>
            </a:r>
            <a:r>
              <a:rPr lang="en-US" sz="2000" dirty="0" err="1"/>
              <a:t>gitsecure</a:t>
            </a:r>
            <a:r>
              <a:rPr lang="en-US" sz="2000" dirty="0"/>
              <a:t> analytic task finings as events</a:t>
            </a:r>
          </a:p>
        </p:txBody>
      </p:sp>
    </p:spTree>
    <p:extLst>
      <p:ext uri="{BB962C8B-B14F-4D97-AF65-F5344CB8AC3E}">
        <p14:creationId xmlns:p14="http://schemas.microsoft.com/office/powerpoint/2010/main" val="2562291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8" name="Title 1">
            <a:extLst>
              <a:ext uri="{FF2B5EF4-FFF2-40B4-BE49-F238E27FC236}">
                <a16:creationId xmlns:a16="http://schemas.microsoft.com/office/drawing/2014/main" id="{4499B6A3-95E7-EF45-9B2B-6D1F2FCADF29}"/>
              </a:ext>
            </a:extLst>
          </p:cNvPr>
          <p:cNvSpPr>
            <a:spLocks noGrp="1"/>
          </p:cNvSpPr>
          <p:nvPr>
            <p:ph type="title"/>
          </p:nvPr>
        </p:nvSpPr>
        <p:spPr>
          <a:xfrm>
            <a:off x="0" y="0"/>
            <a:ext cx="12192000" cy="1078365"/>
          </a:xfrm>
          <a:solidFill>
            <a:srgbClr val="002060"/>
          </a:solidFill>
        </p:spPr>
        <p:txBody>
          <a:bodyPr>
            <a:normAutofit/>
          </a:bodyPr>
          <a:lstStyle/>
          <a:p>
            <a:r>
              <a:rPr lang="en-US" sz="4000" dirty="0" err="1">
                <a:solidFill>
                  <a:schemeClr val="accent1"/>
                </a:solidFill>
              </a:rPr>
              <a:t>GitSecure</a:t>
            </a:r>
            <a:r>
              <a:rPr lang="en-US" sz="4000" dirty="0">
                <a:solidFill>
                  <a:schemeClr val="accent1"/>
                </a:solidFill>
              </a:rPr>
              <a:t> Next</a:t>
            </a:r>
            <a:endParaRPr lang="en-US" sz="2800" i="1" dirty="0">
              <a:solidFill>
                <a:schemeClr val="accent1"/>
              </a:solidFill>
            </a:endParaRPr>
          </a:p>
        </p:txBody>
      </p:sp>
      <p:sp>
        <p:nvSpPr>
          <p:cNvPr id="2" name="Rounded Rectangle 1">
            <a:extLst>
              <a:ext uri="{FF2B5EF4-FFF2-40B4-BE49-F238E27FC236}">
                <a16:creationId xmlns:a16="http://schemas.microsoft.com/office/drawing/2014/main" id="{E4E5AD31-2FE8-1146-A101-9E49DCED7343}"/>
              </a:ext>
            </a:extLst>
          </p:cNvPr>
          <p:cNvSpPr/>
          <p:nvPr/>
        </p:nvSpPr>
        <p:spPr>
          <a:xfrm>
            <a:off x="355002" y="1215614"/>
            <a:ext cx="11123407" cy="118782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EBF76C07-998E-9F48-9196-E885FF3FD216}"/>
              </a:ext>
            </a:extLst>
          </p:cNvPr>
          <p:cNvSpPr/>
          <p:nvPr/>
        </p:nvSpPr>
        <p:spPr>
          <a:xfrm>
            <a:off x="355001" y="2481889"/>
            <a:ext cx="11123407" cy="111781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4BB723C6-C23B-B740-91BB-4FE95C38B6E5}"/>
              </a:ext>
            </a:extLst>
          </p:cNvPr>
          <p:cNvSpPr/>
          <p:nvPr/>
        </p:nvSpPr>
        <p:spPr>
          <a:xfrm>
            <a:off x="355000" y="3678154"/>
            <a:ext cx="11123407" cy="1187826"/>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904C53C-C9C5-8D4E-A461-F6455CD29459}"/>
              </a:ext>
            </a:extLst>
          </p:cNvPr>
          <p:cNvSpPr txBox="1"/>
          <p:nvPr/>
        </p:nvSpPr>
        <p:spPr>
          <a:xfrm>
            <a:off x="354999" y="1274483"/>
            <a:ext cx="10499463" cy="1138773"/>
          </a:xfrm>
          <a:prstGeom prst="rect">
            <a:avLst/>
          </a:prstGeom>
          <a:noFill/>
        </p:spPr>
        <p:txBody>
          <a:bodyPr wrap="square" rtlCol="0">
            <a:spAutoFit/>
          </a:bodyPr>
          <a:lstStyle/>
          <a:p>
            <a:pPr marL="285750" indent="-285750">
              <a:buFont typeface="Arial" panose="020B0604020202020204" pitchFamily="34" charset="0"/>
              <a:buChar char="•"/>
            </a:pPr>
            <a:r>
              <a:rPr lang="en-US" dirty="0"/>
              <a:t>Network Policy Analyzer</a:t>
            </a:r>
          </a:p>
          <a:p>
            <a:pPr marL="742950" lvl="1" indent="-285750">
              <a:buFont typeface="Arial" panose="020B0604020202020204" pitchFamily="34" charset="0"/>
              <a:buChar char="•"/>
            </a:pPr>
            <a:r>
              <a:rPr lang="en-US" sz="1600" dirty="0"/>
              <a:t>Built-in checks to identify vacuity or redundancy in your policy</a:t>
            </a:r>
          </a:p>
          <a:p>
            <a:pPr marL="742950" lvl="1" indent="-285750">
              <a:buFont typeface="Arial" panose="020B0604020202020204" pitchFamily="34" charset="0"/>
              <a:buChar char="•"/>
            </a:pPr>
            <a:r>
              <a:rPr lang="en-US" sz="1600" dirty="0"/>
              <a:t>Semantic diff to allow developers verify their intensions </a:t>
            </a:r>
          </a:p>
          <a:p>
            <a:pPr marL="742950" lvl="1" indent="-285750">
              <a:buFont typeface="Arial" panose="020B0604020202020204" pitchFamily="34" charset="0"/>
              <a:buChar char="•"/>
            </a:pPr>
            <a:r>
              <a:rPr lang="en-US" sz="1600" dirty="0"/>
              <a:t>Enforcement of organizational policies for compliance and governance</a:t>
            </a:r>
            <a:endParaRPr lang="en-US" sz="1400" dirty="0"/>
          </a:p>
        </p:txBody>
      </p:sp>
      <p:sp>
        <p:nvSpPr>
          <p:cNvPr id="7" name="TextBox 6">
            <a:extLst>
              <a:ext uri="{FF2B5EF4-FFF2-40B4-BE49-F238E27FC236}">
                <a16:creationId xmlns:a16="http://schemas.microsoft.com/office/drawing/2014/main" id="{E972AEA8-6E4F-5445-9556-C9C92E49D991}"/>
              </a:ext>
            </a:extLst>
          </p:cNvPr>
          <p:cNvSpPr txBox="1"/>
          <p:nvPr/>
        </p:nvSpPr>
        <p:spPr>
          <a:xfrm>
            <a:off x="355001" y="2491706"/>
            <a:ext cx="11123406" cy="1107996"/>
          </a:xfrm>
          <a:prstGeom prst="rect">
            <a:avLst/>
          </a:prstGeom>
          <a:noFill/>
        </p:spPr>
        <p:txBody>
          <a:bodyPr wrap="square" rtlCol="0">
            <a:spAutoFit/>
          </a:bodyPr>
          <a:lstStyle/>
          <a:p>
            <a:pPr marL="285750" indent="-285750">
              <a:buFont typeface="Arial" panose="020B0604020202020204" pitchFamily="34" charset="0"/>
              <a:buChar char="•"/>
            </a:pPr>
            <a:r>
              <a:rPr lang="en-US" dirty="0"/>
              <a:t>Smart Rx (Recommendation)</a:t>
            </a:r>
          </a:p>
          <a:p>
            <a:pPr marL="742950" lvl="1" indent="-285750">
              <a:buFont typeface="Arial" panose="020B0604020202020204" pitchFamily="34" charset="0"/>
              <a:buChar char="•"/>
            </a:pPr>
            <a:r>
              <a:rPr lang="en-US" sz="1600" dirty="0"/>
              <a:t>Side-Channels exists for changes to leak into application image through dependency updates</a:t>
            </a:r>
          </a:p>
          <a:p>
            <a:pPr marL="742950" lvl="1" indent="-285750">
              <a:buFont typeface="Arial" panose="020B0604020202020204" pitchFamily="34" charset="0"/>
              <a:buChar char="•"/>
            </a:pPr>
            <a:r>
              <a:rPr lang="en-US" sz="1600" dirty="0"/>
              <a:t>Smart Rx in the pipeline to ensure temper-proof build by pinning all dependencies</a:t>
            </a:r>
          </a:p>
          <a:p>
            <a:pPr marL="742950" lvl="1" indent="-285750">
              <a:buFont typeface="Arial" panose="020B0604020202020204" pitchFamily="34" charset="0"/>
              <a:buChar char="•"/>
            </a:pPr>
            <a:r>
              <a:rPr lang="en-US" sz="1600" dirty="0"/>
              <a:t>Regulated and Audited change protocol for dependency updates</a:t>
            </a:r>
          </a:p>
        </p:txBody>
      </p:sp>
      <p:sp>
        <p:nvSpPr>
          <p:cNvPr id="8" name="TextBox 7">
            <a:extLst>
              <a:ext uri="{FF2B5EF4-FFF2-40B4-BE49-F238E27FC236}">
                <a16:creationId xmlns:a16="http://schemas.microsoft.com/office/drawing/2014/main" id="{5B8B83FE-5253-5E4C-B4B0-497BB4B5828D}"/>
              </a:ext>
            </a:extLst>
          </p:cNvPr>
          <p:cNvSpPr txBox="1"/>
          <p:nvPr/>
        </p:nvSpPr>
        <p:spPr>
          <a:xfrm>
            <a:off x="355001" y="3756602"/>
            <a:ext cx="11208813"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Code2Container Security Federation</a:t>
            </a:r>
          </a:p>
          <a:p>
            <a:pPr marL="742950" lvl="1" indent="-285750">
              <a:buFont typeface="Arial" panose="020B0604020202020204" pitchFamily="34" charset="0"/>
              <a:buChar char="•"/>
            </a:pPr>
            <a:r>
              <a:rPr lang="en-US" sz="1600" dirty="0"/>
              <a:t>Establishing complete provenance of code transformation (Code-&gt; Image -&gt; Container)</a:t>
            </a:r>
          </a:p>
          <a:p>
            <a:pPr marL="742950" lvl="1" indent="-285750">
              <a:buFont typeface="Arial" panose="020B0604020202020204" pitchFamily="34" charset="0"/>
              <a:buChar char="•"/>
            </a:pPr>
            <a:r>
              <a:rPr lang="en-US" sz="1600" dirty="0"/>
              <a:t>Determine impact of security violations in the Dev-pipeline on running workload (Code 2 Container)</a:t>
            </a:r>
          </a:p>
          <a:p>
            <a:pPr marL="742950" lvl="1" indent="-285750">
              <a:buFont typeface="Arial" panose="020B0604020202020204" pitchFamily="34" charset="0"/>
              <a:buChar char="•"/>
            </a:pPr>
            <a:r>
              <a:rPr lang="en-US" sz="1600" dirty="0"/>
              <a:t>Bringing existing runtime analytics (MA, </a:t>
            </a:r>
            <a:r>
              <a:rPr lang="en-US" sz="1600" dirty="0" err="1"/>
              <a:t>SysDig</a:t>
            </a:r>
            <a:r>
              <a:rPr lang="en-US" sz="1600" dirty="0"/>
              <a:t>,..) visibility to developers (Container 2 Code)</a:t>
            </a:r>
          </a:p>
        </p:txBody>
      </p:sp>
      <p:sp>
        <p:nvSpPr>
          <p:cNvPr id="9" name="Rounded Rectangle 8">
            <a:extLst>
              <a:ext uri="{FF2B5EF4-FFF2-40B4-BE49-F238E27FC236}">
                <a16:creationId xmlns:a16="http://schemas.microsoft.com/office/drawing/2014/main" id="{D04D5F11-9264-6F45-ABBD-88D509EADFD4}"/>
              </a:ext>
            </a:extLst>
          </p:cNvPr>
          <p:cNvSpPr/>
          <p:nvPr/>
        </p:nvSpPr>
        <p:spPr>
          <a:xfrm>
            <a:off x="354999" y="5048473"/>
            <a:ext cx="11123407" cy="142801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3B26D3F-26AA-C44E-85E2-3F72DB57AFBE}"/>
              </a:ext>
            </a:extLst>
          </p:cNvPr>
          <p:cNvSpPr txBox="1"/>
          <p:nvPr/>
        </p:nvSpPr>
        <p:spPr>
          <a:xfrm>
            <a:off x="355001" y="5122273"/>
            <a:ext cx="11208813" cy="13542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prstClr val="black"/>
                </a:solidFill>
              </a:rPr>
              <a:t>Infrastructure-as-code auto remediation and multi-cloud support</a:t>
            </a:r>
          </a:p>
          <a:p>
            <a:pPr marL="742950" lvl="1" indent="-285750">
              <a:buFont typeface="Arial" panose="020B0604020202020204" pitchFamily="34" charset="0"/>
              <a:buChar char="•"/>
            </a:pPr>
            <a:r>
              <a:rPr lang="en-US" sz="1600" dirty="0">
                <a:solidFill>
                  <a:prstClr val="black"/>
                </a:solidFill>
              </a:rPr>
              <a:t>Automatically remediate infrastructure config to comply with regulations and best practices</a:t>
            </a:r>
          </a:p>
          <a:p>
            <a:pPr marL="742950" lvl="1" indent="-285750">
              <a:buFont typeface="Arial" panose="020B0604020202020204" pitchFamily="34" charset="0"/>
              <a:buChar char="•"/>
              <a:defRPr/>
            </a:pPr>
            <a:r>
              <a:rPr lang="en-US" sz="1600" dirty="0">
                <a:solidFill>
                  <a:prstClr val="black"/>
                </a:solidFill>
              </a:rPr>
              <a:t>Support terraform for multi cloud: AWS, Azure, …</a:t>
            </a:r>
          </a:p>
          <a:p>
            <a:pPr marL="742950" lvl="1" indent="-285750">
              <a:buFont typeface="Arial" panose="020B0604020202020204" pitchFamily="34" charset="0"/>
              <a:buChar char="•"/>
              <a:defRPr/>
            </a:pPr>
            <a:r>
              <a:rPr lang="en-US" sz="1600" dirty="0">
                <a:solidFill>
                  <a:prstClr val="black"/>
                </a:solidFill>
              </a:rPr>
              <a:t>Support hybrid cloud config compliance: </a:t>
            </a:r>
            <a:r>
              <a:rPr lang="en-US" sz="1600" dirty="0" err="1">
                <a:solidFill>
                  <a:prstClr val="black"/>
                </a:solidFill>
              </a:rPr>
              <a:t>OpenShit</a:t>
            </a:r>
            <a:endParaRPr lang="en-US" sz="1600" dirty="0">
              <a:solidFill>
                <a:prstClr val="black"/>
              </a:solidFill>
            </a:endParaRPr>
          </a:p>
          <a:p>
            <a:pPr marL="742950" lvl="1" indent="-285750">
              <a:buFont typeface="Arial" panose="020B0604020202020204" pitchFamily="34" charset="0"/>
              <a:buChar char="•"/>
              <a:defRPr/>
            </a:pPr>
            <a:r>
              <a:rPr lang="en-US" sz="1600" dirty="0">
                <a:solidFill>
                  <a:prstClr val="black"/>
                </a:solidFill>
              </a:rPr>
              <a:t>Support application configuration compliance (example, Kafka)</a:t>
            </a:r>
          </a:p>
        </p:txBody>
      </p:sp>
    </p:spTree>
    <p:extLst>
      <p:ext uri="{BB962C8B-B14F-4D97-AF65-F5344CB8AC3E}">
        <p14:creationId xmlns:p14="http://schemas.microsoft.com/office/powerpoint/2010/main" val="190484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8" name="Title 1">
            <a:extLst>
              <a:ext uri="{FF2B5EF4-FFF2-40B4-BE49-F238E27FC236}">
                <a16:creationId xmlns:a16="http://schemas.microsoft.com/office/drawing/2014/main" id="{4499B6A3-95E7-EF45-9B2B-6D1F2FCADF29}"/>
              </a:ext>
            </a:extLst>
          </p:cNvPr>
          <p:cNvSpPr>
            <a:spLocks noGrp="1"/>
          </p:cNvSpPr>
          <p:nvPr>
            <p:ph type="title"/>
          </p:nvPr>
        </p:nvSpPr>
        <p:spPr>
          <a:xfrm>
            <a:off x="0" y="0"/>
            <a:ext cx="12192000" cy="1078365"/>
          </a:xfrm>
          <a:solidFill>
            <a:srgbClr val="002060"/>
          </a:solidFill>
        </p:spPr>
        <p:txBody>
          <a:bodyPr>
            <a:normAutofit/>
          </a:bodyPr>
          <a:lstStyle/>
          <a:p>
            <a:r>
              <a:rPr lang="en-US" sz="4000" dirty="0">
                <a:solidFill>
                  <a:schemeClr val="accent1"/>
                </a:solidFill>
              </a:rPr>
              <a:t>Backups</a:t>
            </a:r>
            <a:endParaRPr lang="en-US" sz="2800" i="1" dirty="0">
              <a:solidFill>
                <a:schemeClr val="accent1"/>
              </a:solidFill>
            </a:endParaRPr>
          </a:p>
        </p:txBody>
      </p:sp>
    </p:spTree>
    <p:extLst>
      <p:ext uri="{BB962C8B-B14F-4D97-AF65-F5344CB8AC3E}">
        <p14:creationId xmlns:p14="http://schemas.microsoft.com/office/powerpoint/2010/main" val="4149547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3" name="Title 1">
            <a:extLst>
              <a:ext uri="{FF2B5EF4-FFF2-40B4-BE49-F238E27FC236}">
                <a16:creationId xmlns:a16="http://schemas.microsoft.com/office/drawing/2014/main" id="{C34DC26D-53A7-A04D-A4A2-6A004C4ADAD7}"/>
              </a:ext>
            </a:extLst>
          </p:cNvPr>
          <p:cNvSpPr>
            <a:spLocks noGrp="1"/>
          </p:cNvSpPr>
          <p:nvPr>
            <p:ph type="title"/>
          </p:nvPr>
        </p:nvSpPr>
        <p:spPr>
          <a:xfrm>
            <a:off x="0" y="0"/>
            <a:ext cx="12192000" cy="1015681"/>
          </a:xfrm>
          <a:solidFill>
            <a:srgbClr val="002060"/>
          </a:solidFill>
        </p:spPr>
        <p:txBody>
          <a:bodyPr/>
          <a:lstStyle/>
          <a:p>
            <a:r>
              <a:rPr lang="en-US" dirty="0" err="1">
                <a:solidFill>
                  <a:schemeClr val="accent1"/>
                </a:solidFill>
              </a:rPr>
              <a:t>GitSecure</a:t>
            </a:r>
            <a:r>
              <a:rPr lang="en-US" dirty="0">
                <a:solidFill>
                  <a:schemeClr val="accent1"/>
                </a:solidFill>
              </a:rPr>
              <a:t> Next: Network Analyzer </a:t>
            </a:r>
          </a:p>
        </p:txBody>
      </p:sp>
      <p:sp>
        <p:nvSpPr>
          <p:cNvPr id="81" name="Content Placeholder 2">
            <a:extLst>
              <a:ext uri="{FF2B5EF4-FFF2-40B4-BE49-F238E27FC236}">
                <a16:creationId xmlns:a16="http://schemas.microsoft.com/office/drawing/2014/main" id="{8B399E71-54DC-1749-A4CF-9BAEBBA36AEA}"/>
              </a:ext>
            </a:extLst>
          </p:cNvPr>
          <p:cNvSpPr>
            <a:spLocks noGrp="1"/>
          </p:cNvSpPr>
          <p:nvPr>
            <p:ph idx="1"/>
          </p:nvPr>
        </p:nvSpPr>
        <p:spPr>
          <a:xfrm>
            <a:off x="325035" y="1736520"/>
            <a:ext cx="5975097" cy="4467055"/>
          </a:xfrm>
        </p:spPr>
        <p:txBody>
          <a:bodyPr>
            <a:normAutofit/>
          </a:bodyPr>
          <a:lstStyle/>
          <a:p>
            <a:r>
              <a:rPr lang="en-US" sz="2200" dirty="0">
                <a:solidFill>
                  <a:schemeClr val="bg1"/>
                </a:solidFill>
              </a:rPr>
              <a:t>Use case 1: built-in checks </a:t>
            </a:r>
          </a:p>
          <a:p>
            <a:pPr lvl="1"/>
            <a:r>
              <a:rPr lang="en-US" sz="2000" dirty="0">
                <a:solidFill>
                  <a:schemeClr val="bg1"/>
                </a:solidFill>
              </a:rPr>
              <a:t>Automatically find network config files and check them</a:t>
            </a:r>
          </a:p>
          <a:p>
            <a:pPr lvl="1"/>
            <a:r>
              <a:rPr lang="en-US" sz="2000" dirty="0">
                <a:solidFill>
                  <a:schemeClr val="bg1"/>
                </a:solidFill>
              </a:rPr>
              <a:t>Vacuity, redundancy</a:t>
            </a:r>
          </a:p>
          <a:p>
            <a:pPr lvl="1"/>
            <a:endParaRPr lang="en-US" sz="2000" dirty="0">
              <a:solidFill>
                <a:schemeClr val="bg1"/>
              </a:solidFill>
            </a:endParaRPr>
          </a:p>
          <a:p>
            <a:r>
              <a:rPr lang="en-US" sz="2200" dirty="0">
                <a:solidFill>
                  <a:schemeClr val="bg1"/>
                </a:solidFill>
              </a:rPr>
              <a:t>Use case 2: change impact analysis</a:t>
            </a:r>
          </a:p>
          <a:p>
            <a:pPr lvl="1"/>
            <a:r>
              <a:rPr lang="en-US" sz="2000" dirty="0">
                <a:solidFill>
                  <a:schemeClr val="bg1"/>
                </a:solidFill>
              </a:rPr>
              <a:t>compute semantic diff between base and updated branches</a:t>
            </a:r>
          </a:p>
          <a:p>
            <a:pPr lvl="1"/>
            <a:endParaRPr lang="en-US" sz="2000" dirty="0">
              <a:solidFill>
                <a:schemeClr val="bg1"/>
              </a:solidFill>
            </a:endParaRPr>
          </a:p>
          <a:p>
            <a:r>
              <a:rPr lang="en-US" sz="2200" dirty="0">
                <a:solidFill>
                  <a:schemeClr val="bg1"/>
                </a:solidFill>
              </a:rPr>
              <a:t>Use case 3: organizational policies</a:t>
            </a:r>
          </a:p>
          <a:p>
            <a:pPr lvl="1"/>
            <a:r>
              <a:rPr lang="en-US" sz="2000" dirty="0">
                <a:solidFill>
                  <a:schemeClr val="bg1"/>
                </a:solidFill>
              </a:rPr>
              <a:t>Future research</a:t>
            </a:r>
          </a:p>
        </p:txBody>
      </p:sp>
      <p:sp>
        <p:nvSpPr>
          <p:cNvPr id="82" name="Rectangle: Rounded Corners 3">
            <a:extLst>
              <a:ext uri="{FF2B5EF4-FFF2-40B4-BE49-F238E27FC236}">
                <a16:creationId xmlns:a16="http://schemas.microsoft.com/office/drawing/2014/main" id="{E57D75F9-BDD2-2246-A378-C564DF4337B5}"/>
              </a:ext>
            </a:extLst>
          </p:cNvPr>
          <p:cNvSpPr/>
          <p:nvPr/>
        </p:nvSpPr>
        <p:spPr>
          <a:xfrm>
            <a:off x="7974204" y="3741638"/>
            <a:ext cx="1778466" cy="1392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NW Analyzer</a:t>
            </a:r>
          </a:p>
        </p:txBody>
      </p:sp>
      <p:sp>
        <p:nvSpPr>
          <p:cNvPr id="84" name="Flowchart: Multidocument 4">
            <a:extLst>
              <a:ext uri="{FF2B5EF4-FFF2-40B4-BE49-F238E27FC236}">
                <a16:creationId xmlns:a16="http://schemas.microsoft.com/office/drawing/2014/main" id="{4AAB1253-994C-A245-8165-6F170D6CB6B0}"/>
              </a:ext>
            </a:extLst>
          </p:cNvPr>
          <p:cNvSpPr/>
          <p:nvPr/>
        </p:nvSpPr>
        <p:spPr>
          <a:xfrm>
            <a:off x="6778305" y="2122414"/>
            <a:ext cx="1677797" cy="1103151"/>
          </a:xfrm>
          <a:prstGeom prst="flowChartMultidocumen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 in repo with k8s </a:t>
            </a:r>
            <a:r>
              <a:rPr lang="en-US" sz="1200" dirty="0" err="1"/>
              <a:t>nw</a:t>
            </a:r>
            <a:r>
              <a:rPr lang="en-US" sz="1200" dirty="0"/>
              <a:t> config files</a:t>
            </a:r>
          </a:p>
        </p:txBody>
      </p:sp>
      <p:sp>
        <p:nvSpPr>
          <p:cNvPr id="85" name="Flowchart: Multidocument 5">
            <a:extLst>
              <a:ext uri="{FF2B5EF4-FFF2-40B4-BE49-F238E27FC236}">
                <a16:creationId xmlns:a16="http://schemas.microsoft.com/office/drawing/2014/main" id="{5C23B9D8-1B11-4048-88AB-B43F62A1A0F1}"/>
              </a:ext>
            </a:extLst>
          </p:cNvPr>
          <p:cNvSpPr/>
          <p:nvPr/>
        </p:nvSpPr>
        <p:spPr>
          <a:xfrm>
            <a:off x="9296400" y="2122414"/>
            <a:ext cx="1677797" cy="1103151"/>
          </a:xfrm>
          <a:prstGeom prst="flowChartMultidocumen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namespace and pod definitions</a:t>
            </a:r>
          </a:p>
          <a:p>
            <a:pPr algn="ctr"/>
            <a:r>
              <a:rPr lang="en-US" sz="1200" dirty="0"/>
              <a:t>(from live cluster)</a:t>
            </a:r>
          </a:p>
        </p:txBody>
      </p:sp>
      <p:cxnSp>
        <p:nvCxnSpPr>
          <p:cNvPr id="86" name="Straight Arrow Connector 85">
            <a:extLst>
              <a:ext uri="{FF2B5EF4-FFF2-40B4-BE49-F238E27FC236}">
                <a16:creationId xmlns:a16="http://schemas.microsoft.com/office/drawing/2014/main" id="{B542C1FC-BBAD-7E45-B9D7-99703B32B383}"/>
              </a:ext>
            </a:extLst>
          </p:cNvPr>
          <p:cNvCxnSpPr>
            <a:cxnSpLocks/>
          </p:cNvCxnSpPr>
          <p:nvPr/>
        </p:nvCxnSpPr>
        <p:spPr>
          <a:xfrm>
            <a:off x="7592505" y="3221519"/>
            <a:ext cx="863597" cy="410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E12FA1B6-3379-4A49-8FA5-B4268024A038}"/>
              </a:ext>
            </a:extLst>
          </p:cNvPr>
          <p:cNvCxnSpPr>
            <a:cxnSpLocks/>
          </p:cNvCxnSpPr>
          <p:nvPr/>
        </p:nvCxnSpPr>
        <p:spPr>
          <a:xfrm flipH="1">
            <a:off x="9296400" y="3221519"/>
            <a:ext cx="763398" cy="410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Rectangle: Folded Corner 9">
            <a:extLst>
              <a:ext uri="{FF2B5EF4-FFF2-40B4-BE49-F238E27FC236}">
                <a16:creationId xmlns:a16="http://schemas.microsoft.com/office/drawing/2014/main" id="{8B93BAB2-B339-1249-A5AC-08F7F8C25EE3}"/>
              </a:ext>
            </a:extLst>
          </p:cNvPr>
          <p:cNvSpPr/>
          <p:nvPr/>
        </p:nvSpPr>
        <p:spPr>
          <a:xfrm>
            <a:off x="7767099" y="5707018"/>
            <a:ext cx="2181019" cy="528506"/>
          </a:xfrm>
          <a:prstGeom prst="foldedCorner">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Comment on PR</a:t>
            </a:r>
          </a:p>
        </p:txBody>
      </p:sp>
      <p:cxnSp>
        <p:nvCxnSpPr>
          <p:cNvPr id="95" name="Straight Arrow Connector 94">
            <a:extLst>
              <a:ext uri="{FF2B5EF4-FFF2-40B4-BE49-F238E27FC236}">
                <a16:creationId xmlns:a16="http://schemas.microsoft.com/office/drawing/2014/main" id="{A053A94D-4299-0044-97D6-E6D6026C883D}"/>
              </a:ext>
            </a:extLst>
          </p:cNvPr>
          <p:cNvCxnSpPr/>
          <p:nvPr/>
        </p:nvCxnSpPr>
        <p:spPr>
          <a:xfrm>
            <a:off x="8857608" y="5237083"/>
            <a:ext cx="0" cy="400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9533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TotalTime>
  <Words>795</Words>
  <Application>Microsoft Macintosh PowerPoint</Application>
  <PresentationFormat>Widescreen</PresentationFormat>
  <Paragraphs>136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Courier New</vt:lpstr>
      <vt:lpstr>Office Theme</vt:lpstr>
      <vt:lpstr>PowerPoint Presentation</vt:lpstr>
      <vt:lpstr>GitSecure Overview</vt:lpstr>
      <vt:lpstr>GitSecure Partnerships: Compliance Template               Philippe Mulet</vt:lpstr>
      <vt:lpstr>GitSecure Partnerships: CD/Insights Integration       Philippe Mulet, Peter Klenk, Vijay Aggarwal</vt:lpstr>
      <vt:lpstr>GitSecure Partnerships: Schematic CD Integration                  Albee Jhoney</vt:lpstr>
      <vt:lpstr>GitSecure Partnerships: Juno Security Integration                       John Ponzo, Jim Mulvey</vt:lpstr>
      <vt:lpstr>GitSecure Next</vt:lpstr>
      <vt:lpstr>Backups</vt:lpstr>
      <vt:lpstr>GitSecure Next: Network Analyzer </vt:lpstr>
      <vt:lpstr>GitSecure Next: Smart Recommendation</vt:lpstr>
      <vt:lpstr>GitSecure Next: Smart Recommendation</vt:lpstr>
      <vt:lpstr>GitSecure Next: Code2Container Security Federation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GitSecure: Updates</dc:title>
  <dc:creator>SHRIPAD NADGOWDA</dc:creator>
  <cp:lastModifiedBy>nadgowdas@gmail.com</cp:lastModifiedBy>
  <cp:revision>128</cp:revision>
  <dcterms:created xsi:type="dcterms:W3CDTF">2020-07-21T02:48:12Z</dcterms:created>
  <dcterms:modified xsi:type="dcterms:W3CDTF">2020-08-18T12:34:40Z</dcterms:modified>
</cp:coreProperties>
</file>