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8C63-2D8C-D84E-AF54-95FB5F502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C3AAC-1F0E-7345-A79B-38F74081A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CAC5-D725-C64E-8803-F49FAA90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829D-49C9-3548-8618-36830B25A69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6D999-E3EE-4242-A148-134D661F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09AF6-5A43-DB43-8FF1-C690B89A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BA9C-A9E5-D647-8CCF-E45C79F6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0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16BD-A67B-1C43-ACCD-75E4EEC9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CC48B-3099-644A-865F-F1D6B5472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EEED0-951A-AF41-8335-2B7B0FC7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829D-49C9-3548-8618-36830B25A69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84AC1-4758-B64B-BC7E-66AF2CCC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E5B74-6044-7342-868A-51C228F8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BA9C-A9E5-D647-8CCF-E45C79F6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24D43-259C-B240-BF64-7A49C0CE0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C2EFA-5564-FE41-9702-C8D90F5AA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CA652-6623-BA4F-8181-30BB099C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829D-49C9-3548-8618-36830B25A69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5748-7E11-FC46-ACA0-964678C7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353E3-5FA6-B34D-BC56-522FC9C2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BA9C-A9E5-D647-8CCF-E45C79F6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0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C925-49E7-2E4C-8BC7-F472887E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31658-C524-AA4C-A2F8-62377F924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ABA9-98F1-F545-AE04-5EBA416D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829D-49C9-3548-8618-36830B25A69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D53E0-1523-4F4B-B71D-6992B5D5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6C231-33F7-8E45-AC5E-A374B5A0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BA9C-A9E5-D647-8CCF-E45C79F6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8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55C5-F13A-334B-B794-C8C76743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5BBF4-E541-9740-8CB5-FA2697A87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FF089-C187-054D-9069-F3386D39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829D-49C9-3548-8618-36830B25A69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A631C-D73A-CE4F-93CC-412AE5E0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999EB-AD08-D340-A1C3-3219DBDB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BA9C-A9E5-D647-8CCF-E45C79F6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0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D02E-5404-674D-AFC3-6C2A46AE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9CD1-4DFE-6B42-8738-1818D2DAF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D3A05-912E-B74C-B950-B94A9B1E1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F58DB-62AA-EA4A-88FD-F736D83D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829D-49C9-3548-8618-36830B25A69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AE21C-CB5E-614D-BDB5-DAD77D15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CC9E7-FC32-6941-9CA5-BACB4062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BA9C-A9E5-D647-8CCF-E45C79F6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664D-D10C-424B-B7A4-50DD0C13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BF5ED-9C1F-194B-B6A2-A4F8A2769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D549C-768F-FD40-A6BA-37EE970AF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66918-19F5-874B-A90D-2D4B1CEC4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CAC23-4C4D-324E-A8D1-BD9C5C316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E31BD-4CFE-9E41-A3BC-3C60D817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829D-49C9-3548-8618-36830B25A69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D1181-D759-1E4E-8B69-9FD06978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F4E24-FF8E-B946-B841-94CE43A9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BA9C-A9E5-D647-8CCF-E45C79F6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3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817D-FAEF-C146-9FCC-4F2285D9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8050E-540A-054F-B3F0-9DFFC0D6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829D-49C9-3548-8618-36830B25A69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70DB1-26D2-0F41-8EF4-7341FA0F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811C4-443F-B644-84C2-23ABE7CD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BA9C-A9E5-D647-8CCF-E45C79F6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425D7-800C-8B4A-B5AC-38EDFB9A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829D-49C9-3548-8618-36830B25A69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D909A-18C9-F04D-B66D-A7815348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9637D-6BA4-FA43-B15B-E55D36C3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BA9C-A9E5-D647-8CCF-E45C79F6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A9EF-1536-644E-964C-30DEAB12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B8FC-B75F-BA4D-8F3E-3DB303EC0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8AE8D-CAA7-7641-8739-465BEE4DC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87884-26B4-E142-A3C7-9831338E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829D-49C9-3548-8618-36830B25A69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8CE0F-AC13-7144-A019-8904432B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FB94F-53A7-5E42-A372-E5362DC7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BA9C-A9E5-D647-8CCF-E45C79F6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0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2CB7-0A5E-014A-992E-58E142C2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9C636-5395-384A-B58F-1A7FA1C50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6927B-50AF-0F47-A53E-307718565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23A4D-4133-FB4C-865B-B2BEF76E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829D-49C9-3548-8618-36830B25A69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37F3A-3093-9845-A1B6-D0EED0C7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34007-EC10-CE4C-A963-5DB957BE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BA9C-A9E5-D647-8CCF-E45C79F6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8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4DD9C-9C23-0B47-A4CD-10EF8BD0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9910F-7E52-F441-BFC2-F278729E1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7F618-F1EA-6142-8426-947072BE6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5829D-49C9-3548-8618-36830B25A69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D6679-4FB7-1741-844C-86354DA03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980E-D2C7-BD4D-8359-D6322611D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BA9C-A9E5-D647-8CCF-E45C79F6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6287-8CE2-184C-ADF7-B3CDD1E2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21"/>
            <a:ext cx="10515600" cy="766091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GitSecure</a:t>
            </a:r>
            <a:r>
              <a:rPr lang="en-US" dirty="0">
                <a:solidFill>
                  <a:schemeClr val="accent1"/>
                </a:solidFill>
              </a:rPr>
              <a:t> Analytic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90A507-435F-534E-8CBE-F0EB440F2678}"/>
              </a:ext>
            </a:extLst>
          </p:cNvPr>
          <p:cNvCxnSpPr/>
          <p:nvPr/>
        </p:nvCxnSpPr>
        <p:spPr>
          <a:xfrm>
            <a:off x="3134402" y="1628200"/>
            <a:ext cx="0" cy="4403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C496E2-D3B8-E542-A8C5-02472AF5D0B4}"/>
              </a:ext>
            </a:extLst>
          </p:cNvPr>
          <p:cNvCxnSpPr/>
          <p:nvPr/>
        </p:nvCxnSpPr>
        <p:spPr>
          <a:xfrm>
            <a:off x="6287715" y="1668383"/>
            <a:ext cx="0" cy="4403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92ADA9-727F-8C4A-9F7E-4DD00AD6EBF4}"/>
              </a:ext>
            </a:extLst>
          </p:cNvPr>
          <p:cNvCxnSpPr>
            <a:cxnSpLocks/>
          </p:cNvCxnSpPr>
          <p:nvPr/>
        </p:nvCxnSpPr>
        <p:spPr>
          <a:xfrm>
            <a:off x="8958332" y="1608102"/>
            <a:ext cx="0" cy="4403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F228E90-ACE7-2B4D-B77F-30D62BBE9A91}"/>
              </a:ext>
            </a:extLst>
          </p:cNvPr>
          <p:cNvSpPr/>
          <p:nvPr/>
        </p:nvSpPr>
        <p:spPr>
          <a:xfrm>
            <a:off x="2269003" y="854765"/>
            <a:ext cx="358346" cy="3830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0251F0-07FB-5D41-B0C8-4B61665FA84C}"/>
              </a:ext>
            </a:extLst>
          </p:cNvPr>
          <p:cNvSpPr/>
          <p:nvPr/>
        </p:nvSpPr>
        <p:spPr>
          <a:xfrm>
            <a:off x="1651635" y="1245141"/>
            <a:ext cx="358346" cy="38305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056DCC-D512-D94D-B4C5-F5D46D3DE9F1}"/>
              </a:ext>
            </a:extLst>
          </p:cNvPr>
          <p:cNvSpPr/>
          <p:nvPr/>
        </p:nvSpPr>
        <p:spPr>
          <a:xfrm>
            <a:off x="886473" y="1436671"/>
            <a:ext cx="358346" cy="38305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489819-0F06-3544-B514-658F5F85898B}"/>
              </a:ext>
            </a:extLst>
          </p:cNvPr>
          <p:cNvCxnSpPr>
            <a:cxnSpLocks/>
            <a:stCxn id="8" idx="6"/>
            <a:endCxn id="7" idx="3"/>
          </p:cNvCxnSpPr>
          <p:nvPr/>
        </p:nvCxnSpPr>
        <p:spPr>
          <a:xfrm flipV="1">
            <a:off x="2009981" y="1181726"/>
            <a:ext cx="311501" cy="2549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B38F4D-4BF0-9B45-8310-02EF36D93FAB}"/>
              </a:ext>
            </a:extLst>
          </p:cNvPr>
          <p:cNvCxnSpPr>
            <a:stCxn id="9" idx="6"/>
            <a:endCxn id="8" idx="3"/>
          </p:cNvCxnSpPr>
          <p:nvPr/>
        </p:nvCxnSpPr>
        <p:spPr>
          <a:xfrm flipV="1">
            <a:off x="1244819" y="1572102"/>
            <a:ext cx="459295" cy="560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BB7E7B-2537-BE4B-B895-651FBA6D0A3A}"/>
              </a:ext>
            </a:extLst>
          </p:cNvPr>
          <p:cNvSpPr txBox="1"/>
          <p:nvPr/>
        </p:nvSpPr>
        <p:spPr>
          <a:xfrm>
            <a:off x="2232450" y="1244488"/>
            <a:ext cx="543606" cy="25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530A9B-2D81-854A-97B6-981F6C20204B}"/>
              </a:ext>
            </a:extLst>
          </p:cNvPr>
          <p:cNvSpPr txBox="1"/>
          <p:nvPr/>
        </p:nvSpPr>
        <p:spPr>
          <a:xfrm>
            <a:off x="1688844" y="1668383"/>
            <a:ext cx="543606" cy="25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Repo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A0382-22FF-6A47-8156-5DE35595CD54}"/>
              </a:ext>
            </a:extLst>
          </p:cNvPr>
          <p:cNvSpPr txBox="1"/>
          <p:nvPr/>
        </p:nvSpPr>
        <p:spPr>
          <a:xfrm>
            <a:off x="793843" y="1847269"/>
            <a:ext cx="543606" cy="25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Pkg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A23916-FFBD-8942-9391-76A06C8A4071}"/>
              </a:ext>
            </a:extLst>
          </p:cNvPr>
          <p:cNvSpPr/>
          <p:nvPr/>
        </p:nvSpPr>
        <p:spPr>
          <a:xfrm>
            <a:off x="706" y="1575329"/>
            <a:ext cx="358346" cy="3830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B9E7E8-DC87-CB41-82CD-DC73C28F7902}"/>
              </a:ext>
            </a:extLst>
          </p:cNvPr>
          <p:cNvCxnSpPr>
            <a:stCxn id="15" idx="6"/>
            <a:endCxn id="9" idx="2"/>
          </p:cNvCxnSpPr>
          <p:nvPr/>
        </p:nvCxnSpPr>
        <p:spPr>
          <a:xfrm flipV="1">
            <a:off x="359052" y="1628201"/>
            <a:ext cx="527421" cy="1386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75611-5D49-E744-B23D-98A8854B27DF}"/>
              </a:ext>
            </a:extLst>
          </p:cNvPr>
          <p:cNvSpPr txBox="1"/>
          <p:nvPr/>
        </p:nvSpPr>
        <p:spPr>
          <a:xfrm>
            <a:off x="-63968" y="1958726"/>
            <a:ext cx="5671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CVE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C07F29-D301-1C44-8AFF-65C479927D49}"/>
              </a:ext>
            </a:extLst>
          </p:cNvPr>
          <p:cNvSpPr/>
          <p:nvPr/>
        </p:nvSpPr>
        <p:spPr>
          <a:xfrm>
            <a:off x="2627349" y="1596811"/>
            <a:ext cx="358346" cy="3830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A4CD4A-91EB-8A43-BD49-712D9F7FAE40}"/>
              </a:ext>
            </a:extLst>
          </p:cNvPr>
          <p:cNvSpPr/>
          <p:nvPr/>
        </p:nvSpPr>
        <p:spPr>
          <a:xfrm>
            <a:off x="2009981" y="1987187"/>
            <a:ext cx="358346" cy="38305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A0DD85-D71E-034D-805C-5AC43B0D1F65}"/>
              </a:ext>
            </a:extLst>
          </p:cNvPr>
          <p:cNvCxnSpPr>
            <a:cxnSpLocks/>
            <a:stCxn id="19" idx="6"/>
            <a:endCxn id="18" idx="3"/>
          </p:cNvCxnSpPr>
          <p:nvPr/>
        </p:nvCxnSpPr>
        <p:spPr>
          <a:xfrm flipV="1">
            <a:off x="2368327" y="1923772"/>
            <a:ext cx="311501" cy="2549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3E74B2-BC33-8C4D-83DE-EEBEF70B3824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1603165" y="2314148"/>
            <a:ext cx="459295" cy="560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F7516A8-CAC3-934F-A986-E42515AE8DB6}"/>
              </a:ext>
            </a:extLst>
          </p:cNvPr>
          <p:cNvSpPr txBox="1"/>
          <p:nvPr/>
        </p:nvSpPr>
        <p:spPr>
          <a:xfrm>
            <a:off x="2590796" y="1986534"/>
            <a:ext cx="543606" cy="25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374E10-CE39-DD48-84DC-7B74DE0068E8}"/>
              </a:ext>
            </a:extLst>
          </p:cNvPr>
          <p:cNvSpPr txBox="1"/>
          <p:nvPr/>
        </p:nvSpPr>
        <p:spPr>
          <a:xfrm>
            <a:off x="2047190" y="2410429"/>
            <a:ext cx="543606" cy="25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Repo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70CA8F-76B6-3F49-9CE9-266E4A9D6176}"/>
              </a:ext>
            </a:extLst>
          </p:cNvPr>
          <p:cNvSpPr txBox="1"/>
          <p:nvPr/>
        </p:nvSpPr>
        <p:spPr>
          <a:xfrm>
            <a:off x="1152189" y="2589315"/>
            <a:ext cx="5436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Base Image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75ED69-8347-0A46-9F47-68088FB823B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423992" y="1499434"/>
            <a:ext cx="1080261" cy="679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A2E51C-4432-B54F-BBCE-080B60F87F2D}"/>
              </a:ext>
            </a:extLst>
          </p:cNvPr>
          <p:cNvSpPr txBox="1"/>
          <p:nvPr/>
        </p:nvSpPr>
        <p:spPr>
          <a:xfrm>
            <a:off x="448084" y="2981432"/>
            <a:ext cx="205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</a:rPr>
              <a:t>Smart Remediation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0B03BC-00FB-754C-9C87-C163421F8A71}"/>
              </a:ext>
            </a:extLst>
          </p:cNvPr>
          <p:cNvSpPr txBox="1"/>
          <p:nvPr/>
        </p:nvSpPr>
        <p:spPr>
          <a:xfrm>
            <a:off x="3376951" y="2981432"/>
            <a:ext cx="243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</a:rPr>
              <a:t>Smart Recommendation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F6B722-2059-5349-8084-D15B4D02F32C}"/>
              </a:ext>
            </a:extLst>
          </p:cNvPr>
          <p:cNvSpPr txBox="1"/>
          <p:nvPr/>
        </p:nvSpPr>
        <p:spPr>
          <a:xfrm>
            <a:off x="7118417" y="3006090"/>
            <a:ext cx="175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</a:rPr>
              <a:t>Smart Build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13F7DB-57CF-3B44-A2AD-E29A7B06278D}"/>
              </a:ext>
            </a:extLst>
          </p:cNvPr>
          <p:cNvSpPr txBox="1"/>
          <p:nvPr/>
        </p:nvSpPr>
        <p:spPr>
          <a:xfrm>
            <a:off x="9634168" y="3006090"/>
            <a:ext cx="171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</a:rPr>
              <a:t>Smart Updates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C43B8E-9315-144A-BB86-4614B2B40970}"/>
              </a:ext>
            </a:extLst>
          </p:cNvPr>
          <p:cNvSpPr txBox="1"/>
          <p:nvPr/>
        </p:nvSpPr>
        <p:spPr>
          <a:xfrm>
            <a:off x="3269836" y="3469959"/>
            <a:ext cx="2826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Outlier detection: discover in-consistency in bill-of-material across multiple repos to drive smart recommendations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0200EC2-7850-204D-A9E0-EBFD84DBCDEB}"/>
              </a:ext>
            </a:extLst>
          </p:cNvPr>
          <p:cNvSpPr/>
          <p:nvPr/>
        </p:nvSpPr>
        <p:spPr>
          <a:xfrm>
            <a:off x="7519460" y="1052958"/>
            <a:ext cx="358346" cy="38305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F04B7B-E708-ED42-A9B2-00172AC1EFF4}"/>
              </a:ext>
            </a:extLst>
          </p:cNvPr>
          <p:cNvSpPr txBox="1"/>
          <p:nvPr/>
        </p:nvSpPr>
        <p:spPr>
          <a:xfrm>
            <a:off x="7519460" y="1452572"/>
            <a:ext cx="543606" cy="25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Repo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4ADFC9F-8524-CE47-8714-73EBF3518F75}"/>
              </a:ext>
            </a:extLst>
          </p:cNvPr>
          <p:cNvSpPr/>
          <p:nvPr/>
        </p:nvSpPr>
        <p:spPr>
          <a:xfrm>
            <a:off x="1228462" y="2178716"/>
            <a:ext cx="358346" cy="3830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A3B95F-0944-A044-989E-A8C9D8C6BBA5}"/>
              </a:ext>
            </a:extLst>
          </p:cNvPr>
          <p:cNvSpPr/>
          <p:nvPr/>
        </p:nvSpPr>
        <p:spPr>
          <a:xfrm>
            <a:off x="6985247" y="1721487"/>
            <a:ext cx="358346" cy="3830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0104AF-99E9-8E49-A81A-A82D1BAAB291}"/>
              </a:ext>
            </a:extLst>
          </p:cNvPr>
          <p:cNvSpPr txBox="1"/>
          <p:nvPr/>
        </p:nvSpPr>
        <p:spPr>
          <a:xfrm>
            <a:off x="6892617" y="2116167"/>
            <a:ext cx="5436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Base Image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0D40AFE-74B9-1343-9C8D-FE793BE81416}"/>
              </a:ext>
            </a:extLst>
          </p:cNvPr>
          <p:cNvSpPr/>
          <p:nvPr/>
        </p:nvSpPr>
        <p:spPr>
          <a:xfrm>
            <a:off x="7858670" y="1811984"/>
            <a:ext cx="358346" cy="38305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CE09DB-6B89-194C-AB44-9A44FE80E158}"/>
              </a:ext>
            </a:extLst>
          </p:cNvPr>
          <p:cNvSpPr txBox="1"/>
          <p:nvPr/>
        </p:nvSpPr>
        <p:spPr>
          <a:xfrm>
            <a:off x="7877806" y="2229331"/>
            <a:ext cx="475357" cy="25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Pkg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D9B835-9127-F442-B4E3-7C7B0903665B}"/>
              </a:ext>
            </a:extLst>
          </p:cNvPr>
          <p:cNvCxnSpPr>
            <a:stCxn id="32" idx="3"/>
            <a:endCxn id="36" idx="7"/>
          </p:cNvCxnSpPr>
          <p:nvPr/>
        </p:nvCxnSpPr>
        <p:spPr>
          <a:xfrm flipH="1">
            <a:off x="7291114" y="1379919"/>
            <a:ext cx="280825" cy="3976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B5DD90-5631-AE46-9149-8BAD9E55DE7D}"/>
              </a:ext>
            </a:extLst>
          </p:cNvPr>
          <p:cNvCxnSpPr>
            <a:stCxn id="32" idx="5"/>
            <a:endCxn id="38" idx="0"/>
          </p:cNvCxnSpPr>
          <p:nvPr/>
        </p:nvCxnSpPr>
        <p:spPr>
          <a:xfrm>
            <a:off x="7825327" y="1379919"/>
            <a:ext cx="212516" cy="4320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E737526-DCE2-AF4C-8CDA-8F86FD1F2AED}"/>
              </a:ext>
            </a:extLst>
          </p:cNvPr>
          <p:cNvSpPr txBox="1"/>
          <p:nvPr/>
        </p:nvSpPr>
        <p:spPr>
          <a:xfrm>
            <a:off x="6752275" y="2650660"/>
            <a:ext cx="64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sha256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40695D-3A7B-0A4B-B81D-42DC33968742}"/>
              </a:ext>
            </a:extLst>
          </p:cNvPr>
          <p:cNvSpPr txBox="1"/>
          <p:nvPr/>
        </p:nvSpPr>
        <p:spPr>
          <a:xfrm>
            <a:off x="7970741" y="2635418"/>
            <a:ext cx="64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version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2D8E3ED-285C-534B-8500-9C23D5C24399}"/>
              </a:ext>
            </a:extLst>
          </p:cNvPr>
          <p:cNvCxnSpPr>
            <a:stCxn id="37" idx="2"/>
            <a:endCxn id="44" idx="0"/>
          </p:cNvCxnSpPr>
          <p:nvPr/>
        </p:nvCxnSpPr>
        <p:spPr>
          <a:xfrm flipH="1">
            <a:off x="7073193" y="2531665"/>
            <a:ext cx="91227" cy="1189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E980E75-894F-2C45-A105-8E960F89A46F}"/>
              </a:ext>
            </a:extLst>
          </p:cNvPr>
          <p:cNvCxnSpPr>
            <a:stCxn id="39" idx="2"/>
            <a:endCxn id="45" idx="0"/>
          </p:cNvCxnSpPr>
          <p:nvPr/>
        </p:nvCxnSpPr>
        <p:spPr>
          <a:xfrm>
            <a:off x="8115485" y="2484277"/>
            <a:ext cx="176174" cy="1511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B82E996-7FE8-F24E-A59D-FA8AA575B042}"/>
              </a:ext>
            </a:extLst>
          </p:cNvPr>
          <p:cNvSpPr txBox="1"/>
          <p:nvPr/>
        </p:nvSpPr>
        <p:spPr>
          <a:xfrm>
            <a:off x="6374811" y="5153212"/>
            <a:ext cx="2454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Auto-Generating </a:t>
            </a:r>
            <a:r>
              <a:rPr lang="en-US" dirty="0" err="1">
                <a:solidFill>
                  <a:schemeClr val="bg1"/>
                </a:solidFill>
              </a:rPr>
              <a:t>Dockerfile.freeze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97252A7-BD32-1847-B5CB-C30CFC72CB5B}"/>
              </a:ext>
            </a:extLst>
          </p:cNvPr>
          <p:cNvSpPr/>
          <p:nvPr/>
        </p:nvSpPr>
        <p:spPr>
          <a:xfrm>
            <a:off x="5033586" y="1048659"/>
            <a:ext cx="358346" cy="38305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4DDBA99-1A54-D945-B316-ECD9ABB82A77}"/>
              </a:ext>
            </a:extLst>
          </p:cNvPr>
          <p:cNvSpPr/>
          <p:nvPr/>
        </p:nvSpPr>
        <p:spPr>
          <a:xfrm>
            <a:off x="5066237" y="1717071"/>
            <a:ext cx="358346" cy="38305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8330874-57E1-FD40-8463-7199DB1710B1}"/>
              </a:ext>
            </a:extLst>
          </p:cNvPr>
          <p:cNvSpPr/>
          <p:nvPr/>
        </p:nvSpPr>
        <p:spPr>
          <a:xfrm>
            <a:off x="5110946" y="2340135"/>
            <a:ext cx="358346" cy="38305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EF9CF25-EA88-E346-8F50-7C8CD4317022}"/>
              </a:ext>
            </a:extLst>
          </p:cNvPr>
          <p:cNvSpPr/>
          <p:nvPr/>
        </p:nvSpPr>
        <p:spPr>
          <a:xfrm>
            <a:off x="3815610" y="1379086"/>
            <a:ext cx="358346" cy="3830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AADAA40-F8EB-5E49-A205-7262EC395C68}"/>
              </a:ext>
            </a:extLst>
          </p:cNvPr>
          <p:cNvSpPr/>
          <p:nvPr/>
        </p:nvSpPr>
        <p:spPr>
          <a:xfrm>
            <a:off x="3836436" y="2301367"/>
            <a:ext cx="358346" cy="3830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EE6A2C-E858-9640-ACAC-64CF6F800348}"/>
              </a:ext>
            </a:extLst>
          </p:cNvPr>
          <p:cNvCxnSpPr>
            <a:stCxn id="55" idx="0"/>
            <a:endCxn id="54" idx="4"/>
          </p:cNvCxnSpPr>
          <p:nvPr/>
        </p:nvCxnSpPr>
        <p:spPr>
          <a:xfrm flipH="1" flipV="1">
            <a:off x="3994783" y="1762145"/>
            <a:ext cx="20826" cy="53922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C9EAAD4-D18E-1E4C-88A7-011154B64A93}"/>
              </a:ext>
            </a:extLst>
          </p:cNvPr>
          <p:cNvCxnSpPr>
            <a:stCxn id="51" idx="2"/>
            <a:endCxn id="54" idx="7"/>
          </p:cNvCxnSpPr>
          <p:nvPr/>
        </p:nvCxnSpPr>
        <p:spPr>
          <a:xfrm flipH="1">
            <a:off x="4121477" y="1240189"/>
            <a:ext cx="912109" cy="1949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1C72DF-4416-1C4D-8DFB-744D444FD449}"/>
              </a:ext>
            </a:extLst>
          </p:cNvPr>
          <p:cNvCxnSpPr>
            <a:stCxn id="52" idx="2"/>
            <a:endCxn id="54" idx="5"/>
          </p:cNvCxnSpPr>
          <p:nvPr/>
        </p:nvCxnSpPr>
        <p:spPr>
          <a:xfrm flipH="1" flipV="1">
            <a:off x="4121477" y="1706047"/>
            <a:ext cx="944760" cy="2025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F3BDC13-9C3D-B048-A201-BE0DDDDBE1EB}"/>
              </a:ext>
            </a:extLst>
          </p:cNvPr>
          <p:cNvCxnSpPr>
            <a:stCxn id="53" idx="2"/>
            <a:endCxn id="55" idx="6"/>
          </p:cNvCxnSpPr>
          <p:nvPr/>
        </p:nvCxnSpPr>
        <p:spPr>
          <a:xfrm flipH="1" flipV="1">
            <a:off x="4194782" y="2492897"/>
            <a:ext cx="916164" cy="387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3A11FF4-41A5-A040-8A95-F0B42564E14C}"/>
              </a:ext>
            </a:extLst>
          </p:cNvPr>
          <p:cNvSpPr txBox="1"/>
          <p:nvPr/>
        </p:nvSpPr>
        <p:spPr>
          <a:xfrm>
            <a:off x="3643930" y="973977"/>
            <a:ext cx="8426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Base Image (new)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CC89D2-9BA8-6640-AE9A-DC00C0125779}"/>
              </a:ext>
            </a:extLst>
          </p:cNvPr>
          <p:cNvSpPr txBox="1"/>
          <p:nvPr/>
        </p:nvSpPr>
        <p:spPr>
          <a:xfrm>
            <a:off x="3706942" y="2677914"/>
            <a:ext cx="8426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Base Image (old)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747158C-731B-6346-A37E-3C12A5547223}"/>
              </a:ext>
            </a:extLst>
          </p:cNvPr>
          <p:cNvSpPr txBox="1"/>
          <p:nvPr/>
        </p:nvSpPr>
        <p:spPr>
          <a:xfrm>
            <a:off x="6330939" y="3469959"/>
            <a:ext cx="2660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Freezing the bill-of-material for application to avoid any un-managed changes in the build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1329E9E6-8888-FD47-93BB-AC271AD8E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330" y="337264"/>
            <a:ext cx="541906" cy="59392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A1EBA52-B7F1-C546-B001-5097D06B3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330" y="984240"/>
            <a:ext cx="784574" cy="44132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6CC5C59-3987-1E4C-983D-56442F87D28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224" y="1627458"/>
            <a:ext cx="975453" cy="544306"/>
          </a:xfrm>
          <a:prstGeom prst="rect">
            <a:avLst/>
          </a:prstGeom>
          <a:noFill/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44E700C-E852-4448-9C93-BDD12B7A9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4333" y="331156"/>
            <a:ext cx="401997" cy="40199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2C0415B-ED2E-0D42-931C-B412B39647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3338" y="992426"/>
            <a:ext cx="401997" cy="40199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B7E7E74-9BF2-BE4D-A56D-BC9EE7A0A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6215" y="1622014"/>
            <a:ext cx="401997" cy="401997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86933B-AA23-3B48-A6E5-C42E50911E91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10134593" y="532155"/>
            <a:ext cx="569740" cy="88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40D6519-F0B0-1745-801D-9986CB802648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10134593" y="1193425"/>
            <a:ext cx="578745" cy="22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C2E2B51-DC11-0147-985D-0B1524DA56F7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10134593" y="1420688"/>
            <a:ext cx="421622" cy="4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51C90DBD-9445-1D44-8850-386C9D75C076}"/>
              </a:ext>
            </a:extLst>
          </p:cNvPr>
          <p:cNvSpPr/>
          <p:nvPr/>
        </p:nvSpPr>
        <p:spPr>
          <a:xfrm>
            <a:off x="9761093" y="1298246"/>
            <a:ext cx="358346" cy="38305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ECB1266-2F5C-8A4D-8C69-8687FF9F6D5B}"/>
              </a:ext>
            </a:extLst>
          </p:cNvPr>
          <p:cNvSpPr txBox="1"/>
          <p:nvPr/>
        </p:nvSpPr>
        <p:spPr>
          <a:xfrm>
            <a:off x="9761093" y="1697860"/>
            <a:ext cx="543606" cy="25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Repo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702C9F-53A5-374A-8262-EC0BC0CA5A13}"/>
              </a:ext>
            </a:extLst>
          </p:cNvPr>
          <p:cNvSpPr/>
          <p:nvPr/>
        </p:nvSpPr>
        <p:spPr>
          <a:xfrm>
            <a:off x="9226880" y="1966775"/>
            <a:ext cx="358346" cy="3830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EFCC5EA-FDC6-5443-BDDC-64A42AAE48E1}"/>
              </a:ext>
            </a:extLst>
          </p:cNvPr>
          <p:cNvSpPr/>
          <p:nvPr/>
        </p:nvSpPr>
        <p:spPr>
          <a:xfrm>
            <a:off x="10100303" y="2057272"/>
            <a:ext cx="358346" cy="38305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990339B-6E3E-1043-B58A-5B8620C9A5A9}"/>
              </a:ext>
            </a:extLst>
          </p:cNvPr>
          <p:cNvCxnSpPr>
            <a:cxnSpLocks/>
            <a:stCxn id="89" idx="3"/>
            <a:endCxn id="91" idx="7"/>
          </p:cNvCxnSpPr>
          <p:nvPr/>
        </p:nvCxnSpPr>
        <p:spPr>
          <a:xfrm flipH="1">
            <a:off x="9532747" y="1625207"/>
            <a:ext cx="280825" cy="3976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36C7199-3F6E-7347-B3BC-9711C38729AF}"/>
              </a:ext>
            </a:extLst>
          </p:cNvPr>
          <p:cNvCxnSpPr>
            <a:cxnSpLocks/>
            <a:stCxn id="89" idx="5"/>
            <a:endCxn id="92" idx="0"/>
          </p:cNvCxnSpPr>
          <p:nvPr/>
        </p:nvCxnSpPr>
        <p:spPr>
          <a:xfrm>
            <a:off x="10066960" y="1625207"/>
            <a:ext cx="212516" cy="4320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E7418BB-4C8D-164C-86BF-44DA837574C1}"/>
              </a:ext>
            </a:extLst>
          </p:cNvPr>
          <p:cNvSpPr txBox="1"/>
          <p:nvPr/>
        </p:nvSpPr>
        <p:spPr>
          <a:xfrm>
            <a:off x="9183966" y="2340135"/>
            <a:ext cx="5436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Base Image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C24A7C4-375A-1A44-81A6-FB80926484AF}"/>
              </a:ext>
            </a:extLst>
          </p:cNvPr>
          <p:cNvSpPr txBox="1"/>
          <p:nvPr/>
        </p:nvSpPr>
        <p:spPr>
          <a:xfrm>
            <a:off x="10137165" y="2440331"/>
            <a:ext cx="475357" cy="25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Pkg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B3F9C30-8CE4-A645-9613-8D5B78BD4363}"/>
              </a:ext>
            </a:extLst>
          </p:cNvPr>
          <p:cNvSpPr txBox="1"/>
          <p:nvPr/>
        </p:nvSpPr>
        <p:spPr>
          <a:xfrm>
            <a:off x="9207113" y="3473866"/>
            <a:ext cx="2898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Monitoring source for all application dependencies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A5C890D-D952-4044-A59A-D957EC3AA805}"/>
              </a:ext>
            </a:extLst>
          </p:cNvPr>
          <p:cNvSpPr txBox="1"/>
          <p:nvPr/>
        </p:nvSpPr>
        <p:spPr>
          <a:xfrm>
            <a:off x="9183966" y="4247356"/>
            <a:ext cx="2912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Categorize the change (performance, bug fix, new feature..) based on change logs, release notes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BA24B7-86FE-5641-B772-0B82BAA21BAF}"/>
              </a:ext>
            </a:extLst>
          </p:cNvPr>
          <p:cNvSpPr txBox="1"/>
          <p:nvPr/>
        </p:nvSpPr>
        <p:spPr>
          <a:xfrm>
            <a:off x="9156228" y="5559754"/>
            <a:ext cx="3035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Provide Update notifications with insights/ impact evaluation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872E116-E86C-424D-B317-D58D9F2B1438}"/>
              </a:ext>
            </a:extLst>
          </p:cNvPr>
          <p:cNvSpPr txBox="1"/>
          <p:nvPr/>
        </p:nvSpPr>
        <p:spPr>
          <a:xfrm>
            <a:off x="61383" y="3472189"/>
            <a:ext cx="298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Discover dependencies across multiple repos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285B9B4-4ADB-084C-BAFA-81ED40BBF695}"/>
              </a:ext>
            </a:extLst>
          </p:cNvPr>
          <p:cNvSpPr txBox="1"/>
          <p:nvPr/>
        </p:nvSpPr>
        <p:spPr>
          <a:xfrm>
            <a:off x="38768" y="4183694"/>
            <a:ext cx="2982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Deep provenance of vulnerability and non-compliance across repo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AB3BD0D-93F9-184C-92A9-A91A20090B1B}"/>
              </a:ext>
            </a:extLst>
          </p:cNvPr>
          <p:cNvSpPr txBox="1"/>
          <p:nvPr/>
        </p:nvSpPr>
        <p:spPr>
          <a:xfrm>
            <a:off x="25570" y="5315266"/>
            <a:ext cx="2982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Smart remediation strategy for effective remediation across repos</a:t>
            </a:r>
          </a:p>
        </p:txBody>
      </p:sp>
    </p:spTree>
    <p:extLst>
      <p:ext uri="{BB962C8B-B14F-4D97-AF65-F5344CB8AC3E}">
        <p14:creationId xmlns:p14="http://schemas.microsoft.com/office/powerpoint/2010/main" val="405972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GitSecure Analytic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GitSecure Analytic</dc:title>
  <dc:creator>nadgowdas@gmail.com</dc:creator>
  <cp:lastModifiedBy>nadgowdas@gmail.com</cp:lastModifiedBy>
  <cp:revision>1</cp:revision>
  <dcterms:created xsi:type="dcterms:W3CDTF">2020-09-24T19:57:53Z</dcterms:created>
  <dcterms:modified xsi:type="dcterms:W3CDTF">2020-09-24T19:58:36Z</dcterms:modified>
</cp:coreProperties>
</file>