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 id="264" r:id="rId9"/>
    <p:sldId id="265" r:id="rId10"/>
    <p:sldId id="268" r:id="rId11"/>
    <p:sldId id="269" r:id="rId12"/>
    <p:sldId id="266" r:id="rId13"/>
    <p:sldId id="267" r:id="rId14"/>
    <p:sldId id="270" r:id="rId15"/>
    <p:sldId id="273" r:id="rId16"/>
    <p:sldId id="274" r:id="rId17"/>
    <p:sldId id="275"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Data exploration</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Model development</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Prediction Analysis &amp; decision making</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Data exploration</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Model development</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Prediction Analysis &amp; decision making</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10/12/2020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10/12/2020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10/12/2020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10/12/2020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10/12/2020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Customer predictive analysis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77500" lnSpcReduction="20000"/>
          </a:bodyPr>
          <a:lstStyle/>
          <a:p>
            <a:pPr>
              <a:spcAft>
                <a:spcPts val="600"/>
              </a:spcAft>
            </a:pPr>
            <a:r>
              <a:rPr lang="en-US" dirty="0">
                <a:solidFill>
                  <a:schemeClr val="tx1"/>
                </a:solidFill>
              </a:rPr>
              <a:t>On Brazilian E-Commerce Dataset</a:t>
            </a:r>
          </a:p>
          <a:p>
            <a:pPr>
              <a:spcAft>
                <a:spcPts val="600"/>
              </a:spcAft>
            </a:pPr>
            <a:r>
              <a:rPr lang="en-US" dirty="0">
                <a:solidFill>
                  <a:schemeClr val="tx1"/>
                </a:solidFill>
              </a:rPr>
              <a:t>By Nicholas Satyahadi</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0371A-6C6F-489F-BAB5-0AA967E1768D}"/>
              </a:ext>
            </a:extLst>
          </p:cNvPr>
          <p:cNvSpPr>
            <a:spLocks noGrp="1"/>
          </p:cNvSpPr>
          <p:nvPr>
            <p:ph type="title"/>
          </p:nvPr>
        </p:nvSpPr>
        <p:spPr/>
        <p:txBody>
          <a:bodyPr/>
          <a:lstStyle/>
          <a:p>
            <a:r>
              <a:rPr lang="en-US" dirty="0"/>
              <a:t>Model Development</a:t>
            </a:r>
            <a:endParaRPr lang="en-ID" dirty="0"/>
          </a:p>
        </p:txBody>
      </p:sp>
      <p:sp>
        <p:nvSpPr>
          <p:cNvPr id="3" name="Content Placeholder 2">
            <a:extLst>
              <a:ext uri="{FF2B5EF4-FFF2-40B4-BE49-F238E27FC236}">
                <a16:creationId xmlns:a16="http://schemas.microsoft.com/office/drawing/2014/main" id="{63F3C94A-5844-4397-BCAF-04F681C89BC0}"/>
              </a:ext>
            </a:extLst>
          </p:cNvPr>
          <p:cNvSpPr>
            <a:spLocks noGrp="1"/>
          </p:cNvSpPr>
          <p:nvPr>
            <p:ph idx="1"/>
          </p:nvPr>
        </p:nvSpPr>
        <p:spPr/>
        <p:txBody>
          <a:bodyPr>
            <a:normAutofit/>
          </a:bodyPr>
          <a:lstStyle/>
          <a:p>
            <a:r>
              <a:rPr lang="en-US" sz="1600" dirty="0"/>
              <a:t>The dataset used in the model will be labeled into will return (1) or won’t return (0) according to the variables or factors explained previously.</a:t>
            </a:r>
          </a:p>
          <a:p>
            <a:r>
              <a:rPr lang="en-US" sz="1600" dirty="0"/>
              <a:t>Logistic Regression and Random Forest classification model will be used and compared to predict.</a:t>
            </a:r>
          </a:p>
        </p:txBody>
      </p:sp>
    </p:spTree>
    <p:extLst>
      <p:ext uri="{BB962C8B-B14F-4D97-AF65-F5344CB8AC3E}">
        <p14:creationId xmlns:p14="http://schemas.microsoft.com/office/powerpoint/2010/main" val="1532220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0371A-6C6F-489F-BAB5-0AA967E1768D}"/>
              </a:ext>
            </a:extLst>
          </p:cNvPr>
          <p:cNvSpPr>
            <a:spLocks noGrp="1"/>
          </p:cNvSpPr>
          <p:nvPr>
            <p:ph type="title"/>
          </p:nvPr>
        </p:nvSpPr>
        <p:spPr/>
        <p:txBody>
          <a:bodyPr/>
          <a:lstStyle/>
          <a:p>
            <a:r>
              <a:rPr lang="en-US" dirty="0"/>
              <a:t>Model Development</a:t>
            </a:r>
            <a:br>
              <a:rPr lang="en-US" dirty="0"/>
            </a:br>
            <a:r>
              <a:rPr lang="en-US" sz="2000" dirty="0"/>
              <a:t>Labeling process</a:t>
            </a:r>
            <a:endParaRPr lang="en-ID" dirty="0"/>
          </a:p>
        </p:txBody>
      </p:sp>
      <p:sp>
        <p:nvSpPr>
          <p:cNvPr id="3" name="Content Placeholder 2">
            <a:extLst>
              <a:ext uri="{FF2B5EF4-FFF2-40B4-BE49-F238E27FC236}">
                <a16:creationId xmlns:a16="http://schemas.microsoft.com/office/drawing/2014/main" id="{63F3C94A-5844-4397-BCAF-04F681C89BC0}"/>
              </a:ext>
            </a:extLst>
          </p:cNvPr>
          <p:cNvSpPr>
            <a:spLocks noGrp="1"/>
          </p:cNvSpPr>
          <p:nvPr>
            <p:ph idx="1"/>
          </p:nvPr>
        </p:nvSpPr>
        <p:spPr/>
        <p:txBody>
          <a:bodyPr>
            <a:normAutofit fontScale="92500" lnSpcReduction="10000"/>
          </a:bodyPr>
          <a:lstStyle/>
          <a:p>
            <a:r>
              <a:rPr lang="en-US" sz="1600" dirty="0"/>
              <a:t>The dataset will be labeled into will return (1) and won’t return (0) according to the records in each distinct customer id and order id. Then, the dataset will be divided into train and test dataset.</a:t>
            </a:r>
          </a:p>
          <a:p>
            <a:r>
              <a:rPr lang="en-US" sz="1600" dirty="0"/>
              <a:t>There will be a condition switching for some records, picked randomly. This switching is conducted in order to create an unlikely condition, e.g. 5 Stars review but labeled as won’t return.</a:t>
            </a:r>
          </a:p>
          <a:p>
            <a:r>
              <a:rPr lang="en-US" sz="1600" dirty="0"/>
              <a:t>The labeling rules or value thresholds decided according to the findings explained in data exploration sections*.</a:t>
            </a:r>
          </a:p>
          <a:p>
            <a:endParaRPr lang="en-US" sz="1600" dirty="0"/>
          </a:p>
          <a:p>
            <a:endParaRPr lang="en-US" sz="1600" dirty="0"/>
          </a:p>
          <a:p>
            <a:endParaRPr lang="en-US" sz="1600" dirty="0"/>
          </a:p>
          <a:p>
            <a:endParaRPr lang="en-US" sz="1600" dirty="0"/>
          </a:p>
          <a:p>
            <a:endParaRPr lang="en-US" sz="1600" dirty="0"/>
          </a:p>
          <a:p>
            <a:pPr marL="0" indent="0">
              <a:buNone/>
            </a:pPr>
            <a:r>
              <a:rPr lang="en-US" sz="1200" dirty="0"/>
              <a:t>*attached in the appendix of this slide.</a:t>
            </a:r>
            <a:endParaRPr lang="en-US" sz="1400" dirty="0"/>
          </a:p>
        </p:txBody>
      </p:sp>
    </p:spTree>
    <p:extLst>
      <p:ext uri="{BB962C8B-B14F-4D97-AF65-F5344CB8AC3E}">
        <p14:creationId xmlns:p14="http://schemas.microsoft.com/office/powerpoint/2010/main" val="27628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0371A-6C6F-489F-BAB5-0AA967E1768D}"/>
              </a:ext>
            </a:extLst>
          </p:cNvPr>
          <p:cNvSpPr>
            <a:spLocks noGrp="1"/>
          </p:cNvSpPr>
          <p:nvPr>
            <p:ph type="title"/>
          </p:nvPr>
        </p:nvSpPr>
        <p:spPr/>
        <p:txBody>
          <a:bodyPr/>
          <a:lstStyle/>
          <a:p>
            <a:r>
              <a:rPr lang="en-US" dirty="0"/>
              <a:t>Prediction Result</a:t>
            </a:r>
            <a:br>
              <a:rPr lang="en-US" dirty="0"/>
            </a:br>
            <a:r>
              <a:rPr lang="en-US" sz="2000" dirty="0"/>
              <a:t>Returning Customers</a:t>
            </a:r>
            <a:endParaRPr lang="en-ID" dirty="0"/>
          </a:p>
        </p:txBody>
      </p:sp>
      <p:sp>
        <p:nvSpPr>
          <p:cNvPr id="3" name="Content Placeholder 2">
            <a:extLst>
              <a:ext uri="{FF2B5EF4-FFF2-40B4-BE49-F238E27FC236}">
                <a16:creationId xmlns:a16="http://schemas.microsoft.com/office/drawing/2014/main" id="{63F3C94A-5844-4397-BCAF-04F681C89BC0}"/>
              </a:ext>
            </a:extLst>
          </p:cNvPr>
          <p:cNvSpPr>
            <a:spLocks noGrp="1"/>
          </p:cNvSpPr>
          <p:nvPr>
            <p:ph idx="1"/>
          </p:nvPr>
        </p:nvSpPr>
        <p:spPr>
          <a:xfrm>
            <a:off x="1066800" y="2103120"/>
            <a:ext cx="4192005" cy="3849624"/>
          </a:xfrm>
        </p:spPr>
        <p:txBody>
          <a:bodyPr>
            <a:normAutofit/>
          </a:bodyPr>
          <a:lstStyle/>
          <a:p>
            <a:r>
              <a:rPr lang="en-US" sz="1600" dirty="0"/>
              <a:t>The prediction predicted 82.09% (19,488 customers) of customers from the test dataset will return for future purchase(s).</a:t>
            </a:r>
          </a:p>
          <a:p>
            <a:r>
              <a:rPr lang="en-US" sz="1600" dirty="0"/>
              <a:t>The average freight ratio is 19.01%</a:t>
            </a:r>
          </a:p>
          <a:p>
            <a:r>
              <a:rPr lang="en-US" sz="1600" dirty="0"/>
              <a:t>The table on the right summarizes the top 3 categories based on the number of items purchased.</a:t>
            </a:r>
          </a:p>
        </p:txBody>
      </p:sp>
      <p:graphicFrame>
        <p:nvGraphicFramePr>
          <p:cNvPr id="8" name="Table 8">
            <a:extLst>
              <a:ext uri="{FF2B5EF4-FFF2-40B4-BE49-F238E27FC236}">
                <a16:creationId xmlns:a16="http://schemas.microsoft.com/office/drawing/2014/main" id="{BB71C39E-3ABA-485E-B4E0-CA10FF15CFC4}"/>
              </a:ext>
            </a:extLst>
          </p:cNvPr>
          <p:cNvGraphicFramePr>
            <a:graphicFrameLocks noGrp="1"/>
          </p:cNvGraphicFramePr>
          <p:nvPr>
            <p:extLst>
              <p:ext uri="{D42A27DB-BD31-4B8C-83A1-F6EECF244321}">
                <p14:modId xmlns:p14="http://schemas.microsoft.com/office/powerpoint/2010/main" val="4245042133"/>
              </p:ext>
            </p:extLst>
          </p:nvPr>
        </p:nvGraphicFramePr>
        <p:xfrm>
          <a:off x="5456768" y="2103120"/>
          <a:ext cx="6169320" cy="2560320"/>
        </p:xfrm>
        <a:graphic>
          <a:graphicData uri="http://schemas.openxmlformats.org/drawingml/2006/table">
            <a:tbl>
              <a:tblPr firstRow="1" bandRow="1">
                <a:tableStyleId>{F5AB1C69-6EDB-4FF4-983F-18BD219EF322}</a:tableStyleId>
              </a:tblPr>
              <a:tblGrid>
                <a:gridCol w="1542330">
                  <a:extLst>
                    <a:ext uri="{9D8B030D-6E8A-4147-A177-3AD203B41FA5}">
                      <a16:colId xmlns:a16="http://schemas.microsoft.com/office/drawing/2014/main" val="3789979158"/>
                    </a:ext>
                  </a:extLst>
                </a:gridCol>
                <a:gridCol w="1542330">
                  <a:extLst>
                    <a:ext uri="{9D8B030D-6E8A-4147-A177-3AD203B41FA5}">
                      <a16:colId xmlns:a16="http://schemas.microsoft.com/office/drawing/2014/main" val="1514904204"/>
                    </a:ext>
                  </a:extLst>
                </a:gridCol>
                <a:gridCol w="1542330">
                  <a:extLst>
                    <a:ext uri="{9D8B030D-6E8A-4147-A177-3AD203B41FA5}">
                      <a16:colId xmlns:a16="http://schemas.microsoft.com/office/drawing/2014/main" val="3342409370"/>
                    </a:ext>
                  </a:extLst>
                </a:gridCol>
                <a:gridCol w="1542330">
                  <a:extLst>
                    <a:ext uri="{9D8B030D-6E8A-4147-A177-3AD203B41FA5}">
                      <a16:colId xmlns:a16="http://schemas.microsoft.com/office/drawing/2014/main" val="3795377671"/>
                    </a:ext>
                  </a:extLst>
                </a:gridCol>
              </a:tblGrid>
              <a:tr h="370840">
                <a:tc>
                  <a:txBody>
                    <a:bodyPr/>
                    <a:lstStyle/>
                    <a:p>
                      <a:pPr algn="ctr"/>
                      <a:r>
                        <a:rPr lang="en-US" sz="1600" dirty="0"/>
                        <a:t>Category</a:t>
                      </a:r>
                      <a:endParaRPr lang="en-ID" sz="1600" dirty="0"/>
                    </a:p>
                  </a:txBody>
                  <a:tcPr/>
                </a:tc>
                <a:tc>
                  <a:txBody>
                    <a:bodyPr/>
                    <a:lstStyle/>
                    <a:p>
                      <a:pPr algn="ctr"/>
                      <a:r>
                        <a:rPr lang="en-US" sz="1600" dirty="0"/>
                        <a:t>Number of Items Purchased</a:t>
                      </a:r>
                      <a:endParaRPr lang="en-ID" sz="1600" dirty="0"/>
                    </a:p>
                  </a:txBody>
                  <a:tcPr/>
                </a:tc>
                <a:tc>
                  <a:txBody>
                    <a:bodyPr/>
                    <a:lstStyle/>
                    <a:p>
                      <a:pPr algn="ctr"/>
                      <a:r>
                        <a:rPr lang="en-US" sz="1600" dirty="0"/>
                        <a:t>Average Payment per Order</a:t>
                      </a:r>
                      <a:endParaRPr lang="en-ID" sz="1600" dirty="0"/>
                    </a:p>
                  </a:txBody>
                  <a:tcPr/>
                </a:tc>
                <a:tc>
                  <a:txBody>
                    <a:bodyPr/>
                    <a:lstStyle/>
                    <a:p>
                      <a:pPr algn="ctr"/>
                      <a:r>
                        <a:rPr lang="en-US" sz="1600" dirty="0"/>
                        <a:t>Number of Vouchers Used</a:t>
                      </a:r>
                      <a:endParaRPr lang="en-ID" sz="1600" dirty="0"/>
                    </a:p>
                  </a:txBody>
                  <a:tcPr/>
                </a:tc>
                <a:extLst>
                  <a:ext uri="{0D108BD9-81ED-4DB2-BD59-A6C34878D82A}">
                    <a16:rowId xmlns:a16="http://schemas.microsoft.com/office/drawing/2014/main" val="1688605214"/>
                  </a:ext>
                </a:extLst>
              </a:tr>
              <a:tr h="370840">
                <a:tc>
                  <a:txBody>
                    <a:bodyPr/>
                    <a:lstStyle/>
                    <a:p>
                      <a:pPr algn="ctr"/>
                      <a:r>
                        <a:rPr lang="en-US" sz="1600" dirty="0"/>
                        <a:t>Bed, Bath, &amp; Table</a:t>
                      </a:r>
                      <a:endParaRPr lang="en-ID" sz="1600" dirty="0"/>
                    </a:p>
                  </a:txBody>
                  <a:tcPr/>
                </a:tc>
                <a:tc>
                  <a:txBody>
                    <a:bodyPr/>
                    <a:lstStyle/>
                    <a:p>
                      <a:pPr algn="ctr"/>
                      <a:r>
                        <a:rPr lang="en-US" sz="1600" dirty="0"/>
                        <a:t>2,145</a:t>
                      </a:r>
                      <a:endParaRPr lang="en-ID" sz="1600" dirty="0"/>
                    </a:p>
                  </a:txBody>
                  <a:tcPr/>
                </a:tc>
                <a:tc>
                  <a:txBody>
                    <a:bodyPr/>
                    <a:lstStyle/>
                    <a:p>
                      <a:pPr algn="ctr"/>
                      <a:r>
                        <a:rPr lang="en-US" sz="1600" dirty="0"/>
                        <a:t>222,898</a:t>
                      </a:r>
                      <a:endParaRPr lang="en-ID" sz="1600" dirty="0"/>
                    </a:p>
                  </a:txBody>
                  <a:tcPr/>
                </a:tc>
                <a:tc>
                  <a:txBody>
                    <a:bodyPr/>
                    <a:lstStyle/>
                    <a:p>
                      <a:pPr algn="ctr"/>
                      <a:r>
                        <a:rPr lang="en-US" sz="1600" dirty="0"/>
                        <a:t>59</a:t>
                      </a:r>
                      <a:endParaRPr lang="en-ID" sz="1600" dirty="0"/>
                    </a:p>
                  </a:txBody>
                  <a:tcPr/>
                </a:tc>
                <a:extLst>
                  <a:ext uri="{0D108BD9-81ED-4DB2-BD59-A6C34878D82A}">
                    <a16:rowId xmlns:a16="http://schemas.microsoft.com/office/drawing/2014/main" val="436760874"/>
                  </a:ext>
                </a:extLst>
              </a:tr>
              <a:tr h="370840">
                <a:tc>
                  <a:txBody>
                    <a:bodyPr/>
                    <a:lstStyle/>
                    <a:p>
                      <a:pPr algn="ctr"/>
                      <a:r>
                        <a:rPr lang="en-US" sz="1600" dirty="0"/>
                        <a:t>Health &amp; Beauty</a:t>
                      </a:r>
                      <a:endParaRPr lang="en-ID" sz="1600" dirty="0"/>
                    </a:p>
                  </a:txBody>
                  <a:tcPr/>
                </a:tc>
                <a:tc>
                  <a:txBody>
                    <a:bodyPr/>
                    <a:lstStyle/>
                    <a:p>
                      <a:pPr algn="ctr"/>
                      <a:r>
                        <a:rPr lang="en-US" sz="1600" dirty="0"/>
                        <a:t>1,989</a:t>
                      </a:r>
                      <a:endParaRPr lang="en-ID" sz="1600" dirty="0"/>
                    </a:p>
                  </a:txBody>
                  <a:tcPr/>
                </a:tc>
                <a:tc>
                  <a:txBody>
                    <a:bodyPr/>
                    <a:lstStyle/>
                    <a:p>
                      <a:pPr algn="ctr"/>
                      <a:r>
                        <a:rPr lang="en-US" sz="1600" dirty="0"/>
                        <a:t>306,302</a:t>
                      </a:r>
                      <a:endParaRPr lang="en-ID" sz="1600" dirty="0"/>
                    </a:p>
                  </a:txBody>
                  <a:tcPr/>
                </a:tc>
                <a:tc>
                  <a:txBody>
                    <a:bodyPr/>
                    <a:lstStyle/>
                    <a:p>
                      <a:pPr algn="ctr"/>
                      <a:r>
                        <a:rPr lang="en-US" sz="1600" dirty="0"/>
                        <a:t>46</a:t>
                      </a:r>
                      <a:endParaRPr lang="en-ID" sz="1600" dirty="0"/>
                    </a:p>
                  </a:txBody>
                  <a:tcPr/>
                </a:tc>
                <a:extLst>
                  <a:ext uri="{0D108BD9-81ED-4DB2-BD59-A6C34878D82A}">
                    <a16:rowId xmlns:a16="http://schemas.microsoft.com/office/drawing/2014/main" val="2214521923"/>
                  </a:ext>
                </a:extLst>
              </a:tr>
              <a:tr h="370840">
                <a:tc>
                  <a:txBody>
                    <a:bodyPr/>
                    <a:lstStyle/>
                    <a:p>
                      <a:pPr algn="ctr"/>
                      <a:r>
                        <a:rPr lang="en-US" sz="1600" dirty="0"/>
                        <a:t>Sports &amp; Leisure</a:t>
                      </a:r>
                      <a:endParaRPr lang="en-ID" sz="1600" dirty="0"/>
                    </a:p>
                  </a:txBody>
                  <a:tcPr/>
                </a:tc>
                <a:tc>
                  <a:txBody>
                    <a:bodyPr/>
                    <a:lstStyle/>
                    <a:p>
                      <a:pPr algn="ctr"/>
                      <a:r>
                        <a:rPr lang="en-US" sz="1600" dirty="0"/>
                        <a:t>1,739</a:t>
                      </a:r>
                      <a:endParaRPr lang="en-ID" sz="1600" dirty="0"/>
                    </a:p>
                  </a:txBody>
                  <a:tcPr/>
                </a:tc>
                <a:tc>
                  <a:txBody>
                    <a:bodyPr/>
                    <a:lstStyle/>
                    <a:p>
                      <a:pPr algn="ctr"/>
                      <a:r>
                        <a:rPr lang="en-US" sz="1600" dirty="0"/>
                        <a:t>222,390</a:t>
                      </a:r>
                      <a:endParaRPr lang="en-ID" sz="1600" dirty="0"/>
                    </a:p>
                  </a:txBody>
                  <a:tcPr/>
                </a:tc>
                <a:tc>
                  <a:txBody>
                    <a:bodyPr/>
                    <a:lstStyle/>
                    <a:p>
                      <a:pPr algn="ctr"/>
                      <a:r>
                        <a:rPr lang="en-US" sz="1600" dirty="0"/>
                        <a:t>31</a:t>
                      </a:r>
                      <a:endParaRPr lang="en-ID" sz="1600" dirty="0"/>
                    </a:p>
                  </a:txBody>
                  <a:tcPr/>
                </a:tc>
                <a:extLst>
                  <a:ext uri="{0D108BD9-81ED-4DB2-BD59-A6C34878D82A}">
                    <a16:rowId xmlns:a16="http://schemas.microsoft.com/office/drawing/2014/main" val="3805005116"/>
                  </a:ext>
                </a:extLst>
              </a:tr>
            </a:tbl>
          </a:graphicData>
        </a:graphic>
      </p:graphicFrame>
    </p:spTree>
    <p:extLst>
      <p:ext uri="{BB962C8B-B14F-4D97-AF65-F5344CB8AC3E}">
        <p14:creationId xmlns:p14="http://schemas.microsoft.com/office/powerpoint/2010/main" val="570767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0371A-6C6F-489F-BAB5-0AA967E1768D}"/>
              </a:ext>
            </a:extLst>
          </p:cNvPr>
          <p:cNvSpPr>
            <a:spLocks noGrp="1"/>
          </p:cNvSpPr>
          <p:nvPr>
            <p:ph type="title"/>
          </p:nvPr>
        </p:nvSpPr>
        <p:spPr/>
        <p:txBody>
          <a:bodyPr/>
          <a:lstStyle/>
          <a:p>
            <a:r>
              <a:rPr lang="en-US" dirty="0"/>
              <a:t>Prediction Result</a:t>
            </a:r>
            <a:br>
              <a:rPr lang="en-US" dirty="0"/>
            </a:br>
            <a:r>
              <a:rPr lang="en-US" sz="2000" dirty="0"/>
              <a:t>Non-returning Customers</a:t>
            </a:r>
            <a:endParaRPr lang="en-ID" dirty="0"/>
          </a:p>
        </p:txBody>
      </p:sp>
      <p:sp>
        <p:nvSpPr>
          <p:cNvPr id="3" name="Content Placeholder 2">
            <a:extLst>
              <a:ext uri="{FF2B5EF4-FFF2-40B4-BE49-F238E27FC236}">
                <a16:creationId xmlns:a16="http://schemas.microsoft.com/office/drawing/2014/main" id="{63F3C94A-5844-4397-BCAF-04F681C89BC0}"/>
              </a:ext>
            </a:extLst>
          </p:cNvPr>
          <p:cNvSpPr>
            <a:spLocks noGrp="1"/>
          </p:cNvSpPr>
          <p:nvPr>
            <p:ph idx="1"/>
          </p:nvPr>
        </p:nvSpPr>
        <p:spPr>
          <a:xfrm>
            <a:off x="1066800" y="2103120"/>
            <a:ext cx="4192005" cy="4316534"/>
          </a:xfrm>
        </p:spPr>
        <p:txBody>
          <a:bodyPr>
            <a:normAutofit/>
          </a:bodyPr>
          <a:lstStyle/>
          <a:p>
            <a:r>
              <a:rPr lang="en-US" sz="1600" dirty="0"/>
              <a:t>The prediction predicted 17.91% (4,251 customers) of customers from the test dataset will not return for future purchase(s).</a:t>
            </a:r>
          </a:p>
          <a:p>
            <a:r>
              <a:rPr lang="en-US" sz="1600" dirty="0"/>
              <a:t>The average freight ratio is 23.03%</a:t>
            </a:r>
          </a:p>
          <a:p>
            <a:r>
              <a:rPr lang="en-US" sz="1600" dirty="0"/>
              <a:t>Despite being predicted to not return, 11.88% (505 orders) of the orders have 5 star review.</a:t>
            </a:r>
          </a:p>
          <a:p>
            <a:r>
              <a:rPr lang="en-US" sz="1600" dirty="0"/>
              <a:t>The table on the right summarizes the top 3 categories based on the number of items purchased with 5 star reviews.</a:t>
            </a:r>
          </a:p>
        </p:txBody>
      </p:sp>
      <p:graphicFrame>
        <p:nvGraphicFramePr>
          <p:cNvPr id="8" name="Table 8">
            <a:extLst>
              <a:ext uri="{FF2B5EF4-FFF2-40B4-BE49-F238E27FC236}">
                <a16:creationId xmlns:a16="http://schemas.microsoft.com/office/drawing/2014/main" id="{BB71C39E-3ABA-485E-B4E0-CA10FF15CFC4}"/>
              </a:ext>
            </a:extLst>
          </p:cNvPr>
          <p:cNvGraphicFramePr>
            <a:graphicFrameLocks noGrp="1"/>
          </p:cNvGraphicFramePr>
          <p:nvPr>
            <p:extLst>
              <p:ext uri="{D42A27DB-BD31-4B8C-83A1-F6EECF244321}">
                <p14:modId xmlns:p14="http://schemas.microsoft.com/office/powerpoint/2010/main" val="3489292262"/>
              </p:ext>
            </p:extLst>
          </p:nvPr>
        </p:nvGraphicFramePr>
        <p:xfrm>
          <a:off x="5456768" y="2103120"/>
          <a:ext cx="6169320" cy="2143760"/>
        </p:xfrm>
        <a:graphic>
          <a:graphicData uri="http://schemas.openxmlformats.org/drawingml/2006/table">
            <a:tbl>
              <a:tblPr firstRow="1" bandRow="1">
                <a:tableStyleId>{F5AB1C69-6EDB-4FF4-983F-18BD219EF322}</a:tableStyleId>
              </a:tblPr>
              <a:tblGrid>
                <a:gridCol w="1542330">
                  <a:extLst>
                    <a:ext uri="{9D8B030D-6E8A-4147-A177-3AD203B41FA5}">
                      <a16:colId xmlns:a16="http://schemas.microsoft.com/office/drawing/2014/main" val="3789979158"/>
                    </a:ext>
                  </a:extLst>
                </a:gridCol>
                <a:gridCol w="1542330">
                  <a:extLst>
                    <a:ext uri="{9D8B030D-6E8A-4147-A177-3AD203B41FA5}">
                      <a16:colId xmlns:a16="http://schemas.microsoft.com/office/drawing/2014/main" val="1514904204"/>
                    </a:ext>
                  </a:extLst>
                </a:gridCol>
                <a:gridCol w="1542330">
                  <a:extLst>
                    <a:ext uri="{9D8B030D-6E8A-4147-A177-3AD203B41FA5}">
                      <a16:colId xmlns:a16="http://schemas.microsoft.com/office/drawing/2014/main" val="3342409370"/>
                    </a:ext>
                  </a:extLst>
                </a:gridCol>
                <a:gridCol w="1542330">
                  <a:extLst>
                    <a:ext uri="{9D8B030D-6E8A-4147-A177-3AD203B41FA5}">
                      <a16:colId xmlns:a16="http://schemas.microsoft.com/office/drawing/2014/main" val="3795377671"/>
                    </a:ext>
                  </a:extLst>
                </a:gridCol>
              </a:tblGrid>
              <a:tr h="370840">
                <a:tc>
                  <a:txBody>
                    <a:bodyPr/>
                    <a:lstStyle/>
                    <a:p>
                      <a:pPr algn="ctr"/>
                      <a:r>
                        <a:rPr lang="en-US" sz="1600" dirty="0"/>
                        <a:t>Category</a:t>
                      </a:r>
                      <a:endParaRPr lang="en-ID" sz="1600" dirty="0"/>
                    </a:p>
                  </a:txBody>
                  <a:tcPr/>
                </a:tc>
                <a:tc>
                  <a:txBody>
                    <a:bodyPr/>
                    <a:lstStyle/>
                    <a:p>
                      <a:pPr algn="ctr"/>
                      <a:r>
                        <a:rPr lang="en-US" sz="1600" dirty="0"/>
                        <a:t>Number of Items Purchased</a:t>
                      </a:r>
                      <a:endParaRPr lang="en-ID" sz="1600" dirty="0"/>
                    </a:p>
                  </a:txBody>
                  <a:tcPr/>
                </a:tc>
                <a:tc>
                  <a:txBody>
                    <a:bodyPr/>
                    <a:lstStyle/>
                    <a:p>
                      <a:pPr algn="ctr"/>
                      <a:r>
                        <a:rPr lang="en-US" sz="1600" dirty="0"/>
                        <a:t>Average Payment per Order</a:t>
                      </a:r>
                      <a:endParaRPr lang="en-ID" sz="1600" dirty="0"/>
                    </a:p>
                  </a:txBody>
                  <a:tcPr/>
                </a:tc>
                <a:tc>
                  <a:txBody>
                    <a:bodyPr/>
                    <a:lstStyle/>
                    <a:p>
                      <a:pPr algn="ctr"/>
                      <a:r>
                        <a:rPr lang="en-US" sz="1600" dirty="0"/>
                        <a:t>Number of Vouchers Used</a:t>
                      </a:r>
                      <a:endParaRPr lang="en-ID" sz="1600" dirty="0"/>
                    </a:p>
                  </a:txBody>
                  <a:tcPr/>
                </a:tc>
                <a:extLst>
                  <a:ext uri="{0D108BD9-81ED-4DB2-BD59-A6C34878D82A}">
                    <a16:rowId xmlns:a16="http://schemas.microsoft.com/office/drawing/2014/main" val="1688605214"/>
                  </a:ext>
                </a:extLst>
              </a:tr>
              <a:tr h="370840">
                <a:tc>
                  <a:txBody>
                    <a:bodyPr/>
                    <a:lstStyle/>
                    <a:p>
                      <a:pPr algn="ctr"/>
                      <a:r>
                        <a:rPr lang="en-US" sz="1600" dirty="0"/>
                        <a:t>Electronics</a:t>
                      </a:r>
                      <a:endParaRPr lang="en-ID" sz="1600" dirty="0"/>
                    </a:p>
                  </a:txBody>
                  <a:tcPr/>
                </a:tc>
                <a:tc>
                  <a:txBody>
                    <a:bodyPr/>
                    <a:lstStyle/>
                    <a:p>
                      <a:pPr algn="ctr"/>
                      <a:r>
                        <a:rPr lang="en-US" sz="1600" dirty="0"/>
                        <a:t>62</a:t>
                      </a:r>
                      <a:endParaRPr lang="en-ID" sz="1600" dirty="0"/>
                    </a:p>
                  </a:txBody>
                  <a:tcPr/>
                </a:tc>
                <a:tc>
                  <a:txBody>
                    <a:bodyPr/>
                    <a:lstStyle/>
                    <a:p>
                      <a:pPr algn="ctr"/>
                      <a:r>
                        <a:rPr lang="en-US" sz="1600" dirty="0"/>
                        <a:t>2,202</a:t>
                      </a:r>
                      <a:endParaRPr lang="en-ID" sz="1600" dirty="0"/>
                    </a:p>
                  </a:txBody>
                  <a:tcPr/>
                </a:tc>
                <a:tc>
                  <a:txBody>
                    <a:bodyPr/>
                    <a:lstStyle/>
                    <a:p>
                      <a:pPr algn="ctr"/>
                      <a:r>
                        <a:rPr lang="en-US" sz="1600" dirty="0"/>
                        <a:t>0</a:t>
                      </a:r>
                      <a:endParaRPr lang="en-ID" sz="1600" dirty="0"/>
                    </a:p>
                  </a:txBody>
                  <a:tcPr/>
                </a:tc>
                <a:extLst>
                  <a:ext uri="{0D108BD9-81ED-4DB2-BD59-A6C34878D82A}">
                    <a16:rowId xmlns:a16="http://schemas.microsoft.com/office/drawing/2014/main" val="436760874"/>
                  </a:ext>
                </a:extLst>
              </a:tr>
              <a:tr h="370840">
                <a:tc>
                  <a:txBody>
                    <a:bodyPr/>
                    <a:lstStyle/>
                    <a:p>
                      <a:pPr algn="ctr"/>
                      <a:r>
                        <a:rPr lang="en-US" sz="1600" dirty="0"/>
                        <a:t>Telephony</a:t>
                      </a:r>
                      <a:endParaRPr lang="en-ID" sz="1600" dirty="0"/>
                    </a:p>
                  </a:txBody>
                  <a:tcPr/>
                </a:tc>
                <a:tc>
                  <a:txBody>
                    <a:bodyPr/>
                    <a:lstStyle/>
                    <a:p>
                      <a:pPr algn="ctr"/>
                      <a:r>
                        <a:rPr lang="en-US" sz="1600" dirty="0"/>
                        <a:t>51</a:t>
                      </a:r>
                      <a:endParaRPr lang="en-ID" sz="1600" dirty="0"/>
                    </a:p>
                  </a:txBody>
                  <a:tcPr/>
                </a:tc>
                <a:tc>
                  <a:txBody>
                    <a:bodyPr/>
                    <a:lstStyle/>
                    <a:p>
                      <a:pPr algn="ctr"/>
                      <a:r>
                        <a:rPr lang="en-US" sz="1600" dirty="0"/>
                        <a:t>2,459</a:t>
                      </a:r>
                      <a:endParaRPr lang="en-ID" sz="1600" dirty="0"/>
                    </a:p>
                  </a:txBody>
                  <a:tcPr/>
                </a:tc>
                <a:tc>
                  <a:txBody>
                    <a:bodyPr/>
                    <a:lstStyle/>
                    <a:p>
                      <a:pPr algn="ctr"/>
                      <a:r>
                        <a:rPr lang="en-US" sz="1600" dirty="0"/>
                        <a:t>2</a:t>
                      </a:r>
                      <a:endParaRPr lang="en-ID" sz="1600" dirty="0"/>
                    </a:p>
                  </a:txBody>
                  <a:tcPr/>
                </a:tc>
                <a:extLst>
                  <a:ext uri="{0D108BD9-81ED-4DB2-BD59-A6C34878D82A}">
                    <a16:rowId xmlns:a16="http://schemas.microsoft.com/office/drawing/2014/main" val="2214521923"/>
                  </a:ext>
                </a:extLst>
              </a:tr>
              <a:tr h="370840">
                <a:tc>
                  <a:txBody>
                    <a:bodyPr/>
                    <a:lstStyle/>
                    <a:p>
                      <a:pPr algn="ctr"/>
                      <a:r>
                        <a:rPr lang="en-US" sz="1600" dirty="0"/>
                        <a:t>Health &amp; Beauty</a:t>
                      </a:r>
                      <a:endParaRPr lang="en-ID" sz="1600" dirty="0"/>
                    </a:p>
                  </a:txBody>
                  <a:tcPr/>
                </a:tc>
                <a:tc>
                  <a:txBody>
                    <a:bodyPr/>
                    <a:lstStyle/>
                    <a:p>
                      <a:pPr algn="ctr"/>
                      <a:r>
                        <a:rPr lang="en-US" sz="1600" dirty="0"/>
                        <a:t>41</a:t>
                      </a:r>
                      <a:endParaRPr lang="en-ID" sz="1600" dirty="0"/>
                    </a:p>
                  </a:txBody>
                  <a:tcPr/>
                </a:tc>
                <a:tc>
                  <a:txBody>
                    <a:bodyPr/>
                    <a:lstStyle/>
                    <a:p>
                      <a:pPr algn="ctr"/>
                      <a:r>
                        <a:rPr lang="en-US" sz="1600" dirty="0"/>
                        <a:t>3,927</a:t>
                      </a:r>
                      <a:endParaRPr lang="en-ID" sz="1600" dirty="0"/>
                    </a:p>
                  </a:txBody>
                  <a:tcPr/>
                </a:tc>
                <a:tc>
                  <a:txBody>
                    <a:bodyPr/>
                    <a:lstStyle/>
                    <a:p>
                      <a:pPr algn="ctr"/>
                      <a:r>
                        <a:rPr lang="en-US" sz="1600" dirty="0"/>
                        <a:t>0</a:t>
                      </a:r>
                      <a:endParaRPr lang="en-ID" sz="1600" dirty="0"/>
                    </a:p>
                  </a:txBody>
                  <a:tcPr/>
                </a:tc>
                <a:extLst>
                  <a:ext uri="{0D108BD9-81ED-4DB2-BD59-A6C34878D82A}">
                    <a16:rowId xmlns:a16="http://schemas.microsoft.com/office/drawing/2014/main" val="3805005116"/>
                  </a:ext>
                </a:extLst>
              </a:tr>
            </a:tbl>
          </a:graphicData>
        </a:graphic>
      </p:graphicFrame>
    </p:spTree>
    <p:extLst>
      <p:ext uri="{BB962C8B-B14F-4D97-AF65-F5344CB8AC3E}">
        <p14:creationId xmlns:p14="http://schemas.microsoft.com/office/powerpoint/2010/main" val="2891499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0371A-6C6F-489F-BAB5-0AA967E1768D}"/>
              </a:ext>
            </a:extLst>
          </p:cNvPr>
          <p:cNvSpPr>
            <a:spLocks noGrp="1"/>
          </p:cNvSpPr>
          <p:nvPr>
            <p:ph type="title"/>
          </p:nvPr>
        </p:nvSpPr>
        <p:spPr/>
        <p:txBody>
          <a:bodyPr/>
          <a:lstStyle/>
          <a:p>
            <a:r>
              <a:rPr lang="en-US" dirty="0"/>
              <a:t>Decision Making</a:t>
            </a:r>
            <a:endParaRPr lang="en-ID" dirty="0"/>
          </a:p>
        </p:txBody>
      </p:sp>
      <p:sp>
        <p:nvSpPr>
          <p:cNvPr id="3" name="Content Placeholder 2">
            <a:extLst>
              <a:ext uri="{FF2B5EF4-FFF2-40B4-BE49-F238E27FC236}">
                <a16:creationId xmlns:a16="http://schemas.microsoft.com/office/drawing/2014/main" id="{63F3C94A-5844-4397-BCAF-04F681C89BC0}"/>
              </a:ext>
            </a:extLst>
          </p:cNvPr>
          <p:cNvSpPr>
            <a:spLocks noGrp="1"/>
          </p:cNvSpPr>
          <p:nvPr>
            <p:ph idx="1"/>
          </p:nvPr>
        </p:nvSpPr>
        <p:spPr>
          <a:xfrm>
            <a:off x="1066800" y="2103120"/>
            <a:ext cx="9821159" cy="4316534"/>
          </a:xfrm>
        </p:spPr>
        <p:txBody>
          <a:bodyPr>
            <a:normAutofit/>
          </a:bodyPr>
          <a:lstStyle/>
          <a:p>
            <a:r>
              <a:rPr lang="en-US" sz="1600" b="1" dirty="0"/>
              <a:t>Promotions</a:t>
            </a:r>
            <a:r>
              <a:rPr lang="en-US" sz="1600" dirty="0"/>
              <a:t>:</a:t>
            </a:r>
          </a:p>
          <a:p>
            <a:pPr lvl="1"/>
            <a:r>
              <a:rPr lang="en-US" sz="1400" b="1" dirty="0"/>
              <a:t>Cashbacks with minimum payment </a:t>
            </a:r>
            <a:r>
              <a:rPr lang="en-US" sz="1400" dirty="0"/>
              <a:t>would increase the basket size (number of items purchased) along with maintaining the total payment per order.</a:t>
            </a:r>
          </a:p>
          <a:p>
            <a:pPr lvl="1"/>
            <a:r>
              <a:rPr lang="en-US" sz="1400" b="1" dirty="0"/>
              <a:t>Discounts</a:t>
            </a:r>
            <a:r>
              <a:rPr lang="en-US" sz="1400" dirty="0"/>
              <a:t> would reduce with the average payment per order but could effectively attract non-returning customers to return. The discounts could be in embedded in the product itself or using a certain payment method, preferably credit cards since most of the payments are through credit cards.</a:t>
            </a:r>
          </a:p>
          <a:p>
            <a:pPr lvl="1"/>
            <a:r>
              <a:rPr lang="en-US" sz="1400" b="1" dirty="0"/>
              <a:t>Freight value discounts with minimum payment</a:t>
            </a:r>
            <a:r>
              <a:rPr lang="en-US" sz="1400" dirty="0"/>
              <a:t> would also attract non-returning customers to make a purchase since the average freight ratio from the non-returning customers are higher than the returning customers.</a:t>
            </a:r>
          </a:p>
          <a:p>
            <a:r>
              <a:rPr lang="en-US" sz="1600" b="1" dirty="0"/>
              <a:t>Additional inputs:</a:t>
            </a:r>
          </a:p>
          <a:p>
            <a:pPr lvl="1"/>
            <a:r>
              <a:rPr lang="en-US" sz="1400" dirty="0"/>
              <a:t>Health &amp; beauty products seems to be the main driver since it’s included in both returning and non-returning customers top 3 categories. Maintaining the average payment per order would be recommended.</a:t>
            </a:r>
          </a:p>
          <a:p>
            <a:pPr lvl="1"/>
            <a:r>
              <a:rPr lang="en-US" sz="1400" dirty="0"/>
              <a:t>Raising public awareness about the abundant amount of vouchers that are able to be utilized is recommended to attract non-returning customers and new customers.</a:t>
            </a:r>
          </a:p>
        </p:txBody>
      </p:sp>
    </p:spTree>
    <p:extLst>
      <p:ext uri="{BB962C8B-B14F-4D97-AF65-F5344CB8AC3E}">
        <p14:creationId xmlns:p14="http://schemas.microsoft.com/office/powerpoint/2010/main" val="3339823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6627C-4088-4000-8A41-3E9CB6E71A70}"/>
              </a:ext>
            </a:extLst>
          </p:cNvPr>
          <p:cNvSpPr>
            <a:spLocks noGrp="1"/>
          </p:cNvSpPr>
          <p:nvPr>
            <p:ph type="ctrTitle"/>
          </p:nvPr>
        </p:nvSpPr>
        <p:spPr>
          <a:xfrm>
            <a:off x="1629102" y="2452219"/>
            <a:ext cx="8933796" cy="2437232"/>
          </a:xfrm>
        </p:spPr>
        <p:txBody>
          <a:bodyPr/>
          <a:lstStyle/>
          <a:p>
            <a:r>
              <a:rPr lang="en-US" dirty="0"/>
              <a:t>Appendix</a:t>
            </a:r>
            <a:endParaRPr lang="en-ID" dirty="0"/>
          </a:p>
        </p:txBody>
      </p:sp>
    </p:spTree>
    <p:extLst>
      <p:ext uri="{BB962C8B-B14F-4D97-AF65-F5344CB8AC3E}">
        <p14:creationId xmlns:p14="http://schemas.microsoft.com/office/powerpoint/2010/main" val="2085632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0371A-6C6F-489F-BAB5-0AA967E1768D}"/>
              </a:ext>
            </a:extLst>
          </p:cNvPr>
          <p:cNvSpPr>
            <a:spLocks noGrp="1"/>
          </p:cNvSpPr>
          <p:nvPr>
            <p:ph type="title"/>
          </p:nvPr>
        </p:nvSpPr>
        <p:spPr/>
        <p:txBody>
          <a:bodyPr/>
          <a:lstStyle/>
          <a:p>
            <a:r>
              <a:rPr lang="en-US" dirty="0"/>
              <a:t>Labeling Rules</a:t>
            </a:r>
            <a:endParaRPr lang="en-ID" dirty="0"/>
          </a:p>
        </p:txBody>
      </p:sp>
      <p:graphicFrame>
        <p:nvGraphicFramePr>
          <p:cNvPr id="6" name="Table 6">
            <a:extLst>
              <a:ext uri="{FF2B5EF4-FFF2-40B4-BE49-F238E27FC236}">
                <a16:creationId xmlns:a16="http://schemas.microsoft.com/office/drawing/2014/main" id="{BFAE1B03-A526-4EC2-9695-57B2555B53A6}"/>
              </a:ext>
            </a:extLst>
          </p:cNvPr>
          <p:cNvGraphicFramePr>
            <a:graphicFrameLocks noGrp="1"/>
          </p:cNvGraphicFramePr>
          <p:nvPr>
            <p:extLst>
              <p:ext uri="{D42A27DB-BD31-4B8C-83A1-F6EECF244321}">
                <p14:modId xmlns:p14="http://schemas.microsoft.com/office/powerpoint/2010/main" val="1712946805"/>
              </p:ext>
            </p:extLst>
          </p:nvPr>
        </p:nvGraphicFramePr>
        <p:xfrm>
          <a:off x="2671976" y="2131060"/>
          <a:ext cx="6848048" cy="2595880"/>
        </p:xfrm>
        <a:graphic>
          <a:graphicData uri="http://schemas.openxmlformats.org/drawingml/2006/table">
            <a:tbl>
              <a:tblPr firstRow="1" bandRow="1">
                <a:tableStyleId>{5C22544A-7EE6-4342-B048-85BDC9FD1C3A}</a:tableStyleId>
              </a:tblPr>
              <a:tblGrid>
                <a:gridCol w="1712012">
                  <a:extLst>
                    <a:ext uri="{9D8B030D-6E8A-4147-A177-3AD203B41FA5}">
                      <a16:colId xmlns:a16="http://schemas.microsoft.com/office/drawing/2014/main" val="235315202"/>
                    </a:ext>
                  </a:extLst>
                </a:gridCol>
                <a:gridCol w="1712012">
                  <a:extLst>
                    <a:ext uri="{9D8B030D-6E8A-4147-A177-3AD203B41FA5}">
                      <a16:colId xmlns:a16="http://schemas.microsoft.com/office/drawing/2014/main" val="2614979225"/>
                    </a:ext>
                  </a:extLst>
                </a:gridCol>
                <a:gridCol w="1712012">
                  <a:extLst>
                    <a:ext uri="{9D8B030D-6E8A-4147-A177-3AD203B41FA5}">
                      <a16:colId xmlns:a16="http://schemas.microsoft.com/office/drawing/2014/main" val="603171208"/>
                    </a:ext>
                  </a:extLst>
                </a:gridCol>
                <a:gridCol w="1712012">
                  <a:extLst>
                    <a:ext uri="{9D8B030D-6E8A-4147-A177-3AD203B41FA5}">
                      <a16:colId xmlns:a16="http://schemas.microsoft.com/office/drawing/2014/main" val="2545391434"/>
                    </a:ext>
                  </a:extLst>
                </a:gridCol>
              </a:tblGrid>
              <a:tr h="370840">
                <a:tc>
                  <a:txBody>
                    <a:bodyPr/>
                    <a:lstStyle/>
                    <a:p>
                      <a:pPr algn="ctr"/>
                      <a:r>
                        <a:rPr lang="en-US" dirty="0"/>
                        <a:t>Review Score</a:t>
                      </a:r>
                      <a:endParaRPr lang="en-ID" dirty="0"/>
                    </a:p>
                  </a:txBody>
                  <a:tcPr/>
                </a:tc>
                <a:tc>
                  <a:txBody>
                    <a:bodyPr/>
                    <a:lstStyle/>
                    <a:p>
                      <a:pPr algn="ctr"/>
                      <a:r>
                        <a:rPr lang="en-US" dirty="0"/>
                        <a:t>Payment</a:t>
                      </a:r>
                      <a:endParaRPr lang="en-ID" dirty="0"/>
                    </a:p>
                  </a:txBody>
                  <a:tcPr/>
                </a:tc>
                <a:tc>
                  <a:txBody>
                    <a:bodyPr/>
                    <a:lstStyle/>
                    <a:p>
                      <a:pPr algn="ctr"/>
                      <a:r>
                        <a:rPr lang="en-US" dirty="0"/>
                        <a:t>Freight Ratio</a:t>
                      </a:r>
                      <a:endParaRPr lang="en-ID" dirty="0"/>
                    </a:p>
                  </a:txBody>
                  <a:tcPr/>
                </a:tc>
                <a:tc>
                  <a:txBody>
                    <a:bodyPr/>
                    <a:lstStyle/>
                    <a:p>
                      <a:pPr algn="ctr"/>
                      <a:r>
                        <a:rPr lang="en-US" dirty="0"/>
                        <a:t>Labeled as</a:t>
                      </a:r>
                      <a:endParaRPr lang="en-ID" dirty="0"/>
                    </a:p>
                  </a:txBody>
                  <a:tcPr/>
                </a:tc>
                <a:extLst>
                  <a:ext uri="{0D108BD9-81ED-4DB2-BD59-A6C34878D82A}">
                    <a16:rowId xmlns:a16="http://schemas.microsoft.com/office/drawing/2014/main" val="2225654590"/>
                  </a:ext>
                </a:extLst>
              </a:tr>
              <a:tr h="370840">
                <a:tc>
                  <a:txBody>
                    <a:bodyPr/>
                    <a:lstStyle/>
                    <a:p>
                      <a:pPr algn="ctr"/>
                      <a:r>
                        <a:rPr lang="en-US" dirty="0"/>
                        <a:t>&lt; 3</a:t>
                      </a:r>
                      <a:endParaRPr lang="en-ID" dirty="0"/>
                    </a:p>
                  </a:txBody>
                  <a:tcPr/>
                </a:tc>
                <a:tc>
                  <a:txBody>
                    <a:bodyPr/>
                    <a:lstStyle/>
                    <a:p>
                      <a:pPr algn="ctr"/>
                      <a:r>
                        <a:rPr lang="en-US" dirty="0"/>
                        <a:t>-</a:t>
                      </a:r>
                      <a:endParaRPr lang="en-ID" dirty="0"/>
                    </a:p>
                  </a:txBody>
                  <a:tcPr/>
                </a:tc>
                <a:tc>
                  <a:txBody>
                    <a:bodyPr/>
                    <a:lstStyle/>
                    <a:p>
                      <a:pPr algn="ctr"/>
                      <a:r>
                        <a:rPr lang="en-US" dirty="0"/>
                        <a:t>-</a:t>
                      </a:r>
                      <a:endParaRPr lang="en-ID" dirty="0"/>
                    </a:p>
                  </a:txBody>
                  <a:tcPr/>
                </a:tc>
                <a:tc>
                  <a:txBody>
                    <a:bodyPr/>
                    <a:lstStyle/>
                    <a:p>
                      <a:pPr algn="ctr"/>
                      <a:r>
                        <a:rPr lang="en-US" dirty="0"/>
                        <a:t>0</a:t>
                      </a:r>
                    </a:p>
                  </a:txBody>
                  <a:tcPr/>
                </a:tc>
                <a:extLst>
                  <a:ext uri="{0D108BD9-81ED-4DB2-BD59-A6C34878D82A}">
                    <a16:rowId xmlns:a16="http://schemas.microsoft.com/office/drawing/2014/main" val="2225759116"/>
                  </a:ext>
                </a:extLst>
              </a:tr>
              <a:tr h="370840">
                <a:tc>
                  <a:txBody>
                    <a:bodyPr/>
                    <a:lstStyle/>
                    <a:p>
                      <a:pPr algn="ctr"/>
                      <a:r>
                        <a:rPr lang="en-US" dirty="0"/>
                        <a:t>= 3</a:t>
                      </a:r>
                      <a:endParaRPr lang="en-ID" dirty="0"/>
                    </a:p>
                  </a:txBody>
                  <a:tcPr/>
                </a:tc>
                <a:tc>
                  <a:txBody>
                    <a:bodyPr/>
                    <a:lstStyle/>
                    <a:p>
                      <a:pPr algn="ctr"/>
                      <a:r>
                        <a:rPr lang="en-US" dirty="0"/>
                        <a:t>&lt; 200</a:t>
                      </a:r>
                      <a:endParaRPr lang="en-ID" dirty="0"/>
                    </a:p>
                  </a:txBody>
                  <a:tcPr/>
                </a:tc>
                <a:tc>
                  <a:txBody>
                    <a:bodyPr/>
                    <a:lstStyle/>
                    <a:p>
                      <a:pPr algn="ctr"/>
                      <a:r>
                        <a:rPr lang="en-US" dirty="0"/>
                        <a:t>&gt; 50%</a:t>
                      </a:r>
                      <a:endParaRPr lang="en-ID" dirty="0"/>
                    </a:p>
                  </a:txBody>
                  <a:tcPr/>
                </a:tc>
                <a:tc>
                  <a:txBody>
                    <a:bodyPr/>
                    <a:lstStyle/>
                    <a:p>
                      <a:pPr algn="ctr"/>
                      <a:r>
                        <a:rPr lang="en-US" dirty="0"/>
                        <a:t>0</a:t>
                      </a:r>
                      <a:endParaRPr lang="en-ID" dirty="0"/>
                    </a:p>
                  </a:txBody>
                  <a:tcPr/>
                </a:tc>
                <a:extLst>
                  <a:ext uri="{0D108BD9-81ED-4DB2-BD59-A6C34878D82A}">
                    <a16:rowId xmlns:a16="http://schemas.microsoft.com/office/drawing/2014/main" val="607864184"/>
                  </a:ext>
                </a:extLst>
              </a:tr>
              <a:tr h="370840">
                <a:tc>
                  <a:txBody>
                    <a:bodyPr/>
                    <a:lstStyle/>
                    <a:p>
                      <a:pPr algn="ctr"/>
                      <a:r>
                        <a:rPr lang="en-US" dirty="0"/>
                        <a:t>= 3</a:t>
                      </a:r>
                      <a:endParaRPr lang="en-ID" dirty="0"/>
                    </a:p>
                  </a:txBody>
                  <a:tcPr/>
                </a:tc>
                <a:tc>
                  <a:txBody>
                    <a:bodyPr/>
                    <a:lstStyle/>
                    <a:p>
                      <a:pPr algn="ctr"/>
                      <a:r>
                        <a:rPr lang="en-US" dirty="0"/>
                        <a:t>&lt; 200</a:t>
                      </a:r>
                      <a:endParaRPr lang="en-ID" dirty="0"/>
                    </a:p>
                  </a:txBody>
                  <a:tcPr/>
                </a:tc>
                <a:tc>
                  <a:txBody>
                    <a:bodyPr/>
                    <a:lstStyle/>
                    <a:p>
                      <a:pPr algn="ctr"/>
                      <a:r>
                        <a:rPr lang="en-US" dirty="0"/>
                        <a:t>&lt; 50%</a:t>
                      </a:r>
                      <a:endParaRPr lang="en-ID" dirty="0"/>
                    </a:p>
                  </a:txBody>
                  <a:tcPr/>
                </a:tc>
                <a:tc>
                  <a:txBody>
                    <a:bodyPr/>
                    <a:lstStyle/>
                    <a:p>
                      <a:pPr algn="ctr"/>
                      <a:r>
                        <a:rPr lang="en-US" dirty="0"/>
                        <a:t>1</a:t>
                      </a:r>
                      <a:endParaRPr lang="en-ID" dirty="0"/>
                    </a:p>
                  </a:txBody>
                  <a:tcPr/>
                </a:tc>
                <a:extLst>
                  <a:ext uri="{0D108BD9-81ED-4DB2-BD59-A6C34878D82A}">
                    <a16:rowId xmlns:a16="http://schemas.microsoft.com/office/drawing/2014/main" val="1206994987"/>
                  </a:ext>
                </a:extLst>
              </a:tr>
              <a:tr h="370840">
                <a:tc>
                  <a:txBody>
                    <a:bodyPr/>
                    <a:lstStyle/>
                    <a:p>
                      <a:pPr algn="ctr"/>
                      <a:r>
                        <a:rPr lang="en-US" dirty="0"/>
                        <a:t>= 3</a:t>
                      </a:r>
                      <a:endParaRPr lang="en-ID" dirty="0"/>
                    </a:p>
                  </a:txBody>
                  <a:tcPr/>
                </a:tc>
                <a:tc>
                  <a:txBody>
                    <a:bodyPr/>
                    <a:lstStyle/>
                    <a:p>
                      <a:pPr algn="ctr"/>
                      <a:r>
                        <a:rPr lang="en-US" dirty="0"/>
                        <a:t>&gt;= 200</a:t>
                      </a:r>
                      <a:endParaRPr lang="en-ID" dirty="0"/>
                    </a:p>
                  </a:txBody>
                  <a:tcPr/>
                </a:tc>
                <a:tc>
                  <a:txBody>
                    <a:bodyPr/>
                    <a:lstStyle/>
                    <a:p>
                      <a:pPr algn="ctr"/>
                      <a:r>
                        <a:rPr lang="en-US" dirty="0"/>
                        <a:t>-</a:t>
                      </a:r>
                      <a:endParaRPr lang="en-ID" dirty="0"/>
                    </a:p>
                  </a:txBody>
                  <a:tcPr/>
                </a:tc>
                <a:tc>
                  <a:txBody>
                    <a:bodyPr/>
                    <a:lstStyle/>
                    <a:p>
                      <a:pPr algn="ctr"/>
                      <a:r>
                        <a:rPr lang="en-US" dirty="0"/>
                        <a:t>0</a:t>
                      </a:r>
                      <a:endParaRPr lang="en-ID" dirty="0"/>
                    </a:p>
                  </a:txBody>
                  <a:tcPr/>
                </a:tc>
                <a:extLst>
                  <a:ext uri="{0D108BD9-81ED-4DB2-BD59-A6C34878D82A}">
                    <a16:rowId xmlns:a16="http://schemas.microsoft.com/office/drawing/2014/main" val="2999126374"/>
                  </a:ext>
                </a:extLst>
              </a:tr>
              <a:tr h="370840">
                <a:tc>
                  <a:txBody>
                    <a:bodyPr/>
                    <a:lstStyle/>
                    <a:p>
                      <a:pPr algn="ctr"/>
                      <a:r>
                        <a:rPr lang="en-US" dirty="0"/>
                        <a:t>&gt; 3</a:t>
                      </a:r>
                      <a:endParaRPr lang="en-ID" dirty="0"/>
                    </a:p>
                  </a:txBody>
                  <a:tcPr/>
                </a:tc>
                <a:tc>
                  <a:txBody>
                    <a:bodyPr/>
                    <a:lstStyle/>
                    <a:p>
                      <a:pPr algn="ctr"/>
                      <a:r>
                        <a:rPr lang="en-US" dirty="0"/>
                        <a:t>-</a:t>
                      </a:r>
                      <a:endParaRPr lang="en-ID" dirty="0"/>
                    </a:p>
                  </a:txBody>
                  <a:tcPr/>
                </a:tc>
                <a:tc>
                  <a:txBody>
                    <a:bodyPr/>
                    <a:lstStyle/>
                    <a:p>
                      <a:pPr algn="ctr"/>
                      <a:r>
                        <a:rPr lang="en-US" dirty="0"/>
                        <a:t>&gt; 50%</a:t>
                      </a:r>
                      <a:endParaRPr lang="en-ID" dirty="0"/>
                    </a:p>
                  </a:txBody>
                  <a:tcPr/>
                </a:tc>
                <a:tc>
                  <a:txBody>
                    <a:bodyPr/>
                    <a:lstStyle/>
                    <a:p>
                      <a:pPr algn="ctr"/>
                      <a:r>
                        <a:rPr lang="en-US" dirty="0"/>
                        <a:t>0</a:t>
                      </a:r>
                      <a:endParaRPr lang="en-ID" dirty="0"/>
                    </a:p>
                  </a:txBody>
                  <a:tcPr/>
                </a:tc>
                <a:extLst>
                  <a:ext uri="{0D108BD9-81ED-4DB2-BD59-A6C34878D82A}">
                    <a16:rowId xmlns:a16="http://schemas.microsoft.com/office/drawing/2014/main" val="3150325713"/>
                  </a:ext>
                </a:extLst>
              </a:tr>
              <a:tr h="370840">
                <a:tc>
                  <a:txBody>
                    <a:bodyPr/>
                    <a:lstStyle/>
                    <a:p>
                      <a:pPr algn="ctr"/>
                      <a:r>
                        <a:rPr lang="en-US" dirty="0"/>
                        <a:t>&gt; 3</a:t>
                      </a:r>
                      <a:endParaRPr lang="en-ID" dirty="0"/>
                    </a:p>
                  </a:txBody>
                  <a:tcPr/>
                </a:tc>
                <a:tc>
                  <a:txBody>
                    <a:bodyPr/>
                    <a:lstStyle/>
                    <a:p>
                      <a:pPr algn="ctr"/>
                      <a:r>
                        <a:rPr lang="en-US" dirty="0"/>
                        <a:t>-</a:t>
                      </a:r>
                      <a:endParaRPr lang="en-ID" dirty="0"/>
                    </a:p>
                  </a:txBody>
                  <a:tcPr/>
                </a:tc>
                <a:tc>
                  <a:txBody>
                    <a:bodyPr/>
                    <a:lstStyle/>
                    <a:p>
                      <a:pPr algn="ctr"/>
                      <a:r>
                        <a:rPr lang="en-US" dirty="0"/>
                        <a:t>&lt; 50%</a:t>
                      </a:r>
                      <a:endParaRPr lang="en-ID" dirty="0"/>
                    </a:p>
                  </a:txBody>
                  <a:tcPr/>
                </a:tc>
                <a:tc>
                  <a:txBody>
                    <a:bodyPr/>
                    <a:lstStyle/>
                    <a:p>
                      <a:pPr algn="ctr"/>
                      <a:r>
                        <a:rPr lang="en-US" dirty="0"/>
                        <a:t>1</a:t>
                      </a:r>
                      <a:endParaRPr lang="en-ID" dirty="0"/>
                    </a:p>
                  </a:txBody>
                  <a:tcPr/>
                </a:tc>
                <a:extLst>
                  <a:ext uri="{0D108BD9-81ED-4DB2-BD59-A6C34878D82A}">
                    <a16:rowId xmlns:a16="http://schemas.microsoft.com/office/drawing/2014/main" val="4223036119"/>
                  </a:ext>
                </a:extLst>
              </a:tr>
            </a:tbl>
          </a:graphicData>
        </a:graphic>
      </p:graphicFrame>
    </p:spTree>
    <p:extLst>
      <p:ext uri="{BB962C8B-B14F-4D97-AF65-F5344CB8AC3E}">
        <p14:creationId xmlns:p14="http://schemas.microsoft.com/office/powerpoint/2010/main" val="149951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Presentation Overview</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52856977"/>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D28C-7441-4EE4-B5CD-3C41BA8054E2}"/>
              </a:ext>
            </a:extLst>
          </p:cNvPr>
          <p:cNvSpPr>
            <a:spLocks noGrp="1"/>
          </p:cNvSpPr>
          <p:nvPr>
            <p:ph type="title"/>
          </p:nvPr>
        </p:nvSpPr>
        <p:spPr/>
        <p:txBody>
          <a:bodyPr/>
          <a:lstStyle/>
          <a:p>
            <a:r>
              <a:rPr lang="en-US" dirty="0"/>
              <a:t>Introduction</a:t>
            </a:r>
            <a:endParaRPr lang="en-ID" dirty="0"/>
          </a:p>
        </p:txBody>
      </p:sp>
      <p:sp>
        <p:nvSpPr>
          <p:cNvPr id="3" name="Content Placeholder 2">
            <a:extLst>
              <a:ext uri="{FF2B5EF4-FFF2-40B4-BE49-F238E27FC236}">
                <a16:creationId xmlns:a16="http://schemas.microsoft.com/office/drawing/2014/main" id="{E4D00C94-C1E3-4B9F-830E-E3894ADAF24B}"/>
              </a:ext>
            </a:extLst>
          </p:cNvPr>
          <p:cNvSpPr>
            <a:spLocks noGrp="1"/>
          </p:cNvSpPr>
          <p:nvPr>
            <p:ph idx="1"/>
          </p:nvPr>
        </p:nvSpPr>
        <p:spPr/>
        <p:txBody>
          <a:bodyPr>
            <a:normAutofit/>
          </a:bodyPr>
          <a:lstStyle/>
          <a:p>
            <a:r>
              <a:rPr lang="en-US" sz="1800" dirty="0"/>
              <a:t>The Brazilian E-commerce Dataset will serve as an example on how one would create a machine learning model to conduct predictive analysis.</a:t>
            </a:r>
            <a:endParaRPr lang="en-ID" sz="1800" dirty="0"/>
          </a:p>
          <a:p>
            <a:r>
              <a:rPr lang="en-ID" sz="1800" b="1" u="sng" dirty="0"/>
              <a:t>Focus of the model</a:t>
            </a:r>
            <a:r>
              <a:rPr lang="en-ID" sz="1800" dirty="0"/>
              <a:t>: Predict whether if the customer will return after they made their purchase(s) and received it.</a:t>
            </a:r>
            <a:endParaRPr lang="en-US" sz="1800" b="1" u="sng" dirty="0"/>
          </a:p>
        </p:txBody>
      </p:sp>
    </p:spTree>
    <p:extLst>
      <p:ext uri="{BB962C8B-B14F-4D97-AF65-F5344CB8AC3E}">
        <p14:creationId xmlns:p14="http://schemas.microsoft.com/office/powerpoint/2010/main" val="562272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FCE1-0B7F-4AC4-8561-836372D32BC2}"/>
              </a:ext>
            </a:extLst>
          </p:cNvPr>
          <p:cNvSpPr>
            <a:spLocks noGrp="1"/>
          </p:cNvSpPr>
          <p:nvPr>
            <p:ph type="title"/>
          </p:nvPr>
        </p:nvSpPr>
        <p:spPr/>
        <p:txBody>
          <a:bodyPr/>
          <a:lstStyle/>
          <a:p>
            <a:r>
              <a:rPr lang="en-US" dirty="0"/>
              <a:t>Data Exploration</a:t>
            </a:r>
            <a:endParaRPr lang="en-ID" dirty="0"/>
          </a:p>
        </p:txBody>
      </p:sp>
      <p:sp>
        <p:nvSpPr>
          <p:cNvPr id="3" name="Content Placeholder 2">
            <a:extLst>
              <a:ext uri="{FF2B5EF4-FFF2-40B4-BE49-F238E27FC236}">
                <a16:creationId xmlns:a16="http://schemas.microsoft.com/office/drawing/2014/main" id="{F443FAC1-4FC7-4961-8833-0A95304EB4A0}"/>
              </a:ext>
            </a:extLst>
          </p:cNvPr>
          <p:cNvSpPr>
            <a:spLocks noGrp="1"/>
          </p:cNvSpPr>
          <p:nvPr>
            <p:ph idx="1"/>
          </p:nvPr>
        </p:nvSpPr>
        <p:spPr/>
        <p:txBody>
          <a:bodyPr>
            <a:normAutofit/>
          </a:bodyPr>
          <a:lstStyle/>
          <a:p>
            <a:r>
              <a:rPr lang="en-US" sz="1800" u="sng" dirty="0"/>
              <a:t>Data Cleaning</a:t>
            </a:r>
            <a:r>
              <a:rPr lang="en-US" sz="1800" dirty="0"/>
              <a:t>:</a:t>
            </a:r>
          </a:p>
          <a:p>
            <a:pPr lvl="1"/>
            <a:r>
              <a:rPr lang="en-US" sz="1600" dirty="0"/>
              <a:t>The </a:t>
            </a:r>
            <a:r>
              <a:rPr lang="en-US" sz="1600" b="1" dirty="0"/>
              <a:t>product category name will be translated into English</a:t>
            </a:r>
            <a:r>
              <a:rPr lang="en-US" sz="1600" dirty="0"/>
              <a:t> due to language barrier.</a:t>
            </a:r>
          </a:p>
          <a:p>
            <a:pPr lvl="1"/>
            <a:r>
              <a:rPr lang="en-US" sz="1600" b="1" dirty="0"/>
              <a:t>Products with NULL descriptions (e.g. name, length, weight) had been removed</a:t>
            </a:r>
            <a:r>
              <a:rPr lang="en-US" sz="1600" dirty="0"/>
              <a:t> in order to prevent errors.</a:t>
            </a:r>
          </a:p>
          <a:p>
            <a:pPr marL="274320" lvl="1" indent="0">
              <a:buNone/>
            </a:pPr>
            <a:endParaRPr lang="en-US" sz="1600" dirty="0"/>
          </a:p>
          <a:p>
            <a:r>
              <a:rPr lang="en-US" sz="1800" u="sng" dirty="0"/>
              <a:t>Data Standardization</a:t>
            </a:r>
            <a:r>
              <a:rPr lang="en-US" sz="1800" dirty="0"/>
              <a:t>:</a:t>
            </a:r>
          </a:p>
          <a:p>
            <a:pPr lvl="1"/>
            <a:r>
              <a:rPr lang="en-US" sz="1600" dirty="0"/>
              <a:t>The order items dataset had been summarized to show how many items purchased per order instead of using </a:t>
            </a:r>
            <a:r>
              <a:rPr lang="en-US" sz="1600" dirty="0" err="1"/>
              <a:t>order_item_id</a:t>
            </a:r>
            <a:r>
              <a:rPr lang="en-US" sz="1600" dirty="0"/>
              <a:t>.</a:t>
            </a:r>
          </a:p>
        </p:txBody>
      </p:sp>
    </p:spTree>
    <p:extLst>
      <p:ext uri="{BB962C8B-B14F-4D97-AF65-F5344CB8AC3E}">
        <p14:creationId xmlns:p14="http://schemas.microsoft.com/office/powerpoint/2010/main" val="1786028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FC75D-C878-4BCA-A65E-0A004C70CC7E}"/>
              </a:ext>
            </a:extLst>
          </p:cNvPr>
          <p:cNvSpPr>
            <a:spLocks noGrp="1"/>
          </p:cNvSpPr>
          <p:nvPr>
            <p:ph type="title"/>
          </p:nvPr>
        </p:nvSpPr>
        <p:spPr/>
        <p:txBody>
          <a:bodyPr/>
          <a:lstStyle/>
          <a:p>
            <a:r>
              <a:rPr lang="en-US" dirty="0"/>
              <a:t>Data Exploration</a:t>
            </a:r>
            <a:br>
              <a:rPr lang="en-US" dirty="0"/>
            </a:br>
            <a:r>
              <a:rPr lang="en-US" sz="2000" dirty="0"/>
              <a:t>Order Reviews</a:t>
            </a:r>
            <a:endParaRPr lang="en-ID" dirty="0"/>
          </a:p>
        </p:txBody>
      </p:sp>
      <p:sp>
        <p:nvSpPr>
          <p:cNvPr id="3" name="Content Placeholder 2">
            <a:extLst>
              <a:ext uri="{FF2B5EF4-FFF2-40B4-BE49-F238E27FC236}">
                <a16:creationId xmlns:a16="http://schemas.microsoft.com/office/drawing/2014/main" id="{AB9297C0-6613-45D6-B9F9-1DF76939A2F2}"/>
              </a:ext>
            </a:extLst>
          </p:cNvPr>
          <p:cNvSpPr>
            <a:spLocks noGrp="1"/>
          </p:cNvSpPr>
          <p:nvPr>
            <p:ph idx="1"/>
          </p:nvPr>
        </p:nvSpPr>
        <p:spPr>
          <a:xfrm>
            <a:off x="1066800" y="2103120"/>
            <a:ext cx="10058400" cy="3849624"/>
          </a:xfrm>
        </p:spPr>
        <p:txBody>
          <a:bodyPr>
            <a:normAutofit/>
          </a:bodyPr>
          <a:lstStyle/>
          <a:p>
            <a:pPr marL="0" indent="0">
              <a:buNone/>
            </a:pPr>
            <a:r>
              <a:rPr lang="en-US" sz="1600" dirty="0"/>
              <a:t>Not all order have reviews, and one order might have multiple reviews for multiple products. An order id is used as a perfect example of the conditions as shown below. Nevertheless, the review is still valid since not all customers will leave comments.</a:t>
            </a:r>
            <a:endParaRPr lang="en-ID" sz="1600" dirty="0"/>
          </a:p>
        </p:txBody>
      </p:sp>
      <p:pic>
        <p:nvPicPr>
          <p:cNvPr id="7" name="Picture 6">
            <a:extLst>
              <a:ext uri="{FF2B5EF4-FFF2-40B4-BE49-F238E27FC236}">
                <a16:creationId xmlns:a16="http://schemas.microsoft.com/office/drawing/2014/main" id="{8213B005-9E5E-455D-AA48-226846A6DB3A}"/>
              </a:ext>
            </a:extLst>
          </p:cNvPr>
          <p:cNvPicPr>
            <a:picLocks noChangeAspect="1"/>
          </p:cNvPicPr>
          <p:nvPr/>
        </p:nvPicPr>
        <p:blipFill>
          <a:blip r:embed="rId2"/>
          <a:stretch>
            <a:fillRect/>
          </a:stretch>
        </p:blipFill>
        <p:spPr>
          <a:xfrm>
            <a:off x="552450" y="3738562"/>
            <a:ext cx="11087100" cy="1209675"/>
          </a:xfrm>
          <a:prstGeom prst="rect">
            <a:avLst/>
          </a:prstGeom>
        </p:spPr>
      </p:pic>
    </p:spTree>
    <p:extLst>
      <p:ext uri="{BB962C8B-B14F-4D97-AF65-F5344CB8AC3E}">
        <p14:creationId xmlns:p14="http://schemas.microsoft.com/office/powerpoint/2010/main" val="3011760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0371A-6C6F-489F-BAB5-0AA967E1768D}"/>
              </a:ext>
            </a:extLst>
          </p:cNvPr>
          <p:cNvSpPr>
            <a:spLocks noGrp="1"/>
          </p:cNvSpPr>
          <p:nvPr>
            <p:ph type="title"/>
          </p:nvPr>
        </p:nvSpPr>
        <p:spPr/>
        <p:txBody>
          <a:bodyPr/>
          <a:lstStyle/>
          <a:p>
            <a:r>
              <a:rPr lang="en-US" dirty="0"/>
              <a:t>Data Exploration</a:t>
            </a:r>
            <a:br>
              <a:rPr lang="en-US" dirty="0"/>
            </a:br>
            <a:r>
              <a:rPr lang="en-US" sz="2000" dirty="0"/>
              <a:t>Order Status</a:t>
            </a:r>
            <a:endParaRPr lang="en-ID" dirty="0"/>
          </a:p>
        </p:txBody>
      </p:sp>
      <p:sp>
        <p:nvSpPr>
          <p:cNvPr id="3" name="Content Placeholder 2">
            <a:extLst>
              <a:ext uri="{FF2B5EF4-FFF2-40B4-BE49-F238E27FC236}">
                <a16:creationId xmlns:a16="http://schemas.microsoft.com/office/drawing/2014/main" id="{63F3C94A-5844-4397-BCAF-04F681C89BC0}"/>
              </a:ext>
            </a:extLst>
          </p:cNvPr>
          <p:cNvSpPr>
            <a:spLocks noGrp="1"/>
          </p:cNvSpPr>
          <p:nvPr>
            <p:ph idx="1"/>
          </p:nvPr>
        </p:nvSpPr>
        <p:spPr/>
        <p:txBody>
          <a:bodyPr>
            <a:normAutofit/>
          </a:bodyPr>
          <a:lstStyle/>
          <a:p>
            <a:r>
              <a:rPr lang="en-US" sz="1600" dirty="0"/>
              <a:t>These are order statuses that the system will generate in order:</a:t>
            </a:r>
          </a:p>
          <a:p>
            <a:pPr marL="617220" lvl="1" indent="-342900">
              <a:buFont typeface="+mj-lt"/>
              <a:buAutoNum type="arabicPeriod"/>
            </a:pPr>
            <a:r>
              <a:rPr lang="en-US" sz="1400" b="1" dirty="0"/>
              <a:t>Created</a:t>
            </a:r>
          </a:p>
          <a:p>
            <a:pPr marL="617220" lvl="1" indent="-342900">
              <a:buFont typeface="+mj-lt"/>
              <a:buAutoNum type="arabicPeriod"/>
            </a:pPr>
            <a:r>
              <a:rPr lang="en-US" sz="1400" dirty="0"/>
              <a:t>Invoiced</a:t>
            </a:r>
          </a:p>
          <a:p>
            <a:pPr marL="617220" lvl="1" indent="-342900">
              <a:buFont typeface="+mj-lt"/>
              <a:buAutoNum type="arabicPeriod"/>
            </a:pPr>
            <a:r>
              <a:rPr lang="en-US" sz="1400" dirty="0"/>
              <a:t>Approved</a:t>
            </a:r>
          </a:p>
          <a:p>
            <a:pPr marL="617220" lvl="1" indent="-342900">
              <a:buFont typeface="+mj-lt"/>
              <a:buAutoNum type="arabicPeriod"/>
            </a:pPr>
            <a:r>
              <a:rPr lang="en-US" sz="1400" dirty="0"/>
              <a:t>Processing</a:t>
            </a:r>
          </a:p>
          <a:p>
            <a:pPr marL="617220" lvl="1" indent="-342900">
              <a:buFont typeface="+mj-lt"/>
              <a:buAutoNum type="arabicPeriod"/>
            </a:pPr>
            <a:r>
              <a:rPr lang="en-US" sz="1400" dirty="0"/>
              <a:t>Shipped</a:t>
            </a:r>
          </a:p>
          <a:p>
            <a:pPr marL="617220" lvl="1" indent="-342900">
              <a:buFont typeface="+mj-lt"/>
              <a:buAutoNum type="arabicPeriod"/>
            </a:pPr>
            <a:r>
              <a:rPr lang="en-US" sz="1400" b="1" dirty="0"/>
              <a:t>Delivered</a:t>
            </a:r>
          </a:p>
          <a:p>
            <a:r>
              <a:rPr lang="en-US" sz="1600" dirty="0"/>
              <a:t>Since we want to understand the customers’ purchasing behavior, it’s essential for us to only observe valid delivered orders, meaning the orders have complete and correct (no NULLs) records of delivery.</a:t>
            </a:r>
            <a:endParaRPr lang="en-ID" sz="1600" dirty="0"/>
          </a:p>
        </p:txBody>
      </p:sp>
    </p:spTree>
    <p:extLst>
      <p:ext uri="{BB962C8B-B14F-4D97-AF65-F5344CB8AC3E}">
        <p14:creationId xmlns:p14="http://schemas.microsoft.com/office/powerpoint/2010/main" val="1611388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0371A-6C6F-489F-BAB5-0AA967E1768D}"/>
              </a:ext>
            </a:extLst>
          </p:cNvPr>
          <p:cNvSpPr>
            <a:spLocks noGrp="1"/>
          </p:cNvSpPr>
          <p:nvPr>
            <p:ph type="title"/>
          </p:nvPr>
        </p:nvSpPr>
        <p:spPr/>
        <p:txBody>
          <a:bodyPr/>
          <a:lstStyle/>
          <a:p>
            <a:r>
              <a:rPr lang="en-US" dirty="0"/>
              <a:t>Data Exploration</a:t>
            </a:r>
            <a:br>
              <a:rPr lang="en-US" dirty="0"/>
            </a:br>
            <a:r>
              <a:rPr lang="en-US" sz="2000" dirty="0"/>
              <a:t>Payment Amounts</a:t>
            </a:r>
            <a:endParaRPr lang="en-ID" dirty="0"/>
          </a:p>
        </p:txBody>
      </p:sp>
      <p:sp>
        <p:nvSpPr>
          <p:cNvPr id="3" name="Content Placeholder 2">
            <a:extLst>
              <a:ext uri="{FF2B5EF4-FFF2-40B4-BE49-F238E27FC236}">
                <a16:creationId xmlns:a16="http://schemas.microsoft.com/office/drawing/2014/main" id="{63F3C94A-5844-4397-BCAF-04F681C89BC0}"/>
              </a:ext>
            </a:extLst>
          </p:cNvPr>
          <p:cNvSpPr>
            <a:spLocks noGrp="1"/>
          </p:cNvSpPr>
          <p:nvPr>
            <p:ph idx="1"/>
          </p:nvPr>
        </p:nvSpPr>
        <p:spPr>
          <a:xfrm>
            <a:off x="1066800" y="2103120"/>
            <a:ext cx="4542148" cy="3849624"/>
          </a:xfrm>
        </p:spPr>
        <p:txBody>
          <a:bodyPr>
            <a:normAutofit/>
          </a:bodyPr>
          <a:lstStyle/>
          <a:p>
            <a:r>
              <a:rPr lang="en-US" sz="1600" dirty="0"/>
              <a:t>Majority of the payment values below 2000 with the 3</a:t>
            </a:r>
            <a:r>
              <a:rPr lang="en-US" sz="1600" baseline="30000" dirty="0"/>
              <a:t>rd</a:t>
            </a:r>
            <a:r>
              <a:rPr lang="en-US" sz="1600" dirty="0"/>
              <a:t> quantile around below 200 (exact number: 171.13). </a:t>
            </a:r>
          </a:p>
          <a:p>
            <a:r>
              <a:rPr lang="en-US" sz="1600" dirty="0"/>
              <a:t>Less than 5% of orders have payment amount above 500.</a:t>
            </a:r>
          </a:p>
        </p:txBody>
      </p:sp>
      <p:pic>
        <p:nvPicPr>
          <p:cNvPr id="1026" name="Picture 2">
            <a:extLst>
              <a:ext uri="{FF2B5EF4-FFF2-40B4-BE49-F238E27FC236}">
                <a16:creationId xmlns:a16="http://schemas.microsoft.com/office/drawing/2014/main" id="{CD99C405-1E0F-4B73-A80A-3333565BF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2135" y="2196235"/>
            <a:ext cx="5634915" cy="366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925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0371A-6C6F-489F-BAB5-0AA967E1768D}"/>
              </a:ext>
            </a:extLst>
          </p:cNvPr>
          <p:cNvSpPr>
            <a:spLocks noGrp="1"/>
          </p:cNvSpPr>
          <p:nvPr>
            <p:ph type="title"/>
          </p:nvPr>
        </p:nvSpPr>
        <p:spPr/>
        <p:txBody>
          <a:bodyPr/>
          <a:lstStyle/>
          <a:p>
            <a:r>
              <a:rPr lang="en-US" dirty="0"/>
              <a:t>Data Exploration</a:t>
            </a:r>
            <a:br>
              <a:rPr lang="en-US" dirty="0"/>
            </a:br>
            <a:r>
              <a:rPr lang="en-US" sz="2000" dirty="0"/>
              <a:t>Freight Value to Payment Ratio</a:t>
            </a:r>
            <a:endParaRPr lang="en-ID" dirty="0"/>
          </a:p>
        </p:txBody>
      </p:sp>
      <p:sp>
        <p:nvSpPr>
          <p:cNvPr id="3" name="Content Placeholder 2">
            <a:extLst>
              <a:ext uri="{FF2B5EF4-FFF2-40B4-BE49-F238E27FC236}">
                <a16:creationId xmlns:a16="http://schemas.microsoft.com/office/drawing/2014/main" id="{63F3C94A-5844-4397-BCAF-04F681C89BC0}"/>
              </a:ext>
            </a:extLst>
          </p:cNvPr>
          <p:cNvSpPr>
            <a:spLocks noGrp="1"/>
          </p:cNvSpPr>
          <p:nvPr>
            <p:ph idx="1"/>
          </p:nvPr>
        </p:nvSpPr>
        <p:spPr>
          <a:xfrm>
            <a:off x="1066800" y="2103120"/>
            <a:ext cx="4542148" cy="3849624"/>
          </a:xfrm>
        </p:spPr>
        <p:txBody>
          <a:bodyPr>
            <a:normAutofit/>
          </a:bodyPr>
          <a:lstStyle/>
          <a:p>
            <a:r>
              <a:rPr lang="en-US" sz="1600" dirty="0"/>
              <a:t>Most of the orders have freight value to total payment ratio below 50%.</a:t>
            </a:r>
          </a:p>
          <a:p>
            <a:r>
              <a:rPr lang="en-US" sz="1600" dirty="0"/>
              <a:t>It’s appropriate for customers prefer to make a purchase when the freight value doesn’t cover majority of the payment.</a:t>
            </a:r>
          </a:p>
          <a:p>
            <a:r>
              <a:rPr lang="en-US" sz="1600" dirty="0"/>
              <a:t>Even so, it doesn’t eliminate the possibility that there are some customers willing to pay such high freight value.</a:t>
            </a:r>
          </a:p>
        </p:txBody>
      </p:sp>
      <p:pic>
        <p:nvPicPr>
          <p:cNvPr id="2050" name="Picture 2">
            <a:extLst>
              <a:ext uri="{FF2B5EF4-FFF2-40B4-BE49-F238E27FC236}">
                <a16:creationId xmlns:a16="http://schemas.microsoft.com/office/drawing/2014/main" id="{B60EB3B9-3E0D-4275-A3D5-FA96916A71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014194"/>
            <a:ext cx="5371265" cy="3810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419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0371A-6C6F-489F-BAB5-0AA967E1768D}"/>
              </a:ext>
            </a:extLst>
          </p:cNvPr>
          <p:cNvSpPr>
            <a:spLocks noGrp="1"/>
          </p:cNvSpPr>
          <p:nvPr>
            <p:ph type="title"/>
          </p:nvPr>
        </p:nvSpPr>
        <p:spPr/>
        <p:txBody>
          <a:bodyPr/>
          <a:lstStyle/>
          <a:p>
            <a:r>
              <a:rPr lang="en-US" dirty="0"/>
              <a:t>Model Development</a:t>
            </a:r>
            <a:endParaRPr lang="en-ID" dirty="0"/>
          </a:p>
        </p:txBody>
      </p:sp>
      <p:sp>
        <p:nvSpPr>
          <p:cNvPr id="3" name="Content Placeholder 2">
            <a:extLst>
              <a:ext uri="{FF2B5EF4-FFF2-40B4-BE49-F238E27FC236}">
                <a16:creationId xmlns:a16="http://schemas.microsoft.com/office/drawing/2014/main" id="{63F3C94A-5844-4397-BCAF-04F681C89BC0}"/>
              </a:ext>
            </a:extLst>
          </p:cNvPr>
          <p:cNvSpPr>
            <a:spLocks noGrp="1"/>
          </p:cNvSpPr>
          <p:nvPr>
            <p:ph idx="1"/>
          </p:nvPr>
        </p:nvSpPr>
        <p:spPr/>
        <p:txBody>
          <a:bodyPr>
            <a:normAutofit/>
          </a:bodyPr>
          <a:lstStyle/>
          <a:p>
            <a:pPr marL="0" indent="0">
              <a:buNone/>
            </a:pPr>
            <a:r>
              <a:rPr lang="en-US" sz="1600" dirty="0"/>
              <a:t>The return of the customer relates on how “loyal” the customer is to the store. Hence, here are some variables that would affect the customer’s loyalty:</a:t>
            </a:r>
          </a:p>
          <a:p>
            <a:endParaRPr lang="en-US" sz="1600" dirty="0"/>
          </a:p>
        </p:txBody>
      </p:sp>
      <p:graphicFrame>
        <p:nvGraphicFramePr>
          <p:cNvPr id="4" name="Table 4">
            <a:extLst>
              <a:ext uri="{FF2B5EF4-FFF2-40B4-BE49-F238E27FC236}">
                <a16:creationId xmlns:a16="http://schemas.microsoft.com/office/drawing/2014/main" id="{D8BAF687-3B7D-4ED2-89CF-391A9797DC5D}"/>
              </a:ext>
            </a:extLst>
          </p:cNvPr>
          <p:cNvGraphicFramePr>
            <a:graphicFrameLocks noGrp="1"/>
          </p:cNvGraphicFramePr>
          <p:nvPr>
            <p:extLst>
              <p:ext uri="{D42A27DB-BD31-4B8C-83A1-F6EECF244321}">
                <p14:modId xmlns:p14="http://schemas.microsoft.com/office/powerpoint/2010/main" val="2777469430"/>
              </p:ext>
            </p:extLst>
          </p:nvPr>
        </p:nvGraphicFramePr>
        <p:xfrm>
          <a:off x="1066799" y="2887830"/>
          <a:ext cx="10058400" cy="2418080"/>
        </p:xfrm>
        <a:graphic>
          <a:graphicData uri="http://schemas.openxmlformats.org/drawingml/2006/table">
            <a:tbl>
              <a:tblPr firstRow="1" bandRow="1">
                <a:tableStyleId>{6E25E649-3F16-4E02-A733-19D2CDBF48F0}</a:tableStyleId>
              </a:tblPr>
              <a:tblGrid>
                <a:gridCol w="5029200">
                  <a:extLst>
                    <a:ext uri="{9D8B030D-6E8A-4147-A177-3AD203B41FA5}">
                      <a16:colId xmlns:a16="http://schemas.microsoft.com/office/drawing/2014/main" val="4257465072"/>
                    </a:ext>
                  </a:extLst>
                </a:gridCol>
                <a:gridCol w="5029200">
                  <a:extLst>
                    <a:ext uri="{9D8B030D-6E8A-4147-A177-3AD203B41FA5}">
                      <a16:colId xmlns:a16="http://schemas.microsoft.com/office/drawing/2014/main" val="1124791909"/>
                    </a:ext>
                  </a:extLst>
                </a:gridCol>
              </a:tblGrid>
              <a:tr h="370840">
                <a:tc>
                  <a:txBody>
                    <a:bodyPr/>
                    <a:lstStyle/>
                    <a:p>
                      <a:pPr algn="ctr"/>
                      <a:r>
                        <a:rPr lang="en-US" dirty="0"/>
                        <a:t>Factors</a:t>
                      </a:r>
                      <a:endParaRPr lang="en-ID" dirty="0"/>
                    </a:p>
                  </a:txBody>
                  <a:tcPr/>
                </a:tc>
                <a:tc>
                  <a:txBody>
                    <a:bodyPr/>
                    <a:lstStyle/>
                    <a:p>
                      <a:pPr algn="ctr"/>
                      <a:r>
                        <a:rPr lang="en-US" dirty="0"/>
                        <a:t>Explanation</a:t>
                      </a:r>
                      <a:endParaRPr lang="en-ID" dirty="0"/>
                    </a:p>
                  </a:txBody>
                  <a:tcPr/>
                </a:tc>
                <a:extLst>
                  <a:ext uri="{0D108BD9-81ED-4DB2-BD59-A6C34878D82A}">
                    <a16:rowId xmlns:a16="http://schemas.microsoft.com/office/drawing/2014/main" val="2921126846"/>
                  </a:ext>
                </a:extLst>
              </a:tr>
              <a:tr h="370840">
                <a:tc>
                  <a:txBody>
                    <a:bodyPr/>
                    <a:lstStyle/>
                    <a:p>
                      <a:r>
                        <a:rPr lang="en-US" sz="1400" dirty="0"/>
                        <a:t>Order review</a:t>
                      </a:r>
                      <a:endParaRPr lang="en-ID" sz="1400" dirty="0"/>
                    </a:p>
                  </a:txBody>
                  <a:tcPr/>
                </a:tc>
                <a:tc>
                  <a:txBody>
                    <a:bodyPr/>
                    <a:lstStyle/>
                    <a:p>
                      <a:r>
                        <a:rPr lang="en-US" sz="1400" dirty="0"/>
                        <a:t>High reviews indicate trust from customer to the store</a:t>
                      </a:r>
                      <a:endParaRPr lang="en-ID" sz="1400" dirty="0"/>
                    </a:p>
                  </a:txBody>
                  <a:tcPr/>
                </a:tc>
                <a:extLst>
                  <a:ext uri="{0D108BD9-81ED-4DB2-BD59-A6C34878D82A}">
                    <a16:rowId xmlns:a16="http://schemas.microsoft.com/office/drawing/2014/main" val="3801145038"/>
                  </a:ext>
                </a:extLst>
              </a:tr>
              <a:tr h="370840">
                <a:tc>
                  <a:txBody>
                    <a:bodyPr/>
                    <a:lstStyle/>
                    <a:p>
                      <a:r>
                        <a:rPr lang="en-US" sz="1400" dirty="0"/>
                        <a:t>Average payment per order</a:t>
                      </a:r>
                      <a:endParaRPr lang="en-ID" sz="1400" dirty="0"/>
                    </a:p>
                  </a:txBody>
                  <a:tcPr/>
                </a:tc>
                <a:tc>
                  <a:txBody>
                    <a:bodyPr/>
                    <a:lstStyle/>
                    <a:p>
                      <a:r>
                        <a:rPr lang="en-US" sz="1400" dirty="0"/>
                        <a:t>High payment along with high review increases trust towards the store and indicates a high satisfactory purchase</a:t>
                      </a:r>
                      <a:endParaRPr lang="en-ID" sz="1400" dirty="0"/>
                    </a:p>
                  </a:txBody>
                  <a:tcPr/>
                </a:tc>
                <a:extLst>
                  <a:ext uri="{0D108BD9-81ED-4DB2-BD59-A6C34878D82A}">
                    <a16:rowId xmlns:a16="http://schemas.microsoft.com/office/drawing/2014/main" val="1653840578"/>
                  </a:ext>
                </a:extLst>
              </a:tr>
              <a:tr h="370840">
                <a:tc>
                  <a:txBody>
                    <a:bodyPr/>
                    <a:lstStyle/>
                    <a:p>
                      <a:r>
                        <a:rPr lang="en-US" sz="1400" dirty="0"/>
                        <a:t>Freight value to total payment ratio</a:t>
                      </a:r>
                      <a:endParaRPr lang="en-ID" sz="1400" dirty="0"/>
                    </a:p>
                  </a:txBody>
                  <a:tcPr/>
                </a:tc>
                <a:tc>
                  <a:txBody>
                    <a:bodyPr/>
                    <a:lstStyle/>
                    <a:p>
                      <a:r>
                        <a:rPr lang="en-US" sz="1400" dirty="0"/>
                        <a:t>Freight value relates to the distance between the seller and the customer, also the weight of the item. If the freight value covers most of the payment, it is less likely for the customer to return to make another purchase.</a:t>
                      </a:r>
                      <a:endParaRPr lang="en-ID" sz="1400" dirty="0"/>
                    </a:p>
                  </a:txBody>
                  <a:tcPr/>
                </a:tc>
                <a:extLst>
                  <a:ext uri="{0D108BD9-81ED-4DB2-BD59-A6C34878D82A}">
                    <a16:rowId xmlns:a16="http://schemas.microsoft.com/office/drawing/2014/main" val="1460918015"/>
                  </a:ext>
                </a:extLst>
              </a:tr>
            </a:tbl>
          </a:graphicData>
        </a:graphic>
      </p:graphicFrame>
    </p:spTree>
    <p:extLst>
      <p:ext uri="{BB962C8B-B14F-4D97-AF65-F5344CB8AC3E}">
        <p14:creationId xmlns:p14="http://schemas.microsoft.com/office/powerpoint/2010/main" val="9912052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{B1F7FAE7-5724-42AE-8425-09F932CE2045}tf78438558_win32</Template>
  <TotalTime>161</TotalTime>
  <Words>1040</Words>
  <Application>Microsoft Office PowerPoint</Application>
  <PresentationFormat>Widescreen</PresentationFormat>
  <Paragraphs>137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Garamond</vt:lpstr>
      <vt:lpstr>SavonVTI</vt:lpstr>
      <vt:lpstr>Customer predictive analysis</vt:lpstr>
      <vt:lpstr>Presentation Overview</vt:lpstr>
      <vt:lpstr>Introduction</vt:lpstr>
      <vt:lpstr>Data Exploration</vt:lpstr>
      <vt:lpstr>Data Exploration Order Reviews</vt:lpstr>
      <vt:lpstr>Data Exploration Order Status</vt:lpstr>
      <vt:lpstr>Data Exploration Payment Amounts</vt:lpstr>
      <vt:lpstr>Data Exploration Freight Value to Payment Ratio</vt:lpstr>
      <vt:lpstr>Model Development</vt:lpstr>
      <vt:lpstr>Model Development</vt:lpstr>
      <vt:lpstr>Model Development Labeling process</vt:lpstr>
      <vt:lpstr>Prediction Result Returning Customers</vt:lpstr>
      <vt:lpstr>Prediction Result Non-returning Customers</vt:lpstr>
      <vt:lpstr>Decision Making</vt:lpstr>
      <vt:lpstr>Appendix</vt:lpstr>
      <vt:lpstr>Labeling Rules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predictive analysis</dc:title>
  <dc:creator>Nicholas Satyahadi</dc:creator>
  <cp:lastModifiedBy>Nicholas Satyahadi</cp:lastModifiedBy>
  <cp:revision>19</cp:revision>
  <dcterms:created xsi:type="dcterms:W3CDTF">2020-10-12T08:18:38Z</dcterms:created>
  <dcterms:modified xsi:type="dcterms:W3CDTF">2020-10-12T11:00:26Z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