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75" r:id="rId3"/>
    <p:sldId id="269" r:id="rId4"/>
    <p:sldId id="270" r:id="rId5"/>
    <p:sldId id="271" r:id="rId6"/>
    <p:sldId id="278" r:id="rId7"/>
    <p:sldId id="276" r:id="rId8"/>
    <p:sldId id="274" r:id="rId9"/>
    <p:sldId id="277" r:id="rId10"/>
    <p:sldId id="279" r:id="rId11"/>
    <p:sldId id="280" r:id="rId12"/>
    <p:sldId id="281" r:id="rId13"/>
    <p:sldId id="296" r:id="rId14"/>
    <p:sldId id="295" r:id="rId15"/>
    <p:sldId id="283" r:id="rId16"/>
    <p:sldId id="297" r:id="rId17"/>
    <p:sldId id="298" r:id="rId18"/>
    <p:sldId id="282" r:id="rId19"/>
    <p:sldId id="299" r:id="rId20"/>
    <p:sldId id="284" r:id="rId21"/>
    <p:sldId id="285" r:id="rId22"/>
    <p:sldId id="301" r:id="rId23"/>
    <p:sldId id="300" r:id="rId24"/>
    <p:sldId id="303" r:id="rId25"/>
    <p:sldId id="305" r:id="rId26"/>
    <p:sldId id="308" r:id="rId27"/>
    <p:sldId id="306" r:id="rId28"/>
    <p:sldId id="286" r:id="rId29"/>
    <p:sldId id="288" r:id="rId30"/>
    <p:sldId id="289" r:id="rId31"/>
    <p:sldId id="294" r:id="rId32"/>
    <p:sldId id="291" r:id="rId33"/>
    <p:sldId id="309" r:id="rId34"/>
    <p:sldId id="312" r:id="rId35"/>
    <p:sldId id="310" r:id="rId36"/>
    <p:sldId id="311" r:id="rId37"/>
    <p:sldId id="313" r:id="rId38"/>
    <p:sldId id="314" r:id="rId39"/>
    <p:sldId id="293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55" d="100"/>
          <a:sy n="5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gif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gif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smtClean="0"/>
              <a:t>202</a:t>
            </a:r>
            <a:r>
              <a:rPr lang="en-US" smtClean="0"/>
              <a:t>2</a:t>
            </a:r>
            <a:r>
              <a:rPr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 smtClean="0"/>
              <a:t>04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/>
          <a:lstStyle>
            <a:lvl1pPr defTabSz="2292095">
              <a:defRPr sz="12032" spc="-120"/>
            </a:lvl1pPr>
          </a:lstStyle>
          <a:p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학습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기본개념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인공지능 모델이란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가 주어졌을 때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반환하는 함수</a:t>
            </a:r>
            <a:r>
              <a:rPr lang="en-US" altLang="ko-KR" dirty="0" smtClean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y = f(x)</a:t>
            </a:r>
          </a:p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(weight parameter, </a:t>
            </a:r>
            <a:r>
              <a:rPr lang="ko-KR" altLang="en-US" dirty="0" err="1" smtClean="0"/>
              <a:t>셉타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</a:t>
            </a:r>
            <a:r>
              <a:rPr lang="ko-KR" altLang="en-US" dirty="0" smtClean="0"/>
              <a:t>가 동작하는 방식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 들어왔을 때 어떤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뱉어낼 것인가</a:t>
            </a:r>
            <a:r>
              <a:rPr lang="en-US" altLang="ko-KR" dirty="0" smtClean="0"/>
              <a:t>?)</a:t>
            </a:r>
            <a:r>
              <a:rPr lang="ko-KR" altLang="en-US" dirty="0" smtClean="0"/>
              <a:t>을 결정</a:t>
            </a:r>
            <a:endParaRPr lang="en-US" altLang="ko-KR" dirty="0" smtClean="0"/>
          </a:p>
          <a:p>
            <a:r>
              <a:rPr lang="ko-KR" altLang="en-US" dirty="0" smtClean="0"/>
              <a:t>학습이란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쌍으로 이루어진 데이터가 주어졌을 때 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가는 관계를 배우는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통해 적절한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찾아내는 것</a:t>
            </a:r>
            <a:endParaRPr lang="en-US" altLang="ko-KR" dirty="0" smtClean="0"/>
          </a:p>
          <a:p>
            <a:r>
              <a:rPr lang="ko-KR" altLang="en-US" dirty="0" smtClean="0"/>
              <a:t>모델이란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상황에 따라 알고리즘 자체를 이르거나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46100" lvl="1"/>
            <a:r>
              <a:rPr lang="en-US" altLang="ko-KR" dirty="0"/>
              <a:t>H(x) 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</a:t>
            </a:r>
            <a:r>
              <a:rPr lang="en-US" altLang="ko-KR" dirty="0"/>
              <a:t>+ b</a:t>
            </a:r>
          </a:p>
          <a:p>
            <a:pPr marL="546100" lvl="1"/>
            <a:r>
              <a:rPr lang="en-US" altLang="ko-KR" dirty="0"/>
              <a:t>W: </a:t>
            </a:r>
            <a:r>
              <a:rPr lang="ko-KR" altLang="en-US" dirty="0"/>
              <a:t>가중치</a:t>
            </a:r>
            <a:r>
              <a:rPr lang="en-US" altLang="ko-KR" dirty="0"/>
              <a:t>(weight), b: </a:t>
            </a:r>
            <a:r>
              <a:rPr lang="ko-KR" altLang="en-US" dirty="0"/>
              <a:t>편향</a:t>
            </a:r>
            <a:r>
              <a:rPr lang="en-US" altLang="ko-KR" dirty="0"/>
              <a:t>(bias)</a:t>
            </a:r>
          </a:p>
          <a:p>
            <a:pPr marL="5461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프로세스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76299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93182" y="12371932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4x (W=4, b=0)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281" y="2935475"/>
            <a:ext cx="7949373" cy="93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비용 함수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58127"/>
              </p:ext>
            </p:extLst>
          </p:nvPr>
        </p:nvGraphicFramePr>
        <p:xfrm>
          <a:off x="1271654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03597" y="12371932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4x (W=4, b=0)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96" y="2935475"/>
            <a:ext cx="7949373" cy="932215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94431" y="10023232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>
            <a:off x="8452341" y="9771185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/>
          <p:nvPr/>
        </p:nvCxnSpPr>
        <p:spPr>
          <a:xfrm>
            <a:off x="9009190" y="9431214"/>
            <a:ext cx="0" cy="7326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/>
          <p:nvPr/>
        </p:nvCxnSpPr>
        <p:spPr>
          <a:xfrm>
            <a:off x="10093575" y="7596552"/>
            <a:ext cx="0" cy="12309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/>
          <p:nvPr/>
        </p:nvCxnSpPr>
        <p:spPr>
          <a:xfrm>
            <a:off x="11160375" y="5251937"/>
            <a:ext cx="0" cy="220394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/>
          <p:nvPr/>
        </p:nvCxnSpPr>
        <p:spPr>
          <a:xfrm>
            <a:off x="13088821" y="4249612"/>
            <a:ext cx="0" cy="9495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/>
          <p:cNvCxnSpPr/>
          <p:nvPr/>
        </p:nvCxnSpPr>
        <p:spPr>
          <a:xfrm>
            <a:off x="13874267" y="3856887"/>
            <a:ext cx="0" cy="35755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069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비용 함수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71654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03597" y="12371932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4x (W=4, b=0)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96" y="2935475"/>
            <a:ext cx="7949373" cy="932215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94431" y="10023232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>
            <a:off x="8452341" y="9771185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/>
          <p:nvPr/>
        </p:nvCxnSpPr>
        <p:spPr>
          <a:xfrm>
            <a:off x="9009190" y="9431214"/>
            <a:ext cx="0" cy="7326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/>
          <p:nvPr/>
        </p:nvCxnSpPr>
        <p:spPr>
          <a:xfrm>
            <a:off x="10093575" y="7596552"/>
            <a:ext cx="0" cy="12309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/>
          <p:nvPr/>
        </p:nvCxnSpPr>
        <p:spPr>
          <a:xfrm>
            <a:off x="11160375" y="5251937"/>
            <a:ext cx="0" cy="220394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/>
          <p:nvPr/>
        </p:nvCxnSpPr>
        <p:spPr>
          <a:xfrm>
            <a:off x="13088821" y="4249612"/>
            <a:ext cx="0" cy="9495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/>
          <p:cNvCxnSpPr/>
          <p:nvPr/>
        </p:nvCxnSpPr>
        <p:spPr>
          <a:xfrm>
            <a:off x="13874267" y="3856887"/>
            <a:ext cx="0" cy="35755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703" y="4435169"/>
            <a:ext cx="7697049" cy="6041416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16681939" y="8891951"/>
            <a:ext cx="0" cy="5040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/>
          <p:nvPr/>
        </p:nvCxnSpPr>
        <p:spPr>
          <a:xfrm>
            <a:off x="16939847" y="8798164"/>
            <a:ext cx="0" cy="34583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직선 화살표 연결선 29"/>
          <p:cNvCxnSpPr/>
          <p:nvPr/>
        </p:nvCxnSpPr>
        <p:spPr>
          <a:xfrm>
            <a:off x="17461523" y="8598871"/>
            <a:ext cx="0" cy="1992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화살표 연결선 31"/>
          <p:cNvCxnSpPr/>
          <p:nvPr/>
        </p:nvCxnSpPr>
        <p:spPr>
          <a:xfrm>
            <a:off x="18510744" y="7713779"/>
            <a:ext cx="0" cy="1992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직선 화살표 연결선 32"/>
          <p:cNvCxnSpPr/>
          <p:nvPr/>
        </p:nvCxnSpPr>
        <p:spPr>
          <a:xfrm>
            <a:off x="19549812" y="6646986"/>
            <a:ext cx="0" cy="40444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/>
          <p:nvPr/>
        </p:nvCxnSpPr>
        <p:spPr>
          <a:xfrm>
            <a:off x="21390335" y="5480539"/>
            <a:ext cx="0" cy="603738"/>
          </a:xfrm>
          <a:prstGeom prst="straightConnector1">
            <a:avLst/>
          </a:prstGeom>
          <a:noFill/>
          <a:ln w="38100" cap="flat">
            <a:solidFill>
              <a:srgbClr val="0066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화살표 연결선 38"/>
          <p:cNvCxnSpPr/>
          <p:nvPr/>
        </p:nvCxnSpPr>
        <p:spPr>
          <a:xfrm>
            <a:off x="22175780" y="4812322"/>
            <a:ext cx="0" cy="1075596"/>
          </a:xfrm>
          <a:prstGeom prst="straightConnector1">
            <a:avLst/>
          </a:prstGeom>
          <a:noFill/>
          <a:ln w="38100" cap="flat">
            <a:solidFill>
              <a:srgbClr val="0066F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6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비용 함수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897" y="7669080"/>
            <a:ext cx="8725178" cy="226439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271654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03597" y="12371932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4x (W=4, b=0)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96" y="2935475"/>
            <a:ext cx="7949373" cy="9322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077" y="4283660"/>
            <a:ext cx="8436819" cy="2247581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94431" y="10023232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>
            <a:off x="8452341" y="9771185"/>
            <a:ext cx="17584" cy="112541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/>
          <p:nvPr/>
        </p:nvCxnSpPr>
        <p:spPr>
          <a:xfrm>
            <a:off x="9009190" y="9431214"/>
            <a:ext cx="0" cy="73269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직선 화살표 연결선 17"/>
          <p:cNvCxnSpPr/>
          <p:nvPr/>
        </p:nvCxnSpPr>
        <p:spPr>
          <a:xfrm>
            <a:off x="10093575" y="7596552"/>
            <a:ext cx="0" cy="12309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/>
          <p:nvPr/>
        </p:nvCxnSpPr>
        <p:spPr>
          <a:xfrm>
            <a:off x="11160375" y="5251937"/>
            <a:ext cx="0" cy="220394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/>
          <p:cNvCxnSpPr/>
          <p:nvPr/>
        </p:nvCxnSpPr>
        <p:spPr>
          <a:xfrm>
            <a:off x="13088821" y="4249612"/>
            <a:ext cx="0" cy="9495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/>
          <p:cNvCxnSpPr/>
          <p:nvPr/>
        </p:nvCxnSpPr>
        <p:spPr>
          <a:xfrm>
            <a:off x="13874267" y="3856887"/>
            <a:ext cx="0" cy="35755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90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함수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5762"/>
              </p:ext>
            </p:extLst>
          </p:nvPr>
        </p:nvGraphicFramePr>
        <p:xfrm>
          <a:off x="359228" y="3015138"/>
          <a:ext cx="14826342" cy="832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750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238888184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120216359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34581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시간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점수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 smtClean="0"/>
                        <a:t>예측값</a:t>
                      </a:r>
                      <a:r>
                        <a:rPr lang="en-US" altLang="ko-KR" sz="3600" dirty="0" smtClean="0"/>
                        <a:t>: h(x)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: h(x) -y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오류</a:t>
                      </a:r>
                      <a:r>
                        <a:rPr lang="en-US" altLang="ko-KR" sz="3600" dirty="0" smtClean="0"/>
                        <a:t>(</a:t>
                      </a:r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^2)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256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144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-7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49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75127" y="5975299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cost = 299.1429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127" y="3015138"/>
            <a:ext cx="8725178" cy="2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함수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59228" y="3015138"/>
          <a:ext cx="14826342" cy="832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750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238888184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120216359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34581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시간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점수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 smtClean="0"/>
                        <a:t>예측값</a:t>
                      </a:r>
                      <a:r>
                        <a:rPr lang="en-US" altLang="ko-KR" sz="3600" dirty="0" smtClean="0"/>
                        <a:t>: h(x)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: h(x) -y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오류</a:t>
                      </a:r>
                      <a:r>
                        <a:rPr lang="en-US" altLang="ko-KR" sz="3600" dirty="0" smtClean="0"/>
                        <a:t>(</a:t>
                      </a:r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^2)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256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144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-7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49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75127" y="5975299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cost = 299.1429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127" y="3015138"/>
            <a:ext cx="8725178" cy="2264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179" y="8540305"/>
            <a:ext cx="8541328" cy="1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함수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59228" y="3015138"/>
          <a:ext cx="14826342" cy="832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750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238888184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120216359"/>
                    </a:ext>
                  </a:extLst>
                </a:gridCol>
                <a:gridCol w="2972648">
                  <a:extLst>
                    <a:ext uri="{9D8B030D-6E8A-4147-A177-3AD203B41FA5}">
                      <a16:colId xmlns:a16="http://schemas.microsoft.com/office/drawing/2014/main" val="234581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시간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점수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 smtClean="0"/>
                        <a:t>예측값</a:t>
                      </a:r>
                      <a:r>
                        <a:rPr lang="en-US" altLang="ko-KR" sz="3600" dirty="0" smtClean="0"/>
                        <a:t>: h(x)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: h(x) -y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오류</a:t>
                      </a:r>
                      <a:r>
                        <a:rPr lang="en-US" altLang="ko-KR" sz="3600" dirty="0" smtClean="0"/>
                        <a:t>(</a:t>
                      </a:r>
                      <a:r>
                        <a:rPr lang="ko-KR" altLang="en-US" sz="3600" dirty="0" smtClean="0"/>
                        <a:t>차이</a:t>
                      </a:r>
                      <a:r>
                        <a:rPr lang="en-US" altLang="ko-KR" sz="3600" dirty="0" smtClean="0"/>
                        <a:t>^2)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256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144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-7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49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75127" y="5975299"/>
            <a:ext cx="86895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cost = 299.1429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127" y="3015138"/>
            <a:ext cx="8725178" cy="2264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179" y="8540305"/>
            <a:ext cx="8541328" cy="18052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902546" y="9020906"/>
            <a:ext cx="495607" cy="808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637562" y="8997459"/>
            <a:ext cx="495607" cy="808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51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0" y="1682349"/>
            <a:ext cx="7051818" cy="14904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선형 </a:t>
            </a:r>
            <a:r>
              <a:rPr lang="ko-KR" altLang="en-US" b="1" dirty="0" smtClean="0"/>
              <a:t>회귀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가중치 변경과 비용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93570" y="2777691"/>
            <a:ext cx="9689121" cy="5464634"/>
            <a:chOff x="8997431" y="3236590"/>
            <a:chExt cx="15814997" cy="100362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04749" y="3776662"/>
              <a:ext cx="8575902" cy="8101261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13014960" y="3662362"/>
              <a:ext cx="0" cy="8422958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022580" y="12085320"/>
              <a:ext cx="9951720" cy="0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8997431" y="3236590"/>
              <a:ext cx="3910850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dirty="0" smtClean="0"/>
                <a:t>COST(</a:t>
              </a:r>
              <a:r>
                <a:rPr lang="ko-KR" altLang="en-US" sz="3200" dirty="0" smtClean="0"/>
                <a:t>비용</a:t>
              </a:r>
              <a:r>
                <a:rPr lang="en-US" altLang="ko-KR" sz="3200" dirty="0" smtClean="0"/>
                <a:t>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97899" y="12270489"/>
              <a:ext cx="3514529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dirty="0" smtClean="0"/>
                <a:t>가중치</a:t>
              </a:r>
              <a:r>
                <a:rPr lang="en-US" altLang="ko-KR" sz="3200" dirty="0" smtClean="0"/>
                <a:t>(W)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24" y="2825595"/>
            <a:ext cx="8436482" cy="989338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0093570" y="8075516"/>
            <a:ext cx="9689121" cy="5464634"/>
            <a:chOff x="8997431" y="3236590"/>
            <a:chExt cx="15814997" cy="1003629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04749" y="3776662"/>
              <a:ext cx="8575902" cy="8101261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V="1">
              <a:off x="13014960" y="3662362"/>
              <a:ext cx="0" cy="8422958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13022580" y="12085320"/>
              <a:ext cx="9951720" cy="0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/>
            <p:cNvSpPr txBox="1"/>
            <p:nvPr/>
          </p:nvSpPr>
          <p:spPr>
            <a:xfrm>
              <a:off x="8997431" y="3236590"/>
              <a:ext cx="3910850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dirty="0" smtClean="0"/>
                <a:t>COST(</a:t>
              </a:r>
              <a:r>
                <a:rPr lang="ko-KR" altLang="en-US" sz="3200" dirty="0" smtClean="0"/>
                <a:t>비용</a:t>
              </a:r>
              <a:r>
                <a:rPr lang="en-US" altLang="ko-KR" sz="3200" dirty="0" smtClean="0"/>
                <a:t>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97899" y="12270489"/>
              <a:ext cx="3514529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dirty="0" smtClean="0"/>
                <a:t>절편</a:t>
              </a:r>
              <a:r>
                <a:rPr lang="en-US" altLang="ko-KR" sz="3200" dirty="0" smtClean="0"/>
                <a:t>(b)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0610333" y="2145365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63999" y="2086748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25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0" y="1682349"/>
            <a:ext cx="7051818" cy="14904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선형 </a:t>
            </a:r>
            <a:r>
              <a:rPr lang="ko-KR" altLang="en-US" b="1" dirty="0" smtClean="0"/>
              <a:t>회귀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가중치 변경과 비용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0093570" y="2777691"/>
            <a:ext cx="9689121" cy="5464634"/>
            <a:chOff x="8997431" y="3236590"/>
            <a:chExt cx="15814997" cy="100362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04749" y="3776662"/>
              <a:ext cx="8575902" cy="8101261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 flipV="1">
              <a:off x="13014960" y="3662362"/>
              <a:ext cx="0" cy="8422958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022580" y="12085320"/>
              <a:ext cx="9951720" cy="0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8997431" y="3236590"/>
              <a:ext cx="3910850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dirty="0" smtClean="0"/>
                <a:t>COST(</a:t>
              </a:r>
              <a:r>
                <a:rPr lang="ko-KR" altLang="en-US" sz="3200" dirty="0" smtClean="0"/>
                <a:t>비용</a:t>
              </a:r>
              <a:r>
                <a:rPr lang="en-US" altLang="ko-KR" sz="3200" dirty="0" smtClean="0"/>
                <a:t>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297899" y="12270489"/>
              <a:ext cx="3514529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dirty="0" smtClean="0"/>
                <a:t>가중치</a:t>
              </a:r>
              <a:r>
                <a:rPr lang="en-US" altLang="ko-KR" sz="3200" dirty="0" smtClean="0"/>
                <a:t>(W)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24" y="2825595"/>
            <a:ext cx="8436482" cy="989338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0093570" y="8075516"/>
            <a:ext cx="9689121" cy="5464634"/>
            <a:chOff x="8997431" y="3236590"/>
            <a:chExt cx="15814997" cy="1003629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04749" y="3776662"/>
              <a:ext cx="8575902" cy="8101261"/>
            </a:xfrm>
            <a:prstGeom prst="rect">
              <a:avLst/>
            </a:prstGeom>
          </p:spPr>
        </p:pic>
        <p:cxnSp>
          <p:nvCxnSpPr>
            <p:cNvPr id="13" name="직선 화살표 연결선 12"/>
            <p:cNvCxnSpPr/>
            <p:nvPr/>
          </p:nvCxnSpPr>
          <p:spPr>
            <a:xfrm flipV="1">
              <a:off x="13014960" y="3662362"/>
              <a:ext cx="0" cy="8422958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13022580" y="12085320"/>
              <a:ext cx="9951720" cy="0"/>
            </a:xfrm>
            <a:prstGeom prst="straightConnector1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/>
            <p:cNvSpPr txBox="1"/>
            <p:nvPr/>
          </p:nvSpPr>
          <p:spPr>
            <a:xfrm>
              <a:off x="8997431" y="3236590"/>
              <a:ext cx="3910850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200" dirty="0" smtClean="0"/>
                <a:t>COST(</a:t>
              </a:r>
              <a:r>
                <a:rPr lang="ko-KR" altLang="en-US" sz="3200" dirty="0" smtClean="0"/>
                <a:t>비용</a:t>
              </a:r>
              <a:r>
                <a:rPr lang="en-US" altLang="ko-KR" sz="3200" dirty="0" smtClean="0"/>
                <a:t>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97899" y="12270489"/>
              <a:ext cx="3514529" cy="1002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3200" dirty="0" smtClean="0"/>
                <a:t>절편</a:t>
              </a:r>
              <a:r>
                <a:rPr lang="en-US" altLang="ko-KR" sz="3200" dirty="0" smtClean="0"/>
                <a:t>(b)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0610333" y="2145365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63999" y="2086748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605120" y="3511372"/>
            <a:ext cx="0" cy="4411035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직선 연결선 23"/>
          <p:cNvCxnSpPr/>
          <p:nvPr/>
        </p:nvCxnSpPr>
        <p:spPr>
          <a:xfrm>
            <a:off x="15605120" y="8939155"/>
            <a:ext cx="0" cy="4411035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601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인공지능 기술들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219199" y="4873313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전문가 시스템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79027" y="4873312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퍼지 이론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4342" y="263942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인공지능 기술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29657" y="487330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기계 학습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89485" y="4873310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유전 알고리즘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29656" y="7474994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분류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/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회귀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</a:t>
            </a:r>
            <a:r>
              <a:rPr lang="ko-KR" altLang="en-US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지도학습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289484" y="7474993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강화 학습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69828" y="7474994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군집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</a:t>
            </a:r>
            <a:r>
              <a:rPr lang="ko-KR" altLang="en-US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비지도학습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0999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kNN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6982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SVM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965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의사결정트리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89485" y="10076676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인공 신경망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89483" y="1267835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딥러닝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9" name="꺾인 연결선 8"/>
          <p:cNvCxnSpPr>
            <a:stCxn id="13" idx="2"/>
            <a:endCxn id="7" idx="0"/>
          </p:cNvCxnSpPr>
          <p:nvPr/>
        </p:nvCxnSpPr>
        <p:spPr>
          <a:xfrm rot="5400000">
            <a:off x="6855005" y="-463683"/>
            <a:ext cx="1638849" cy="9035143"/>
          </a:xfrm>
          <a:prstGeom prst="bentConnector3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꺾인 연결선 25"/>
          <p:cNvCxnSpPr>
            <a:stCxn id="13" idx="2"/>
            <a:endCxn id="12" idx="0"/>
          </p:cNvCxnSpPr>
          <p:nvPr/>
        </p:nvCxnSpPr>
        <p:spPr>
          <a:xfrm rot="5400000">
            <a:off x="9434919" y="2116231"/>
            <a:ext cx="1638848" cy="3875315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꺾인 연결선 29"/>
          <p:cNvCxnSpPr>
            <a:stCxn id="13" idx="2"/>
            <a:endCxn id="15" idx="0"/>
          </p:cNvCxnSpPr>
          <p:nvPr/>
        </p:nvCxnSpPr>
        <p:spPr>
          <a:xfrm rot="16200000" flipH="1">
            <a:off x="13310235" y="2116228"/>
            <a:ext cx="1638845" cy="3875315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꺾인 연결선 32"/>
          <p:cNvCxnSpPr>
            <a:stCxn id="13" idx="2"/>
            <a:endCxn id="16" idx="0"/>
          </p:cNvCxnSpPr>
          <p:nvPr/>
        </p:nvCxnSpPr>
        <p:spPr>
          <a:xfrm rot="16200000" flipH="1">
            <a:off x="15890148" y="-463685"/>
            <a:ext cx="1638846" cy="9035143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꺾인 연결선 35"/>
          <p:cNvCxnSpPr>
            <a:stCxn id="15" idx="2"/>
            <a:endCxn id="18" idx="0"/>
          </p:cNvCxnSpPr>
          <p:nvPr/>
        </p:nvCxnSpPr>
        <p:spPr>
          <a:xfrm rot="5400000">
            <a:off x="15063990" y="6471669"/>
            <a:ext cx="2006650" cy="1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꺾인 연결선 39"/>
          <p:cNvCxnSpPr>
            <a:stCxn id="20" idx="0"/>
            <a:endCxn id="15" idx="2"/>
          </p:cNvCxnSpPr>
          <p:nvPr/>
        </p:nvCxnSpPr>
        <p:spPr>
          <a:xfrm rot="5400000" flipH="1" flipV="1">
            <a:off x="12484075" y="3891755"/>
            <a:ext cx="2006650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9" idx="0"/>
            <a:endCxn id="15" idx="2"/>
          </p:cNvCxnSpPr>
          <p:nvPr/>
        </p:nvCxnSpPr>
        <p:spPr>
          <a:xfrm rot="16200000" flipV="1">
            <a:off x="17643905" y="3891755"/>
            <a:ext cx="2006649" cy="5159827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꺾인 연결선 46"/>
          <p:cNvCxnSpPr>
            <a:stCxn id="21" idx="0"/>
            <a:endCxn id="18" idx="2"/>
          </p:cNvCxnSpPr>
          <p:nvPr/>
        </p:nvCxnSpPr>
        <p:spPr>
          <a:xfrm rot="5400000" flipH="1" flipV="1">
            <a:off x="9904161" y="3913524"/>
            <a:ext cx="2006647" cy="1031965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꺾인 연결선 50"/>
          <p:cNvCxnSpPr>
            <a:stCxn id="22" idx="0"/>
            <a:endCxn id="18" idx="2"/>
          </p:cNvCxnSpPr>
          <p:nvPr/>
        </p:nvCxnSpPr>
        <p:spPr>
          <a:xfrm rot="5400000" flipH="1" flipV="1">
            <a:off x="12484076" y="6493439"/>
            <a:ext cx="2006647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꺾인 연결선 53"/>
          <p:cNvCxnSpPr>
            <a:stCxn id="23" idx="0"/>
            <a:endCxn id="18" idx="2"/>
          </p:cNvCxnSpPr>
          <p:nvPr/>
        </p:nvCxnSpPr>
        <p:spPr>
          <a:xfrm rot="16200000" flipV="1">
            <a:off x="15063992" y="9073352"/>
            <a:ext cx="2006647" cy="1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꺾인 연결선 56"/>
          <p:cNvCxnSpPr>
            <a:stCxn id="24" idx="0"/>
            <a:endCxn id="18" idx="2"/>
          </p:cNvCxnSpPr>
          <p:nvPr/>
        </p:nvCxnSpPr>
        <p:spPr>
          <a:xfrm rot="16200000" flipV="1">
            <a:off x="17643906" y="6493438"/>
            <a:ext cx="2006647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꺾인 연결선 59"/>
          <p:cNvCxnSpPr>
            <a:endCxn id="25" idx="0"/>
          </p:cNvCxnSpPr>
          <p:nvPr/>
        </p:nvCxnSpPr>
        <p:spPr>
          <a:xfrm rot="5400000">
            <a:off x="20223818" y="11675034"/>
            <a:ext cx="2006648" cy="2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384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(Gradient Decent Algorithm)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49" y="3776662"/>
            <a:ext cx="8575902" cy="810126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756660" y="3662362"/>
            <a:ext cx="0" cy="842295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>
            <a:off x="3764280" y="12085320"/>
            <a:ext cx="995172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571500" y="3409489"/>
            <a:ext cx="30784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COST(</a:t>
            </a:r>
            <a:r>
              <a:rPr lang="ko-KR" altLang="en-US" sz="4000" dirty="0" smtClean="0"/>
              <a:t>비용</a:t>
            </a:r>
            <a:r>
              <a:rPr lang="en-US" altLang="ko-KR" sz="4000" dirty="0" smtClean="0"/>
              <a:t>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9600" y="12443390"/>
            <a:ext cx="2667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가중치</a:t>
            </a:r>
            <a:r>
              <a:rPr lang="en-US" altLang="ko-KR" sz="4000" dirty="0" smtClean="0"/>
              <a:t>(W)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9334500" y="5410200"/>
            <a:ext cx="4000500" cy="667512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/>
          <p:nvPr/>
        </p:nvCxnSpPr>
        <p:spPr>
          <a:xfrm flipV="1">
            <a:off x="7734300" y="9743566"/>
            <a:ext cx="4305300" cy="2699823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003426" y="11727251"/>
            <a:ext cx="4491463" cy="7001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14422550" y="4833759"/>
            <a:ext cx="1057104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4000" b="1" dirty="0" smtClean="0"/>
              <a:t>방향 조사</a:t>
            </a:r>
            <a:endParaRPr lang="en-US" altLang="ko-KR" sz="4000" b="1" dirty="0" smtClean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  경사가 왼쪽이면 가중치를 낮추고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000" dirty="0" smtClean="0"/>
              <a:t>   경사가 오른쪽이면 가중치를 높임</a:t>
            </a:r>
            <a:endParaRPr lang="en-US" altLang="ko-KR" sz="4000" dirty="0" smtClean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 smtClean="0"/>
          </a:p>
          <a:p>
            <a:pPr marL="342900" marR="0" indent="-3429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경사도 조사</a:t>
            </a:r>
            <a:endParaRPr kumimoji="0" lang="en-US" altLang="ko-KR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000" dirty="0" smtClean="0"/>
              <a:t>   경사가 완만하면 가중치를 조금 변경하고</a:t>
            </a:r>
            <a:endParaRPr lang="en-US" altLang="ko-KR" sz="4000" dirty="0" smtClean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  경사가 급하면 가중치를 많이 변경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181" y="9401995"/>
            <a:ext cx="7051818" cy="14904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8565824" y="9865011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19490" y="9806394"/>
            <a:ext cx="409179" cy="51208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03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</a:t>
            </a:r>
            <a:r>
              <a:rPr lang="ko-KR" altLang="en-US" b="1" dirty="0" smtClean="0"/>
              <a:t>함수의 미분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10" y="3209882"/>
            <a:ext cx="10149621" cy="26340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70" y="6718648"/>
            <a:ext cx="10476718" cy="2231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001" y="9796929"/>
            <a:ext cx="10768855" cy="23540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15001" y="7872077"/>
            <a:ext cx="1189384" cy="84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5001" y="11020843"/>
            <a:ext cx="837691" cy="84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709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</a:t>
            </a:r>
            <a:r>
              <a:rPr lang="ko-KR" altLang="en-US" b="1" dirty="0" smtClean="0"/>
              <a:t>함수의 미분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10" y="3209882"/>
            <a:ext cx="10149621" cy="26340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070" y="6718648"/>
            <a:ext cx="10476718" cy="2231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001" y="9796929"/>
            <a:ext cx="10768855" cy="23540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15001" y="7872077"/>
            <a:ext cx="1189384" cy="84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5001" y="11020843"/>
            <a:ext cx="837691" cy="84989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705030" y="7153429"/>
                <a:ext cx="2491291" cy="13623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30" y="7153429"/>
                <a:ext cx="2491291" cy="1362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3705029" y="10339662"/>
                <a:ext cx="2491291" cy="13623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29" y="10339662"/>
                <a:ext cx="2491291" cy="1362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13470324" y="7057356"/>
            <a:ext cx="4813532" cy="14584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435153" y="10196542"/>
            <a:ext cx="4958353" cy="14584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89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82326"/>
            <a:ext cx="21945600" cy="20564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미분 </a:t>
            </a:r>
            <a:r>
              <a:rPr lang="ko-KR" altLang="en-US" b="1" dirty="0" err="1" smtClean="0"/>
              <a:t>연쇄법칙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체인룰</a:t>
            </a:r>
            <a:r>
              <a:rPr lang="en-US" altLang="ko-KR" b="1" dirty="0" smtClean="0"/>
              <a:t>(Chain Rule)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blipFill>
                <a:blip r:embed="rId2"/>
                <a:stretch>
                  <a:fillRect l="-2508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956293" y="6015435"/>
                <a:ext cx="7843738" cy="1366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293" y="6015435"/>
                <a:ext cx="7843738" cy="1366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45" y="5829699"/>
            <a:ext cx="6697629" cy="17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82326"/>
            <a:ext cx="21945600" cy="20564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미분 </a:t>
            </a:r>
            <a:r>
              <a:rPr lang="ko-KR" altLang="en-US" b="1" dirty="0" err="1" smtClean="0"/>
              <a:t>연쇄법칙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체인룰</a:t>
            </a:r>
            <a:r>
              <a:rPr lang="en-US" altLang="ko-KR" b="1" dirty="0" smtClean="0"/>
              <a:t>(Chain Rule)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blipFill>
                <a:blip r:embed="rId2"/>
                <a:stretch>
                  <a:fillRect l="-2508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45" y="5829699"/>
            <a:ext cx="6697629" cy="17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82326"/>
            <a:ext cx="21945600" cy="20564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미분 </a:t>
            </a:r>
            <a:r>
              <a:rPr lang="ko-KR" altLang="en-US" b="1" dirty="0" err="1" smtClean="0"/>
              <a:t>연쇄법칙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체인룰</a:t>
            </a:r>
            <a:r>
              <a:rPr lang="en-US" altLang="ko-KR" b="1" dirty="0" smtClean="0"/>
              <a:t>(Chain Rule)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blipFill>
                <a:blip r:embed="rId2"/>
                <a:stretch>
                  <a:fillRect l="-2508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45" y="5829699"/>
            <a:ext cx="6697629" cy="1738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368740" y="8852043"/>
                <a:ext cx="10070246" cy="7824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740" y="8852043"/>
                <a:ext cx="10070246" cy="782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244448" y="9974689"/>
                <a:ext cx="6387375" cy="1484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448" y="9974689"/>
                <a:ext cx="6387375" cy="1484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926583" y="10043148"/>
                <a:ext cx="4431755" cy="1392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583" y="10043148"/>
                <a:ext cx="4431755" cy="13927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294167" y="11867973"/>
                <a:ext cx="16989306" cy="15107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67" y="11867973"/>
                <a:ext cx="16989306" cy="1510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82326"/>
            <a:ext cx="21945600" cy="20564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미분 </a:t>
            </a:r>
            <a:r>
              <a:rPr lang="ko-KR" altLang="en-US" b="1" dirty="0" err="1" smtClean="0"/>
              <a:t>연쇄법칙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체인룰</a:t>
            </a:r>
            <a:r>
              <a:rPr lang="en-US" altLang="ko-KR" b="1" dirty="0" smtClean="0"/>
              <a:t>(Chain Rule)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blipFill>
                <a:blip r:embed="rId2"/>
                <a:stretch>
                  <a:fillRect l="-2508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34" y="7763413"/>
                <a:ext cx="4972666" cy="76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26" y="7763413"/>
                <a:ext cx="5779051" cy="767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045" y="5829699"/>
            <a:ext cx="6697629" cy="1738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9368740" y="8852043"/>
                <a:ext cx="10070246" cy="7824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740" y="8852043"/>
                <a:ext cx="10070246" cy="7824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7244448" y="9974689"/>
                <a:ext cx="6387375" cy="1484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448" y="9974689"/>
                <a:ext cx="6387375" cy="1484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3926583" y="10043148"/>
                <a:ext cx="4431755" cy="1392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583" y="10043148"/>
                <a:ext cx="4431755" cy="13927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5294167" y="11867973"/>
                <a:ext cx="16989306" cy="15107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67" y="11867973"/>
                <a:ext cx="16989306" cy="1510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82326"/>
            <a:ext cx="21945600" cy="205642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미분 </a:t>
            </a:r>
            <a:r>
              <a:rPr lang="ko-KR" altLang="en-US" b="1" dirty="0" err="1" smtClean="0"/>
              <a:t>연쇄법칙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체인룰</a:t>
            </a:r>
            <a:r>
              <a:rPr lang="en-US" altLang="ko-KR" b="1" dirty="0" smtClean="0"/>
              <a:t>(Chain Rule)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ko-KR" altLang="en-US" sz="4800" b="1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ambria Math" panose="02040503050406030204" pitchFamily="18" charset="0"/>
                    <a:sym typeface="Canela Text Regular"/>
                  </a:rPr>
                  <a:t>합성함수</a:t>
                </a:r>
                <a:endParaRPr kumimoji="0" lang="en-US" altLang="ko-KR" sz="4800" b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ambria Math" panose="02040503050406030204" pitchFamily="18" charset="0"/>
                  <a:sym typeface="Canela Text Regular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𝑦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=</m:t>
                    </m:r>
                    <m:r>
                      <a:rPr kumimoji="0" lang="en-US" altLang="ko-KR" sz="48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nela Text Regular"/>
                      </a:rPr>
                      <m:t>𝑓</m:t>
                    </m:r>
                    <m:d>
                      <m:dPr>
                        <m:ctrlPr>
                          <a:rPr kumimoji="0" lang="en-US" altLang="ko-KR" sz="480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</m:ctrlPr>
                      </m:dPr>
                      <m:e>
                        <m:r>
                          <a:rPr kumimoji="0" lang="en-US" altLang="ko-KR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nela Text Regular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n-US" altLang="ko-KR" sz="4800" i="1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sym typeface="Canela Text Regular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48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sz="48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4800" dirty="0">
                    <a:solidFill>
                      <a:schemeClr val="tx1"/>
                    </a:solidFill>
                  </a:rPr>
                  <a:t>이고</a:t>
                </a:r>
                <a:endParaRPr lang="en-US" altLang="ko-KR" sz="4800" dirty="0">
                  <a:solidFill>
                    <a:schemeClr val="tx1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altLang="ko-KR" sz="4800" dirty="0">
                    <a:solidFill>
                      <a:schemeClr val="tx1"/>
                    </a:solidFill>
                  </a:rPr>
                  <a:t>y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를 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x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로 미분하면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err="1">
                    <a:solidFill>
                      <a:schemeClr val="tx1"/>
                    </a:solidFill>
                  </a:rPr>
                  <a:t>연쇄법칙에</a:t>
                </a:r>
                <a:r>
                  <a:rPr lang="ko-KR" altLang="en-US" sz="4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800" dirty="0" smtClean="0">
                    <a:solidFill>
                      <a:schemeClr val="tx1"/>
                    </a:solidFill>
                  </a:rPr>
                  <a:t>의해</a:t>
                </a:r>
                <a:r>
                  <a:rPr lang="en-US" altLang="ko-KR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4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84" y="2888767"/>
                <a:ext cx="12882937" cy="2665923"/>
              </a:xfrm>
              <a:prstGeom prst="rect">
                <a:avLst/>
              </a:prstGeom>
              <a:blipFill>
                <a:blip r:embed="rId2"/>
                <a:stretch>
                  <a:fillRect l="-2508" t="-5721" b="-36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kumimoji="0" lang="en-US" altLang="ko-KR" sz="48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293" y="5955419"/>
                <a:ext cx="7843738" cy="14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84" y="9709847"/>
            <a:ext cx="6697629" cy="1738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4080829" y="7968622"/>
                <a:ext cx="16989306" cy="15107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29" y="7968622"/>
                <a:ext cx="16989306" cy="15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3107" y="9709847"/>
            <a:ext cx="7588384" cy="1738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6581367" y="11982880"/>
                <a:ext cx="7226079" cy="1366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67" y="11982880"/>
                <a:ext cx="7226079" cy="1366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8064630" y="9732268"/>
            <a:ext cx="762847" cy="145843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901508" y="9713477"/>
            <a:ext cx="1106339" cy="158273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659833" y="8283143"/>
            <a:ext cx="400770" cy="7687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40693" y="11738849"/>
            <a:ext cx="5995013" cy="178660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/>
              <p:nvPr/>
            </p:nvSpPr>
            <p:spPr>
              <a:xfrm>
                <a:off x="12976306" y="11962274"/>
                <a:ext cx="7226079" cy="1366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num>
                        <m:den>
                          <m:r>
                            <a:rPr lang="ko-KR" alt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ko-KR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C08DD7-CA2D-4427-AAD7-4E84CE6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306" y="11962274"/>
                <a:ext cx="7226079" cy="1366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13535632" y="11718243"/>
            <a:ext cx="5995013" cy="178660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194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비용 함수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7992"/>
              </p:ext>
            </p:extLst>
          </p:nvPr>
        </p:nvGraphicFramePr>
        <p:xfrm>
          <a:off x="1041960" y="2906953"/>
          <a:ext cx="11802160" cy="9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555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2238888184"/>
                    </a:ext>
                  </a:extLst>
                </a:gridCol>
                <a:gridCol w="3026092">
                  <a:extLst>
                    <a:ext uri="{9D8B030D-6E8A-4147-A177-3AD203B41FA5}">
                      <a16:colId xmlns:a16="http://schemas.microsoft.com/office/drawing/2014/main" val="2120216359"/>
                    </a:ext>
                  </a:extLst>
                </a:gridCol>
                <a:gridCol w="2487028">
                  <a:extLst>
                    <a:ext uri="{9D8B030D-6E8A-4147-A177-3AD203B41FA5}">
                      <a16:colId xmlns:a16="http://schemas.microsoft.com/office/drawing/2014/main" val="2834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시간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점수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 smtClean="0"/>
                        <a:t>예측값</a:t>
                      </a:r>
                      <a:r>
                        <a:rPr lang="en-US" altLang="ko-KR" sz="3600" dirty="0" smtClean="0"/>
                        <a:t>: h(x)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w</a:t>
                      </a:r>
                      <a:r>
                        <a:rPr lang="ko-KR" altLang="en-US" sz="3600" dirty="0" smtClean="0"/>
                        <a:t>의</a:t>
                      </a:r>
                      <a:r>
                        <a:rPr lang="ko-KR" altLang="en-US" sz="3600" baseline="0" dirty="0" smtClean="0"/>
                        <a:t> 미분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절편 미분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-12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-360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-266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평균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0" dirty="0" smtClean="0"/>
                        <a:t>-145.42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0" dirty="0" smtClean="0"/>
                        <a:t>-16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5869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449" y="3409489"/>
            <a:ext cx="8575902" cy="8101261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3662660" y="3295189"/>
            <a:ext cx="0" cy="842295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/>
          <p:cNvCxnSpPr/>
          <p:nvPr/>
        </p:nvCxnSpPr>
        <p:spPr>
          <a:xfrm>
            <a:off x="13670280" y="11718147"/>
            <a:ext cx="995172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/>
          <p:cNvCxnSpPr/>
          <p:nvPr/>
        </p:nvCxnSpPr>
        <p:spPr>
          <a:xfrm>
            <a:off x="15278100" y="7162800"/>
            <a:ext cx="2743200" cy="4774844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21717000" y="11937644"/>
            <a:ext cx="2667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가중치</a:t>
            </a:r>
            <a:r>
              <a:rPr lang="en-US" altLang="ko-KR" sz="4000" dirty="0" smtClean="0"/>
              <a:t>(W)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73400" y="11996978"/>
            <a:ext cx="16002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4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6573500" y="9296401"/>
            <a:ext cx="0" cy="2421746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072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 smtClean="0"/>
              <a:t>학습율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학습율</a:t>
            </a:r>
            <a:r>
              <a:rPr lang="en-US" altLang="ko-KR" dirty="0" smtClean="0"/>
              <a:t>(Learning Rate)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기울기 크기에 따른 변형 비율을 조정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너무 작으면 학습에 시간이 많이 걸리고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너무 크면 발산하여 원하는 값을 얻을 수 없다</a:t>
            </a:r>
            <a:r>
              <a:rPr lang="en-US" altLang="ko-KR" dirty="0" smtClean="0"/>
              <a:t>.</a:t>
            </a:r>
          </a:p>
          <a:p>
            <a:pPr marL="546100" lvl="1" indent="0">
              <a:buNone/>
            </a:pPr>
            <a:endParaRPr lang="en-US" altLang="ko-KR" dirty="0" smtClean="0"/>
          </a:p>
          <a:p>
            <a:pPr marL="5461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208" y="7804637"/>
            <a:ext cx="10481868" cy="2007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208" y="10268223"/>
            <a:ext cx="10587250" cy="22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인공지능 모델이란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가 주어졌을 때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반환하는 함수</a:t>
            </a:r>
            <a:r>
              <a:rPr lang="en-US" altLang="ko-KR" dirty="0" smtClean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y = f(x)</a:t>
            </a:r>
          </a:p>
          <a:p>
            <a:r>
              <a:rPr lang="ko-KR" altLang="en-US" dirty="0" err="1" smtClean="0"/>
              <a:t>파라미터</a:t>
            </a:r>
            <a:r>
              <a:rPr lang="en-US" altLang="ko-KR" dirty="0" smtClean="0"/>
              <a:t>(weight parameter, </a:t>
            </a:r>
            <a:r>
              <a:rPr lang="ko-KR" altLang="en-US" dirty="0" err="1" smtClean="0"/>
              <a:t>셉타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f</a:t>
            </a:r>
            <a:r>
              <a:rPr lang="ko-KR" altLang="en-US" dirty="0" smtClean="0"/>
              <a:t>가 동작하는 방식</a:t>
            </a:r>
            <a:r>
              <a:rPr lang="en-US" altLang="ko-KR" dirty="0" smtClean="0"/>
              <a:t>(x</a:t>
            </a:r>
            <a:r>
              <a:rPr lang="ko-KR" altLang="en-US" dirty="0" smtClean="0"/>
              <a:t>가 들어왔을 때 어떤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뱉어낼 것인가</a:t>
            </a:r>
            <a:r>
              <a:rPr lang="en-US" altLang="ko-KR" dirty="0" smtClean="0"/>
              <a:t>?)</a:t>
            </a:r>
            <a:r>
              <a:rPr lang="ko-KR" altLang="en-US" dirty="0" smtClean="0"/>
              <a:t>을 결정</a:t>
            </a:r>
            <a:endParaRPr lang="en-US" altLang="ko-KR" dirty="0" smtClean="0"/>
          </a:p>
          <a:p>
            <a:r>
              <a:rPr lang="ko-KR" altLang="en-US" dirty="0" smtClean="0"/>
              <a:t>학습이란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쌍으로 이루어진 데이터가 주어졌을 때 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가는 관계를 배우는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통해 적절한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찾아내는 것</a:t>
            </a:r>
            <a:endParaRPr lang="en-US" altLang="ko-KR" dirty="0" smtClean="0"/>
          </a:p>
          <a:p>
            <a:r>
              <a:rPr lang="ko-KR" altLang="en-US" dirty="0" smtClean="0"/>
              <a:t>모델이란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상황에 따라 알고리즘 자체를 이르거나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1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 smtClean="0"/>
              <a:t>학습율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064578" y="6559622"/>
            <a:ext cx="1116702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ko-KR" altLang="en-US" sz="3600" b="1" dirty="0" err="1">
                <a:solidFill>
                  <a:schemeClr val="tx1"/>
                </a:solidFill>
              </a:rPr>
              <a:t>학습율</a:t>
            </a:r>
            <a:r>
              <a:rPr lang="en-US" altLang="ko-KR" sz="3600" b="1" dirty="0">
                <a:solidFill>
                  <a:schemeClr val="tx1"/>
                </a:solidFill>
              </a:rPr>
              <a:t>: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0.001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>
                <a:solidFill>
                  <a:schemeClr val="tx1"/>
                </a:solidFill>
              </a:rPr>
              <a:t>w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4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절편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0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>
                <a:solidFill>
                  <a:schemeClr val="tx1"/>
                </a:solidFill>
              </a:rPr>
              <a:t>w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기울기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-145.42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>
                <a:solidFill>
                  <a:schemeClr val="tx1"/>
                </a:solidFill>
              </a:rPr>
              <a:t>b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기울기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-16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3600" b="1" dirty="0" smtClean="0">
                <a:solidFill>
                  <a:schemeClr val="tx1"/>
                </a:solidFill>
              </a:rPr>
              <a:t>다음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w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4-(0.001*-145.42) =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4.14542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다음 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b</a:t>
            </a:r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의 가중치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: 0-(0.001*-16) = 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0.016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57487"/>
              </p:ext>
            </p:extLst>
          </p:nvPr>
        </p:nvGraphicFramePr>
        <p:xfrm>
          <a:off x="1041960" y="2906953"/>
          <a:ext cx="11802160" cy="9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555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2238888184"/>
                    </a:ext>
                  </a:extLst>
                </a:gridCol>
                <a:gridCol w="3026092">
                  <a:extLst>
                    <a:ext uri="{9D8B030D-6E8A-4147-A177-3AD203B41FA5}">
                      <a16:colId xmlns:a16="http://schemas.microsoft.com/office/drawing/2014/main" val="2120216359"/>
                    </a:ext>
                  </a:extLst>
                </a:gridCol>
                <a:gridCol w="2487028">
                  <a:extLst>
                    <a:ext uri="{9D8B030D-6E8A-4147-A177-3AD203B41FA5}">
                      <a16:colId xmlns:a16="http://schemas.microsoft.com/office/drawing/2014/main" val="283401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시간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점수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err="1" smtClean="0"/>
                        <a:t>예측값</a:t>
                      </a:r>
                      <a:r>
                        <a:rPr lang="en-US" altLang="ko-KR" sz="3600" dirty="0" smtClean="0"/>
                        <a:t>: h(x)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w</a:t>
                      </a:r>
                      <a:r>
                        <a:rPr lang="ko-KR" altLang="en-US" sz="3600" dirty="0" smtClean="0"/>
                        <a:t>의</a:t>
                      </a:r>
                      <a:r>
                        <a:rPr lang="ko-KR" altLang="en-US" sz="3600" baseline="0" dirty="0" smtClean="0"/>
                        <a:t> 미분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dirty="0" smtClean="0"/>
                        <a:t>절편 미분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-16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-12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-360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-30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-266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-14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-154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평균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0" dirty="0" smtClean="0"/>
                        <a:t>-145.42</a:t>
                      </a:r>
                      <a:endParaRPr lang="ko-KR" altLang="en-US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0" dirty="0" smtClean="0"/>
                        <a:t>-16</a:t>
                      </a:r>
                      <a:endParaRPr lang="ko-KR" alt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5869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155" y="4041532"/>
            <a:ext cx="10481868" cy="20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smtClean="0"/>
              <a:t>예제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87773" y="6185185"/>
            <a:ext cx="6562747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Epoch: 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0, w=1.518, b=0.110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7166" y="12553989"/>
            <a:ext cx="856396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Epoch: 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100, w=4.849, b=1.605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1111" y="10637866"/>
            <a:ext cx="937384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Epoch: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100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00, w=3.832, b=17.627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372" y="4498759"/>
            <a:ext cx="9034201" cy="5471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95" y="7144809"/>
            <a:ext cx="8540993" cy="52482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048" y="2179137"/>
            <a:ext cx="6200085" cy="38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5680" y="3667510"/>
            <a:ext cx="7136674" cy="11682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10693" y="5789386"/>
            <a:ext cx="4346582" cy="8575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22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smtClean="0"/>
              <a:t>가중치의 </a:t>
            </a:r>
            <a:r>
              <a:rPr lang="ko-KR" altLang="en-US" dirty="0" err="1" smtClean="0"/>
              <a:t>가설</a:t>
            </a:r>
            <a:r>
              <a:rPr lang="ko-KR" altLang="en-US" dirty="0" err="1" smtClean="0"/>
              <a:t>함수</a:t>
            </a:r>
            <a:r>
              <a:rPr lang="ko-KR" altLang="en-US" dirty="0" smtClean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8434" y="4775340"/>
            <a:ext cx="10354657" cy="9572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32728" y="8163311"/>
            <a:ext cx="3291503" cy="64658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63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683155" y="8968153"/>
            <a:ext cx="5292969" cy="70338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98435" y="5654570"/>
            <a:ext cx="8983057" cy="9572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152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8435" y="6586557"/>
            <a:ext cx="8174165" cy="9572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32731" y="9745926"/>
            <a:ext cx="2412272" cy="8575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0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8434" y="7500959"/>
            <a:ext cx="12531971" cy="9572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0313" y="10607573"/>
            <a:ext cx="1814395" cy="31247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529" y="3063132"/>
            <a:ext cx="8074518" cy="9462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8434" y="8415359"/>
            <a:ext cx="5624397" cy="9572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10697" y="7701945"/>
            <a:ext cx="8074518" cy="47772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85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 err="1"/>
              <a:t>선형회귀</a:t>
            </a:r>
            <a:r>
              <a:rPr lang="ko-KR" altLang="en-US" b="1" dirty="0"/>
              <a:t>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97456"/>
              </p:ext>
            </p:extLst>
          </p:nvPr>
        </p:nvGraphicFramePr>
        <p:xfrm>
          <a:off x="3276299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699632" y="10696818"/>
            <a:ext cx="9525000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3.832x + 17.627</a:t>
            </a:r>
            <a:endParaRPr kumimoji="0" lang="ko-KR" altLang="en-US" sz="6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344" y="5317147"/>
            <a:ext cx="9021640" cy="47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결론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3358662"/>
            <a:ext cx="21948577" cy="91381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쌍으로 이루어진 데이터가 주어졌을 때 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가는 관계를 배우는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통해 적절한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찾아내는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 smtClean="0"/>
              <a:t>모델이란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상황에 따라 알고리즘 자체를 이르거나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를 잘하는 </a:t>
            </a:r>
            <a:r>
              <a:rPr lang="ko-KR" altLang="en-US" dirty="0" smtClean="0"/>
              <a:t>모델이 좋은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보지 못한</a:t>
            </a:r>
            <a:r>
              <a:rPr lang="en-US" altLang="ko-KR" dirty="0"/>
              <a:t>(unseen) </a:t>
            </a:r>
            <a:r>
              <a:rPr lang="ko-KR" altLang="en-US" dirty="0"/>
              <a:t>데이터에 대해서 좋은 예측</a:t>
            </a:r>
            <a:r>
              <a:rPr lang="en-US" altLang="ko-KR" dirty="0"/>
              <a:t>(prediction)</a:t>
            </a:r>
            <a:r>
              <a:rPr lang="ko-KR" altLang="en-US" dirty="0"/>
              <a:t>을 하는 모델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우리는 모든 경우의 수에 대해서 데이터를 모을 수 없기 때문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보지 못한 경우에 대해서</a:t>
            </a:r>
            <a:r>
              <a:rPr lang="en-US" altLang="ko-KR" dirty="0"/>
              <a:t>, </a:t>
            </a:r>
            <a:r>
              <a:rPr lang="ko-KR" altLang="en-US" dirty="0"/>
              <a:t>모델은 좋은 판단을 내릴 수 있어야 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좋은 인공지능 모델이란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일반화</a:t>
            </a:r>
            <a:r>
              <a:rPr lang="en-US" altLang="ko-KR" dirty="0" smtClean="0"/>
              <a:t>(Generalization)</a:t>
            </a:r>
            <a:r>
              <a:rPr lang="ko-KR" altLang="en-US" dirty="0" smtClean="0"/>
              <a:t>를 잘하는 모델</a:t>
            </a:r>
            <a:endParaRPr lang="en-US" altLang="ko-KR" dirty="0" smtClean="0"/>
          </a:p>
          <a:p>
            <a:r>
              <a:rPr lang="ko-KR" altLang="en-US" dirty="0" smtClean="0"/>
              <a:t>보지 못한</a:t>
            </a:r>
            <a:r>
              <a:rPr lang="en-US" altLang="ko-KR" dirty="0" smtClean="0"/>
              <a:t>(unseen) </a:t>
            </a:r>
            <a:r>
              <a:rPr lang="ko-KR" altLang="en-US" dirty="0" smtClean="0"/>
              <a:t>데이터에 대해서 좋은 예측</a:t>
            </a:r>
            <a:r>
              <a:rPr lang="en-US" altLang="ko-KR" dirty="0" smtClean="0"/>
              <a:t>(prediction)</a:t>
            </a:r>
            <a:r>
              <a:rPr lang="ko-KR" altLang="en-US" dirty="0" smtClean="0"/>
              <a:t>을 하는 모델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우리는 모든 경우의 수에 대해서 데이터를 모을 수 없기 때문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보지 못한 경우에 대해서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모델은 좋은 판단을 내릴 수 있어야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30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선형 회귀</a:t>
            </a:r>
            <a:r>
              <a:rPr lang="en-US" altLang="ko-KR" b="1" dirty="0" smtClean="0"/>
              <a:t>(Linear Regression)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과거 데이터를 활용하여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구하기 위하여 모델을 </a:t>
            </a:r>
            <a:r>
              <a:rPr lang="ko-KR" altLang="en-US" dirty="0" err="1" smtClean="0"/>
              <a:t>만드는것이</a:t>
            </a:r>
            <a:r>
              <a:rPr lang="ko-KR" altLang="en-US" dirty="0" smtClean="0"/>
              <a:t> 회귀 문제이다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선형 회귀 </a:t>
            </a:r>
            <a:r>
              <a:rPr lang="ko-KR" altLang="en-US" dirty="0" err="1" smtClean="0"/>
              <a:t>모델란</a:t>
            </a:r>
            <a:r>
              <a:rPr lang="ko-KR" altLang="en-US" dirty="0" smtClean="0"/>
              <a:t> 선형 데이터들을 분석하여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만드는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주어진 데이터에 대해 결과를 반환하는 함수를 모사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이 주어졌을 때 알맞은 출력</a:t>
            </a:r>
            <a:r>
              <a:rPr lang="en-US" altLang="ko-KR" dirty="0" smtClean="0"/>
              <a:t>(y)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얻는것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10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선형 회귀</a:t>
            </a:r>
            <a:r>
              <a:rPr lang="en-US" altLang="ko-KR" b="1" dirty="0" smtClean="0"/>
              <a:t>(Linear Regression) - </a:t>
            </a:r>
            <a:r>
              <a:rPr lang="ko-KR" altLang="en-US" b="1" dirty="0" smtClean="0"/>
              <a:t>예제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7068"/>
              </p:ext>
            </p:extLst>
          </p:nvPr>
        </p:nvGraphicFramePr>
        <p:xfrm>
          <a:off x="5551564" y="3528378"/>
          <a:ext cx="13280872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8968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6681904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공부한 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공부시간과</a:t>
            </a:r>
            <a:r>
              <a:rPr lang="ko-KR" altLang="en-US" b="1" dirty="0" smtClean="0"/>
              <a:t> 점수의 학습 모델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9089571" y="321053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과거 공부시간 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/ 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점수 기록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9570" y="6174547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선형 회귀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569" y="9138556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가설 방정식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9200" y="9138556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시간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44255" y="9138556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예상 점수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2191999" y="4790459"/>
            <a:ext cx="1" cy="138408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7424057" y="9928516"/>
            <a:ext cx="1665512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5294426" y="9928516"/>
            <a:ext cx="1349829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flipH="1">
            <a:off x="12191998" y="7754467"/>
            <a:ext cx="1" cy="1384089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021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그래프 분포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09837"/>
              </p:ext>
            </p:extLst>
          </p:nvPr>
        </p:nvGraphicFramePr>
        <p:xfrm>
          <a:off x="3276299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781" y="2371272"/>
            <a:ext cx="9003847" cy="108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– </a:t>
            </a:r>
            <a:r>
              <a:rPr lang="ko-KR" altLang="en-US" b="1" dirty="0"/>
              <a:t>그래프 분포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76299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시간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23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4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78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19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771" y="2557935"/>
            <a:ext cx="8153400" cy="99154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60226" y="12473425"/>
            <a:ext cx="13032973" cy="10166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H(x) = </a:t>
            </a:r>
            <a:r>
              <a:rPr lang="en-US" altLang="ko-KR" sz="6600" b="1" dirty="0" err="1" smtClean="0">
                <a:solidFill>
                  <a:srgbClr val="FF0000"/>
                </a:solidFill>
              </a:rPr>
              <a:t>w</a:t>
            </a:r>
            <a:r>
              <a:rPr kumimoji="0" lang="en-US" altLang="ko-KR" sz="66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x</a:t>
            </a:r>
            <a:r>
              <a:rPr kumimoji="0" lang="en-US" altLang="ko-KR" sz="6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41379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2385</Words>
  <Application>Microsoft Office PowerPoint</Application>
  <PresentationFormat>사용자 지정</PresentationFormat>
  <Paragraphs>569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1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Arial</vt:lpstr>
      <vt:lpstr>Cambria Math</vt:lpstr>
      <vt:lpstr>Wingdings</vt:lpstr>
      <vt:lpstr>23_ClassicWhite</vt:lpstr>
      <vt:lpstr>딥러닝 학습 – 기본개념</vt:lpstr>
      <vt:lpstr>인공지능 기술들</vt:lpstr>
      <vt:lpstr>인공지능 모델이란?</vt:lpstr>
      <vt:lpstr>좋은 인공지능 모델이란?</vt:lpstr>
      <vt:lpstr>선형 회귀(Linear Regression)</vt:lpstr>
      <vt:lpstr>선형 회귀(Linear Regression) - 예제</vt:lpstr>
      <vt:lpstr>선형 회귀(Linear Regression) – 공부시간과 점수의 학습 모델</vt:lpstr>
      <vt:lpstr>선형 회귀(Linear Regression) – 그래프 분포</vt:lpstr>
      <vt:lpstr>선형 회귀(Linear Regression) – 그래프 분포</vt:lpstr>
      <vt:lpstr>인공지능 모델이란?</vt:lpstr>
      <vt:lpstr>선형 회귀(Linear Regression) – 선형회귀 프로세스</vt:lpstr>
      <vt:lpstr>선형 회귀(Linear Regression) – 비용 함수</vt:lpstr>
      <vt:lpstr>선형 회귀(Linear Regression) – 비용 함수</vt:lpstr>
      <vt:lpstr>선형 회귀(Linear Regression) – 비용 함수</vt:lpstr>
      <vt:lpstr>선형 회귀(Linear Regression) – 비용 함수</vt:lpstr>
      <vt:lpstr>선형 회귀(Linear Regression) – 비용 함수</vt:lpstr>
      <vt:lpstr>선형 회귀(Linear Regression) – 비용 함수</vt:lpstr>
      <vt:lpstr>선형 회귀 – 가중치 변경과 비용</vt:lpstr>
      <vt:lpstr>선형 회귀 – 가중치 변경과 비용</vt:lpstr>
      <vt:lpstr>선형 회귀(Linear Regression) – 경사 하강법(Gradient Decent Algorithm)</vt:lpstr>
      <vt:lpstr>선형 회귀(Linear Regression) – 비용 함수의 미분</vt:lpstr>
      <vt:lpstr>선형 회귀(Linear Regression) – 비용 함수의 미분</vt:lpstr>
      <vt:lpstr>선형 회귀(Linear Regression) – 미분 연쇄법칙, 체인룰(Chain Rule)</vt:lpstr>
      <vt:lpstr>선형 회귀(Linear Regression) – 미분 연쇄법칙, 체인룰(Chain Rule)</vt:lpstr>
      <vt:lpstr>선형 회귀(Linear Regression) – 미분 연쇄법칙, 체인룰(Chain Rule)</vt:lpstr>
      <vt:lpstr>선형 회귀(Linear Regression) – 미분 연쇄법칙, 체인룰(Chain Rule)</vt:lpstr>
      <vt:lpstr>선형 회귀(Linear Regression) – 미분 연쇄법칙, 체인룰(Chain Rule)</vt:lpstr>
      <vt:lpstr>선형 회귀(Linear Regression) – 비용 함수</vt:lpstr>
      <vt:lpstr>선형 회귀(Linear Regression) – 학습율</vt:lpstr>
      <vt:lpstr>선형 회귀(Linear Regression) – 학습율</vt:lpstr>
      <vt:lpstr>선형 회귀(Linear Regression) – 예제</vt:lpstr>
      <vt:lpstr>선형 회귀(Linear Regression) – 선형회귀 알고리즘</vt:lpstr>
      <vt:lpstr>선형 회귀(Linear Regression) – 선형회귀 알고리즘</vt:lpstr>
      <vt:lpstr>선형 회귀(Linear Regression) – 선형회귀 알고리즘</vt:lpstr>
      <vt:lpstr>선형 회귀(Linear Regression) – 선형회귀 알고리즘</vt:lpstr>
      <vt:lpstr>선형 회귀(Linear Regression) – 선형회귀 알고리즘</vt:lpstr>
      <vt:lpstr>선형 회귀(Linear Regression) – 선형회귀 알고리즘</vt:lpstr>
      <vt:lpstr>선형 회귀(Linear Regression) – 선형회귀 알고리즘</vt:lpstr>
      <vt:lpstr>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cp:lastModifiedBy>김진용</cp:lastModifiedBy>
  <cp:revision>90</cp:revision>
  <dcterms:modified xsi:type="dcterms:W3CDTF">2022-01-06T05:28:34Z</dcterms:modified>
</cp:coreProperties>
</file>