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400" r:id="rId3"/>
    <p:sldId id="403" r:id="rId4"/>
    <p:sldId id="399" r:id="rId5"/>
    <p:sldId id="433" r:id="rId6"/>
    <p:sldId id="401" r:id="rId7"/>
    <p:sldId id="406" r:id="rId8"/>
    <p:sldId id="407" r:id="rId9"/>
    <p:sldId id="408" r:id="rId10"/>
    <p:sldId id="409" r:id="rId11"/>
    <p:sldId id="420" r:id="rId12"/>
    <p:sldId id="422" r:id="rId13"/>
    <p:sldId id="468" r:id="rId14"/>
    <p:sldId id="469" r:id="rId15"/>
    <p:sldId id="439" r:id="rId16"/>
    <p:sldId id="446" r:id="rId17"/>
    <p:sldId id="453" r:id="rId18"/>
    <p:sldId id="455" r:id="rId19"/>
    <p:sldId id="456" r:id="rId20"/>
    <p:sldId id="454" r:id="rId21"/>
    <p:sldId id="457" r:id="rId22"/>
    <p:sldId id="458" r:id="rId23"/>
    <p:sldId id="459" r:id="rId24"/>
    <p:sldId id="460" r:id="rId25"/>
    <p:sldId id="428" r:id="rId26"/>
    <p:sldId id="423" r:id="rId27"/>
    <p:sldId id="431" r:id="rId28"/>
    <p:sldId id="424" r:id="rId29"/>
    <p:sldId id="461" r:id="rId30"/>
    <p:sldId id="462" r:id="rId31"/>
    <p:sldId id="463" r:id="rId32"/>
    <p:sldId id="464" r:id="rId33"/>
    <p:sldId id="432" r:id="rId34"/>
    <p:sldId id="436" r:id="rId35"/>
    <p:sldId id="434" r:id="rId36"/>
    <p:sldId id="437" r:id="rId37"/>
    <p:sldId id="438" r:id="rId38"/>
    <p:sldId id="293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00"/>
    <a:srgbClr val="2AF87D"/>
    <a:srgbClr val="A7099F"/>
    <a:srgbClr val="9DA808"/>
    <a:srgbClr val="006666"/>
    <a:srgbClr val="94721C"/>
    <a:srgbClr val="8A3B2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633" autoAdjust="0"/>
  </p:normalViewPr>
  <p:slideViewPr>
    <p:cSldViewPr snapToGrid="0" snapToObjects="1">
      <p:cViewPr varScale="1">
        <p:scale>
          <a:sx n="49" d="100"/>
          <a:sy n="49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7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0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6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7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6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9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6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89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53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3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33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78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70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48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1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7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2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3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2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3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1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1.png"/><Relationship Id="rId17" Type="http://schemas.openxmlformats.org/officeDocument/2006/relationships/image" Target="../media/image49.png"/><Relationship Id="rId2" Type="http://schemas.openxmlformats.org/officeDocument/2006/relationships/image" Target="../media/image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6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37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36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72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64.png"/><Relationship Id="rId30" Type="http://schemas.openxmlformats.org/officeDocument/2006/relationships/image" Target="../media/image1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76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80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7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34" Type="http://schemas.openxmlformats.org/officeDocument/2006/relationships/image" Target="../media/image85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83.png"/><Relationship Id="rId5" Type="http://schemas.openxmlformats.org/officeDocument/2006/relationships/image" Target="../media/image81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82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31" Type="http://schemas.openxmlformats.org/officeDocument/2006/relationships/image" Target="../media/image82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81.png"/><Relationship Id="rId30" Type="http://schemas.openxmlformats.org/officeDocument/2006/relationships/image" Target="../media/image180.png"/><Relationship Id="rId8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34" Type="http://schemas.openxmlformats.org/officeDocument/2006/relationships/image" Target="../media/image82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80.png"/><Relationship Id="rId38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81.png"/><Relationship Id="rId37" Type="http://schemas.openxmlformats.org/officeDocument/2006/relationships/image" Target="../media/image85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82.png"/><Relationship Id="rId36" Type="http://schemas.openxmlformats.org/officeDocument/2006/relationships/image" Target="../media/image84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31" Type="http://schemas.openxmlformats.org/officeDocument/2006/relationships/image" Target="../media/image180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81.png"/><Relationship Id="rId30" Type="http://schemas.openxmlformats.org/officeDocument/2006/relationships/image" Target="../media/image179.png"/><Relationship Id="rId35" Type="http://schemas.openxmlformats.org/officeDocument/2006/relationships/image" Target="../media/image83.png"/><Relationship Id="rId8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99.png"/><Relationship Id="rId21" Type="http://schemas.openxmlformats.org/officeDocument/2006/relationships/image" Target="../media/image93.png"/><Relationship Id="rId34" Type="http://schemas.openxmlformats.org/officeDocument/2006/relationships/image" Target="../media/image8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96.png"/><Relationship Id="rId32" Type="http://schemas.openxmlformats.org/officeDocument/2006/relationships/image" Target="../media/image184.png"/><Relationship Id="rId37" Type="http://schemas.openxmlformats.org/officeDocument/2006/relationships/image" Target="../media/image84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82.png"/><Relationship Id="rId36" Type="http://schemas.openxmlformats.org/officeDocument/2006/relationships/image" Target="../media/image83.png"/><Relationship Id="rId10" Type="http://schemas.openxmlformats.org/officeDocument/2006/relationships/image" Target="../media/image155.png"/><Relationship Id="rId19" Type="http://schemas.openxmlformats.org/officeDocument/2006/relationships/image" Target="../media/image91.png"/><Relationship Id="rId31" Type="http://schemas.openxmlformats.org/officeDocument/2006/relationships/image" Target="../media/image180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94.png"/><Relationship Id="rId27" Type="http://schemas.openxmlformats.org/officeDocument/2006/relationships/image" Target="../media/image181.png"/><Relationship Id="rId30" Type="http://schemas.openxmlformats.org/officeDocument/2006/relationships/image" Target="../media/image179.png"/><Relationship Id="rId35" Type="http://schemas.openxmlformats.org/officeDocument/2006/relationships/image" Target="../media/image82.png"/><Relationship Id="rId8" Type="http://schemas.openxmlformats.org/officeDocument/2006/relationships/image" Target="../media/image153.png"/><Relationship Id="rId3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34" Type="http://schemas.openxmlformats.org/officeDocument/2006/relationships/image" Target="../media/image8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186.png"/><Relationship Id="rId37" Type="http://schemas.openxmlformats.org/officeDocument/2006/relationships/image" Target="../media/image84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82.png"/><Relationship Id="rId36" Type="http://schemas.openxmlformats.org/officeDocument/2006/relationships/image" Target="../media/image83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31" Type="http://schemas.openxmlformats.org/officeDocument/2006/relationships/image" Target="../media/image180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85.png"/><Relationship Id="rId27" Type="http://schemas.openxmlformats.org/officeDocument/2006/relationships/image" Target="../media/image181.png"/><Relationship Id="rId30" Type="http://schemas.openxmlformats.org/officeDocument/2006/relationships/image" Target="../media/image179.png"/><Relationship Id="rId35" Type="http://schemas.openxmlformats.org/officeDocument/2006/relationships/image" Target="../media/image82.png"/><Relationship Id="rId8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34" Type="http://schemas.openxmlformats.org/officeDocument/2006/relationships/image" Target="../media/image82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33" Type="http://schemas.openxmlformats.org/officeDocument/2006/relationships/image" Target="../media/image80.png"/><Relationship Id="rId38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32" Type="http://schemas.openxmlformats.org/officeDocument/2006/relationships/image" Target="../media/image81.png"/><Relationship Id="rId37" Type="http://schemas.openxmlformats.org/officeDocument/2006/relationships/image" Target="../media/image85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82.png"/><Relationship Id="rId36" Type="http://schemas.openxmlformats.org/officeDocument/2006/relationships/image" Target="../media/image84.png"/><Relationship Id="rId10" Type="http://schemas.openxmlformats.org/officeDocument/2006/relationships/image" Target="../media/image155.png"/><Relationship Id="rId19" Type="http://schemas.openxmlformats.org/officeDocument/2006/relationships/image" Target="../media/image154.png"/><Relationship Id="rId31" Type="http://schemas.openxmlformats.org/officeDocument/2006/relationships/image" Target="../media/image180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85.png"/><Relationship Id="rId27" Type="http://schemas.openxmlformats.org/officeDocument/2006/relationships/image" Target="../media/image187.png"/><Relationship Id="rId30" Type="http://schemas.openxmlformats.org/officeDocument/2006/relationships/image" Target="../media/image189.png"/><Relationship Id="rId35" Type="http://schemas.openxmlformats.org/officeDocument/2006/relationships/image" Target="../media/image83.png"/><Relationship Id="rId8" Type="http://schemas.openxmlformats.org/officeDocument/2006/relationships/image" Target="../media/image1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88.png"/><Relationship Id="rId26" Type="http://schemas.openxmlformats.org/officeDocument/2006/relationships/image" Target="../media/image83.png"/><Relationship Id="rId3" Type="http://schemas.openxmlformats.org/officeDocument/2006/relationships/image" Target="../media/image1440.png"/><Relationship Id="rId21" Type="http://schemas.openxmlformats.org/officeDocument/2006/relationships/image" Target="../media/image19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82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7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80.png"/><Relationship Id="rId15" Type="http://schemas.openxmlformats.org/officeDocument/2006/relationships/image" Target="../media/image185.png"/><Relationship Id="rId23" Type="http://schemas.openxmlformats.org/officeDocument/2006/relationships/image" Target="../media/image81.png"/><Relationship Id="rId10" Type="http://schemas.openxmlformats.org/officeDocument/2006/relationships/image" Target="../media/image155.png"/><Relationship Id="rId19" Type="http://schemas.openxmlformats.org/officeDocument/2006/relationships/image" Target="../media/image189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91.png"/><Relationship Id="rId27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88.png"/><Relationship Id="rId26" Type="http://schemas.openxmlformats.org/officeDocument/2006/relationships/image" Target="../media/image96.png"/><Relationship Id="rId3" Type="http://schemas.openxmlformats.org/officeDocument/2006/relationships/image" Target="../media/image1440.png"/><Relationship Id="rId21" Type="http://schemas.openxmlformats.org/officeDocument/2006/relationships/image" Target="../media/image193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82.png"/><Relationship Id="rId25" Type="http://schemas.openxmlformats.org/officeDocument/2006/relationships/image" Target="../media/image95.png"/><Relationship Id="rId33" Type="http://schemas.openxmlformats.org/officeDocument/2006/relationships/image" Target="../media/image8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7.png"/><Relationship Id="rId20" Type="http://schemas.openxmlformats.org/officeDocument/2006/relationships/image" Target="../media/image180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56.png"/><Relationship Id="rId24" Type="http://schemas.openxmlformats.org/officeDocument/2006/relationships/image" Target="../media/image196.png"/><Relationship Id="rId32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95.png"/><Relationship Id="rId28" Type="http://schemas.openxmlformats.org/officeDocument/2006/relationships/image" Target="../media/image81.png"/><Relationship Id="rId10" Type="http://schemas.openxmlformats.org/officeDocument/2006/relationships/image" Target="../media/image155.png"/><Relationship Id="rId19" Type="http://schemas.openxmlformats.org/officeDocument/2006/relationships/image" Target="../media/image189.png"/><Relationship Id="rId31" Type="http://schemas.openxmlformats.org/officeDocument/2006/relationships/image" Target="../media/image83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94.png"/><Relationship Id="rId27" Type="http://schemas.openxmlformats.org/officeDocument/2006/relationships/image" Target="../media/image97.png"/><Relationship Id="rId30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83.png"/><Relationship Id="rId10" Type="http://schemas.openxmlformats.org/officeDocument/2006/relationships/image" Target="../media/image155.png"/><Relationship Id="rId19" Type="http://schemas.openxmlformats.org/officeDocument/2006/relationships/image" Target="../media/image1640.png"/><Relationship Id="rId4" Type="http://schemas.openxmlformats.org/officeDocument/2006/relationships/image" Target="../media/image1450.png"/><Relationship Id="rId9" Type="http://schemas.openxmlformats.org/officeDocument/2006/relationships/image" Target="../media/image1380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202.png"/><Relationship Id="rId3" Type="http://schemas.openxmlformats.org/officeDocument/2006/relationships/image" Target="../media/image1440.png"/><Relationship Id="rId21" Type="http://schemas.openxmlformats.org/officeDocument/2006/relationships/image" Target="../media/image84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20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1640.png"/><Relationship Id="rId10" Type="http://schemas.openxmlformats.org/officeDocument/2006/relationships/image" Target="../media/image155.png"/><Relationship Id="rId19" Type="http://schemas.openxmlformats.org/officeDocument/2006/relationships/image" Target="../media/image82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Relationship Id="rId22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98.png"/><Relationship Id="rId26" Type="http://schemas.openxmlformats.org/officeDocument/2006/relationships/image" Target="../media/image83.png"/><Relationship Id="rId3" Type="http://schemas.openxmlformats.org/officeDocument/2006/relationships/image" Target="../media/image1440.png"/><Relationship Id="rId21" Type="http://schemas.openxmlformats.org/officeDocument/2006/relationships/image" Target="../media/image205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93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2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202.png"/><Relationship Id="rId5" Type="http://schemas.openxmlformats.org/officeDocument/2006/relationships/image" Target="../media/image79.png"/><Relationship Id="rId15" Type="http://schemas.openxmlformats.org/officeDocument/2006/relationships/image" Target="../media/image91.png"/><Relationship Id="rId23" Type="http://schemas.openxmlformats.org/officeDocument/2006/relationships/image" Target="../media/image201.png"/><Relationship Id="rId28" Type="http://schemas.openxmlformats.org/officeDocument/2006/relationships/image" Target="../media/image85.png"/><Relationship Id="rId10" Type="http://schemas.openxmlformats.org/officeDocument/2006/relationships/image" Target="../media/image155.png"/><Relationship Id="rId19" Type="http://schemas.openxmlformats.org/officeDocument/2006/relationships/image" Target="../media/image2030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Relationship Id="rId22" Type="http://schemas.openxmlformats.org/officeDocument/2006/relationships/image" Target="../media/image206.png"/><Relationship Id="rId27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40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750.png"/><Relationship Id="rId17" Type="http://schemas.openxmlformats.org/officeDocument/2006/relationships/image" Target="../media/image162.png"/><Relationship Id="rId25" Type="http://schemas.openxmlformats.org/officeDocument/2006/relationships/image" Target="../media/image18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79.png"/><Relationship Id="rId15" Type="http://schemas.openxmlformats.org/officeDocument/2006/relationships/image" Target="../media/image1791.png"/><Relationship Id="rId23" Type="http://schemas.openxmlformats.org/officeDocument/2006/relationships/image" Target="../media/image168.png"/><Relationship Id="rId28" Type="http://schemas.openxmlformats.org/officeDocument/2006/relationships/image" Target="../media/image83.png"/><Relationship Id="rId10" Type="http://schemas.openxmlformats.org/officeDocument/2006/relationships/image" Target="../media/image155.png"/><Relationship Id="rId19" Type="http://schemas.openxmlformats.org/officeDocument/2006/relationships/image" Target="../media/image1720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Relationship Id="rId22" Type="http://schemas.openxmlformats.org/officeDocument/2006/relationships/image" Target="../media/image1800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83.png"/><Relationship Id="rId3" Type="http://schemas.openxmlformats.org/officeDocument/2006/relationships/image" Target="../media/image144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101.png"/><Relationship Id="rId10" Type="http://schemas.openxmlformats.org/officeDocument/2006/relationships/image" Target="../media/image155.png"/><Relationship Id="rId19" Type="http://schemas.openxmlformats.org/officeDocument/2006/relationships/image" Target="../media/image84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83.png"/><Relationship Id="rId3" Type="http://schemas.openxmlformats.org/officeDocument/2006/relationships/image" Target="../media/image144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207.png"/><Relationship Id="rId10" Type="http://schemas.openxmlformats.org/officeDocument/2006/relationships/image" Target="../media/image155.png"/><Relationship Id="rId19" Type="http://schemas.openxmlformats.org/officeDocument/2006/relationships/image" Target="../media/image85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83.png"/><Relationship Id="rId3" Type="http://schemas.openxmlformats.org/officeDocument/2006/relationships/image" Target="../media/image144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207.png"/><Relationship Id="rId10" Type="http://schemas.openxmlformats.org/officeDocument/2006/relationships/image" Target="../media/image155.png"/><Relationship Id="rId19" Type="http://schemas.openxmlformats.org/officeDocument/2006/relationships/image" Target="../media/image84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83.png"/><Relationship Id="rId3" Type="http://schemas.openxmlformats.org/officeDocument/2006/relationships/image" Target="../media/image144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207.png"/><Relationship Id="rId10" Type="http://schemas.openxmlformats.org/officeDocument/2006/relationships/image" Target="../media/image155.png"/><Relationship Id="rId19" Type="http://schemas.openxmlformats.org/officeDocument/2006/relationships/image" Target="../media/image85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83.png"/><Relationship Id="rId3" Type="http://schemas.openxmlformats.org/officeDocument/2006/relationships/image" Target="../media/image144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9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11" Type="http://schemas.openxmlformats.org/officeDocument/2006/relationships/image" Target="../media/image156.png"/><Relationship Id="rId5" Type="http://schemas.openxmlformats.org/officeDocument/2006/relationships/image" Target="../media/image79.png"/><Relationship Id="rId15" Type="http://schemas.openxmlformats.org/officeDocument/2006/relationships/image" Target="../media/image209.png"/><Relationship Id="rId10" Type="http://schemas.openxmlformats.org/officeDocument/2006/relationships/image" Target="../media/image155.png"/><Relationship Id="rId19" Type="http://schemas.openxmlformats.org/officeDocument/2006/relationships/image" Target="../media/image84.png"/><Relationship Id="rId4" Type="http://schemas.openxmlformats.org/officeDocument/2006/relationships/image" Target="../media/image1450.png"/><Relationship Id="rId9" Type="http://schemas.openxmlformats.org/officeDocument/2006/relationships/image" Target="../media/image1541.png"/><Relationship Id="rId14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40.png"/><Relationship Id="rId4" Type="http://schemas.openxmlformats.org/officeDocument/2006/relationships/image" Target="../media/image18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13" Type="http://schemas.openxmlformats.org/officeDocument/2006/relationships/image" Target="../media/image1600.png"/><Relationship Id="rId3" Type="http://schemas.openxmlformats.org/officeDocument/2006/relationships/image" Target="../media/image1500.png"/><Relationship Id="rId7" Type="http://schemas.openxmlformats.org/officeDocument/2006/relationships/image" Target="../media/image1540.png"/><Relationship Id="rId12" Type="http://schemas.openxmlformats.org/officeDocument/2006/relationships/image" Target="../media/image159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4.png"/><Relationship Id="rId11" Type="http://schemas.openxmlformats.org/officeDocument/2006/relationships/image" Target="../media/image1580.png"/><Relationship Id="rId5" Type="http://schemas.openxmlformats.org/officeDocument/2006/relationships/image" Target="../media/image103.png"/><Relationship Id="rId15" Type="http://schemas.openxmlformats.org/officeDocument/2006/relationships/image" Target="../media/image1850.png"/><Relationship Id="rId10" Type="http://schemas.openxmlformats.org/officeDocument/2006/relationships/image" Target="../media/image1570.png"/><Relationship Id="rId4" Type="http://schemas.openxmlformats.org/officeDocument/2006/relationships/image" Target="../media/image1510.png"/><Relationship Id="rId9" Type="http://schemas.openxmlformats.org/officeDocument/2006/relationships/image" Target="../media/image1560.png"/><Relationship Id="rId14" Type="http://schemas.openxmlformats.org/officeDocument/2006/relationships/image" Target="../media/image16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80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6.png"/><Relationship Id="rId5" Type="http://schemas.openxmlformats.org/officeDocument/2006/relationships/image" Target="../media/image1910.png"/><Relationship Id="rId4" Type="http://schemas.openxmlformats.org/officeDocument/2006/relationships/image" Target="../media/image190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7.png"/><Relationship Id="rId16" Type="http://schemas.openxmlformats.org/officeDocument/2006/relationships/image" Target="../media/image8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smtClean="0"/>
              <a:t>202</a:t>
            </a:r>
            <a:r>
              <a:rPr lang="en-US" dirty="0" smtClean="0"/>
              <a:t>2</a:t>
            </a:r>
            <a:r>
              <a:rPr dirty="0"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 smtClean="0"/>
              <a:t>11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>
            <a:normAutofit/>
          </a:bodyPr>
          <a:lstStyle>
            <a:lvl1pPr defTabSz="2292095">
              <a:defRPr sz="12032" spc="-120"/>
            </a:lvl1pPr>
          </a:lstStyle>
          <a:p>
            <a:r>
              <a:rPr lang="ko-KR" altLang="en-US" b="1" dirty="0" err="1"/>
              <a:t>딥러닝</a:t>
            </a:r>
            <a:r>
              <a:rPr lang="ko-KR" altLang="en-US" b="1" dirty="0"/>
              <a:t> 학습 </a:t>
            </a:r>
            <a:r>
              <a:rPr lang="en-US" altLang="ko-KR" b="1" dirty="0"/>
              <a:t>– </a:t>
            </a:r>
            <a:r>
              <a:rPr lang="ko-KR" altLang="en-US" b="1" dirty="0" err="1"/>
              <a:t>오차역전파</a:t>
            </a:r>
            <a:r>
              <a:rPr lang="en-US" altLang="ko-KR" b="1" dirty="0"/>
              <a:t>(Error Backpropagation)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642026" y="3910519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2026" y="9296400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175785" y="3910519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175785" y="9296400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7" name="직선 화살표 연결선 6"/>
          <p:cNvCxnSpPr>
            <a:stCxn id="4" idx="6"/>
            <a:endCxn id="27" idx="2"/>
          </p:cNvCxnSpPr>
          <p:nvPr/>
        </p:nvCxnSpPr>
        <p:spPr>
          <a:xfrm>
            <a:off x="2431916" y="4902740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4" idx="6"/>
            <a:endCxn id="28" idx="2"/>
          </p:cNvCxnSpPr>
          <p:nvPr/>
        </p:nvCxnSpPr>
        <p:spPr>
          <a:xfrm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stCxn id="26" idx="6"/>
            <a:endCxn id="27" idx="2"/>
          </p:cNvCxnSpPr>
          <p:nvPr/>
        </p:nvCxnSpPr>
        <p:spPr>
          <a:xfrm flipV="1"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26" idx="6"/>
            <a:endCxn id="28" idx="2"/>
          </p:cNvCxnSpPr>
          <p:nvPr/>
        </p:nvCxnSpPr>
        <p:spPr>
          <a:xfrm>
            <a:off x="2431916" y="10288621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393692" y="4208471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692" y="4208471"/>
                <a:ext cx="2415704" cy="1478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809396" y="4208471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396" y="4208471"/>
                <a:ext cx="2415704" cy="1478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1994" y="4217801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94" y="4217801"/>
                <a:ext cx="2415704" cy="1478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1374592" y="4217801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592" y="4217801"/>
                <a:ext cx="2415704" cy="1478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293705" y="2424367"/>
                <a:ext cx="9745692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705" y="2424367"/>
                <a:ext cx="9745692" cy="14785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15561029" y="6276140"/>
            <a:ext cx="6929321" cy="6992388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11729" y="6518808"/>
                <a:ext cx="6027906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729" y="6518808"/>
                <a:ext cx="6027906" cy="14785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11729" y="8237558"/>
                <a:ext cx="6027906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729" y="8237558"/>
                <a:ext cx="6027906" cy="14785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11729" y="9890748"/>
                <a:ext cx="6027906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729" y="9890748"/>
                <a:ext cx="6027906" cy="14785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11729" y="11543938"/>
                <a:ext cx="6027906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729" y="11543938"/>
                <a:ext cx="6027906" cy="14785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4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933" y="3942322"/>
            <a:ext cx="8575902" cy="810126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4200764" y="12250980"/>
            <a:ext cx="995172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007984" y="3575149"/>
            <a:ext cx="30784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/>
              <a:t>COST(</a:t>
            </a:r>
            <a:r>
              <a:rPr lang="ko-KR" altLang="en-US" sz="4000" dirty="0"/>
              <a:t>비용</a:t>
            </a:r>
            <a:r>
              <a:rPr lang="en-US" altLang="ko-KR" sz="4000" dirty="0"/>
              <a:t>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56176" y="12609050"/>
            <a:ext cx="2667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/>
              <a:t>가중치</a:t>
            </a:r>
            <a:r>
              <a:rPr lang="en-US" altLang="ko-KR" sz="4000" dirty="0"/>
              <a:t>(W)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1051496" y="2617309"/>
            <a:ext cx="8228691" cy="9648092"/>
          </a:xfrm>
        </p:spPr>
        <p:txBody>
          <a:bodyPr>
            <a:normAutofit/>
          </a:bodyPr>
          <a:lstStyle/>
          <a:p>
            <a:r>
              <a:rPr lang="en-US" altLang="ko-KR" dirty="0"/>
              <a:t>Multiple Linear Regression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3463" y="3357491"/>
            <a:ext cx="476114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1495" y="5649051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1495" y="8436197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/>
              <p:nvPr/>
            </p:nvSpPr>
            <p:spPr>
              <a:xfrm>
                <a:off x="661994" y="4348327"/>
                <a:ext cx="11204573" cy="699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+…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94" y="4348327"/>
                <a:ext cx="11204573" cy="69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541679" y="6410013"/>
                <a:ext cx="10722330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4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9" y="6410013"/>
                <a:ext cx="10722330" cy="1614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08540" y="9337707"/>
                <a:ext cx="13379116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0" y="9337707"/>
                <a:ext cx="13379116" cy="1614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7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1051496" y="2617309"/>
            <a:ext cx="8228691" cy="9648092"/>
          </a:xfrm>
        </p:spPr>
        <p:txBody>
          <a:bodyPr>
            <a:normAutofit/>
          </a:bodyPr>
          <a:lstStyle/>
          <a:p>
            <a:r>
              <a:rPr lang="en-US" altLang="ko-KR" dirty="0"/>
              <a:t>Multiple Linear Regression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3463" y="3357491"/>
            <a:ext cx="476114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1.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1495" y="5649051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>
                <a:solidFill>
                  <a:srgbClr val="0066FF"/>
                </a:solidFill>
              </a:rPr>
              <a:t>2.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비용 함수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1495" y="8436197"/>
            <a:ext cx="574660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>
                <a:solidFill>
                  <a:srgbClr val="0066FF"/>
                </a:solidFill>
              </a:rPr>
              <a:t>다중 선형회귀 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/>
              <p:nvPr/>
            </p:nvSpPr>
            <p:spPr>
              <a:xfrm>
                <a:off x="661994" y="4351949"/>
                <a:ext cx="11204573" cy="6926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0</m:t>
                          </m:r>
                        </m:sub>
                      </m:sSub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+…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60F57D-A6F8-4986-9AE6-1BEE5B5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94" y="4351949"/>
                <a:ext cx="11204573" cy="692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541679" y="6410013"/>
                <a:ext cx="10722330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4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9" y="6410013"/>
                <a:ext cx="10722330" cy="1614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08540" y="9337707"/>
                <a:ext cx="13379116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0" y="9337707"/>
                <a:ext cx="13379116" cy="1614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462153" y="2790402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53" y="2790402"/>
                <a:ext cx="12882937" cy="2665923"/>
              </a:xfrm>
              <a:prstGeom prst="rect">
                <a:avLst/>
              </a:prstGeom>
              <a:blipFill>
                <a:blip r:embed="rId5"/>
                <a:stretch>
                  <a:fillRect l="-2460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1858447" y="9101140"/>
            <a:ext cx="9252000" cy="2088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020662" y="5762125"/>
                <a:ext cx="7843738" cy="1676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662" y="5762125"/>
                <a:ext cx="7843738" cy="1676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625340" y="9404577"/>
                <a:ext cx="6387375" cy="1552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̇"/>
                          <m:ctrlPr>
                            <a:rPr lang="en-US" altLang="ko-KR" sz="4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340" y="9404577"/>
                <a:ext cx="6387375" cy="1552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234502" y="9259658"/>
                <a:ext cx="3242724" cy="16024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502" y="9259658"/>
                <a:ext cx="3242724" cy="16024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929078" y="11244399"/>
                <a:ext cx="11452699" cy="1676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̇"/>
                          <m:ctrlPr>
                            <a:rPr lang="en-US" altLang="ko-KR" sz="4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078" y="11244399"/>
                <a:ext cx="11452699" cy="1676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1811877" y="6173446"/>
            <a:ext cx="9252000" cy="2088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213365" y="7686500"/>
                <a:ext cx="10070246" cy="13471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ko-KR" sz="4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sz="4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365" y="7686500"/>
                <a:ext cx="10070246" cy="13471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5" name="타원 44"/>
          <p:cNvSpPr/>
          <p:nvPr/>
        </p:nvSpPr>
        <p:spPr>
          <a:xfrm>
            <a:off x="9777366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155292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152352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510339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339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510338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338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/>
          <p:cNvSpPr/>
          <p:nvPr/>
        </p:nvSpPr>
        <p:spPr>
          <a:xfrm>
            <a:off x="9878897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755274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715244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5444144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5441204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778258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258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797713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713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0085428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428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0167073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073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010772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772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010772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772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</p:cNvCxnSpPr>
          <p:nvPr/>
        </p:nvCxnSpPr>
        <p:spPr>
          <a:xfrm>
            <a:off x="8592352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</p:cNvCxnSpPr>
          <p:nvPr/>
        </p:nvCxnSpPr>
        <p:spPr>
          <a:xfrm>
            <a:off x="8595292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1268621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/>
          <p:nvPr/>
        </p:nvCxnSpPr>
        <p:spPr>
          <a:xfrm>
            <a:off x="11269531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endCxn id="84" idx="2"/>
          </p:cNvCxnSpPr>
          <p:nvPr/>
        </p:nvCxnSpPr>
        <p:spPr>
          <a:xfrm>
            <a:off x="14204260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endCxn id="82" idx="2"/>
          </p:cNvCxnSpPr>
          <p:nvPr/>
        </p:nvCxnSpPr>
        <p:spPr>
          <a:xfrm flipV="1">
            <a:off x="14203140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</p:cNvCxnSpPr>
          <p:nvPr/>
        </p:nvCxnSpPr>
        <p:spPr>
          <a:xfrm>
            <a:off x="8592352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</p:cNvCxnSpPr>
          <p:nvPr/>
        </p:nvCxnSpPr>
        <p:spPr>
          <a:xfrm flipV="1">
            <a:off x="8595292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11269531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/>
          <p:nvPr/>
        </p:nvCxnSpPr>
        <p:spPr>
          <a:xfrm>
            <a:off x="11268621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endCxn id="82" idx="2"/>
          </p:cNvCxnSpPr>
          <p:nvPr/>
        </p:nvCxnSpPr>
        <p:spPr>
          <a:xfrm>
            <a:off x="14204260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endCxn id="84" idx="2"/>
          </p:cNvCxnSpPr>
          <p:nvPr/>
        </p:nvCxnSpPr>
        <p:spPr>
          <a:xfrm flipV="1">
            <a:off x="14203140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80688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88" y="3527004"/>
                <a:ext cx="891555" cy="49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072727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727" y="6441171"/>
                <a:ext cx="891555" cy="49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518084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84" y="4142239"/>
                <a:ext cx="891555" cy="49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22266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66" y="7535780"/>
                <a:ext cx="891555" cy="4903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01194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194" y="3543219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38590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590" y="4158454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142772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2772" y="7551995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135698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698" y="3527004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821544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544" y="6281298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077276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276" y="7548755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285093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93" y="4249214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0951735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735" y="6208409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0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1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584291" y="9409630"/>
                <a:ext cx="5868273" cy="83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91" y="9409630"/>
                <a:ext cx="5868273" cy="8325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584288" y="11731760"/>
                <a:ext cx="5868273" cy="83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88" y="11731760"/>
                <a:ext cx="5868273" cy="8325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2342769" y="9058664"/>
                <a:ext cx="6569523" cy="1505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2769" y="9058664"/>
                <a:ext cx="6569523" cy="15059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2381679" y="11429306"/>
                <a:ext cx="6569523" cy="1505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679" y="11429306"/>
                <a:ext cx="6569523" cy="150599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직사각형 82"/>
          <p:cNvSpPr/>
          <p:nvPr/>
        </p:nvSpPr>
        <p:spPr>
          <a:xfrm>
            <a:off x="5428032" y="9014182"/>
            <a:ext cx="13484260" cy="1608535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74648" y="3020272"/>
            <a:ext cx="3876693" cy="202179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673627" y="6553310"/>
            <a:ext cx="3876693" cy="2021792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428032" y="11343761"/>
            <a:ext cx="13484260" cy="1608535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11684150" y="9825898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11703604" y="12238718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3542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직사각형 85"/>
          <p:cNvSpPr/>
          <p:nvPr/>
        </p:nvSpPr>
        <p:spPr>
          <a:xfrm>
            <a:off x="12363381" y="3020272"/>
            <a:ext cx="3876693" cy="202179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362360" y="6553310"/>
            <a:ext cx="3876693" cy="2021792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00502" y="9014182"/>
            <a:ext cx="16784954" cy="1608535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800502" y="11343761"/>
            <a:ext cx="16784954" cy="1608535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13318400" y="9825898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13318399" y="12238718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936686" y="9360453"/>
                <a:ext cx="9440136" cy="8801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𝟒</m:t>
                          </m:r>
                        </m:sub>
                      </m:sSub>
                      <m:r>
                        <a:rPr lang="ko-KR" alt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ko-KR" alt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6" y="9360453"/>
                <a:ext cx="9440136" cy="880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3918662" y="9087729"/>
                <a:ext cx="6569523" cy="1505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662" y="9087729"/>
                <a:ext cx="6569523" cy="15059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3900890" y="11421860"/>
                <a:ext cx="6569523" cy="1505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0890" y="11421860"/>
                <a:ext cx="6569523" cy="15059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875643" y="11707971"/>
                <a:ext cx="9385990" cy="8801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𝟔</m:t>
                          </m:r>
                        </m:sub>
                      </m:sSub>
                      <m:r>
                        <a:rPr lang="ko-KR" alt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ko-KR" alt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43" y="11707971"/>
                <a:ext cx="9385990" cy="8801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9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3042953" y="8625976"/>
            <a:ext cx="7623345" cy="854566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42953" y="9595533"/>
            <a:ext cx="7605277" cy="869402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071567" y="3020272"/>
            <a:ext cx="2035144" cy="202179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070545" y="6553310"/>
            <a:ext cx="2061213" cy="2021792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60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2392990" y="10642060"/>
            <a:ext cx="4319093" cy="1275653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804014" y="10627024"/>
            <a:ext cx="4581361" cy="1290689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071567" y="3020272"/>
            <a:ext cx="5068586" cy="202179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070545" y="6553310"/>
            <a:ext cx="5069608" cy="2021792"/>
          </a:xfrm>
          <a:prstGeom prst="rect">
            <a:avLst/>
          </a:prstGeom>
          <a:noFill/>
          <a:ln w="508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직선 화살표 연결선 119"/>
          <p:cNvCxnSpPr>
            <a:stCxn id="84" idx="6"/>
            <a:endCxn id="72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직선 화살표 연결선 122"/>
          <p:cNvCxnSpPr>
            <a:stCxn id="82" idx="6"/>
            <a:endCxn id="86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2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2704289" y="11988975"/>
            <a:ext cx="8325289" cy="1275653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7070545" y="3093396"/>
            <a:ext cx="5069607" cy="5481706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타원 119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/>
          <p:cNvCxnSpPr>
            <a:stCxn id="74" idx="6"/>
            <a:endCxn id="86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직선 화살표 연결선 124"/>
          <p:cNvCxnSpPr>
            <a:stCxn id="72" idx="6"/>
            <a:endCxn id="120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415134" y="8664800"/>
                <a:ext cx="4380427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134" y="8664800"/>
                <a:ext cx="4380427" cy="72596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5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퍼셉트론</a:t>
            </a:r>
            <a:r>
              <a:rPr lang="en-US" altLang="ko-KR" b="1" dirty="0"/>
              <a:t>(Perceptron)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인공신경망의 한 종류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인간의 뉴런을 </a:t>
            </a:r>
            <a:r>
              <a:rPr lang="ko-KR" altLang="en-US" dirty="0" err="1">
                <a:solidFill>
                  <a:schemeClr val="tx1"/>
                </a:solidFill>
              </a:rPr>
              <a:t>본따서</a:t>
            </a:r>
            <a:r>
              <a:rPr lang="ko-KR" altLang="en-US" dirty="0">
                <a:solidFill>
                  <a:schemeClr val="tx1"/>
                </a:solidFill>
              </a:rPr>
              <a:t> 만듦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여러 입력신호의 총 합이 </a:t>
            </a:r>
            <a:r>
              <a:rPr lang="ko-KR" altLang="en-US" dirty="0" err="1">
                <a:solidFill>
                  <a:schemeClr val="tx1"/>
                </a:solidFill>
              </a:rPr>
              <a:t>임계치를</a:t>
            </a:r>
            <a:r>
              <a:rPr lang="ko-KR" altLang="en-US" dirty="0">
                <a:solidFill>
                  <a:schemeClr val="tx1"/>
                </a:solidFill>
              </a:rPr>
              <a:t> 넘어설 경우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을 넘어서지 않을 경우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반환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선형회귀</a:t>
            </a:r>
            <a:r>
              <a:rPr lang="ko-KR" altLang="en-US" dirty="0">
                <a:solidFill>
                  <a:schemeClr val="tx1"/>
                </a:solidFill>
              </a:rPr>
              <a:t> 및 로지스틱함수 유사한 구조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150" y="8799749"/>
            <a:ext cx="9643749" cy="4040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6" y="8663561"/>
            <a:ext cx="8273237" cy="40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014434" y="10132892"/>
                <a:ext cx="8667693" cy="1249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434" y="10132892"/>
                <a:ext cx="8667693" cy="12492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11947322" y="9861212"/>
            <a:ext cx="8734805" cy="1690289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070545" y="3093396"/>
            <a:ext cx="5069607" cy="5481706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타원 113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타원 122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/>
          <p:cNvCxnSpPr>
            <a:stCxn id="83" idx="6"/>
            <a:endCxn id="114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직선 화살표 연결선 125"/>
          <p:cNvCxnSpPr>
            <a:stCxn id="79" idx="6"/>
            <a:endCxn id="123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415134" y="8664800"/>
                <a:ext cx="4380427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134" y="8664800"/>
                <a:ext cx="4380427" cy="72596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95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11947322" y="8674438"/>
            <a:ext cx="8734805" cy="1690289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타원 113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타원 122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/>
          <p:cNvCxnSpPr>
            <a:stCxn id="83" idx="6"/>
            <a:endCxn id="114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직선 화살표 연결선 125"/>
          <p:cNvCxnSpPr>
            <a:stCxn id="79" idx="6"/>
            <a:endCxn id="123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직사각형 128"/>
          <p:cNvSpPr/>
          <p:nvPr/>
        </p:nvSpPr>
        <p:spPr>
          <a:xfrm>
            <a:off x="17070546" y="3093396"/>
            <a:ext cx="5089064" cy="1926076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9901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17070546" y="3093396"/>
            <a:ext cx="5089064" cy="1926076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타원 113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타원 122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/>
          <p:cNvCxnSpPr>
            <a:stCxn id="83" idx="6"/>
            <a:endCxn id="114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직선 화살표 연결선 125"/>
          <p:cNvCxnSpPr>
            <a:stCxn id="79" idx="6"/>
            <a:endCxn id="123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직사각형 129"/>
          <p:cNvSpPr/>
          <p:nvPr/>
        </p:nvSpPr>
        <p:spPr>
          <a:xfrm>
            <a:off x="11947322" y="8674438"/>
            <a:ext cx="8734805" cy="1690289"/>
          </a:xfrm>
          <a:prstGeom prst="rect">
            <a:avLst/>
          </a:prstGeom>
          <a:noFill/>
          <a:ln w="50800" cap="flat">
            <a:solidFill>
              <a:srgbClr val="00666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5913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434" y="8946118"/>
                <a:ext cx="8667693" cy="12492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11904049" y="10498378"/>
            <a:ext cx="6847838" cy="1690289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786200" y="10636407"/>
                <a:ext cx="6960769" cy="14142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200" y="10636407"/>
                <a:ext cx="6960769" cy="14142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/>
          <p:cNvCxnSpPr>
            <a:stCxn id="49" idx="6"/>
            <a:endCxn id="58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4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/>
          <p:cNvCxnSpPr>
            <a:stCxn id="66" idx="3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44" y="10662662"/>
                <a:ext cx="5131217" cy="11398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29" y="10706357"/>
                <a:ext cx="5131217" cy="11398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40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4000" b="1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0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altLang="ko-KR" sz="40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41" y="12059729"/>
                <a:ext cx="10044207" cy="11398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𝟖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46" y="8684152"/>
                <a:ext cx="8592970" cy="7522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𝟏𝟎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0" lang="en-US" altLang="ko-KR" sz="4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ko-KR" alt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6" y="9643751"/>
                <a:ext cx="9094638" cy="7522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526879" y="8544763"/>
                <a:ext cx="4177069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879" y="8544763"/>
                <a:ext cx="4177069" cy="11520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347362" y="9821269"/>
                <a:ext cx="4476633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362" y="9821269"/>
                <a:ext cx="4476633" cy="11520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347362" y="11072295"/>
                <a:ext cx="4589332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362" y="11072295"/>
                <a:ext cx="4589332" cy="11520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421885" y="12391791"/>
                <a:ext cx="4387056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885" y="12391791"/>
                <a:ext cx="4387056" cy="11520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/>
          <p:cNvCxnSpPr/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/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화살표 연결선 82"/>
          <p:cNvCxnSpPr/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타원 105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1"/>
                <a:ext cx="765891" cy="5207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0"/>
                <a:ext cx="765891" cy="5207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타원 109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타원 111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/>
          <p:cNvCxnSpPr>
            <a:stCxn id="107" idx="6"/>
            <a:endCxn id="110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직선 화살표 연결선 114"/>
          <p:cNvCxnSpPr>
            <a:stCxn id="106" idx="6"/>
            <a:endCxn id="112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4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49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2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5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39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59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39"/>
            <a:ext cx="1241915" cy="347351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1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39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0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27004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298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5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4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4"/>
            <a:ext cx="396469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stCxn id="64" idx="6"/>
            <a:endCxn id="65" idx="2"/>
          </p:cNvCxnSpPr>
          <p:nvPr/>
        </p:nvCxnSpPr>
        <p:spPr>
          <a:xfrm flipV="1">
            <a:off x="9587401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67" idx="6"/>
            <a:endCxn id="68" idx="2"/>
          </p:cNvCxnSpPr>
          <p:nvPr/>
        </p:nvCxnSpPr>
        <p:spPr>
          <a:xfrm flipV="1">
            <a:off x="14273118" y="4078393"/>
            <a:ext cx="274587" cy="1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타원 58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타원 60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>
            <a:endCxn id="59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직선 화살표 연결선 74"/>
          <p:cNvCxnSpPr>
            <a:endCxn id="61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8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4069809"/>
            <a:ext cx="312562" cy="858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1408" y="9257702"/>
                <a:ext cx="4177069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408" y="9257702"/>
                <a:ext cx="4177069" cy="11520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411891" y="10574215"/>
                <a:ext cx="4589332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91" y="10574215"/>
                <a:ext cx="4589332" cy="11520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18591408" y="9124771"/>
            <a:ext cx="4296679" cy="280134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>
            <a:endCxn id="41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직선 화살표 연결선 48"/>
          <p:cNvCxnSpPr>
            <a:endCxn id="43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58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19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4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5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09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9815114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9815114"/>
                <a:ext cx="15453099" cy="8894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5" y="10724149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5" y="10724149"/>
                <a:ext cx="15453099" cy="8894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23844" y="11732938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44" y="11732938"/>
                <a:ext cx="15453099" cy="8894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4069809"/>
            <a:ext cx="312562" cy="858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화살표 연결선 82"/>
          <p:cNvCxnSpPr>
            <a:endCxn id="69" idx="1"/>
          </p:cNvCxnSpPr>
          <p:nvPr/>
        </p:nvCxnSpPr>
        <p:spPr>
          <a:xfrm>
            <a:off x="11386285" y="7554757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endCxn id="69" idx="1"/>
          </p:cNvCxnSpPr>
          <p:nvPr/>
        </p:nvCxnSpPr>
        <p:spPr>
          <a:xfrm>
            <a:off x="11386285" y="4069809"/>
            <a:ext cx="1241005" cy="348494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직선 화살표 연결선 88"/>
          <p:cNvCxnSpPr>
            <a:endCxn id="66" idx="1"/>
          </p:cNvCxnSpPr>
          <p:nvPr/>
        </p:nvCxnSpPr>
        <p:spPr>
          <a:xfrm flipV="1">
            <a:off x="11386285" y="4074759"/>
            <a:ext cx="1242125" cy="3479998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591408" y="9257702"/>
                <a:ext cx="4177069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408" y="9257702"/>
                <a:ext cx="4177069" cy="11520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8411891" y="10574215"/>
                <a:ext cx="4589332" cy="11520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sz="3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3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91" y="10574215"/>
                <a:ext cx="4589332" cy="11520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/>
          <p:cNvSpPr/>
          <p:nvPr/>
        </p:nvSpPr>
        <p:spPr>
          <a:xfrm>
            <a:off x="18591408" y="9124771"/>
            <a:ext cx="4296679" cy="280134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>
            <a:endCxn id="55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화살표 연결선 59"/>
          <p:cNvCxnSpPr>
            <a:endCxn id="57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07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6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5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4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7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9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4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4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5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6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6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5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4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7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4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4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3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3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2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2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2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2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3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3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2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2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2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71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71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9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4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4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>
            <a:stCxn id="50" idx="6"/>
            <a:endCxn id="44" idx="1"/>
          </p:cNvCxnSpPr>
          <p:nvPr/>
        </p:nvCxnSpPr>
        <p:spPr>
          <a:xfrm>
            <a:off x="6860856" y="4078397"/>
            <a:ext cx="1080927" cy="2844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6" idx="6"/>
            <a:endCxn id="63" idx="1"/>
          </p:cNvCxnSpPr>
          <p:nvPr/>
        </p:nvCxnSpPr>
        <p:spPr>
          <a:xfrm>
            <a:off x="6863796" y="7551914"/>
            <a:ext cx="1078897" cy="2845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61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직선 화살표 연결선 99"/>
          <p:cNvCxnSpPr>
            <a:stCxn id="63" idx="3"/>
            <a:endCxn id="69" idx="1"/>
          </p:cNvCxnSpPr>
          <p:nvPr/>
        </p:nvCxnSpPr>
        <p:spPr>
          <a:xfrm>
            <a:off x="11386285" y="7554759"/>
            <a:ext cx="1241005" cy="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61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4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50" idx="6"/>
            <a:endCxn id="63" idx="1"/>
          </p:cNvCxnSpPr>
          <p:nvPr/>
        </p:nvCxnSpPr>
        <p:spPr>
          <a:xfrm>
            <a:off x="6860856" y="4078397"/>
            <a:ext cx="1081837" cy="3476362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6"/>
            <a:endCxn id="44" idx="1"/>
          </p:cNvCxnSpPr>
          <p:nvPr/>
        </p:nvCxnSpPr>
        <p:spPr>
          <a:xfrm flipV="1">
            <a:off x="6863796" y="4081241"/>
            <a:ext cx="1077987" cy="347067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직선 화살표 연결선 104"/>
          <p:cNvCxnSpPr>
            <a:endCxn id="66" idx="1"/>
          </p:cNvCxnSpPr>
          <p:nvPr/>
        </p:nvCxnSpPr>
        <p:spPr>
          <a:xfrm flipV="1">
            <a:off x="11386285" y="4074761"/>
            <a:ext cx="1242125" cy="3477153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화살표 연결선 105"/>
          <p:cNvCxnSpPr>
            <a:stCxn id="44" idx="3"/>
            <a:endCxn id="69" idx="1"/>
          </p:cNvCxnSpPr>
          <p:nvPr/>
        </p:nvCxnSpPr>
        <p:spPr>
          <a:xfrm>
            <a:off x="11385375" y="4081241"/>
            <a:ext cx="1241915" cy="3473518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61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7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6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6"/>
                <a:ext cx="891555" cy="4903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41231" y="6441173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31" y="6441173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86588" y="414224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88" y="4142241"/>
                <a:ext cx="891555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690770" y="7535782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0" y="7535782"/>
                <a:ext cx="891555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17948" y="354322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948" y="3543221"/>
                <a:ext cx="891555" cy="4903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355344" y="4158456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44" y="4158456"/>
                <a:ext cx="891555" cy="4903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259526" y="7551997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526" y="7551997"/>
                <a:ext cx="891555" cy="4903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003440" y="353998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440" y="3539981"/>
                <a:ext cx="891555" cy="4903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689286" y="6281300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286" y="6281300"/>
                <a:ext cx="891555" cy="49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945018" y="7548757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5018" y="7548757"/>
                <a:ext cx="891555" cy="4903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152835" y="4249216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835" y="4249216"/>
                <a:ext cx="891555" cy="4903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049034" y="6208411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34" y="6208411"/>
                <a:ext cx="891555" cy="49039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 flipV="1">
            <a:off x="9485870" y="4017396"/>
            <a:ext cx="396469" cy="1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4271998" y="7551913"/>
            <a:ext cx="274587" cy="1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/>
          <p:nvPr/>
        </p:nvCxnSpPr>
        <p:spPr>
          <a:xfrm flipV="1">
            <a:off x="9587401" y="7551913"/>
            <a:ext cx="274587" cy="1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4273118" y="4078395"/>
            <a:ext cx="274587" cy="1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타원 58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타원 60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/>
          <p:cNvCxnSpPr>
            <a:endCxn id="59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직선 화살표 연결선 73"/>
          <p:cNvCxnSpPr>
            <a:endCxn id="61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0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4069809"/>
            <a:ext cx="312562" cy="858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endCxn id="36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8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0" y="8729966"/>
            <a:ext cx="8131949" cy="34073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뉴럴</a:t>
            </a:r>
            <a:r>
              <a:rPr lang="ko-KR" altLang="en-US" b="1" dirty="0"/>
              <a:t> 네트워크</a:t>
            </a:r>
            <a:r>
              <a:rPr lang="en-US" altLang="ko-KR" b="1" dirty="0"/>
              <a:t>(Neural Network)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39" y="2313926"/>
            <a:ext cx="4330186" cy="46662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4883" y="2104696"/>
            <a:ext cx="4993432" cy="4860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8290" y="9144705"/>
                <a:ext cx="7126187" cy="819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ko-KR" altLang="en-US" sz="4800" dirty="0"/>
                          <m:t> </m:t>
                        </m:r>
                      </m:sub>
                    </m:sSub>
                  </m:oMath>
                </a14:m>
                <a:r>
                  <a:rPr kumimoji="0" lang="en-US" altLang="ko-KR" sz="4800" b="1" u="none" strike="noStrike" cap="none" spc="0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Canela Text Regular"/>
                    <a:cs typeface="Canela Text Regular"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4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nela Text Regular"/>
                        <a:cs typeface="Canela Text Regular"/>
                        <a:sym typeface="Canela Text Regular"/>
                      </a:rPr>
                      <m:t>=</m:t>
                    </m:r>
                    <m:sSub>
                      <m:sSubPr>
                        <m:ctrlP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𝒘</m:t>
                        </m:r>
                      </m:e>
                      <m:sub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𝟏</m:t>
                        </m:r>
                      </m:sub>
                    </m:sSub>
                    <m:r>
                      <a:rPr kumimoji="0" lang="en-US" altLang="ko-KR" sz="4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+</m:t>
                    </m:r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290" y="9144705"/>
                <a:ext cx="7126187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8611209" y="10373320"/>
            <a:ext cx="6196363" cy="1620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8916790" y="10433622"/>
            <a:ext cx="5552910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/>
                </a:solidFill>
              </a:rPr>
              <a:t>1 if y &gt; threshold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chemeClr val="tx1"/>
                </a:solidFill>
              </a:rPr>
              <a:t>0 if y &lt; threshold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689138" y="8729656"/>
            <a:ext cx="1548242" cy="972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749172" y="7173926"/>
            <a:ext cx="93448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tx1"/>
                </a:solidFill>
              </a:rPr>
              <a:t>다층 </a:t>
            </a:r>
            <a:r>
              <a:rPr lang="ko-KR" altLang="en-US" sz="3600" b="1" dirty="0" err="1">
                <a:solidFill>
                  <a:schemeClr val="tx1"/>
                </a:solidFill>
              </a:rPr>
              <a:t>퍼셉트론</a:t>
            </a:r>
            <a:r>
              <a:rPr lang="en-US" altLang="ko-KR" sz="3600" b="1" dirty="0">
                <a:solidFill>
                  <a:schemeClr val="tx1"/>
                </a:solidFill>
              </a:rPr>
              <a:t>(Multi-Layer Perceptron, MLP)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7652178" y="10491971"/>
                <a:ext cx="4842693" cy="137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 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−(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𝑿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78" y="10491971"/>
                <a:ext cx="4842693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17827278" y="10368890"/>
            <a:ext cx="4375765" cy="1620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438" y="2262876"/>
            <a:ext cx="4330186" cy="46662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14730224" y="7124233"/>
            <a:ext cx="670661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FF0000"/>
                </a:solidFill>
              </a:rPr>
              <a:t>뉴럴</a:t>
            </a:r>
            <a:r>
              <a:rPr lang="ko-KR" altLang="en-US" sz="3600" b="1" dirty="0">
                <a:solidFill>
                  <a:srgbClr val="FF0000"/>
                </a:solidFill>
              </a:rPr>
              <a:t> 네트워크</a:t>
            </a:r>
            <a:r>
              <a:rPr lang="en-US" altLang="ko-KR" sz="3600" b="1" dirty="0">
                <a:solidFill>
                  <a:srgbClr val="FF0000"/>
                </a:solidFill>
              </a:rPr>
              <a:t>(Neural Network)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586814" y="2069136"/>
            <a:ext cx="4993432" cy="486000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685530" y="9144705"/>
                <a:ext cx="7126187" cy="819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ko-KR" altLang="en-US" sz="4800" dirty="0"/>
                          <m:t> </m:t>
                        </m:r>
                      </m:sub>
                    </m:sSub>
                  </m:oMath>
                </a14:m>
                <a:r>
                  <a:rPr kumimoji="0" lang="en-US" altLang="ko-KR" sz="4800" b="1" u="none" strike="noStrike" cap="none" spc="0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ea typeface="Canela Text Regular"/>
                    <a:cs typeface="Canela Text Regular"/>
                    <a:sym typeface="Canela Text Regular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4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nela Text Regular"/>
                        <a:cs typeface="Canela Text Regular"/>
                        <a:sym typeface="Canela Text Regular"/>
                      </a:rPr>
                      <m:t>=</m:t>
                    </m:r>
                    <m:sSub>
                      <m:sSubPr>
                        <m:ctrlP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𝒘</m:t>
                        </m:r>
                      </m:e>
                      <m:sub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sSubPr>
                      <m:e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4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𝟏</m:t>
                        </m:r>
                      </m:sub>
                    </m:sSub>
                    <m:r>
                      <a:rPr kumimoji="0" lang="en-US" altLang="ko-KR" sz="48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+</m:t>
                    </m:r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530" y="9144705"/>
                <a:ext cx="7126187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>
            <a:off x="15590801" y="10607735"/>
            <a:ext cx="1201053" cy="114231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89524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4069809"/>
            <a:ext cx="312562" cy="858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endCxn id="38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6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endCxn id="69" idx="1"/>
          </p:cNvCxnSpPr>
          <p:nvPr/>
        </p:nvCxnSpPr>
        <p:spPr>
          <a:xfrm>
            <a:off x="11386285" y="4069809"/>
            <a:ext cx="1241005" cy="3484948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endCxn id="36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7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endCxn id="69" idx="1"/>
          </p:cNvCxnSpPr>
          <p:nvPr/>
        </p:nvCxnSpPr>
        <p:spPr>
          <a:xfrm>
            <a:off x="11386285" y="4069809"/>
            <a:ext cx="1241005" cy="3484948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6" y="8806325"/>
                <a:ext cx="15453099" cy="889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75" y="10140491"/>
                <a:ext cx="15453099" cy="889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endCxn id="38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5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딥러닝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(Feed Forward &amp; Backpropagation)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330879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333586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83191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335839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81066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729156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330231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335839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335839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78231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83191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83191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83191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335839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77565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723793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77220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74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727255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81703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727255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79672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729276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81066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729156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4074759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407475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7551912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407475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4078395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19100" y="9762003"/>
                <a:ext cx="23507700" cy="1724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den>
                          </m:f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den>
                          </m:f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0000FF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0000FF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FF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9762003"/>
                <a:ext cx="23507700" cy="17245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4069809"/>
            <a:ext cx="312562" cy="8585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70" idx="6"/>
            <a:endCxn id="81" idx="2"/>
          </p:cNvCxnSpPr>
          <p:nvPr/>
        </p:nvCxnSpPr>
        <p:spPr>
          <a:xfrm flipV="1">
            <a:off x="14271998" y="7551911"/>
            <a:ext cx="274587" cy="1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endCxn id="69" idx="1"/>
          </p:cNvCxnSpPr>
          <p:nvPr/>
        </p:nvCxnSpPr>
        <p:spPr>
          <a:xfrm>
            <a:off x="11386285" y="4069809"/>
            <a:ext cx="1241005" cy="3484948"/>
          </a:xfrm>
          <a:prstGeom prst="straightConnector1">
            <a:avLst/>
          </a:prstGeom>
          <a:noFill/>
          <a:ln w="82550" cap="flat">
            <a:solidFill>
              <a:srgbClr val="FF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3527004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5" idx="6"/>
            <a:endCxn id="62" idx="2"/>
          </p:cNvCxnSpPr>
          <p:nvPr/>
        </p:nvCxnSpPr>
        <p:spPr>
          <a:xfrm>
            <a:off x="9485870" y="4055863"/>
            <a:ext cx="375208" cy="22530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50" idx="6"/>
            <a:endCxn id="44" idx="1"/>
          </p:cNvCxnSpPr>
          <p:nvPr/>
        </p:nvCxnSpPr>
        <p:spPr>
          <a:xfrm>
            <a:off x="6860856" y="4078395"/>
            <a:ext cx="1080927" cy="2844"/>
          </a:xfrm>
          <a:prstGeom prst="straightConnector1">
            <a:avLst/>
          </a:prstGeom>
          <a:noFill/>
          <a:ln w="82550" cap="flat">
            <a:solidFill>
              <a:schemeClr val="tx1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타원 42"/>
          <p:cNvSpPr/>
          <p:nvPr/>
        </p:nvSpPr>
        <p:spPr>
          <a:xfrm>
            <a:off x="20534397" y="3355759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3749666"/>
                <a:ext cx="765891" cy="490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20534397" y="6834757"/>
            <a:ext cx="1440000" cy="1440000"/>
          </a:xfrm>
          <a:prstGeom prst="ellipse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84" y="7287029"/>
                <a:ext cx="765891" cy="4903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>
            <a:endCxn id="43" idx="2"/>
          </p:cNvCxnSpPr>
          <p:nvPr/>
        </p:nvCxnSpPr>
        <p:spPr>
          <a:xfrm flipV="1">
            <a:off x="18748946" y="4075759"/>
            <a:ext cx="1785451" cy="2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직선 화살표 연결선 56"/>
          <p:cNvCxnSpPr>
            <a:endCxn id="48" idx="2"/>
          </p:cNvCxnSpPr>
          <p:nvPr/>
        </p:nvCxnSpPr>
        <p:spPr>
          <a:xfrm>
            <a:off x="18751886" y="7551912"/>
            <a:ext cx="1782511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337" y="3248450"/>
                <a:ext cx="1100005" cy="7075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ko-KR" sz="40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548" y="6738049"/>
                <a:ext cx="1100005" cy="7259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30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기울기 </a:t>
            </a:r>
            <a:r>
              <a:rPr lang="ko-KR" altLang="en-US" b="1" dirty="0" smtClean="0"/>
              <a:t>소실</a:t>
            </a:r>
            <a:r>
              <a:rPr lang="en-US" altLang="ko-KR" b="1" dirty="0"/>
              <a:t>(Gradient Vanishing)</a:t>
            </a:r>
            <a:endParaRPr lang="ko-KR" altLang="en-US" b="1" dirty="0"/>
          </a:p>
        </p:txBody>
      </p:sp>
      <p:sp>
        <p:nvSpPr>
          <p:cNvPr id="47" name="내용 개체 틀 2"/>
          <p:cNvSpPr>
            <a:spLocks noGrp="1"/>
          </p:cNvSpPr>
          <p:nvPr>
            <p:ph idx="1"/>
          </p:nvPr>
        </p:nvSpPr>
        <p:spPr>
          <a:xfrm>
            <a:off x="1219200" y="2821021"/>
            <a:ext cx="21948577" cy="9675779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깊은</a:t>
            </a:r>
            <a:r>
              <a:rPr lang="ko-KR" altLang="en-US" dirty="0"/>
              <a:t> 네트워크를 구성하게되면 </a:t>
            </a:r>
            <a:r>
              <a:rPr lang="ko-KR" altLang="en-US" dirty="0">
                <a:solidFill>
                  <a:srgbClr val="FF0000"/>
                </a:solidFill>
              </a:rPr>
              <a:t>점점 </a:t>
            </a:r>
            <a:r>
              <a:rPr lang="en-US" altLang="ko-KR" dirty="0">
                <a:solidFill>
                  <a:srgbClr val="FF0000"/>
                </a:solidFill>
              </a:rPr>
              <a:t>Gradient</a:t>
            </a:r>
            <a:r>
              <a:rPr lang="ko-KR" altLang="en-US" dirty="0">
                <a:solidFill>
                  <a:srgbClr val="FF0000"/>
                </a:solidFill>
              </a:rPr>
              <a:t>가 작아지는 현상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 err="1"/>
              <a:t>로지스틱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어느 지점에서나 </a:t>
            </a:r>
            <a:r>
              <a:rPr lang="en-US" altLang="ko-KR" dirty="0">
                <a:solidFill>
                  <a:srgbClr val="FF0000"/>
                </a:solidFill>
              </a:rPr>
              <a:t>0.25</a:t>
            </a:r>
            <a:r>
              <a:rPr lang="ko-KR" altLang="en-US" dirty="0">
                <a:solidFill>
                  <a:srgbClr val="FF0000"/>
                </a:solidFill>
              </a:rPr>
              <a:t>보다 작음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따라서 입력에 가까운 </a:t>
            </a:r>
            <a:r>
              <a:rPr lang="ko-KR" altLang="en-US" dirty="0" err="1">
                <a:solidFill>
                  <a:schemeClr val="tx1"/>
                </a:solidFill>
              </a:rPr>
              <a:t>파라미터에</a:t>
            </a:r>
            <a:r>
              <a:rPr lang="ko-KR" altLang="en-US" dirty="0">
                <a:solidFill>
                  <a:schemeClr val="tx1"/>
                </a:solidFill>
              </a:rPr>
              <a:t> 대한 미분에선 </a:t>
            </a:r>
            <a:r>
              <a:rPr lang="en-US" altLang="ko-KR" dirty="0">
                <a:solidFill>
                  <a:srgbClr val="FF0000"/>
                </a:solidFill>
              </a:rPr>
              <a:t>0.25</a:t>
            </a:r>
            <a:r>
              <a:rPr lang="ko-KR" altLang="en-US" dirty="0">
                <a:solidFill>
                  <a:srgbClr val="FF0000"/>
                </a:solidFill>
              </a:rPr>
              <a:t>보다 작은 값이 반복적으로 </a:t>
            </a:r>
            <a:r>
              <a:rPr lang="ko-KR" altLang="en-US" dirty="0" err="1">
                <a:solidFill>
                  <a:srgbClr val="FF0000"/>
                </a:solidFill>
              </a:rPr>
              <a:t>곱해짐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그러므로 네트워크망이 깊어지면 깊어질 수록 </a:t>
            </a:r>
            <a:r>
              <a:rPr lang="ko-KR" altLang="en-US" dirty="0">
                <a:solidFill>
                  <a:srgbClr val="FF0000"/>
                </a:solidFill>
              </a:rPr>
              <a:t>앞쪽 레이어의 </a:t>
            </a:r>
            <a:r>
              <a:rPr lang="ko-KR" altLang="en-US" dirty="0" err="1">
                <a:solidFill>
                  <a:srgbClr val="FF0000"/>
                </a:solidFill>
              </a:rPr>
              <a:t>파라미터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업데이트 크기가 매우 </a:t>
            </a:r>
            <a:r>
              <a:rPr lang="ko-KR" altLang="en-US" dirty="0" err="1"/>
              <a:t>작아짐으로</a:t>
            </a:r>
            <a:r>
              <a:rPr lang="ko-KR" altLang="en-US" dirty="0"/>
              <a:t> </a:t>
            </a:r>
            <a:r>
              <a:rPr lang="ko-KR" altLang="en-US" dirty="0" err="1"/>
              <a:t>제대로된</a:t>
            </a:r>
            <a:r>
              <a:rPr lang="ko-KR" altLang="en-US" dirty="0"/>
              <a:t> 학습 </a:t>
            </a:r>
            <a:r>
              <a:rPr lang="ko-KR" altLang="en-US" dirty="0" err="1"/>
              <a:t>어려워짐</a:t>
            </a:r>
            <a:endParaRPr lang="en-US" altLang="ko-KR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371" y="7683719"/>
            <a:ext cx="10060629" cy="4813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5301901" y="8326837"/>
                <a:ext cx="4842693" cy="137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 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−(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𝑿</m:t>
                              </m:r>
                              <m:r>
                                <a:rPr lang="en-US" altLang="ko-KR" sz="4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901" y="8326837"/>
                <a:ext cx="4842693" cy="1373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5301901" y="10420999"/>
                <a:ext cx="4842693" cy="14312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𝒅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𝒅</m:t>
                          </m:r>
                          <m:r>
                            <a:rPr lang="en-US" altLang="ko-KR" sz="4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𝒚</m:t>
                      </m:r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 =</m:t>
                      </m:r>
                      <m:f>
                        <m:f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−(</m:t>
                              </m:r>
                              <m:r>
                                <a:rPr kumimoji="0" lang="en-US" altLang="ko-KR" sz="4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𝑿</m:t>
                              </m:r>
                              <m:r>
                                <a:rPr lang="en-US" altLang="ko-KR" sz="4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901" y="10420999"/>
                <a:ext cx="4842693" cy="1431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92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기울기 소실</a:t>
            </a:r>
            <a:r>
              <a:rPr lang="en-US" altLang="ko-KR" b="1" dirty="0"/>
              <a:t>(Gradient Vanishing)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7941783" y="2725144"/>
            <a:ext cx="3443592" cy="15448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45870" y="275221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423796" y="6248262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20856" y="2774745"/>
            <a:ext cx="1440000" cy="1440000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3" y="3227017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3" y="3227017"/>
                <a:ext cx="765891" cy="49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778842" y="6707912"/>
                <a:ext cx="765891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42" y="6707912"/>
                <a:ext cx="765891" cy="49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9861078" y="277474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42693" y="619866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47401" y="624826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61988" y="624826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28410" y="2718664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833118" y="2774744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4547705" y="2774743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27290" y="6198662"/>
            <a:ext cx="3443592" cy="154488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31998" y="6248262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4546585" y="6248261"/>
            <a:ext cx="1440000" cy="14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7311886" y="6248262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308946" y="2774745"/>
            <a:ext cx="1440000" cy="14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46000" y="3192002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000" y="3192002"/>
                <a:ext cx="765891" cy="52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7665455" y="6654281"/>
                <a:ext cx="765891" cy="520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ko-K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55" y="6654281"/>
                <a:ext cx="765891" cy="52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353932" y="318855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2" y="3188550"/>
                <a:ext cx="765891" cy="528414"/>
              </a:xfrm>
              <a:prstGeom prst="rect">
                <a:avLst/>
              </a:prstGeom>
              <a:blipFill>
                <a:blip r:embed="rId7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435577" y="66889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577" y="6688900"/>
                <a:ext cx="765891" cy="528414"/>
              </a:xfrm>
              <a:prstGeom prst="rect">
                <a:avLst/>
              </a:prstGeom>
              <a:blipFill>
                <a:blip r:embed="rId8"/>
                <a:stretch>
                  <a:fillRect l="-10400" r="-25600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3233381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3233381"/>
                <a:ext cx="765891" cy="528414"/>
              </a:xfrm>
              <a:prstGeom prst="rect">
                <a:avLst/>
              </a:prstGeom>
              <a:blipFill>
                <a:blip r:embed="rId9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27526" y="6688900"/>
                <a:ext cx="765891" cy="528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,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26" y="6688900"/>
                <a:ext cx="765891" cy="528414"/>
              </a:xfrm>
              <a:prstGeom prst="rect">
                <a:avLst/>
              </a:prstGeom>
              <a:blipFill>
                <a:blip r:embed="rId10"/>
                <a:stretch>
                  <a:fillRect l="-10317" r="-25397" b="-160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882339" y="3213070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39" y="3213070"/>
                <a:ext cx="765891" cy="518283"/>
              </a:xfrm>
              <a:prstGeom prst="rect">
                <a:avLst/>
              </a:prstGeom>
              <a:blipFill>
                <a:blip r:embed="rId11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00407" y="6709119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07" y="6709119"/>
                <a:ext cx="765891" cy="518283"/>
              </a:xfrm>
              <a:prstGeom prst="rect">
                <a:avLst/>
              </a:prstGeom>
              <a:blipFill>
                <a:blip r:embed="rId12"/>
                <a:stretch>
                  <a:fillRect l="-5556" r="-100794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80" y="3227017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𝟎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80" y="3227017"/>
                <a:ext cx="765891" cy="518283"/>
              </a:xfrm>
              <a:prstGeom prst="rect">
                <a:avLst/>
              </a:prstGeom>
              <a:blipFill>
                <a:blip r:embed="rId13"/>
                <a:stretch>
                  <a:fillRect l="-5600" r="-101600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585679" y="6707912"/>
                <a:ext cx="765891" cy="518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𝝈</m:t>
                      </m:r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2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𝒉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,</m:t>
                              </m:r>
                              <m:r>
                                <a:rPr kumimoji="0" lang="en-US" altLang="ko-KR" sz="2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kumimoji="0" lang="en-US" altLang="ko-KR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</m:t>
                      </m:r>
                    </m:oMath>
                  </m:oMathPara>
                </a14:m>
                <a:endParaRPr kumimoji="0" lang="en-US" altLang="ko-KR" sz="2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679" y="6707912"/>
                <a:ext cx="765891" cy="518283"/>
              </a:xfrm>
              <a:prstGeom prst="rect">
                <a:avLst/>
              </a:prstGeom>
              <a:blipFill>
                <a:blip r:embed="rId14"/>
                <a:stretch>
                  <a:fillRect l="-5600" r="-101600" b="-18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/>
          <p:cNvCxnSpPr>
            <a:stCxn id="44" idx="3"/>
            <a:endCxn id="66" idx="1"/>
          </p:cNvCxnSpPr>
          <p:nvPr/>
        </p:nvCxnSpPr>
        <p:spPr>
          <a:xfrm flipV="1">
            <a:off x="11385375" y="3491109"/>
            <a:ext cx="1243035" cy="6480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직선 화살표 연결선 100"/>
          <p:cNvCxnSpPr>
            <a:stCxn id="66" idx="3"/>
            <a:endCxn id="84" idx="2"/>
          </p:cNvCxnSpPr>
          <p:nvPr/>
        </p:nvCxnSpPr>
        <p:spPr>
          <a:xfrm>
            <a:off x="16072002" y="3491109"/>
            <a:ext cx="1236944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69" idx="3"/>
            <a:endCxn id="82" idx="2"/>
          </p:cNvCxnSpPr>
          <p:nvPr/>
        </p:nvCxnSpPr>
        <p:spPr>
          <a:xfrm flipV="1">
            <a:off x="16070882" y="6968262"/>
            <a:ext cx="1241004" cy="2845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직선 화살표 연결선 106"/>
          <p:cNvCxnSpPr>
            <a:stCxn id="66" idx="3"/>
            <a:endCxn id="82" idx="2"/>
          </p:cNvCxnSpPr>
          <p:nvPr/>
        </p:nvCxnSpPr>
        <p:spPr>
          <a:xfrm>
            <a:off x="16072002" y="3491109"/>
            <a:ext cx="1239884" cy="3477153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직선 화살표 연결선 107"/>
          <p:cNvCxnSpPr>
            <a:stCxn id="69" idx="3"/>
            <a:endCxn id="84" idx="2"/>
          </p:cNvCxnSpPr>
          <p:nvPr/>
        </p:nvCxnSpPr>
        <p:spPr>
          <a:xfrm flipV="1">
            <a:off x="16070882" y="3494745"/>
            <a:ext cx="1238064" cy="3476362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19100" y="9762003"/>
                <a:ext cx="23507700" cy="17245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𝝏𝝈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̇"/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𝝏𝝈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9762003"/>
                <a:ext cx="23507700" cy="17245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stCxn id="67" idx="6"/>
            <a:endCxn id="95" idx="1"/>
          </p:cNvCxnSpPr>
          <p:nvPr/>
        </p:nvCxnSpPr>
        <p:spPr>
          <a:xfrm flipV="1">
            <a:off x="14273118" y="3486159"/>
            <a:ext cx="312562" cy="8585"/>
          </a:xfrm>
          <a:prstGeom prst="straightConnector1">
            <a:avLst/>
          </a:prstGeom>
          <a:noFill/>
          <a:ln w="82550" cap="flat">
            <a:solidFill>
              <a:srgbClr val="00B05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70" idx="6"/>
            <a:endCxn id="81" idx="2"/>
          </p:cNvCxnSpPr>
          <p:nvPr/>
        </p:nvCxnSpPr>
        <p:spPr>
          <a:xfrm flipV="1">
            <a:off x="14271998" y="6968261"/>
            <a:ext cx="274587" cy="1"/>
          </a:xfrm>
          <a:prstGeom prst="straightConnector1">
            <a:avLst/>
          </a:prstGeom>
          <a:noFill/>
          <a:ln w="82550" cap="flat">
            <a:solidFill>
              <a:srgbClr val="A7099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cxnSpLocks/>
            <a:endCxn id="69" idx="1"/>
          </p:cNvCxnSpPr>
          <p:nvPr/>
        </p:nvCxnSpPr>
        <p:spPr>
          <a:xfrm>
            <a:off x="11386285" y="3486159"/>
            <a:ext cx="1241005" cy="3484948"/>
          </a:xfrm>
          <a:prstGeom prst="straightConnector1">
            <a:avLst/>
          </a:prstGeom>
          <a:noFill/>
          <a:ln w="82550" cap="flat">
            <a:solidFill>
              <a:srgbClr val="A7099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749192" y="2943354"/>
                <a:ext cx="891555" cy="490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2" y="2943354"/>
                <a:ext cx="891555" cy="4903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5" idx="6"/>
            <a:endCxn id="62" idx="2"/>
          </p:cNvCxnSpPr>
          <p:nvPr/>
        </p:nvCxnSpPr>
        <p:spPr>
          <a:xfrm>
            <a:off x="9485870" y="3472213"/>
            <a:ext cx="375208" cy="22530"/>
          </a:xfrm>
          <a:prstGeom prst="straightConnector1">
            <a:avLst/>
          </a:prstGeom>
          <a:noFill/>
          <a:ln w="82550" cap="flat">
            <a:solidFill>
              <a:srgbClr val="94721C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50" idx="6"/>
            <a:endCxn id="44" idx="1"/>
          </p:cNvCxnSpPr>
          <p:nvPr/>
        </p:nvCxnSpPr>
        <p:spPr>
          <a:xfrm>
            <a:off x="6860856" y="3494745"/>
            <a:ext cx="1080927" cy="2844"/>
          </a:xfrm>
          <a:prstGeom prst="straightConnector1">
            <a:avLst/>
          </a:prstGeom>
          <a:noFill/>
          <a:ln w="82550" cap="flat">
            <a:solidFill>
              <a:srgbClr val="94721C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직사각형 42"/>
          <p:cNvSpPr/>
          <p:nvPr/>
        </p:nvSpPr>
        <p:spPr>
          <a:xfrm>
            <a:off x="9701639" y="2486104"/>
            <a:ext cx="1721438" cy="5485057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05866" y="2482638"/>
            <a:ext cx="1721438" cy="5485057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424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5418634" y="4942745"/>
                <a:ext cx="7181962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634" y="4942745"/>
                <a:ext cx="7181962" cy="767390"/>
              </a:xfrm>
              <a:prstGeom prst="rect">
                <a:avLst/>
              </a:prstGeom>
              <a:blipFill>
                <a:blip r:embed="rId3"/>
                <a:stretch>
                  <a:fillRect l="-3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214" y="3190165"/>
            <a:ext cx="12020550" cy="589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7730574" y="6553616"/>
                <a:ext cx="2558081" cy="1737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4800" b="1" i="0" dirty="0">
                  <a:solidFill>
                    <a:srgbClr val="0000F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ko-KR" sz="4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ko-KR" sz="4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0" lang="en-US" altLang="ko-KR" sz="4800" b="1" i="0" u="none" strike="noStrike" cap="none" spc="0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FillTx/>
                    <a:sym typeface="Canela Text Regular"/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574" y="6553616"/>
                <a:ext cx="2558081" cy="1737720"/>
              </a:xfrm>
              <a:prstGeom prst="rect">
                <a:avLst/>
              </a:prstGeom>
              <a:blipFill>
                <a:blip r:embed="rId5"/>
                <a:stretch>
                  <a:fillRect b="-73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A0BE948-0D93-49F7-84BA-C5EF77569D5F}"/>
              </a:ext>
            </a:extLst>
          </p:cNvPr>
          <p:cNvSpPr txBox="1"/>
          <p:nvPr/>
        </p:nvSpPr>
        <p:spPr>
          <a:xfrm>
            <a:off x="5168630" y="10759595"/>
            <a:ext cx="1404674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ko-KR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x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가 </a:t>
            </a:r>
            <a:r>
              <a:rPr kumimoji="0" lang="en-US" altLang="ko-KR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0</a:t>
            </a:r>
            <a:r>
              <a: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보다 </a:t>
            </a:r>
            <a:r>
              <a:rPr lang="ko-KR" altLang="en-US" sz="4800" b="1" dirty="0" err="1">
                <a:solidFill>
                  <a:srgbClr val="FF0000"/>
                </a:solidFill>
              </a:rPr>
              <a:t>작을때</a:t>
            </a:r>
            <a:r>
              <a:rPr lang="ko-KR" altLang="en-US" sz="4800" b="1" dirty="0">
                <a:solidFill>
                  <a:srgbClr val="FF0000"/>
                </a:solidFill>
              </a:rPr>
              <a:t> </a:t>
            </a:r>
            <a:r>
              <a:rPr lang="ko-KR" altLang="en-US" sz="4800" b="1" dirty="0" err="1">
                <a:solidFill>
                  <a:srgbClr val="FF0000"/>
                </a:solidFill>
              </a:rPr>
              <a:t>미분값이</a:t>
            </a:r>
            <a:r>
              <a:rPr lang="ko-KR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ko-KR" sz="4800" b="1" dirty="0">
                <a:solidFill>
                  <a:srgbClr val="FF0000"/>
                </a:solidFill>
              </a:rPr>
              <a:t>0</a:t>
            </a:r>
            <a:r>
              <a:rPr lang="ko-KR" altLang="en-US" sz="4800" b="1" dirty="0">
                <a:solidFill>
                  <a:srgbClr val="FF0000"/>
                </a:solidFill>
              </a:rPr>
              <a:t>으로 여전히 문제 발생</a:t>
            </a:r>
            <a:endParaRPr kumimoji="0" lang="en-US" altLang="ko-KR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7279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Leaky </a:t>
            </a:r>
            <a:r>
              <a:rPr lang="en-US" altLang="ko-KR" b="1" dirty="0" err="1"/>
              <a:t>ReLU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3867690" y="5778503"/>
                <a:ext cx="9878235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𝑳𝒆𝒂𝒌𝒚𝑹𝒆𝑳𝑼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4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ko-KR" altLang="en-US" sz="4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90" y="5778503"/>
                <a:ext cx="9878235" cy="76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16275184" y="6818267"/>
                <a:ext cx="5063248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184" y="6818267"/>
                <a:ext cx="5063248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/>
              <p:nvPr/>
            </p:nvSpPr>
            <p:spPr>
              <a:xfrm>
                <a:off x="5168630" y="10681000"/>
                <a:ext cx="14046740" cy="1432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b="1" dirty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4800" b="1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4800" b="1" dirty="0">
                    <a:solidFill>
                      <a:schemeClr val="tx1"/>
                    </a:solidFill>
                  </a:rPr>
                  <a:t>보다 작을 때 </a:t>
                </a:r>
                <a14:m>
                  <m:oMath xmlns:m="http://schemas.openxmlformats.org/officeDocument/2006/math">
                    <m:r>
                      <a:rPr lang="ko-KR" altLang="en-US" sz="4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4800" b="1" dirty="0">
                    <a:solidFill>
                      <a:schemeClr val="tx1"/>
                    </a:solidFill>
                  </a:rPr>
                  <a:t>값으로 기울기 조절 가능</a:t>
                </a:r>
                <a:endParaRPr lang="en-US" altLang="ko-KR" sz="48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4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4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ko-KR" altLang="en-US" sz="4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4800" b="1" dirty="0">
                    <a:solidFill>
                      <a:schemeClr val="tx1"/>
                    </a:solidFill>
                  </a:rPr>
                  <a:t>= </a:t>
                </a:r>
                <a:r>
                  <a:rPr lang="ko-KR" altLang="en-US" sz="4800" b="1" dirty="0">
                    <a:solidFill>
                      <a:schemeClr val="tx1"/>
                    </a:solidFill>
                  </a:rPr>
                  <a:t>하이퍼파라미터</a:t>
                </a:r>
                <a:r>
                  <a:rPr lang="en-US" altLang="ko-KR" sz="4800" b="1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4800" b="1" dirty="0">
                    <a:solidFill>
                      <a:schemeClr val="tx1"/>
                    </a:solidFill>
                  </a:rPr>
                  <a:t> </a:t>
                </a:r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0BE948-0D93-49F7-84BA-C5EF7756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30" y="10681000"/>
                <a:ext cx="14046740" cy="1432187"/>
              </a:xfrm>
              <a:prstGeom prst="rect">
                <a:avLst/>
              </a:prstGeom>
              <a:blipFill>
                <a:blip r:embed="rId5"/>
                <a:stretch>
                  <a:fillRect t="-15745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865" y="3467073"/>
            <a:ext cx="110013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0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 lnSpcReduction="10000"/>
          </a:bodyPr>
          <a:lstStyle/>
          <a:p>
            <a:r>
              <a:rPr lang="ko-KR" altLang="en-US" sz="5200" dirty="0" err="1">
                <a:solidFill>
                  <a:schemeClr val="tx1"/>
                </a:solidFill>
              </a:rPr>
              <a:t>피드포워드</a:t>
            </a:r>
            <a:r>
              <a:rPr lang="en-US" altLang="ko-KR" sz="5200" dirty="0">
                <a:solidFill>
                  <a:schemeClr val="tx1"/>
                </a:solidFill>
              </a:rPr>
              <a:t>(Feed Forward)</a:t>
            </a:r>
          </a:p>
          <a:p>
            <a:pPr lvl="1"/>
            <a:r>
              <a:rPr lang="ko-KR" altLang="en-US" sz="5200" dirty="0">
                <a:solidFill>
                  <a:srgbClr val="FF0000"/>
                </a:solidFill>
              </a:rPr>
              <a:t>입력 층</a:t>
            </a:r>
            <a:r>
              <a:rPr lang="en-US" altLang="ko-KR" sz="5200" dirty="0">
                <a:solidFill>
                  <a:srgbClr val="FF0000"/>
                </a:solidFill>
              </a:rPr>
              <a:t>(Input </a:t>
            </a:r>
            <a:r>
              <a:rPr lang="en-US" altLang="ko-KR" sz="5200" dirty="0" err="1">
                <a:solidFill>
                  <a:srgbClr val="FF0000"/>
                </a:solidFill>
              </a:rPr>
              <a:t>LayeR</a:t>
            </a:r>
            <a:r>
              <a:rPr lang="en-US" altLang="ko-KR" sz="5200" dirty="0">
                <a:solidFill>
                  <a:srgbClr val="FF0000"/>
                </a:solidFill>
              </a:rPr>
              <a:t>)</a:t>
            </a:r>
            <a:r>
              <a:rPr lang="ko-KR" altLang="en-US" sz="5200" dirty="0">
                <a:solidFill>
                  <a:schemeClr val="tx1"/>
                </a:solidFill>
              </a:rPr>
              <a:t>으로 데이터가 입력되고</a:t>
            </a:r>
            <a:r>
              <a:rPr lang="en-US" altLang="ko-KR" sz="5200" dirty="0">
                <a:solidFill>
                  <a:schemeClr val="tx1"/>
                </a:solidFill>
              </a:rPr>
              <a:t>, 1</a:t>
            </a:r>
            <a:r>
              <a:rPr lang="ko-KR" altLang="en-US" sz="5200" dirty="0">
                <a:solidFill>
                  <a:schemeClr val="tx1"/>
                </a:solidFill>
              </a:rPr>
              <a:t>개이 상으로 구성되는 </a:t>
            </a:r>
            <a:r>
              <a:rPr lang="ko-KR" altLang="en-US" sz="5200" dirty="0">
                <a:solidFill>
                  <a:srgbClr val="FF0000"/>
                </a:solidFill>
              </a:rPr>
              <a:t>은닉 층</a:t>
            </a:r>
            <a:r>
              <a:rPr lang="en-US" altLang="ko-KR" sz="5200" dirty="0">
                <a:solidFill>
                  <a:srgbClr val="FF0000"/>
                </a:solidFill>
              </a:rPr>
              <a:t>(Hidden Layer)</a:t>
            </a:r>
            <a:r>
              <a:rPr lang="ko-KR" altLang="en-US" sz="5200" dirty="0">
                <a:solidFill>
                  <a:schemeClr val="tx1"/>
                </a:solidFill>
              </a:rPr>
              <a:t>을 거쳐서 마지막에 있는 </a:t>
            </a:r>
            <a:r>
              <a:rPr lang="ko-KR" altLang="en-US" sz="5200" dirty="0">
                <a:solidFill>
                  <a:srgbClr val="FF0000"/>
                </a:solidFill>
              </a:rPr>
              <a:t>출력 층</a:t>
            </a:r>
            <a:r>
              <a:rPr lang="en-US" altLang="ko-KR" sz="5200" dirty="0">
                <a:solidFill>
                  <a:srgbClr val="FF0000"/>
                </a:solidFill>
              </a:rPr>
              <a:t>(Output Layer)</a:t>
            </a:r>
            <a:r>
              <a:rPr lang="ko-KR" altLang="en-US" sz="5200" dirty="0">
                <a:solidFill>
                  <a:schemeClr val="tx1"/>
                </a:solidFill>
              </a:rPr>
              <a:t>으로 </a:t>
            </a:r>
            <a:r>
              <a:rPr lang="ko-KR" altLang="en-US" sz="5200" dirty="0">
                <a:solidFill>
                  <a:srgbClr val="FF0000"/>
                </a:solidFill>
              </a:rPr>
              <a:t>출력 값을 내보내는 과정</a:t>
            </a:r>
            <a:endParaRPr lang="en-US" altLang="ko-KR" sz="5200" dirty="0">
              <a:solidFill>
                <a:srgbClr val="FF0000"/>
              </a:solidFill>
            </a:endParaRPr>
          </a:p>
          <a:p>
            <a:r>
              <a:rPr lang="ko-KR" altLang="en-US" sz="5200" dirty="0" err="1">
                <a:solidFill>
                  <a:schemeClr val="tx1"/>
                </a:solidFill>
              </a:rPr>
              <a:t>오차역전파</a:t>
            </a:r>
            <a:r>
              <a:rPr lang="en-US" altLang="ko-KR" sz="5200" dirty="0">
                <a:solidFill>
                  <a:schemeClr val="tx1"/>
                </a:solidFill>
              </a:rPr>
              <a:t>(Back Propagation)</a:t>
            </a:r>
          </a:p>
          <a:p>
            <a:pPr lvl="1"/>
            <a:r>
              <a:rPr lang="ko-KR" altLang="en-US" sz="5200" dirty="0">
                <a:solidFill>
                  <a:srgbClr val="FF0000"/>
                </a:solidFill>
              </a:rPr>
              <a:t>가중치</a:t>
            </a:r>
            <a:r>
              <a:rPr lang="ko-KR" altLang="en-US" sz="5200" dirty="0">
                <a:solidFill>
                  <a:schemeClr val="tx1"/>
                </a:solidFill>
              </a:rPr>
              <a:t>들의 </a:t>
            </a:r>
            <a:r>
              <a:rPr lang="ko-KR" altLang="en-US" sz="5200" dirty="0">
                <a:solidFill>
                  <a:srgbClr val="FF0000"/>
                </a:solidFill>
              </a:rPr>
              <a:t>오차 미분 값</a:t>
            </a:r>
            <a:r>
              <a:rPr lang="ko-KR" altLang="en-US" sz="5200" dirty="0">
                <a:solidFill>
                  <a:schemeClr val="tx1"/>
                </a:solidFill>
              </a:rPr>
              <a:t>들을 활용하여 </a:t>
            </a:r>
            <a:r>
              <a:rPr lang="ko-KR" altLang="en-US" sz="5200" dirty="0">
                <a:solidFill>
                  <a:srgbClr val="FF0000"/>
                </a:solidFill>
              </a:rPr>
              <a:t>가중치를 변경해 나가는 과정</a:t>
            </a:r>
            <a:endParaRPr lang="en-US" altLang="ko-KR" sz="5200" dirty="0">
              <a:solidFill>
                <a:srgbClr val="FF0000"/>
              </a:solidFill>
            </a:endParaRPr>
          </a:p>
          <a:p>
            <a:pPr lvl="1"/>
            <a:r>
              <a:rPr lang="ko-KR" altLang="en-US" sz="5200" dirty="0">
                <a:solidFill>
                  <a:schemeClr val="tx1"/>
                </a:solidFill>
              </a:rPr>
              <a:t>이때 </a:t>
            </a:r>
            <a:r>
              <a:rPr lang="ko-KR" altLang="en-US" sz="5200" dirty="0">
                <a:solidFill>
                  <a:srgbClr val="FF0000"/>
                </a:solidFill>
              </a:rPr>
              <a:t>중복되는 미분 값</a:t>
            </a:r>
            <a:r>
              <a:rPr lang="ko-KR" altLang="en-US" sz="5200" dirty="0">
                <a:solidFill>
                  <a:schemeClr val="tx1"/>
                </a:solidFill>
              </a:rPr>
              <a:t>들을 </a:t>
            </a:r>
            <a:r>
              <a:rPr lang="ko-KR" altLang="en-US" sz="5200" dirty="0">
                <a:solidFill>
                  <a:srgbClr val="FF0000"/>
                </a:solidFill>
              </a:rPr>
              <a:t>재활용</a:t>
            </a:r>
            <a:r>
              <a:rPr lang="ko-KR" altLang="en-US" sz="5200" dirty="0">
                <a:solidFill>
                  <a:schemeClr val="tx1"/>
                </a:solidFill>
              </a:rPr>
              <a:t>할 수 있음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>
                <a:solidFill>
                  <a:schemeClr val="tx1"/>
                </a:solidFill>
              </a:rPr>
              <a:t>항상 </a:t>
            </a:r>
            <a:r>
              <a:rPr lang="en-US" altLang="ko-KR" sz="5200" dirty="0">
                <a:solidFill>
                  <a:srgbClr val="FF0000"/>
                </a:solidFill>
              </a:rPr>
              <a:t>0.25</a:t>
            </a:r>
            <a:r>
              <a:rPr lang="ko-KR" altLang="en-US" sz="5200" dirty="0">
                <a:solidFill>
                  <a:srgbClr val="FF0000"/>
                </a:solidFill>
              </a:rPr>
              <a:t>보다 작은 </a:t>
            </a:r>
            <a:r>
              <a:rPr lang="ko-KR" altLang="en-US" sz="5200" dirty="0" err="1">
                <a:solidFill>
                  <a:srgbClr val="FF0000"/>
                </a:solidFill>
              </a:rPr>
              <a:t>시그모이드</a:t>
            </a:r>
            <a:r>
              <a:rPr lang="en-US" altLang="ko-KR" sz="5200" dirty="0">
                <a:solidFill>
                  <a:srgbClr val="FF0000"/>
                </a:solidFill>
              </a:rPr>
              <a:t> </a:t>
            </a:r>
            <a:r>
              <a:rPr lang="ko-KR" altLang="en-US" sz="5200" dirty="0">
                <a:solidFill>
                  <a:srgbClr val="FF0000"/>
                </a:solidFill>
              </a:rPr>
              <a:t>함수</a:t>
            </a:r>
            <a:r>
              <a:rPr lang="en-US" altLang="ko-KR" sz="5200" dirty="0">
                <a:solidFill>
                  <a:srgbClr val="FF0000"/>
                </a:solidFill>
              </a:rPr>
              <a:t>(</a:t>
            </a:r>
            <a:r>
              <a:rPr lang="ko-KR" altLang="en-US" sz="5200" dirty="0" err="1">
                <a:solidFill>
                  <a:srgbClr val="FF0000"/>
                </a:solidFill>
              </a:rPr>
              <a:t>로지스틱</a:t>
            </a:r>
            <a:r>
              <a:rPr lang="ko-KR" altLang="en-US" sz="5200" dirty="0">
                <a:solidFill>
                  <a:srgbClr val="FF0000"/>
                </a:solidFill>
              </a:rPr>
              <a:t> 함수</a:t>
            </a:r>
            <a:r>
              <a:rPr lang="en-US" altLang="ko-KR" sz="5200" dirty="0">
                <a:solidFill>
                  <a:srgbClr val="FF0000"/>
                </a:solidFill>
              </a:rPr>
              <a:t>)</a:t>
            </a:r>
            <a:r>
              <a:rPr lang="ko-KR" altLang="en-US" sz="5200" dirty="0">
                <a:solidFill>
                  <a:srgbClr val="FF0000"/>
                </a:solidFill>
              </a:rPr>
              <a:t>의 </a:t>
            </a:r>
            <a:r>
              <a:rPr lang="ko-KR" altLang="en-US" sz="5200" dirty="0" err="1">
                <a:solidFill>
                  <a:srgbClr val="FF0000"/>
                </a:solidFill>
              </a:rPr>
              <a:t>미분값</a:t>
            </a:r>
            <a:r>
              <a:rPr lang="ko-KR" altLang="en-US" sz="5200" dirty="0" err="1">
                <a:solidFill>
                  <a:schemeClr val="tx1"/>
                </a:solidFill>
              </a:rPr>
              <a:t>으로</a:t>
            </a:r>
            <a:r>
              <a:rPr lang="ko-KR" altLang="en-US" sz="5200" dirty="0">
                <a:solidFill>
                  <a:schemeClr val="tx1"/>
                </a:solidFill>
              </a:rPr>
              <a:t> 인해 앞쪽 레이어 가중치들이 매우 작아지는 </a:t>
            </a:r>
            <a:r>
              <a:rPr lang="en-US" altLang="ko-KR" sz="5200" dirty="0">
                <a:solidFill>
                  <a:srgbClr val="FF0000"/>
                </a:solidFill>
              </a:rPr>
              <a:t>Gradient Vanishing </a:t>
            </a:r>
            <a:r>
              <a:rPr lang="ko-KR" altLang="en-US" sz="5200" dirty="0">
                <a:solidFill>
                  <a:srgbClr val="FF0000"/>
                </a:solidFill>
              </a:rPr>
              <a:t>현상</a:t>
            </a:r>
            <a:r>
              <a:rPr lang="ko-KR" altLang="en-US" sz="5200" dirty="0">
                <a:solidFill>
                  <a:schemeClr val="tx1"/>
                </a:solidFill>
              </a:rPr>
              <a:t>이 일어남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>
                <a:solidFill>
                  <a:schemeClr val="tx1"/>
                </a:solidFill>
              </a:rPr>
              <a:t>이를 해결하기위해 </a:t>
            </a:r>
            <a:r>
              <a:rPr lang="ko-KR" altLang="en-US" sz="5200" dirty="0">
                <a:solidFill>
                  <a:srgbClr val="FF0000"/>
                </a:solidFill>
              </a:rPr>
              <a:t>활성화 함수</a:t>
            </a:r>
            <a:r>
              <a:rPr lang="ko-KR" altLang="en-US" sz="5200" dirty="0">
                <a:solidFill>
                  <a:schemeClr val="tx1"/>
                </a:solidFill>
              </a:rPr>
              <a:t>로 </a:t>
            </a:r>
            <a:r>
              <a:rPr lang="ko-KR" altLang="en-US" sz="5200" dirty="0" err="1">
                <a:solidFill>
                  <a:schemeClr val="tx1"/>
                </a:solidFill>
              </a:rPr>
              <a:t>로지스틱</a:t>
            </a:r>
            <a:r>
              <a:rPr lang="ko-KR" altLang="en-US" sz="5200" dirty="0">
                <a:solidFill>
                  <a:schemeClr val="tx1"/>
                </a:solidFill>
              </a:rPr>
              <a:t> 함수가 아닌 </a:t>
            </a:r>
            <a:r>
              <a:rPr lang="en-US" altLang="ko-KR" sz="5200" dirty="0" err="1">
                <a:solidFill>
                  <a:srgbClr val="FF0000"/>
                </a:solidFill>
              </a:rPr>
              <a:t>ReLU</a:t>
            </a:r>
            <a:r>
              <a:rPr lang="en-US" altLang="ko-KR" sz="5200" dirty="0">
                <a:solidFill>
                  <a:schemeClr val="tx1"/>
                </a:solidFill>
              </a:rPr>
              <a:t> </a:t>
            </a:r>
            <a:r>
              <a:rPr lang="ko-KR" altLang="en-US" sz="5200" dirty="0">
                <a:solidFill>
                  <a:schemeClr val="tx1"/>
                </a:solidFill>
              </a:rPr>
              <a:t>또는 </a:t>
            </a:r>
            <a:r>
              <a:rPr lang="en-US" altLang="ko-KR" sz="5200" dirty="0">
                <a:solidFill>
                  <a:srgbClr val="FF0000"/>
                </a:solidFill>
              </a:rPr>
              <a:t>Leaky </a:t>
            </a:r>
            <a:r>
              <a:rPr lang="en-US" altLang="ko-KR" sz="5200" dirty="0" err="1">
                <a:solidFill>
                  <a:srgbClr val="FF0000"/>
                </a:solidFill>
              </a:rPr>
              <a:t>ReLU</a:t>
            </a:r>
            <a:r>
              <a:rPr lang="en-US" altLang="ko-KR" sz="5200" dirty="0">
                <a:solidFill>
                  <a:srgbClr val="FF0000"/>
                </a:solidFill>
              </a:rPr>
              <a:t> </a:t>
            </a:r>
            <a:r>
              <a:rPr lang="ko-KR" altLang="en-US" sz="5200" dirty="0">
                <a:solidFill>
                  <a:srgbClr val="FF0000"/>
                </a:solidFill>
              </a:rPr>
              <a:t>함수</a:t>
            </a:r>
            <a:r>
              <a:rPr lang="ko-KR" altLang="en-US" sz="5200" dirty="0">
                <a:solidFill>
                  <a:schemeClr val="tx1"/>
                </a:solidFill>
              </a:rPr>
              <a:t>를 활용</a:t>
            </a:r>
            <a:endParaRPr lang="en-US" altLang="ko-KR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심층 신경망</a:t>
            </a:r>
            <a:r>
              <a:rPr lang="en-US" altLang="ko-KR" b="1" dirty="0"/>
              <a:t>(Deep Neural Network)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08" y="2190617"/>
            <a:ext cx="13341851" cy="6802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8446998" y="9077350"/>
            <a:ext cx="857746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심층 신경망</a:t>
            </a:r>
            <a:r>
              <a:rPr lang="en-US" altLang="ko-KR" sz="3600" b="1" dirty="0">
                <a:solidFill>
                  <a:srgbClr val="FF0000"/>
                </a:solidFill>
              </a:rPr>
              <a:t>(Deep Neural Network, DNN)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219200" y="9961123"/>
            <a:ext cx="21948577" cy="2535676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뉴런 수만 무한하다면 </a:t>
            </a:r>
            <a:r>
              <a:rPr lang="ko-KR" altLang="en-US" dirty="0" err="1">
                <a:solidFill>
                  <a:srgbClr val="FF0000"/>
                </a:solidFill>
              </a:rPr>
              <a:t>은닉층</a:t>
            </a:r>
            <a:r>
              <a:rPr lang="ko-KR" altLang="en-US" dirty="0">
                <a:solidFill>
                  <a:srgbClr val="FF0000"/>
                </a:solidFill>
              </a:rPr>
              <a:t> 하나</a:t>
            </a:r>
            <a:r>
              <a:rPr lang="ko-KR" altLang="en-US" dirty="0">
                <a:solidFill>
                  <a:schemeClr val="tx1"/>
                </a:solidFill>
              </a:rPr>
              <a:t>로 어떠한 한수도 근사할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그러나 심층 신경망이 얕은 신경망보다 </a:t>
            </a:r>
            <a:r>
              <a:rPr lang="ko-KR" altLang="en-US" dirty="0" err="1">
                <a:solidFill>
                  <a:srgbClr val="FF0000"/>
                </a:solidFill>
              </a:rPr>
              <a:t>파라미터</a:t>
            </a:r>
            <a:r>
              <a:rPr lang="ko-KR" altLang="en-US" dirty="0">
                <a:solidFill>
                  <a:srgbClr val="FF0000"/>
                </a:solidFill>
              </a:rPr>
              <a:t> 효율성이 훨씬 좋으며 복잡한 함수를 모델링 </a:t>
            </a:r>
            <a:r>
              <a:rPr lang="ko-KR" altLang="en-US" dirty="0" err="1">
                <a:solidFill>
                  <a:schemeClr val="tx1"/>
                </a:solidFill>
              </a:rPr>
              <a:t>하는데에</a:t>
            </a:r>
            <a:r>
              <a:rPr lang="ko-KR" altLang="en-US" dirty="0">
                <a:solidFill>
                  <a:schemeClr val="tx1"/>
                </a:solidFill>
              </a:rPr>
              <a:t> 있어 얕은 신경망보다 훨씬 적은 수의 뉴런을 사용하기 때문에 </a:t>
            </a:r>
            <a:r>
              <a:rPr lang="ko-KR" altLang="en-US" dirty="0">
                <a:solidFill>
                  <a:srgbClr val="FF0000"/>
                </a:solidFill>
              </a:rPr>
              <a:t>학습시간이 빠름</a:t>
            </a:r>
          </a:p>
        </p:txBody>
      </p:sp>
    </p:spTree>
    <p:extLst>
      <p:ext uri="{BB962C8B-B14F-4D97-AF65-F5344CB8AC3E}">
        <p14:creationId xmlns:p14="http://schemas.microsoft.com/office/powerpoint/2010/main" val="316359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딥러닝</a:t>
            </a:r>
            <a:r>
              <a:rPr lang="ko-KR" altLang="en-US" b="1" dirty="0"/>
              <a:t> 알고리즘 </a:t>
            </a:r>
            <a:r>
              <a:rPr lang="en-US" altLang="ko-KR" b="1" dirty="0"/>
              <a:t>- </a:t>
            </a:r>
            <a:r>
              <a:rPr lang="ko-KR" altLang="en-US" b="1" dirty="0" err="1"/>
              <a:t>회귀문제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아무 가중치나 설정한다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해당 가중치의 </a:t>
            </a:r>
            <a:r>
              <a:rPr lang="ko-KR" altLang="en-US" dirty="0" err="1">
                <a:solidFill>
                  <a:srgbClr val="FF0000"/>
                </a:solidFill>
              </a:rPr>
              <a:t>가설함수</a:t>
            </a:r>
            <a:r>
              <a:rPr lang="ko-KR" altLang="en-US" dirty="0">
                <a:solidFill>
                  <a:srgbClr val="FF0000"/>
                </a:solidFill>
              </a:rPr>
              <a:t> 값을 구한다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>
                <a:solidFill>
                  <a:srgbClr val="0000FF"/>
                </a:solidFill>
              </a:rPr>
              <a:t>비용함수를</a:t>
            </a:r>
            <a:r>
              <a:rPr lang="ko-KR" altLang="en-US" dirty="0">
                <a:solidFill>
                  <a:srgbClr val="0000FF"/>
                </a:solidFill>
              </a:rPr>
              <a:t> 통해 </a:t>
            </a:r>
            <a:r>
              <a:rPr lang="en-US" altLang="ko-KR" dirty="0">
                <a:solidFill>
                  <a:srgbClr val="0000FF"/>
                </a:solidFill>
              </a:rPr>
              <a:t>Cost</a:t>
            </a:r>
            <a:r>
              <a:rPr lang="ko-KR" altLang="en-US" dirty="0">
                <a:solidFill>
                  <a:srgbClr val="0000FF"/>
                </a:solidFill>
              </a:rPr>
              <a:t>를 구한다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>
                <a:solidFill>
                  <a:srgbClr val="0000FF"/>
                </a:solidFill>
              </a:rPr>
              <a:t>비용함수의</a:t>
            </a:r>
            <a:r>
              <a:rPr lang="ko-KR" altLang="en-US" dirty="0">
                <a:solidFill>
                  <a:srgbClr val="0000FF"/>
                </a:solidFill>
              </a:rPr>
              <a:t> 기울기를 구한다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기울기와 </a:t>
            </a:r>
            <a:r>
              <a:rPr lang="ko-KR" altLang="en-US" dirty="0" err="1">
                <a:solidFill>
                  <a:srgbClr val="0000FF"/>
                </a:solidFill>
              </a:rPr>
              <a:t>학습율을</a:t>
            </a:r>
            <a:r>
              <a:rPr lang="ko-KR" altLang="en-US" dirty="0">
                <a:solidFill>
                  <a:srgbClr val="0000FF"/>
                </a:solidFill>
              </a:rPr>
              <a:t> 곱하여 가중치를 수정한다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13688904" y="4429195"/>
            <a:ext cx="589125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FF0000"/>
                </a:solidFill>
              </a:rPr>
              <a:t>피드포워드</a:t>
            </a:r>
            <a:r>
              <a:rPr lang="en-US" altLang="ko-KR" sz="3600" b="1" dirty="0">
                <a:solidFill>
                  <a:srgbClr val="FF0000"/>
                </a:solidFill>
              </a:rPr>
              <a:t>(Feed Forward)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13171718" y="6713763"/>
            <a:ext cx="735364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0000FF"/>
                </a:solidFill>
              </a:rPr>
              <a:t>오차역전파</a:t>
            </a:r>
            <a:r>
              <a:rPr lang="en-US" altLang="ko-KR" sz="3600" b="1" dirty="0">
                <a:solidFill>
                  <a:srgbClr val="0000FF"/>
                </a:solidFill>
              </a:rPr>
              <a:t>(Backpropagation)</a:t>
            </a:r>
          </a:p>
        </p:txBody>
      </p:sp>
    </p:spTree>
    <p:extLst>
      <p:ext uri="{BB962C8B-B14F-4D97-AF65-F5344CB8AC3E}">
        <p14:creationId xmlns:p14="http://schemas.microsoft.com/office/powerpoint/2010/main" val="415157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딥러닝</a:t>
            </a:r>
            <a:r>
              <a:rPr lang="ko-KR" altLang="en-US" b="1" dirty="0"/>
              <a:t> 알고리즘 </a:t>
            </a:r>
            <a:r>
              <a:rPr lang="en-US" altLang="ko-KR" b="1" dirty="0"/>
              <a:t>- </a:t>
            </a:r>
            <a:r>
              <a:rPr lang="ko-KR" altLang="en-US" b="1" dirty="0" err="1"/>
              <a:t>회귀문제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86" y="3754877"/>
            <a:ext cx="19423645" cy="8303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490941" y="347373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941" y="3473737"/>
                <a:ext cx="765891" cy="60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227001" y="347049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01" y="3470497"/>
                <a:ext cx="765891" cy="60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943606" y="346725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606" y="3467257"/>
                <a:ext cx="765891" cy="601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718575" y="346401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575" y="3464017"/>
                <a:ext cx="765891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0728957" y="348021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57" y="3480217"/>
                <a:ext cx="765891" cy="601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465017" y="347697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017" y="3476977"/>
                <a:ext cx="765891" cy="601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181622" y="347373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22" y="3473737"/>
                <a:ext cx="765891" cy="601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258804" y="9177383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804" y="9177383"/>
                <a:ext cx="765891" cy="6011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275019" y="9835622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019" y="9835622"/>
                <a:ext cx="765891" cy="6011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5310689" y="10435493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689" y="10435493"/>
                <a:ext cx="765891" cy="6011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87135" y="9196737"/>
                <a:ext cx="765891" cy="640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ko-KR" sz="36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kumimoji="0" lang="en-US" altLang="ko-KR" sz="3600" b="1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135" y="9196737"/>
                <a:ext cx="765891" cy="640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83894" y="9816062"/>
                <a:ext cx="765891" cy="640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ko-KR" sz="36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kumimoji="0" lang="en-US" altLang="ko-KR" sz="3600" b="1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894" y="9816062"/>
                <a:ext cx="765891" cy="6403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180652" y="10435388"/>
                <a:ext cx="765891" cy="640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ko-KR" sz="36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kumimoji="0" lang="en-US" altLang="ko-KR" sz="3600" b="1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652" y="10435388"/>
                <a:ext cx="765891" cy="6403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597" y="12115164"/>
            <a:ext cx="5158580" cy="133877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417682" y="12033161"/>
            <a:ext cx="5473435" cy="1585564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6300747" y="8194983"/>
            <a:ext cx="589125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FF0000"/>
                </a:solidFill>
              </a:rPr>
              <a:t>피드포워드</a:t>
            </a:r>
            <a:r>
              <a:rPr lang="en-US" altLang="ko-KR" sz="3600" b="1" dirty="0">
                <a:solidFill>
                  <a:srgbClr val="FF0000"/>
                </a:solidFill>
              </a:rPr>
              <a:t>(Feed Forward)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895098" y="11674039"/>
            <a:ext cx="735364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0000FF"/>
                </a:solidFill>
              </a:rPr>
              <a:t>오차역전파</a:t>
            </a:r>
            <a:r>
              <a:rPr lang="en-US" altLang="ko-KR" sz="3600" b="1" dirty="0">
                <a:solidFill>
                  <a:srgbClr val="0000FF"/>
                </a:solidFill>
              </a:rPr>
              <a:t>(Backpropagation)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300747" y="8902912"/>
            <a:ext cx="5547215" cy="3636"/>
          </a:xfrm>
          <a:prstGeom prst="straightConnector1">
            <a:avLst/>
          </a:prstGeom>
          <a:noFill/>
          <a:ln w="825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/>
          <p:nvPr/>
        </p:nvCxnSpPr>
        <p:spPr>
          <a:xfrm>
            <a:off x="6222599" y="12443010"/>
            <a:ext cx="5547215" cy="3636"/>
          </a:xfrm>
          <a:prstGeom prst="straightConnector1">
            <a:avLst/>
          </a:prstGeom>
          <a:noFill/>
          <a:ln w="82550" cap="flat">
            <a:solidFill>
              <a:srgbClr val="0000FF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6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642026" y="3910519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2026" y="9296400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175785" y="3910519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175785" y="9296400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7" name="직선 화살표 연결선 6"/>
          <p:cNvCxnSpPr>
            <a:stCxn id="4" idx="6"/>
            <a:endCxn id="27" idx="2"/>
          </p:cNvCxnSpPr>
          <p:nvPr/>
        </p:nvCxnSpPr>
        <p:spPr>
          <a:xfrm>
            <a:off x="2431916" y="4902740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4" idx="6"/>
            <a:endCxn id="28" idx="2"/>
          </p:cNvCxnSpPr>
          <p:nvPr/>
        </p:nvCxnSpPr>
        <p:spPr>
          <a:xfrm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stCxn id="26" idx="6"/>
            <a:endCxn id="27" idx="2"/>
          </p:cNvCxnSpPr>
          <p:nvPr/>
        </p:nvCxnSpPr>
        <p:spPr>
          <a:xfrm flipV="1"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26" idx="6"/>
            <a:endCxn id="28" idx="2"/>
          </p:cNvCxnSpPr>
          <p:nvPr/>
        </p:nvCxnSpPr>
        <p:spPr>
          <a:xfrm>
            <a:off x="2431916" y="10288621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0858" y="2619094"/>
            <a:ext cx="5317710" cy="2089093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668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642026" y="3910519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2026" y="9296400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175785" y="3910519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175785" y="9296400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7" name="직선 화살표 연결선 6"/>
          <p:cNvCxnSpPr>
            <a:stCxn id="4" idx="6"/>
            <a:endCxn id="27" idx="2"/>
          </p:cNvCxnSpPr>
          <p:nvPr/>
        </p:nvCxnSpPr>
        <p:spPr>
          <a:xfrm>
            <a:off x="2431916" y="4902740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4" idx="6"/>
            <a:endCxn id="28" idx="2"/>
          </p:cNvCxnSpPr>
          <p:nvPr/>
        </p:nvCxnSpPr>
        <p:spPr>
          <a:xfrm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stCxn id="26" idx="6"/>
            <a:endCxn id="27" idx="2"/>
          </p:cNvCxnSpPr>
          <p:nvPr/>
        </p:nvCxnSpPr>
        <p:spPr>
          <a:xfrm flipV="1"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26" idx="6"/>
            <a:endCxn id="28" idx="2"/>
          </p:cNvCxnSpPr>
          <p:nvPr/>
        </p:nvCxnSpPr>
        <p:spPr>
          <a:xfrm>
            <a:off x="2431916" y="10288621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7" y="5446870"/>
                <a:ext cx="5131217" cy="918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7" y="5446870"/>
                <a:ext cx="5131217" cy="9180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59767" y="6506238"/>
                <a:ext cx="5131217" cy="918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9767" y="6506238"/>
                <a:ext cx="5131217" cy="9180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079716" y="7738011"/>
                <a:ext cx="9745692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16" y="7738011"/>
                <a:ext cx="9745692" cy="819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14346762" y="5453125"/>
            <a:ext cx="9019076" cy="337959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8395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다중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</a:t>
            </a:r>
            <a:r>
              <a:rPr lang="en-US" altLang="ko-KR" b="1" dirty="0"/>
              <a:t>– Feed Forward &amp; Backpropagation</a:t>
            </a:r>
            <a:endParaRPr lang="ko-KR" altLang="en-US" b="1" dirty="0"/>
          </a:p>
        </p:txBody>
      </p:sp>
      <p:sp>
        <p:nvSpPr>
          <p:cNvPr id="4" name="타원 3"/>
          <p:cNvSpPr/>
          <p:nvPr/>
        </p:nvSpPr>
        <p:spPr>
          <a:xfrm>
            <a:off x="642026" y="3910519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2026" y="9296400"/>
            <a:ext cx="1789890" cy="1984442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175785" y="3910519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175785" y="9296400"/>
            <a:ext cx="1789890" cy="1984442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7" name="직선 화살표 연결선 6"/>
          <p:cNvCxnSpPr>
            <a:stCxn id="4" idx="6"/>
            <a:endCxn id="27" idx="2"/>
          </p:cNvCxnSpPr>
          <p:nvPr/>
        </p:nvCxnSpPr>
        <p:spPr>
          <a:xfrm>
            <a:off x="2431916" y="4902740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4" idx="6"/>
            <a:endCxn id="28" idx="2"/>
          </p:cNvCxnSpPr>
          <p:nvPr/>
        </p:nvCxnSpPr>
        <p:spPr>
          <a:xfrm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stCxn id="26" idx="6"/>
            <a:endCxn id="27" idx="2"/>
          </p:cNvCxnSpPr>
          <p:nvPr/>
        </p:nvCxnSpPr>
        <p:spPr>
          <a:xfrm flipV="1">
            <a:off x="2431916" y="4902740"/>
            <a:ext cx="9743869" cy="5385881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26" idx="6"/>
            <a:endCxn id="28" idx="2"/>
          </p:cNvCxnSpPr>
          <p:nvPr/>
        </p:nvCxnSpPr>
        <p:spPr>
          <a:xfrm>
            <a:off x="2431916" y="10288621"/>
            <a:ext cx="9743869" cy="0"/>
          </a:xfrm>
          <a:prstGeom prst="straightConnector1">
            <a:avLst/>
          </a:prstGeom>
          <a:noFill/>
          <a:ln w="889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2" y="4106998"/>
                <a:ext cx="891555" cy="601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74" y="4602145"/>
                <a:ext cx="765891" cy="60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25" y="9988026"/>
                <a:ext cx="765891" cy="60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28" y="4602147"/>
                <a:ext cx="765891" cy="601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3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36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784" y="9988026"/>
                <a:ext cx="765891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5596513"/>
                <a:ext cx="891555" cy="601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49" y="7997354"/>
                <a:ext cx="891555" cy="601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1" y="9590153"/>
                <a:ext cx="891555" cy="601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7" y="2675275"/>
                <a:ext cx="5463413" cy="819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4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4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𝟎</m:t>
                          </m:r>
                        </m:sub>
                      </m:sSub>
                      <m:r>
                        <a:rPr kumimoji="0" lang="en-US" altLang="ko-KR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6" y="3726792"/>
                <a:ext cx="5463413" cy="819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5431856" y="2678217"/>
            <a:ext cx="4288735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>
                <a:solidFill>
                  <a:srgbClr val="FF0000"/>
                </a:solidFill>
              </a:rPr>
              <a:t>절편</a:t>
            </a:r>
            <a:r>
              <a:rPr lang="en-US" altLang="ko-KR" sz="3600" b="1" dirty="0">
                <a:solidFill>
                  <a:srgbClr val="FF0000"/>
                </a:solidFill>
              </a:rPr>
              <a:t>(Bias)</a:t>
            </a:r>
            <a:r>
              <a:rPr lang="ko-KR" altLang="en-US" sz="3600" b="1" dirty="0">
                <a:solidFill>
                  <a:srgbClr val="FF0000"/>
                </a:solidFill>
              </a:rPr>
              <a:t>는 생략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20857" y="5446870"/>
                <a:ext cx="5131217" cy="918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7" y="5446870"/>
                <a:ext cx="5131217" cy="9180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259767" y="6506238"/>
                <a:ext cx="5131217" cy="918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9767" y="6506238"/>
                <a:ext cx="5131217" cy="9180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079716" y="7738011"/>
                <a:ext cx="9745692" cy="819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16" y="7738011"/>
                <a:ext cx="9745692" cy="819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315888" y="11533513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888" y="11533513"/>
                <a:ext cx="2415704" cy="1478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6731592" y="11533513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92" y="11533513"/>
                <a:ext cx="2415704" cy="1478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9014190" y="11542843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4190" y="11542843"/>
                <a:ext cx="2415704" cy="1478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21296788" y="11542843"/>
                <a:ext cx="2415704" cy="1478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6788" y="11542843"/>
                <a:ext cx="2415704" cy="1478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4215901" y="9749409"/>
                <a:ext cx="9745692" cy="147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sz="4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4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sz="4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4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4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901" y="9749409"/>
                <a:ext cx="9745692" cy="14785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14238084" y="9576097"/>
            <a:ext cx="9474408" cy="3711886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5327450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12633</Words>
  <Application>Microsoft Office PowerPoint</Application>
  <PresentationFormat>사용자 지정</PresentationFormat>
  <Paragraphs>738</Paragraphs>
  <Slides>38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Arial</vt:lpstr>
      <vt:lpstr>Cambria Math</vt:lpstr>
      <vt:lpstr>Wingdings</vt:lpstr>
      <vt:lpstr>23_ClassicWhite</vt:lpstr>
      <vt:lpstr>딥러닝 학습 – 오차역전파(Error Backpropagation)</vt:lpstr>
      <vt:lpstr>퍼셉트론(Perceptron)</vt:lpstr>
      <vt:lpstr>뉴럴 네트워크(Neural Network)</vt:lpstr>
      <vt:lpstr>심층 신경망(Deep Neural Network)</vt:lpstr>
      <vt:lpstr>딥러닝 알고리즘 - 회귀문제</vt:lpstr>
      <vt:lpstr>딥러닝 알고리즘 - 회귀문제</vt:lpstr>
      <vt:lpstr>다중 선형회귀 – Feed Forward &amp; Backpropagation</vt:lpstr>
      <vt:lpstr>다중 선형회귀 – Feed Forward &amp; Backpropagation</vt:lpstr>
      <vt:lpstr>다중 선형회귀 – Feed Forward &amp; Backpropagation</vt:lpstr>
      <vt:lpstr>다중 선형회귀 – Feed Forward &amp; Backpropagation</vt:lpstr>
      <vt:lpstr>다중 선형회귀 – Feed Forward &amp; Backpropagation</vt:lpstr>
      <vt:lpstr>다중 선형회귀 – Feed Forward &amp; Backpropagation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딥러닝 (Feed Forward &amp; Backpropagation)</vt:lpstr>
      <vt:lpstr>기울기 소실(Gradient Vanishing)</vt:lpstr>
      <vt:lpstr>기울기 소실(Gradient Vanishing)</vt:lpstr>
      <vt:lpstr>ReLU</vt:lpstr>
      <vt:lpstr>Leaky ReLU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김진용</cp:lastModifiedBy>
  <cp:revision>330</cp:revision>
  <dcterms:modified xsi:type="dcterms:W3CDTF">2022-01-10T09:44:00Z</dcterms:modified>
</cp:coreProperties>
</file>