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/>
  <p:notesSz cx="7104050" cy="102346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>
        <p:scale>
          <a:sx n="88" d="100"/>
          <a:sy n="88" d="100"/>
        </p:scale>
        <p:origin x="0" y="0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3"/>
        <p:guide pos="2238"/>
      </p:guideLst>
    </p:cSldViewPr>
  </p:notes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presProps" Target="presProps.xml"  /><Relationship Id="rId5" Type="http://schemas.openxmlformats.org/officeDocument/2006/relationships/slide" Target="slides/slide3.xml"  /><Relationship Id="rId50" Type="http://schemas.openxmlformats.org/officeDocument/2006/relationships/viewProps" Target="viewProps.xml"  /><Relationship Id="rId51" Type="http://schemas.openxmlformats.org/officeDocument/2006/relationships/theme" Target="theme/theme1.xml"  /><Relationship Id="rId52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2" y="1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t" anchorCtr="0"/>
          <a:lstStyle>
            <a:lvl1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4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_rels/notesSlide4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4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_rels/notesSlide4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4.xml"  /><Relationship Id="rId2" Type="http://schemas.openxmlformats.org/officeDocument/2006/relationships/notesMaster" Target="../notesMasters/notesMaster1.xml"  /></Relationships>
</file>

<file path=ppt/notesSlides/_rels/notesSlide45.xml.rels><?xml version="1.0" encoding="UTF-8" standalone="yes" ?><Relationships xmlns="http://schemas.openxmlformats.org/package/2006/relationships"><Relationship Id="rId1" Type="http://schemas.openxmlformats.org/officeDocument/2006/relationships/slide" Target="../slides/slide45.xml"  /><Relationship Id="rId2" Type="http://schemas.openxmlformats.org/officeDocument/2006/relationships/notesMaster" Target="../notesMasters/notesMaster1.xml"  /></Relationships>
</file>

<file path=ppt/notesSlides/_rels/notesSlide46.xml.rels><?xml version="1.0" encoding="UTF-8" standalone="yes" ?><Relationships xmlns="http://schemas.openxmlformats.org/package/2006/relationships"><Relationship Id="rId1" Type="http://schemas.openxmlformats.org/officeDocument/2006/relationships/slide" Target="../slides/slide4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9" name="Google Shape;59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5" name="Google Shape;125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1" name="Google Shape;131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37" name="Google Shape;137;p1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t" anchorCtr="0">
            <a:noAutofit/>
          </a:bodyPr>
          <a:lstStyle/>
          <a:p>
            <a:pPr marL="180975" marR="0" lvl="0" indent="-104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  <a:defRPr/>
            </a:pPr>
            <a:r>
              <a:rPr lang="ko-KR" alt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endParaRPr lang="ko-KR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4" name="Google Shape;144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1" name="Google Shape;151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7" name="Google Shape;157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4" name="Google Shape;164;p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0" name="Google Shape;170;p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6" name="Google Shape;176;p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82" name="Google Shape;182;p1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t" anchorCtr="0">
            <a:noAutofit/>
          </a:bodyPr>
          <a:lstStyle/>
          <a:p>
            <a:pPr marL="180975" marR="0" lvl="0" indent="-104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  <a:defRPr/>
            </a:pPr>
            <a:r>
              <a:rPr lang="ko-KR" alt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endParaRPr lang="ko-KR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19</a:t>
            </a:fld>
            <a:endParaRPr lang="en-US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t" anchorCtr="0">
            <a:noAutofit/>
          </a:bodyPr>
          <a:lstStyle/>
          <a:p>
            <a:pPr marL="180975" marR="0" lvl="0" indent="-104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  <a:defRPr/>
            </a:pPr>
            <a:r>
              <a:rPr lang="ko-KR" alt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endParaRPr lang="ko-KR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9" name="Google Shape;189;p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95" name="Google Shape;195;p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2" name="Google Shape;202;p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8" name="Google Shape;208;p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4" name="Google Shape;214;p2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t" anchorCtr="0">
            <a:noAutofit/>
          </a:bodyPr>
          <a:lstStyle/>
          <a:p>
            <a:pPr marL="180975" marR="0" lvl="0" indent="-104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  <a:defRPr/>
            </a:pPr>
            <a:r>
              <a:rPr lang="ko-KR" alt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endParaRPr lang="ko-KR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24</a:t>
            </a:fld>
            <a:endParaRPr lang="en-US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21" name="Google Shape;221;p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27" name="Google Shape;227;p26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t" anchorCtr="0">
            <a:noAutofit/>
          </a:bodyPr>
          <a:lstStyle/>
          <a:p>
            <a:pPr marL="180975" marR="0" lvl="0" indent="-104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  <a:defRPr/>
            </a:pPr>
            <a:r>
              <a:rPr lang="ko-KR" alt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endParaRPr lang="ko-KR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6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26</a:t>
            </a:fld>
            <a:endParaRPr lang="en-US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37" name="Google Shape;237;p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5" name="Google Shape;245;p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51" name="Google Shape;251;p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t" anchorCtr="0">
            <a:noAutofit/>
          </a:bodyPr>
          <a:lstStyle/>
          <a:p>
            <a:pPr marL="180975" marR="0" lvl="0" indent="-104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  <a:defRPr/>
            </a:pPr>
            <a:r>
              <a:rPr lang="ko-KR" alt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endParaRPr lang="ko-KR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57" name="Google Shape;257;p3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t" anchorCtr="0">
            <a:noAutofit/>
          </a:bodyPr>
          <a:lstStyle/>
          <a:p>
            <a:pPr marL="180975" marR="0" lvl="0" indent="-104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  <a:defRPr/>
            </a:pPr>
            <a:r>
              <a:rPr lang="ko-KR" alt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endParaRPr lang="ko-KR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0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30</a:t>
            </a:fld>
            <a:endParaRPr lang="en-US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64" name="Google Shape;264;p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69" name="Google Shape;269;p3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75" name="Google Shape;275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1" name="Google Shape;281;p3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7" name="Google Shape;287;p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3" name="Google Shape;293;p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9" name="Google Shape;299;p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5" name="Google Shape;305;p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1" name="Google Shape;311;p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t" anchorCtr="0">
            <a:noAutofit/>
          </a:bodyPr>
          <a:lstStyle/>
          <a:p>
            <a:pPr marL="180975" marR="0" lvl="0" indent="-104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  <a:defRPr/>
            </a:pPr>
            <a:r>
              <a:rPr lang="ko-KR" alt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endParaRPr lang="ko-KR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7" name="Google Shape;317;p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24" name="Google Shape;324;p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30" name="Google Shape;330;p4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36" name="Google Shape;336;p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42" name="Google Shape;342;p4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49" name="Google Shape;349;p4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55" name="Google Shape;355;p4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t" anchorCtr="0">
            <a:noAutofit/>
          </a:bodyPr>
          <a:lstStyle/>
          <a:p>
            <a:pPr marL="180975" marR="0" lvl="0" indent="-104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  <a:defRPr/>
            </a:pPr>
            <a:r>
              <a:rPr lang="ko-KR" alt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endParaRPr lang="ko-KR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t" anchorCtr="0">
            <a:noAutofit/>
          </a:bodyPr>
          <a:lstStyle/>
          <a:p>
            <a:pPr marL="180975" marR="0" lvl="0" indent="-104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  <a:defRPr/>
            </a:pPr>
            <a:r>
              <a:rPr lang="ko-KR" alt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endParaRPr lang="ko-KR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t" anchorCtr="0">
            <a:noAutofit/>
          </a:bodyPr>
          <a:lstStyle/>
          <a:p>
            <a:pPr marL="180975" marR="0" lvl="0" indent="-104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  <a:defRPr/>
            </a:pPr>
            <a:r>
              <a:rPr lang="ko-KR" alt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endParaRPr lang="ko-KR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3" name="Google Shape;113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9" name="Google Shape;11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gif"  /><Relationship Id="rId3" Type="http://schemas.openxmlformats.org/officeDocument/2006/relationships/image" Target="../media/image4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showMasterSp="0">
  <p:cSld name="제목 슬라이드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jinsoo\Desktop\skkuppt-vertical.gif"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096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/>
        </p:nvSpPr>
        <p:spPr>
          <a:xfrm>
            <a:off x="2406650" y="928688"/>
            <a:ext cx="6400800" cy="40825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0066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/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1646238" y="1500174"/>
            <a:ext cx="7175500" cy="26289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1E2F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pic>
        <p:nvPicPr>
          <p:cNvPr descr="C:\Users\jinsoo\Desktop\templates\SKKU templates\symbols\character_04.jp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20" y="5715016"/>
            <a:ext cx="1428760" cy="75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2418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  <a:defRPr b="1" i="0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1E2F5F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Tahoma"/>
              <a:buNone/>
              <a:defRPr b="0" i="0" sz="1600" u="none" cap="none" strike="noStrike">
                <a:solidFill>
                  <a:srgbClr val="4D4D4D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4D4D4D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381000" y="1265238"/>
            <a:ext cx="41529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2418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  <a:defRPr b="1" i="0" sz="28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rgbClr val="4D4D4D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rgbClr val="4D4D4D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86300" y="1265238"/>
            <a:ext cx="41529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2418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  <a:defRPr b="1" i="0" sz="28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rgbClr val="4D4D4D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rgbClr val="4D4D4D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None/>
              <a:defRPr b="1" i="0" sz="2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Tahoma"/>
              <a:buNone/>
              <a:defRPr b="1" i="0" sz="1800" u="none" cap="none" strike="noStrike">
                <a:solidFill>
                  <a:srgbClr val="4D4D4D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4D4D4D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  <a:defRPr b="1" i="0" sz="2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Tahoma"/>
              <a:buChar char="–"/>
              <a:defRPr b="0" i="0" sz="1800" u="none" cap="none" strike="noStrike">
                <a:solidFill>
                  <a:srgbClr val="4D4D4D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rgbClr val="4D4D4D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None/>
              <a:defRPr b="1" i="0" sz="2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Tahoma"/>
              <a:buNone/>
              <a:defRPr b="1" i="0" sz="1800" u="none" cap="none" strike="noStrike">
                <a:solidFill>
                  <a:srgbClr val="4D4D4D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4D4D4D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  <a:defRPr b="1" i="0" sz="2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Tahoma"/>
              <a:buChar char="–"/>
              <a:defRPr b="0" i="0" sz="1800" u="none" cap="none" strike="noStrike">
                <a:solidFill>
                  <a:srgbClr val="4D4D4D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rgbClr val="4D4D4D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gif"  /><Relationship Id="rId2" Type="http://schemas.openxmlformats.org/officeDocument/2006/relationships/image" Target="../media/image2.gif"  /><Relationship Id="rId3" Type="http://schemas.openxmlformats.org/officeDocument/2006/relationships/slideLayout" Target="../slideLayouts/slideLayout1.xml"  /><Relationship Id="rId4" Type="http://schemas.openxmlformats.org/officeDocument/2006/relationships/slideLayout" Target="../slideLayouts/slideLayout2.xml"  /><Relationship Id="rId5" Type="http://schemas.openxmlformats.org/officeDocument/2006/relationships/slideLayout" Target="../slideLayouts/slideLayout3.xml"  /><Relationship Id="rId6" Type="http://schemas.openxmlformats.org/officeDocument/2006/relationships/slideLayout" Target="../slideLayouts/slideLayout4.xml"  /><Relationship Id="rId7" Type="http://schemas.openxmlformats.org/officeDocument/2006/relationships/slideLayout" Target="../slideLayouts/slideLayout5.xml"  /><Relationship Id="rId8" Type="http://schemas.openxmlformats.org/officeDocument/2006/relationships/slideLayout" Target="../slideLayouts/slideLayout6.xml"  /><Relationship Id="rId9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jinsoo\Desktop\footbar.gif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527800"/>
            <a:ext cx="91440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jinsoo\Desktop\skkuppt.gif"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56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2418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  <a:defRPr b="1" i="0" sz="28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rgbClr val="4D4D4D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rgbClr val="4D4D4D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»"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8266113" y="6540500"/>
            <a:ext cx="7159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4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b="0" i="1" sz="1400" u="none" cap="none" strike="noStrike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36525" y="6545263"/>
            <a:ext cx="6073652" cy="2791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3600" spcFirstLastPara="1" rIns="936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SWE2007-44: System Software Experiment 2 | Fall 2018 | Joonwon Lee(joonwon@skku.edu)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8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0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14.gif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3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4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5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6.xml"  /><Relationship Id="rId3" Type="http://schemas.openxmlformats.org/officeDocument/2006/relationships/image" Target="../media/image1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7.xml"  /><Relationship Id="rId3" Type="http://schemas.openxmlformats.org/officeDocument/2006/relationships/image" Target="../media/image1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8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9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0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1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4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5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6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7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8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9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6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0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1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2.xml"  /><Relationship Id="rId2" Type="http://schemas.openxmlformats.org/officeDocument/2006/relationships/slideLayout" Target="../slideLayouts/slideLayout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3.xml"  /><Relationship Id="rId2" Type="http://schemas.openxmlformats.org/officeDocument/2006/relationships/slideLayout" Target="../slideLayouts/slideLayout2.xml"  /><Relationship Id="rId3" Type="http://schemas.openxmlformats.org/officeDocument/2006/relationships/hyperlink" Target="http://csl.skku.edu/SSE2033S17/Resources" TargetMode="External"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4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5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7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Relationship Id="rId5" Type="http://schemas.openxmlformats.org/officeDocument/2006/relationships/image" Target="../media/image10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ctrTitle"/>
          </p:nvPr>
        </p:nvSpPr>
        <p:spPr>
          <a:xfrm>
            <a:off x="1646238" y="1700808"/>
            <a:ext cx="7175500" cy="26289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1E2F5F"/>
                </a:solidFill>
                <a:latin typeface="Arial Black"/>
                <a:ea typeface="Arial Black"/>
                <a:cs typeface="Arial Black"/>
                <a:sym typeface="Arial Black"/>
              </a:rPr>
              <a:t>Introduction to Linux</a:t>
            </a:r>
            <a:br>
              <a:rPr b="0" i="0" lang="en-US" sz="4000" u="none" cap="none" strike="noStrike">
                <a:solidFill>
                  <a:srgbClr val="1E2F5F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b="0" i="0" sz="4000" u="none" cap="none" strike="noStrike">
              <a:solidFill>
                <a:srgbClr val="1E2F5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4132048" y="3645024"/>
            <a:ext cx="4570867" cy="189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Prof. Joonwon Lee(joonwon@skku.edu)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TA – Sungin Hong(sungin.h@skku.edu)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Sewan Ha(hsewan2495@gmail.com)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Computer Systems Laboratory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Sungkyunkwan University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http://csl.skku.edu</a:t>
            </a:r>
            <a:endParaRPr b="1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Linux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Open-source development began in 1991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First released by Linus Torvalds</a:t>
            </a:r>
            <a:endParaRPr/>
          </a:p>
          <a:p>
            <a:pPr indent="-17526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Linux can be generally divided into three major components: kernel, environment, file structure</a:t>
            </a:r>
            <a:endParaRPr/>
          </a:p>
          <a:p>
            <a:pPr indent="-17526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Linux kernel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core of Linux system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Runs programs and manages hardware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Thousands of contributors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by Linus and other maintainers</a:t>
            </a:r>
            <a:endParaRPr/>
          </a:p>
          <a:p>
            <a: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Linux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an interface for the user</a:t>
            </a:r>
            <a:endParaRPr/>
          </a:p>
          <a:p>
            <a: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File structure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Organizes the way files are stored</a:t>
            </a:r>
            <a:endParaRPr/>
          </a:p>
          <a:p>
            <a: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Linux distribution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based upon the Linux kernel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collection of software based around Linux kernel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 Hat, Fedora, Debian, Ubuntu, Android, …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OS Internals (1)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1" name="Google Shape;14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484784"/>
            <a:ext cx="7886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OS Internals (2)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A software between </a:t>
            </a:r>
            <a:b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applications and hardware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Highly-concurrent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Event-driven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What kind of events?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calls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Interrupts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0112" y="1484784"/>
            <a:ext cx="3107013" cy="3367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User Interfaces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The space where we interact with machines</a:t>
            </a:r>
            <a:endParaRPr/>
          </a:p>
          <a:p>
            <a:pPr indent="-17526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Command-line interface (CLI) : ctrl + alt + F1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 interpreter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 to learn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Ubuntu, ctrl+alt+F2~6 to access CLI mode</a:t>
            </a:r>
            <a:endParaRPr/>
          </a:p>
          <a:p>
            <a: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Graphical user interface (GUI) : ctrl + alt + F7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KDE, Gnome, Unity, Xfce, …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Ubuntu, ctrl+alt+F1 to access GUI mode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Touch user interface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Smartphones, tablets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Shell (1)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382570" y="1268760"/>
            <a:ext cx="8653925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A system program that allows a user to execute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Interpretive environment within which you execute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Shells execute commands by means of </a:t>
            </a:r>
            <a:r>
              <a:rPr b="1" i="1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processes</a:t>
            </a:r>
            <a:endParaRPr b="1" i="1" sz="28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instance of a program in execution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212" y="3801194"/>
            <a:ext cx="734377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Shell (2)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82571" y="1268760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Various Shell exists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Bourne shell(sh)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shell(csh)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Bourne again shell(bash): default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TENEX C shell(tcsh)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Korn shell(ksh)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There are two families of shells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based on “Bourne shell” (sh)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 will use “Bourne again shell” (</a:t>
            </a:r>
            <a:r>
              <a:rPr b="1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bash</a:t>
            </a: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) for the course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other based on “C shell” (csh)</a:t>
            </a:r>
            <a:endParaRPr/>
          </a:p>
          <a:p>
            <a:pPr indent="-1473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Shell (3)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Executing programs on a shell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command [options] [arguments]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[$ ls]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[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ls –al]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show different results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commands, options, arguments are case-sensitive</a:t>
            </a:r>
            <a:endParaRPr/>
          </a:p>
          <a:p>
            <a:pPr indent="-1473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A shell allows three types of commands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internal shell command (built-in command)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executable file that contains object code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executable file that contains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sequence of shell command lines (shell script)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File System Overview (1)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“Everything is a file” in Unix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Documents, directories, hard-drives, network sockets, keyboards, printers are stream of bytes exposed through the file system namespace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 and exchange data more easily</a:t>
            </a:r>
            <a:endParaRPr/>
          </a:p>
          <a:p>
            <a:pPr indent="-1473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A Unix file is a sequence of bytes(byte stream)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 of related information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defined by its creator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Unstructured sequence of bytes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Unix to apply the file concept to every data component in the system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File System Overview (2)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File system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 of two distinct parts: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collection of files + directory structure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provides the mechanism for on-line storage and access to file contents</a:t>
            </a:r>
            <a:endParaRPr/>
          </a:p>
          <a:p>
            <a:pPr indent="-2032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1E2F5F"/>
              </a:buClr>
              <a:buSzPts val="22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Features of Unix file system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hierarchical structure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allows dynamic growth of files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ability to create and delete files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protection of the file data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Unix treats the peripheral devices as files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You need to install Linux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install “VirtualBox”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last slide is uploaded at i-campus.</a:t>
            </a:r>
            <a:b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you can use this room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If you want to use this room, you should install Linux on VirtualBox again.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 will save current PC state if you do so(please say to TA and do not shut down after finishing lab exercise)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should use the same computer during this semester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Don’t forget the root’s password</a:t>
            </a: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which you set during installation period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 recommend using your laptop or own external storage</a:t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Announcement (1)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File System Overview (3)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Hierarchical, tree-like structure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Non-leaf nodes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Directories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Leaf nodes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Directories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Regular files or special device files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File System Overview (4)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http://www.linuxplanet.com/imagesvr_ce/linuxplanet/1234407730filesystem.gif" id="198" name="Google Shape;198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08" y="1412776"/>
            <a:ext cx="7056784" cy="469717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381000" y="6142622"/>
            <a:ext cx="85133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*http://www.linuxplanet.com/linuxplanet/tutorials/6666/1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File System Overview (5)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Root directory [</a:t>
            </a:r>
            <a:r>
              <a:rPr b="1" i="0" lang="en-US" sz="2800" u="none" cap="none" strike="noStrike">
                <a:solidFill>
                  <a:srgbClr val="1E2F5F"/>
                </a:solidFill>
                <a:latin typeface="Consolas"/>
                <a:ea typeface="Consolas"/>
                <a:cs typeface="Consolas"/>
                <a:sym typeface="Consolas"/>
              </a:rPr>
              <a:t>"/"</a:t>
            </a: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top-most directory in a hierarchy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Home directory [</a:t>
            </a:r>
            <a:r>
              <a:rPr b="1" i="0" lang="en-US" sz="2800" u="none" cap="none" strike="noStrike">
                <a:solidFill>
                  <a:srgbClr val="1E2F5F"/>
                </a:solidFill>
                <a:latin typeface="Consolas"/>
                <a:ea typeface="Consolas"/>
                <a:cs typeface="Consolas"/>
                <a:sym typeface="Consolas"/>
              </a:rPr>
              <a:t>"~"</a:t>
            </a: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special directory for a user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contain the user’s files; including texts, musics, videos, or configuration files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(Current) Working directory [“.”]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process has associated with it a directory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directory where a user currently located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Parent directory [“..”]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directory which holds current directory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File System Overview (6)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/bin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certain standard commands + fundamental utilities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/usr/bin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 user-oriented commands + utility programs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/dev</a:t>
            </a:r>
            <a:endParaRPr b="1" i="0" sz="24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Essential devices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/etc</a:t>
            </a:r>
            <a:endParaRPr b="1" i="0" sz="24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Host-specific system-wide configuration files(system files)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/tmp</a:t>
            </a:r>
            <a:endParaRPr b="1" i="0" sz="24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place for temporary files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/var</a:t>
            </a:r>
            <a:endParaRPr b="1" i="0" sz="24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place for files that may change often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Path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The general form of the name of a file or a directory</a:t>
            </a:r>
            <a:endParaRPr/>
          </a:p>
          <a:p>
            <a:pPr indent="-23114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1E2F5F"/>
              </a:buClr>
              <a:buSzPts val="176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Delimiting characters [</a:t>
            </a:r>
            <a:r>
              <a:rPr b="1" i="0" lang="en-US" sz="2400" u="none" cap="none" strike="noStrike">
                <a:solidFill>
                  <a:srgbClr val="1E2F5F"/>
                </a:solidFill>
                <a:latin typeface="Consolas"/>
                <a:ea typeface="Consolas"/>
                <a:cs typeface="Consolas"/>
                <a:sym typeface="Consolas"/>
              </a:rPr>
              <a:t>"/"]</a:t>
            </a:r>
            <a:endParaRPr b="1" i="0" sz="24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 each directory in path expressed in string</a:t>
            </a:r>
            <a:endParaRPr/>
          </a:p>
          <a:p>
            <a:pPr indent="-23114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1E2F5F"/>
              </a:buClr>
              <a:buSzPts val="176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Absolute path (full path)	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path points a location regardless of present working directory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Beginning with the root directory</a:t>
            </a:r>
            <a:endParaRPr/>
          </a:p>
          <a:p>
            <a: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$ cat /home/sanghoon/textfile</a:t>
            </a:r>
            <a:endParaRPr b="0" i="0" sz="18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$ cat ~/textfile</a:t>
            </a:r>
            <a:endParaRPr b="0" i="0" sz="18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717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1E2F5F"/>
              </a:buClr>
              <a:buSzPts val="198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Relative path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path relative to the working directory of the user</a:t>
            </a:r>
            <a:endParaRPr/>
          </a:p>
          <a:p>
            <a: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$ cat textfile [if cwd is "/home/sanghoon"]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File Permission(1)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File permission indicates who can access the file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Every files have a set of permissions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check file permission using command ls –l (ll)</a:t>
            </a:r>
            <a:endParaRPr/>
          </a:p>
          <a:p>
            <a:pPr indent="-17526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Ownership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ser/owner 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person who owns/created the file. 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roup 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Unix allows for the creation of groups 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thers 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Everyone else in the world that has access to that computer</a:t>
            </a:r>
            <a:endParaRPr/>
          </a:p>
          <a:p>
            <a:pPr indent="-17526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Permission for Access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ead (4)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rite (2)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ecute (1)</a:t>
            </a:r>
            <a:endParaRPr/>
          </a:p>
          <a:p>
            <a: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File Permission(2)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Symbolic notation</a:t>
            </a:r>
            <a:endParaRPr b="1" i="0" sz="18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Format:Filetype(1)Owner(3)Group(3)Others(3)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Filetype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: general file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d: directory</a:t>
            </a:r>
            <a:endParaRPr/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Permission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r: reading is permitted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w: writing is permitted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x: execution is permitted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-: not permitted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s: setuid(4000) or setgid(2000) (S: not executable)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t(1000): sticky bit (T: not executable)</a:t>
            </a:r>
            <a:endParaRPr/>
          </a:p>
        </p:txBody>
      </p:sp>
      <p:grpSp>
        <p:nvGrpSpPr>
          <p:cNvPr id="232" name="Google Shape;232;p33"/>
          <p:cNvGrpSpPr/>
          <p:nvPr/>
        </p:nvGrpSpPr>
        <p:grpSpPr>
          <a:xfrm>
            <a:off x="4096466" y="2636912"/>
            <a:ext cx="4727127" cy="977598"/>
            <a:chOff x="3589289" y="4979308"/>
            <a:chExt cx="4727127" cy="977598"/>
          </a:xfrm>
        </p:grpSpPr>
        <p:pic>
          <p:nvPicPr>
            <p:cNvPr id="233" name="Google Shape;233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35896" y="5013176"/>
              <a:ext cx="4680520" cy="943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33"/>
            <p:cNvSpPr/>
            <p:nvPr/>
          </p:nvSpPr>
          <p:spPr>
            <a:xfrm>
              <a:off x="3589289" y="4979308"/>
              <a:ext cx="910703" cy="977598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Shell Scripts(1)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A file that contains shell command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Combines Linux commands in such a way as to perform a specific task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4" y="3073369"/>
            <a:ext cx="4248472" cy="294791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 txBox="1"/>
          <p:nvPr/>
        </p:nvSpPr>
        <p:spPr>
          <a:xfrm>
            <a:off x="2843808" y="6021288"/>
            <a:ext cx="39604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of shell command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Shell Scripts(2)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Shell variable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within shell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the same naming rule as C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= : assignment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e.g) os = linux : os variable assigned the string “linux”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$ : value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e.g) echo $os : terminal shows “linux”(value of os)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echo os : terminal shows “os”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Quotation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“” : quoting as strings(except $)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‘’ : quoting as commands – assign the written command to a variable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 variable name as another name for the linux command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``(Back quotes): value from Linux commands – executed -&gt; arguments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Shell Scripts(3)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Script Arguments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Arguments on the command line are referenced sequentially starting with 1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e.g) $1 stands for first argument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Executing script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chmod +x [filename] : to add execution permission on shell script file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[filename] or ./[filename] : to execute script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 idx="0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1" i="0" u="none" strike="noStrike" cap="non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What is OS? (1)</a:t>
            </a:r>
            <a:endParaRPr sz="4400" b="1" i="0" u="none" strike="noStrike" cap="non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251520" y="1265238"/>
            <a:ext cx="5927587" cy="5118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ct val="25000"/>
              <a:buFont typeface="Noto Sans Symbols"/>
              <a:buChar char="▪"/>
              <a:defRPr/>
            </a:pPr>
            <a:r>
              <a:rPr lang="en-US" sz="2800" b="1" i="0" u="none" strike="noStrike" cap="non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Operating System(OS)</a:t>
            </a:r>
            <a:endParaRPr lang="en-US" sz="2800" b="1" i="0" u="none" strike="noStrike" cap="non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Manages computer hardware and software for the user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Char char="–"/>
              <a:defRPr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Perform repetitive hardware tasks</a:t>
            </a:r>
            <a:b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managing files, running programs, etc</a:t>
            </a:r>
            <a:endParaRPr lang="en-US"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Char char="–"/>
              <a:defRPr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Manages software applications</a:t>
            </a:r>
            <a:b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controls the loading and execution of all programs</a:t>
            </a:r>
            <a:b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Char char="–"/>
              <a:defRPr/>
            </a:pPr>
            <a:r>
              <a:rPr lang="ko-KR" alt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하드웨어랑 소프틔웨어를 관리하는역할</a:t>
            </a:r>
            <a:endParaRPr lang="ko-KR" altLang="en-US"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0" descr="Operating system placement.svg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179107" y="1556792"/>
            <a:ext cx="2939777" cy="4347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Basic File I/O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Opening a file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fd = open(“path”, flags)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Read a character from a file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read(fd, &amp;c, 1)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Write a character to a file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write(fd, &amp;c, 1)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Closing a file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close(fd)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ctrTitle"/>
          </p:nvPr>
        </p:nvSpPr>
        <p:spPr>
          <a:xfrm>
            <a:off x="1646238" y="1500174"/>
            <a:ext cx="7175500" cy="26289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1E2F5F"/>
                </a:solidFill>
                <a:latin typeface="Arial Black"/>
                <a:ea typeface="Arial Black"/>
                <a:cs typeface="Arial Black"/>
                <a:sym typeface="Arial Black"/>
              </a:rPr>
              <a:t>Exercise</a:t>
            </a:r>
            <a:endParaRPr b="0" i="0" sz="4800" u="none" cap="none" strike="noStrike">
              <a:solidFill>
                <a:srgbClr val="1E2F5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Contents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Basic commands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Basic C coding</a:t>
            </a:r>
            <a:endParaRPr/>
          </a:p>
          <a:p>
            <a:pPr indent="-1473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Basic File I/O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1473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Basic commands (1)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man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the manual page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a manual of a program or a function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use “info” or “help” as alternatives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man qsort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man man  (manual for manual page)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1473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1E2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1473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Basic commands (2)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 b="1" i="0" sz="28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files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ls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ls -al /etc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ll(same as ls –l)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ps</a:t>
            </a:r>
            <a:endParaRPr b="1" i="0" sz="28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process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ps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ps –ef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man ps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473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1E2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1473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Basic commands (3)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pwd</a:t>
            </a:r>
            <a:endParaRPr b="1" i="0" sz="28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working directory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cd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working directory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cd ..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cd /proc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cd ~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1473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1E2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1473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Basic commands (4)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a line of text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echo "Hello?"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endParaRPr b="1" i="0" sz="28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a formatted line of text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printf "%s\n" Hello?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Basic commands (5)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Displaying files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cat /etc/issue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more / less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Displaying files + move forward or backward possible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is more powerful and configurable display utility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Basic commands (6)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8" name="Google Shape;308;p45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mkdir / rmdir</a:t>
            </a:r>
            <a:endParaRPr b="1" i="0" sz="24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/ remove a directory</a:t>
            </a:r>
            <a:endParaRPr/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mkdir swex1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mv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or rename files</a:t>
            </a:r>
            <a:endParaRPr/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mv swex1/ swex2/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cp</a:t>
            </a:r>
            <a:endParaRPr b="1" i="0" sz="24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files</a:t>
            </a:r>
            <a:endParaRPr/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cp –r : copies a subdirectory from one directory to another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1E2F5F"/>
              </a:buClr>
              <a:buSzPts val="26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endParaRPr b="1" i="0" sz="24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files</a:t>
            </a:r>
            <a:endParaRPr/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rm –r : delete all subdirectories and files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73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Basic commands (7)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or set the system date and time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grep</a:t>
            </a:r>
            <a:endParaRPr b="1" i="0" sz="28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Searching files for a specified expression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grep [expression] [files]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grep root /etc/passwd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What is OS? (2)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View of Operating System Services</a:t>
            </a:r>
            <a:endParaRPr/>
          </a:p>
        </p:txBody>
      </p:sp>
      <p:pic>
        <p:nvPicPr>
          <p:cNvPr descr="https://s3-ap-southeast-1.amazonaws.com/mpt15awshkbkt1/resources_conversion_files/presentationfe3cboperating-systemstructures1443702154161026-7.jpg" id="85" name="Google Shape;85;p11"/>
          <p:cNvPicPr preferRelativeResize="0"/>
          <p:nvPr/>
        </p:nvPicPr>
        <p:blipFill rotWithShape="1">
          <a:blip r:embed="rId3">
            <a:alphaModFix/>
          </a:blip>
          <a:srcRect b="4813" l="-175" r="-1289" t="13380"/>
          <a:stretch/>
        </p:blipFill>
        <p:spPr>
          <a:xfrm>
            <a:off x="1295636" y="1843063"/>
            <a:ext cx="6552728" cy="39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Basic commands (8)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p47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chmod</a:t>
            </a:r>
            <a:endParaRPr b="1" i="0" sz="28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the permissions on a file or directory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chmod u=rw file1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chmod u+x,g+w,o-r file2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ls –l swex2/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chmod 750 swex2/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ls –l swex2/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73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1E2F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47"/>
          <p:cNvSpPr/>
          <p:nvPr/>
        </p:nvSpPr>
        <p:spPr>
          <a:xfrm>
            <a:off x="577652" y="2348880"/>
            <a:ext cx="8064896" cy="103616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507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Consolas"/>
              <a:buNone/>
            </a:pPr>
            <a:r>
              <a:rPr b="1" lang="en-US" sz="1600" u="none" cap="none" strike="noStrike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-US" sz="1600" u="none" cap="none" strike="noStrike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 user	 </a:t>
            </a:r>
            <a:r>
              <a:rPr b="1" lang="en-US" sz="1600" u="none" cap="none" strike="noStrike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u="none" cap="none" strike="noStrike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 to add a permission  		 </a:t>
            </a:r>
            <a:r>
              <a:rPr lang="en-US" sz="1600" u="none" cap="none" strike="noStrike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600" u="none" cap="none" strike="noStrike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r(4)</a:t>
            </a:r>
            <a:r>
              <a:rPr lang="en-US" sz="1600" u="none" cap="none" strike="noStrike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 read</a:t>
            </a:r>
            <a:endParaRPr sz="1600" u="none" cap="none" strike="noStrike">
              <a:solidFill>
                <a:srgbClr val="17171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Consolas"/>
              <a:buNone/>
            </a:pPr>
            <a:r>
              <a:rPr b="1" lang="en-US" sz="1600" u="none" cap="none" strike="noStrike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-US" sz="1600" u="none" cap="none" strike="noStrike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 group	 </a:t>
            </a:r>
            <a:r>
              <a:rPr b="1" lang="en-US" sz="1600" u="none" cap="none" strike="noStrike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600" u="none" cap="none" strike="noStrike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 to remove a permission	</a:t>
            </a:r>
            <a:r>
              <a:rPr lang="en-US" sz="1600" u="none" cap="none" strike="noStrike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u="none" cap="none" strike="noStrike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 u="none" cap="none" strike="noStrike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b="1" lang="en-US" sz="1600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(2)</a:t>
            </a:r>
            <a:r>
              <a:rPr lang="en-US" sz="1600" u="none" cap="none" strike="noStrike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 write</a:t>
            </a:r>
            <a:endParaRPr sz="1600">
              <a:solidFill>
                <a:srgbClr val="17171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Consolas"/>
              <a:buNone/>
            </a:pPr>
            <a:r>
              <a:rPr b="1" lang="en-US" sz="1600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-US" sz="1600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 other	 </a:t>
            </a:r>
            <a:r>
              <a:rPr b="1" lang="en-US" sz="1600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u="none" cap="none" strike="noStrike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to assign a permission explicitly </a:t>
            </a:r>
            <a:r>
              <a:rPr lang="en-US" sz="1600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 u="none" cap="none" strike="noStrike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x(1)</a:t>
            </a:r>
            <a:r>
              <a:rPr lang="en-US" sz="1600" u="none" cap="none" strike="noStrike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 execute (for files),</a:t>
            </a:r>
            <a:endParaRPr sz="1600" u="none" cap="none" strike="noStrike">
              <a:solidFill>
                <a:srgbClr val="17171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Consolas"/>
              <a:buNone/>
            </a:pPr>
            <a:r>
              <a:rPr lang="en-US" sz="1600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	  				     </a:t>
            </a:r>
            <a:r>
              <a:rPr lang="en-US" sz="1600" u="none" cap="none" strike="noStrike">
                <a:solidFill>
                  <a:srgbClr val="171717"/>
                </a:solidFill>
                <a:latin typeface="Consolas"/>
                <a:ea typeface="Consolas"/>
                <a:cs typeface="Consolas"/>
                <a:sym typeface="Consolas"/>
              </a:rPr>
              <a:t>  access (for directories)</a:t>
            </a:r>
            <a:r>
              <a:rPr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Basic commands (9)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diff [file1] [file2]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Reports line-by-line differences between file1 and file2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Shows the history of the typed command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reuse your previous commands using arrow keys(up/down) until commands are deleted in history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history</a:t>
            </a:r>
            <a:endParaRPr/>
          </a:p>
          <a:p>
            <a:pPr indent="0" lvl="2" marL="9144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473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1E2F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>
            <a:spLocks noGrp="1"/>
          </p:cNvSpPr>
          <p:nvPr>
            <p:ph type="title" idx="0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1" i="0" u="none" strike="noStrike" cap="non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Basic commands (10)</a:t>
            </a:r>
            <a:endParaRPr sz="4400" b="1" i="0" u="none" strike="noStrike" cap="non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Google Shape;333;p49"/>
          <p:cNvSpPr txBox="1">
            <a:spLocks noGrp="1"/>
          </p:cNvSpPr>
          <p:nvPr>
            <p:ph type="body" idx="1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ct val="25000"/>
              <a:buFont typeface="Noto Sans Symbols"/>
              <a:buChar char="▪"/>
              <a:defRPr/>
            </a:pPr>
            <a:r>
              <a:rPr lang="en-US" sz="2800" b="1" i="0" u="none" strike="noStrike" cap="non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Special characters</a:t>
            </a:r>
            <a:endParaRPr lang="en-US" sz="2800" b="1" i="0" u="none" strike="noStrike" cap="non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: Pipeline</a:t>
            </a:r>
            <a:r>
              <a:rPr lang="ko-KR" alt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lang="en-US" altLang="ko-K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Char char="–"/>
              <a:defRPr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Output of a process feeds directly as input to next one</a:t>
            </a:r>
            <a:endParaRPr lang="en-US"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$ ls –help | less</a:t>
            </a:r>
            <a:endParaRPr lang="en-US"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&gt;&gt; &lt; &amp;&gt; : Redirection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Char char="–"/>
              <a:defRPr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Redirect standard output/error to a file or a file stream to standard input</a:t>
            </a:r>
            <a:endParaRPr lang="en-US"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$ echo “hello” &gt; hellofile</a:t>
            </a:r>
            <a:endParaRPr lang="en-US"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endParaRPr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147320" algn="l" rtl="0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ct val="25000"/>
              <a:buFont typeface="Noto Sans Symbols"/>
              <a:buNone/>
              <a:defRPr/>
            </a:pPr>
            <a:endParaRPr sz="2800" b="1" i="0" u="none" strike="noStrike" cap="none">
              <a:solidFill>
                <a:srgbClr val="1e2f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>
            <a:spLocks noGrp="1"/>
          </p:cNvSpPr>
          <p:nvPr>
            <p:ph type="title" idx="0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1" i="0" u="none" strike="noStrike" cap="non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Development tools</a:t>
            </a:r>
            <a:endParaRPr sz="4400" b="1" i="0" u="none" strike="noStrike" cap="non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9" name="Google Shape;339;p50"/>
          <p:cNvSpPr txBox="1">
            <a:spLocks noGrp="1"/>
          </p:cNvSpPr>
          <p:nvPr>
            <p:ph type="body" idx="1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ct val="25000"/>
              <a:buFont typeface="Noto Sans Symbols"/>
              <a:buChar char="▪"/>
              <a:defRPr/>
            </a:pPr>
            <a:r>
              <a:rPr lang="en-US" sz="2800" b="1" i="0" u="none" strike="noStrike" cap="non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vi[m]</a:t>
            </a:r>
            <a:endParaRPr lang="en-US" sz="2800" b="1" i="0" u="none" strike="noStrike" cap="non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text editor for programmers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vim [file_name]</a:t>
            </a:r>
            <a:endParaRPr lang="en-US"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Char char="•"/>
              <a:defRPr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(if not exist) or open a file 'file_name‘</a:t>
            </a:r>
            <a:endParaRPr lang="en-US"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Char char="•"/>
              <a:defRPr/>
            </a:pP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http://csl.skku.edu/SSE2033S17/Resources</a:t>
            </a:r>
            <a:endParaRPr lang="en-US" sz="24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vim hello.c</a:t>
            </a:r>
            <a:endParaRPr lang="en-US"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ct val="25000"/>
              <a:buFont typeface="Noto Sans Symbols"/>
              <a:buChar char="▪"/>
              <a:defRPr/>
            </a:pPr>
            <a:r>
              <a:rPr lang="en-US" sz="2800" b="1" i="0" u="none" strike="noStrike" cap="non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gcc</a:t>
            </a:r>
            <a:endParaRPr lang="en-US" sz="2800" b="1" i="0" u="none" strike="noStrike" cap="non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GNU compiler collection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gcc –o hello hello.c</a:t>
            </a:r>
            <a:endParaRPr lang="en-US"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./hello</a:t>
            </a:r>
            <a:endParaRPr lang="en-US"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hello.c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5" name="Google Shape;345;p51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73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1"/>
          <p:cNvSpPr txBox="1"/>
          <p:nvPr/>
        </p:nvSpPr>
        <p:spPr>
          <a:xfrm>
            <a:off x="788380" y="2054573"/>
            <a:ext cx="7643439" cy="35394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printf("hello, world\n");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Lab exercise #1: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"</a:t>
            </a:r>
            <a:r>
              <a:rPr b="0" i="1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directory on your home directory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hello.c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the directory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 it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the program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"</a:t>
            </a:r>
            <a:r>
              <a:rPr b="0" i="1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directory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Lab exercise #2: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hello.c file, make shell script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run exercise #1 automatically.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73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1E2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2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Exercise (1)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Lab exercise #3: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r>
              <a:rPr lang="en-US"/>
              <a:t>“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en-US"/>
              <a:t>” directory</a:t>
            </a:r>
            <a:endParaRPr/>
          </a:p>
          <a:p>
            <a:pPr indent="-2540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Allow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to read, write, and execute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to only owner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Write 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</a:t>
            </a:r>
            <a:r>
              <a:rPr lang="en-US"/>
              <a:t>for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 cap="none" strike="noStrike">
                <a:solidFill>
                  <a:schemeClr val="dk1"/>
                </a:solidFill>
              </a:rPr>
              <a:t>ps</a:t>
            </a:r>
            <a:r>
              <a:rPr lang="en-US"/>
              <a:t> command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e.g) psmanual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Write 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“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count.c</a:t>
            </a:r>
            <a:r>
              <a:rPr lang="en-US"/>
              <a:t>”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counts the number of alphabets(case-insensitive) </a:t>
            </a:r>
            <a:r>
              <a:rPr lang="en-US"/>
              <a:t>in</a:t>
            </a: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psmanual</a:t>
            </a:r>
            <a:endParaRPr i="1"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Prints </a:t>
            </a:r>
            <a:r>
              <a:rPr lang="en-US"/>
              <a:t>the</a:t>
            </a: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number on standard output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 and execute</a:t>
            </a:r>
            <a:endParaRPr/>
          </a:p>
        </p:txBody>
      </p:sp>
      <p:sp>
        <p:nvSpPr>
          <p:cNvPr id="358" name="Google Shape;358;p53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Exercise (2)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What is OS? (3)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Application side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the program execution environment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Hides the messy details which must be performed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Make machine easy to use</a:t>
            </a:r>
            <a:b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an abstract view of the underlying system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Processors  -&gt; Processes, Threads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Memory     -&gt; Virtual memory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I/O devices -&gt; Files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What is OS? (4)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System side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is a </a:t>
            </a:r>
            <a:r>
              <a:rPr b="1" i="0" lang="en-US" sz="20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resource manager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Sharing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Protection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Fairness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b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b="1" i="0" lang="en-US" sz="20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  <a:p>
            <a:pPr indent="-2286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Char char="»"/>
            </a:pPr>
            <a:r>
              <a:rPr b="0" i="0" lang="en-US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CPU, Memory, I/O devices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/>
          </a:p>
          <a:p>
            <a:pPr indent="-2286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Char char="»"/>
            </a:pPr>
            <a:r>
              <a:rPr b="0" i="0" lang="en-US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Queues, …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Miscellaneous</a:t>
            </a:r>
            <a:endParaRPr/>
          </a:p>
          <a:p>
            <a:pPr indent="-2286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Char char="»"/>
            </a:pPr>
            <a:r>
              <a:rPr b="0" i="0" lang="en-US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Energy, Power, …</a:t>
            </a:r>
            <a:endParaRPr/>
          </a:p>
        </p:txBody>
      </p:sp>
      <p:pic>
        <p:nvPicPr>
          <p:cNvPr descr="google server에 대한 이미지 검색결과" id="100" name="Google Shape;1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2040" y="1700808"/>
            <a:ext cx="3585181" cy="187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What is OS? (5)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381000" y="1265238"/>
            <a:ext cx="84582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Types of OS</a:t>
            </a:r>
            <a:endParaRPr/>
          </a:p>
        </p:txBody>
      </p:sp>
      <p:pic>
        <p:nvPicPr>
          <p:cNvPr descr="Related image" id="108" name="Google Shape;108;p14"/>
          <p:cNvPicPr preferRelativeResize="0"/>
          <p:nvPr/>
        </p:nvPicPr>
        <p:blipFill rotWithShape="1">
          <a:blip r:embed="rId3">
            <a:alphaModFix/>
          </a:blip>
          <a:srcRect b="26381" l="0" r="505" t="0"/>
          <a:stretch/>
        </p:blipFill>
        <p:spPr>
          <a:xfrm>
            <a:off x="1025606" y="1711375"/>
            <a:ext cx="7092788" cy="3024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ndroid os" id="109" name="Google Shape;109;p14"/>
          <p:cNvPicPr preferRelativeResize="0"/>
          <p:nvPr/>
        </p:nvPicPr>
        <p:blipFill rotWithShape="1">
          <a:blip r:embed="rId4">
            <a:alphaModFix/>
          </a:blip>
          <a:srcRect b="0" l="0" r="46498" t="0"/>
          <a:stretch/>
        </p:blipFill>
        <p:spPr>
          <a:xfrm>
            <a:off x="2987824" y="4749799"/>
            <a:ext cx="1452389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os" id="110" name="Google Shape;11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4781749"/>
            <a:ext cx="2209741" cy="12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Unix (1)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381000" y="1265238"/>
            <a:ext cx="8583488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History and motivation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Originally developed by Ken Thompson, Dennis Ritchie and researchers at AT&amp;T Bell Labs for internal use in the early 1970s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Borrowed best ideas from other OS’s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“OS for researchers” : to meet researchers’ changing demands, flexibility &gt; hardware efficiency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Unix is designed so that users can extend the functionality – to build new tools easily and efficiently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Why Unix?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many scientific and industrial settings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Huge number of free and well-written software programs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important OS concepts are developed on Unix.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E2F5F"/>
                </a:solidFill>
                <a:latin typeface="Tahoma"/>
                <a:ea typeface="Tahoma"/>
                <a:cs typeface="Tahoma"/>
                <a:sym typeface="Tahoma"/>
              </a:rPr>
              <a:t>Unix (2)</a:t>
            </a:r>
            <a:endParaRPr b="1" i="0" sz="4400" u="none" cap="none" strike="noStrike">
              <a:solidFill>
                <a:srgbClr val="1E2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381000" y="1265238"/>
            <a:ext cx="8583488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Unix is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Interactive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Time-sharing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Multi-tasking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Multi-user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1E2F5F"/>
              </a:buClr>
              <a:buSzPts val="308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1E2F5F"/>
                </a:solidFill>
                <a:latin typeface="Arial"/>
                <a:ea typeface="Arial"/>
                <a:cs typeface="Arial"/>
                <a:sym typeface="Arial"/>
              </a:rPr>
              <a:t>Flavors of Unix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V (AT&amp;T-&gt;USL-&gt;Novell-&gt;SCO-&gt;Caldera-&gt;SCO)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BSD (UC Berkeley)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SunOS, Solaris (Sun)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IRIX (SGI), AIX (IBM), HP-UX (HP), Mac OS X (Apple)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Linux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FreeBSD, NetBSD, and etc..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skku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</ep:Words>
  <ep:PresentationFormat/>
  <ep:Paragraphs>1</ep:Paragraphs>
  <ep:Slides>46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ep:HeadingPairs>
  <ep:TitlesOfParts>
    <vt:vector size="47" baseType="lpstr">
      <vt:lpstr>skku</vt:lpstr>
      <vt:lpstr>슬라이드 1</vt:lpstr>
      <vt:lpstr>슬라이드 2</vt:lpstr>
      <vt:lpstr>What is OS? (1)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Basic commands (10)</vt:lpstr>
      <vt:lpstr>Development tools</vt:lpstr>
      <vt:lpstr>슬라이드 44</vt:lpstr>
      <vt:lpstr>슬라이드 45</vt:lpstr>
      <vt:lpstr>슬라이드 46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nicho</cp:lastModifiedBy>
  <dcterms:modified xsi:type="dcterms:W3CDTF">2018-09-13T10:11:04.225</dcterms:modified>
  <cp:revision>3</cp:revision>
  <cp:version>1000.0000.01</cp:version>
</cp:coreProperties>
</file>