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693" r:id="rId2"/>
    <p:sldId id="694" r:id="rId3"/>
    <p:sldId id="695" r:id="rId4"/>
    <p:sldId id="696" r:id="rId5"/>
    <p:sldId id="699" r:id="rId6"/>
    <p:sldId id="721" r:id="rId7"/>
    <p:sldId id="704" r:id="rId8"/>
    <p:sldId id="705" r:id="rId9"/>
    <p:sldId id="706" r:id="rId10"/>
    <p:sldId id="707" r:id="rId11"/>
    <p:sldId id="722" r:id="rId12"/>
    <p:sldId id="708" r:id="rId13"/>
    <p:sldId id="709" r:id="rId14"/>
    <p:sldId id="723" r:id="rId15"/>
    <p:sldId id="710" r:id="rId16"/>
    <p:sldId id="711" r:id="rId17"/>
    <p:sldId id="712" r:id="rId18"/>
    <p:sldId id="713" r:id="rId19"/>
    <p:sldId id="714" r:id="rId20"/>
    <p:sldId id="715" r:id="rId21"/>
    <p:sldId id="716" r:id="rId22"/>
    <p:sldId id="718" r:id="rId23"/>
    <p:sldId id="724" r:id="rId24"/>
    <p:sldId id="719" r:id="rId25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5F"/>
    <a:srgbClr val="0000FF"/>
    <a:srgbClr val="FFFFCC"/>
    <a:srgbClr val="719918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 autoAdjust="0"/>
    <p:restoredTop sz="96574" autoAdjust="0"/>
  </p:normalViewPr>
  <p:slideViewPr>
    <p:cSldViewPr>
      <p:cViewPr varScale="1">
        <p:scale>
          <a:sx n="110" d="100"/>
          <a:sy n="110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0"/>
    </p:cViewPr>
  </p:sorterViewPr>
  <p:notesViewPr>
    <p:cSldViewPr>
      <p:cViewPr varScale="1">
        <p:scale>
          <a:sx n="101" d="100"/>
          <a:sy n="101" d="100"/>
        </p:scale>
        <p:origin x="-168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8CA34F-A487-4CF8-8A40-181402AAB420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F02A2D0-6FFA-4D67-A91A-E8F813428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EB6FD9-E632-4F95-860D-D44C1507260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 err="1"/>
              <a:t>asd</a:t>
            </a:r>
            <a:r>
              <a:rPr lang="en-US" altLang="ko-KR" dirty="0"/>
              <a:t> ads </a:t>
            </a:r>
            <a:r>
              <a:rPr lang="en-US" altLang="ko-KR" dirty="0" err="1"/>
              <a:t>lasdjf</a:t>
            </a:r>
            <a:r>
              <a:rPr lang="en-US" altLang="ko-KR" dirty="0"/>
              <a:t> </a:t>
            </a:r>
            <a:r>
              <a:rPr lang="en-US" altLang="ko-KR" dirty="0" err="1"/>
              <a:t>asdf</a:t>
            </a:r>
            <a:r>
              <a:rPr lang="en-US" altLang="ko-KR" dirty="0"/>
              <a:t> </a:t>
            </a:r>
            <a:r>
              <a:rPr lang="en-US" altLang="ko-KR" dirty="0" err="1"/>
              <a:t>asf</a:t>
            </a:r>
            <a:r>
              <a:rPr lang="en-US" altLang="ko-KR" dirty="0"/>
              <a:t> </a:t>
            </a:r>
            <a:r>
              <a:rPr lang="en-US" altLang="ko-KR" dirty="0" err="1"/>
              <a:t>asdfa</a:t>
            </a:r>
            <a:r>
              <a:rPr lang="en-US" altLang="ko-KR" dirty="0"/>
              <a:t> </a:t>
            </a:r>
            <a:r>
              <a:rPr lang="en-US" altLang="ko-KR" dirty="0" err="1"/>
              <a:t>af</a:t>
            </a:r>
            <a:r>
              <a:rPr lang="en-US" altLang="ko-KR" dirty="0"/>
              <a:t> </a:t>
            </a:r>
            <a:r>
              <a:rPr lang="en-US" altLang="ko-KR" dirty="0" err="1"/>
              <a:t>asld</a:t>
            </a:r>
            <a:r>
              <a:rPr lang="en-US" altLang="ko-KR" dirty="0"/>
              <a:t> </a:t>
            </a:r>
            <a:r>
              <a:rPr lang="en-US" altLang="ko-KR" dirty="0" err="1"/>
              <a:t>fjasd</a:t>
            </a:r>
            <a:r>
              <a:rPr lang="en-US" altLang="ko-KR" dirty="0"/>
              <a:t> </a:t>
            </a:r>
            <a:r>
              <a:rPr lang="ko-KR" altLang="en-US" dirty="0" err="1"/>
              <a:t>럼니</a:t>
            </a:r>
            <a:r>
              <a:rPr lang="en-US" altLang="ko-KR" dirty="0"/>
              <a:t> </a:t>
            </a:r>
            <a:r>
              <a:rPr lang="ko-KR" altLang="en-US" dirty="0" err="1"/>
              <a:t>러민</a:t>
            </a:r>
            <a:r>
              <a:rPr lang="ko-KR" altLang="en-US" dirty="0"/>
              <a:t> </a:t>
            </a:r>
            <a:r>
              <a:rPr lang="ko-KR" altLang="en-US" dirty="0" err="1"/>
              <a:t>럼</a:t>
            </a:r>
            <a:r>
              <a:rPr lang="en-US" altLang="ko-KR" dirty="0"/>
              <a:t>;</a:t>
            </a:r>
            <a:r>
              <a:rPr lang="ko-KR" altLang="en-US" dirty="0" err="1"/>
              <a:t>ㅣㄴ러</a:t>
            </a:r>
            <a:r>
              <a:rPr lang="ko-KR" altLang="en-US" dirty="0"/>
              <a:t> </a:t>
            </a:r>
            <a:r>
              <a:rPr lang="en-US" altLang="ko-KR" dirty="0" err="1"/>
              <a:t>asf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0E71C67-020A-4D15-AC86-6E0943FCDA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3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180975" algn="l" defTabSz="914400" rtl="0" eaLnBrk="1" latinLnBrk="1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61938" indent="171450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3400" indent="182563" algn="l" defTabSz="914400" rtl="0" eaLnBrk="1" latinLnBrk="1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149225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1C67-020A-4D15-AC86-6E0943FCDA5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insoo\Desktop\skkuppt-vertical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9676" cy="6858000"/>
          </a:xfrm>
          <a:prstGeom prst="rect">
            <a:avLst/>
          </a:prstGeom>
          <a:noFill/>
        </p:spPr>
      </p:pic>
      <p:sp>
        <p:nvSpPr>
          <p:cNvPr id="5" name="Text Box 21"/>
          <p:cNvSpPr txBox="1">
            <a:spLocks noChangeArrowheads="1"/>
          </p:cNvSpPr>
          <p:nvPr userDrawn="1"/>
        </p:nvSpPr>
        <p:spPr bwMode="auto">
          <a:xfrm>
            <a:off x="2406650" y="928688"/>
            <a:ext cx="6400800" cy="4082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i="1" kern="1200" dirty="0">
                <a:solidFill>
                  <a:srgbClr val="000066"/>
                </a:solidFill>
                <a:latin typeface="Book Antiqua" pitchFamily="18" charset="0"/>
                <a:ea typeface="굴림" pitchFamily="50" charset="-127"/>
                <a:cs typeface="+mn-cs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6238" y="1500174"/>
            <a:ext cx="7175500" cy="2628900"/>
          </a:xfrm>
        </p:spPr>
        <p:txBody>
          <a:bodyPr anchor="t"/>
          <a:lstStyle>
            <a:lvl1pPr algn="r">
              <a:defRPr sz="4800" b="0">
                <a:solidFill>
                  <a:srgbClr val="1E2F5F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 descr="C:\Users\jinsoo\Desktop\templates\SKKU templates\symbols\character_0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715016"/>
            <a:ext cx="1428760" cy="7500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50B38BE2-2231-4D26-AFFC-BFF218D4E5B2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14550" cy="6307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91250" cy="6307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5192D422-3B69-4408-969F-23FF4CE662E9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E2F5F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E2F5F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BA388054-D7B2-4490-9803-5E710B5C1C99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8202D520-74F9-4423-8BF3-9672830453E2}" type="slidenum">
              <a:rPr kumimoji="1" lang="en-US" altLang="ko-KR" kern="1200" smtClean="0">
                <a:solidFill>
                  <a:prstClr val="black"/>
                </a:solidFill>
                <a:ea typeface="굴림" pitchFamily="50" charset="-127"/>
                <a:cs typeface="+mn-cs"/>
              </a:rPr>
              <a:pPr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265238"/>
            <a:ext cx="4152900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65238"/>
            <a:ext cx="4152900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F3B1461F-42FF-43E5-9CBE-0B022BF3405C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F5CCDD23-E144-4A95-9E1A-4384FD0ED8E8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CD635EA3-C279-4E46-9E6A-C5A9E169DAF4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9250EB39-5C32-4C8C-BB4F-C3FC2EA0E823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47CD0086-C889-41E7-976C-EE8574D76F35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D3CACBD-CADD-47B3-ACA4-FA956C2FCB6E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nsoo\Desktop\footba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7800"/>
            <a:ext cx="9144000" cy="330200"/>
          </a:xfrm>
          <a:prstGeom prst="rect">
            <a:avLst/>
          </a:prstGeom>
          <a:noFill/>
        </p:spPr>
      </p:pic>
      <p:pic>
        <p:nvPicPr>
          <p:cNvPr id="3" name="Picture 4" descr="C:\Users\jinsoo\Desktop\skkuppt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0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65238"/>
            <a:ext cx="84582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Why does the sun go on shining? why does the sea rush to shore?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</a:defRPr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8202D520-74F9-4423-8BF3-9672830453E2}" type="slidenum">
              <a:rPr kumimoji="1" lang="en-US" altLang="ko-KR" kern="1200">
                <a:solidFill>
                  <a:prstClr val="black"/>
                </a:solidFill>
                <a:ea typeface="굴림" pitchFamily="50" charset="-127"/>
                <a:cs typeface="+mn-cs"/>
              </a:rPr>
              <a:pPr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266113" y="6540500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FCDCFD4-C923-48F7-9364-F6EC493EEFEB}" type="slidenum">
              <a:rPr lang="en-US" altLang="ko-KR" sz="1400" i="1" kern="1200">
                <a:solidFill>
                  <a:prstClr val="white"/>
                </a:solidFill>
                <a:latin typeface="Book Antiqua" pitchFamily="18" charset="0"/>
                <a:ea typeface="굴림" pitchFamily="50" charset="-127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400" i="1" kern="1200">
              <a:solidFill>
                <a:prstClr val="white"/>
              </a:solidFill>
              <a:latin typeface="Book Antiqua" pitchFamily="18" charset="0"/>
              <a:ea typeface="굴림" pitchFamily="50" charset="-127"/>
              <a:cs typeface="+mn-cs"/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136525" y="6545263"/>
            <a:ext cx="6057622" cy="279180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i="1" kern="1200" baseline="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SWE2007-44: System Software Experiment 2 | Fall 2018 | </a:t>
            </a:r>
            <a:r>
              <a:rPr kumimoji="1" lang="en-US" altLang="ko-KR" sz="1200" i="1" kern="1200" baseline="0" dirty="0" err="1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Joonwon</a:t>
            </a:r>
            <a:r>
              <a:rPr kumimoji="1" lang="en-US" altLang="ko-KR" sz="1200" i="1" kern="1200" baseline="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 Lee(joonwon@skku.edu)</a:t>
            </a:r>
            <a:r>
              <a:rPr kumimoji="1" lang="en-US" altLang="ko-KR" sz="1200" i="1" kern="120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1E2F5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kumimoji="1" sz="2800" b="1">
          <a:solidFill>
            <a:srgbClr val="1E2F5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8250266" cy="2628900"/>
          </a:xfrm>
        </p:spPr>
        <p:txBody>
          <a:bodyPr/>
          <a:lstStyle/>
          <a:p>
            <a:r>
              <a:rPr lang="en-US" altLang="ko-KR" sz="3600" dirty="0"/>
              <a:t>Concurrent Programming</a:t>
            </a:r>
            <a:br>
              <a:rPr lang="en-US" altLang="ko-KR" sz="3600" dirty="0"/>
            </a:br>
            <a:r>
              <a:rPr lang="en-US" altLang="ko-KR" sz="3600" dirty="0"/>
              <a:t>(Thread-based)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85635" y="3334080"/>
            <a:ext cx="4817280" cy="1589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Prof.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Joonwon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Lee(joonwon@skku.edu)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 –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Taekyun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Roh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(throh0198@gmail.com)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Sewan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Ha(hsewan2495@gmail.com)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Sungkyunkwan University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http://csl.skku.edu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08504" cy="1143000"/>
          </a:xfrm>
        </p:spPr>
        <p:txBody>
          <a:bodyPr/>
          <a:lstStyle/>
          <a:p>
            <a:pPr algn="ctr"/>
            <a:r>
              <a:rPr lang="en-US" altLang="ko-KR" dirty="0"/>
              <a:t>A Process with Multiple Threads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Multiple threads can be associated with a process.</a:t>
            </a:r>
          </a:p>
          <a:p>
            <a:pPr lvl="1"/>
            <a:r>
              <a:rPr lang="en-US" altLang="ko-KR" sz="2000" dirty="0"/>
              <a:t>Each thread has its own logical control flow (sequence of PC values)</a:t>
            </a:r>
          </a:p>
          <a:p>
            <a:pPr lvl="1"/>
            <a:r>
              <a:rPr lang="en-US" altLang="ko-KR" sz="2000" dirty="0"/>
              <a:t>Each thread shares the same code, data, and kernel context</a:t>
            </a:r>
          </a:p>
          <a:p>
            <a:pPr lvl="1"/>
            <a:r>
              <a:rPr lang="en-US" altLang="ko-KR" sz="2000" dirty="0"/>
              <a:t>Each thread has its own thread id (TID)</a:t>
            </a:r>
          </a:p>
        </p:txBody>
      </p:sp>
      <p:sp>
        <p:nvSpPr>
          <p:cNvPr id="610308" name="Rectangle 4"/>
          <p:cNvSpPr>
            <a:spLocks noChangeAspect="1" noChangeArrowheads="1"/>
          </p:cNvSpPr>
          <p:nvPr/>
        </p:nvSpPr>
        <p:spPr bwMode="auto">
          <a:xfrm>
            <a:off x="3432175" y="3475038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shared libraries</a:t>
            </a:r>
          </a:p>
        </p:txBody>
      </p:sp>
      <p:sp>
        <p:nvSpPr>
          <p:cNvPr id="610309" name="Rectangle 5"/>
          <p:cNvSpPr>
            <a:spLocks noChangeAspect="1" noChangeArrowheads="1"/>
          </p:cNvSpPr>
          <p:nvPr/>
        </p:nvSpPr>
        <p:spPr bwMode="auto">
          <a:xfrm>
            <a:off x="3432175" y="3794125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0310" name="Rectangle 6"/>
          <p:cNvSpPr>
            <a:spLocks noChangeAspect="1" noChangeArrowheads="1"/>
          </p:cNvSpPr>
          <p:nvPr/>
        </p:nvSpPr>
        <p:spPr bwMode="auto">
          <a:xfrm>
            <a:off x="3432175" y="4048125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run-time heap</a:t>
            </a:r>
          </a:p>
        </p:txBody>
      </p:sp>
      <p:sp>
        <p:nvSpPr>
          <p:cNvPr id="610311" name="Text Box 7"/>
          <p:cNvSpPr txBox="1">
            <a:spLocks noChangeAspect="1" noChangeArrowheads="1"/>
          </p:cNvSpPr>
          <p:nvPr/>
        </p:nvSpPr>
        <p:spPr bwMode="auto">
          <a:xfrm>
            <a:off x="3200400" y="511492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1400" b="1">
                <a:latin typeface="Calibri" pitchFamily="34" charset="0"/>
                <a:cs typeface="Calibri" pitchFamily="34" charset="0"/>
              </a:rPr>
              <a:t>0</a:t>
            </a:r>
            <a:endParaRPr kumimoji="0"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0312" name="Rectangle 8"/>
          <p:cNvSpPr>
            <a:spLocks noChangeAspect="1" noChangeArrowheads="1"/>
          </p:cNvSpPr>
          <p:nvPr/>
        </p:nvSpPr>
        <p:spPr bwMode="auto">
          <a:xfrm>
            <a:off x="3432175" y="433705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read/write data</a:t>
            </a:r>
          </a:p>
        </p:txBody>
      </p:sp>
      <p:sp>
        <p:nvSpPr>
          <p:cNvPr id="610313" name="Text Box 9"/>
          <p:cNvSpPr txBox="1">
            <a:spLocks noChangeArrowheads="1"/>
          </p:cNvSpPr>
          <p:nvPr/>
        </p:nvSpPr>
        <p:spPr bwMode="auto">
          <a:xfrm>
            <a:off x="384175" y="4417229"/>
            <a:ext cx="2044855" cy="150810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Thread 1 context: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Data registers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Condition codes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SP1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PC1</a:t>
            </a:r>
          </a:p>
        </p:txBody>
      </p:sp>
      <p:sp>
        <p:nvSpPr>
          <p:cNvPr id="610314" name="Text Box 10"/>
          <p:cNvSpPr txBox="1">
            <a:spLocks noChangeArrowheads="1"/>
          </p:cNvSpPr>
          <p:nvPr/>
        </p:nvSpPr>
        <p:spPr bwMode="auto">
          <a:xfrm>
            <a:off x="3251142" y="3063052"/>
            <a:ext cx="2546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Shared code and data</a:t>
            </a:r>
          </a:p>
        </p:txBody>
      </p:sp>
      <p:sp>
        <p:nvSpPr>
          <p:cNvPr id="610315" name="Rectangle 11"/>
          <p:cNvSpPr>
            <a:spLocks noChangeAspect="1" noChangeArrowheads="1"/>
          </p:cNvSpPr>
          <p:nvPr/>
        </p:nvSpPr>
        <p:spPr bwMode="auto">
          <a:xfrm>
            <a:off x="3432175" y="465772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read-only code/data</a:t>
            </a:r>
          </a:p>
        </p:txBody>
      </p:sp>
      <p:sp>
        <p:nvSpPr>
          <p:cNvPr id="610316" name="Rectangle 12"/>
          <p:cNvSpPr>
            <a:spLocks noChangeAspect="1" noChangeArrowheads="1"/>
          </p:cNvSpPr>
          <p:nvPr/>
        </p:nvSpPr>
        <p:spPr bwMode="auto">
          <a:xfrm>
            <a:off x="3432175" y="4962525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0317" name="Rectangle 13"/>
          <p:cNvSpPr>
            <a:spLocks noChangeAspect="1" noChangeArrowheads="1"/>
          </p:cNvSpPr>
          <p:nvPr/>
        </p:nvSpPr>
        <p:spPr bwMode="auto">
          <a:xfrm>
            <a:off x="531813" y="3875088"/>
            <a:ext cx="1885950" cy="3190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stack 1</a:t>
            </a:r>
          </a:p>
        </p:txBody>
      </p:sp>
      <p:sp>
        <p:nvSpPr>
          <p:cNvPr id="610318" name="Text Box 14"/>
          <p:cNvSpPr txBox="1">
            <a:spLocks noChangeArrowheads="1"/>
          </p:cNvSpPr>
          <p:nvPr/>
        </p:nvSpPr>
        <p:spPr bwMode="auto">
          <a:xfrm>
            <a:off x="182023" y="3063052"/>
            <a:ext cx="2639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Thread 1 (main thread)</a:t>
            </a:r>
          </a:p>
        </p:txBody>
      </p:sp>
      <p:sp>
        <p:nvSpPr>
          <p:cNvPr id="610319" name="Text Box 15"/>
          <p:cNvSpPr txBox="1">
            <a:spLocks noChangeArrowheads="1"/>
          </p:cNvSpPr>
          <p:nvPr/>
        </p:nvSpPr>
        <p:spPr bwMode="auto">
          <a:xfrm>
            <a:off x="3584575" y="5284083"/>
            <a:ext cx="1875257" cy="1261884"/>
          </a:xfrm>
          <a:prstGeom prst="rect">
            <a:avLst/>
          </a:prstGeom>
          <a:solidFill>
            <a:srgbClr val="FF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Kernel context:</a:t>
            </a:r>
          </a:p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   </a:t>
            </a:r>
            <a:r>
              <a:rPr kumimoji="0" lang="en-US" b="1">
                <a:latin typeface="Calibri" pitchFamily="34" charset="0"/>
                <a:cs typeface="Calibri" pitchFamily="34" charset="0"/>
              </a:rPr>
              <a:t>VM structures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Descriptor table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brk pointer</a:t>
            </a:r>
          </a:p>
        </p:txBody>
      </p:sp>
      <p:sp>
        <p:nvSpPr>
          <p:cNvPr id="610320" name="Text Box 16"/>
          <p:cNvSpPr txBox="1">
            <a:spLocks noChangeArrowheads="1"/>
          </p:cNvSpPr>
          <p:nvPr/>
        </p:nvSpPr>
        <p:spPr bwMode="auto">
          <a:xfrm>
            <a:off x="6575425" y="4417229"/>
            <a:ext cx="2044855" cy="150810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Thread 2 context: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Data registers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Condition codes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SP2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PC2</a:t>
            </a:r>
          </a:p>
        </p:txBody>
      </p:sp>
      <p:sp>
        <p:nvSpPr>
          <p:cNvPr id="610321" name="Rectangle 17"/>
          <p:cNvSpPr>
            <a:spLocks noChangeAspect="1" noChangeArrowheads="1"/>
          </p:cNvSpPr>
          <p:nvPr/>
        </p:nvSpPr>
        <p:spPr bwMode="auto">
          <a:xfrm>
            <a:off x="6673850" y="3875088"/>
            <a:ext cx="1885950" cy="3190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stack 2</a:t>
            </a:r>
          </a:p>
        </p:txBody>
      </p:sp>
      <p:sp>
        <p:nvSpPr>
          <p:cNvPr id="610322" name="Text Box 18"/>
          <p:cNvSpPr txBox="1">
            <a:spLocks noChangeArrowheads="1"/>
          </p:cNvSpPr>
          <p:nvPr/>
        </p:nvSpPr>
        <p:spPr bwMode="auto">
          <a:xfrm>
            <a:off x="6396516" y="3063052"/>
            <a:ext cx="25930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380899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id="{0B75219A-8B61-4894-AA2E-79153444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5238"/>
            <a:ext cx="84582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 pitchFamily="2" charset="2"/>
              <a:buChar char="§"/>
              <a:defRPr kumimoji="1" sz="2800" b="1">
                <a:solidFill>
                  <a:srgbClr val="1E2F5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/>
              <a:t>Multithreaded Process Model</a:t>
            </a: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08504" cy="1143000"/>
          </a:xfrm>
        </p:spPr>
        <p:txBody>
          <a:bodyPr/>
          <a:lstStyle/>
          <a:p>
            <a:pPr algn="ctr"/>
            <a:r>
              <a:rPr lang="en-US" altLang="ko-KR" dirty="0"/>
              <a:t>A Process with Multiple Threads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B2336-6BC7-40ED-917A-C2347518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131" y="1870241"/>
            <a:ext cx="4023067" cy="23353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56702F-A7E4-4EAA-AB75-83D5588A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04" y="4626031"/>
            <a:ext cx="4179193" cy="1443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070C62-2BDA-4BBC-9587-F6AF6B448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4" y="1870241"/>
            <a:ext cx="4362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View of Threads</a:t>
            </a:r>
          </a:p>
        </p:txBody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Threads associated with a process form a pool of peers</a:t>
            </a:r>
          </a:p>
          <a:p>
            <a:pPr lvl="1"/>
            <a:r>
              <a:rPr lang="en-US" altLang="ko-KR"/>
              <a:t>Unlike processes which form a tree hierarchy</a:t>
            </a:r>
          </a:p>
        </p:txBody>
      </p:sp>
      <p:sp>
        <p:nvSpPr>
          <p:cNvPr id="615428" name="Oval 1028"/>
          <p:cNvSpPr>
            <a:spLocks noChangeArrowheads="1"/>
          </p:cNvSpPr>
          <p:nvPr/>
        </p:nvSpPr>
        <p:spPr bwMode="auto">
          <a:xfrm>
            <a:off x="6689725" y="32766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P0</a:t>
            </a:r>
          </a:p>
        </p:txBody>
      </p:sp>
      <p:sp>
        <p:nvSpPr>
          <p:cNvPr id="615429" name="Oval 1029"/>
          <p:cNvSpPr>
            <a:spLocks noChangeArrowheads="1"/>
          </p:cNvSpPr>
          <p:nvPr/>
        </p:nvSpPr>
        <p:spPr bwMode="auto">
          <a:xfrm>
            <a:off x="6689725" y="4114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P1</a:t>
            </a:r>
          </a:p>
        </p:txBody>
      </p:sp>
      <p:sp>
        <p:nvSpPr>
          <p:cNvPr id="615430" name="Oval 1030"/>
          <p:cNvSpPr>
            <a:spLocks noChangeArrowheads="1"/>
          </p:cNvSpPr>
          <p:nvPr/>
        </p:nvSpPr>
        <p:spPr bwMode="auto">
          <a:xfrm>
            <a:off x="6003925" y="487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</a:t>
            </a:r>
          </a:p>
        </p:txBody>
      </p:sp>
      <p:sp>
        <p:nvSpPr>
          <p:cNvPr id="615431" name="Line 1031"/>
          <p:cNvSpPr>
            <a:spLocks noChangeShapeType="1"/>
          </p:cNvSpPr>
          <p:nvPr/>
        </p:nvSpPr>
        <p:spPr bwMode="auto">
          <a:xfrm>
            <a:off x="6918325" y="3733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32" name="Line 1032"/>
          <p:cNvSpPr>
            <a:spLocks noChangeShapeType="1"/>
          </p:cNvSpPr>
          <p:nvPr/>
        </p:nvSpPr>
        <p:spPr bwMode="auto">
          <a:xfrm flipH="1">
            <a:off x="6384925" y="4495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33" name="Oval 1033"/>
          <p:cNvSpPr>
            <a:spLocks noChangeArrowheads="1"/>
          </p:cNvSpPr>
          <p:nvPr/>
        </p:nvSpPr>
        <p:spPr bwMode="auto">
          <a:xfrm>
            <a:off x="6689725" y="487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</a:t>
            </a:r>
          </a:p>
        </p:txBody>
      </p:sp>
      <p:sp>
        <p:nvSpPr>
          <p:cNvPr id="615434" name="Oval 1034"/>
          <p:cNvSpPr>
            <a:spLocks noChangeArrowheads="1"/>
          </p:cNvSpPr>
          <p:nvPr/>
        </p:nvSpPr>
        <p:spPr bwMode="auto">
          <a:xfrm>
            <a:off x="7375525" y="487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</a:t>
            </a:r>
          </a:p>
        </p:txBody>
      </p:sp>
      <p:sp>
        <p:nvSpPr>
          <p:cNvPr id="615435" name="Line 1035"/>
          <p:cNvSpPr>
            <a:spLocks noChangeShapeType="1"/>
          </p:cNvSpPr>
          <p:nvPr/>
        </p:nvSpPr>
        <p:spPr bwMode="auto">
          <a:xfrm>
            <a:off x="6918325" y="4572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36" name="Line 1036"/>
          <p:cNvSpPr>
            <a:spLocks noChangeShapeType="1"/>
          </p:cNvSpPr>
          <p:nvPr/>
        </p:nvSpPr>
        <p:spPr bwMode="auto">
          <a:xfrm>
            <a:off x="7070725" y="4495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37" name="Oval 1037"/>
          <p:cNvSpPr>
            <a:spLocks noChangeArrowheads="1"/>
          </p:cNvSpPr>
          <p:nvPr/>
        </p:nvSpPr>
        <p:spPr bwMode="auto">
          <a:xfrm>
            <a:off x="6689725" y="5638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foo</a:t>
            </a:r>
          </a:p>
        </p:txBody>
      </p:sp>
      <p:sp>
        <p:nvSpPr>
          <p:cNvPr id="615438" name="Line 1038"/>
          <p:cNvSpPr>
            <a:spLocks noChangeShapeType="1"/>
          </p:cNvSpPr>
          <p:nvPr/>
        </p:nvSpPr>
        <p:spPr bwMode="auto">
          <a:xfrm>
            <a:off x="6918325" y="5334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41" name="Oval 1041"/>
          <p:cNvSpPr>
            <a:spLocks noChangeArrowheads="1"/>
          </p:cNvSpPr>
          <p:nvPr/>
        </p:nvSpPr>
        <p:spPr bwMode="auto">
          <a:xfrm>
            <a:off x="1355725" y="3886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T1</a:t>
            </a:r>
          </a:p>
        </p:txBody>
      </p:sp>
      <p:sp>
        <p:nvSpPr>
          <p:cNvPr id="615442" name="Text Box 1042"/>
          <p:cNvSpPr txBox="1">
            <a:spLocks noChangeArrowheads="1"/>
          </p:cNvSpPr>
          <p:nvPr/>
        </p:nvSpPr>
        <p:spPr bwMode="auto">
          <a:xfrm>
            <a:off x="5892016" y="2832864"/>
            <a:ext cx="20399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Process hierarchy</a:t>
            </a:r>
          </a:p>
        </p:txBody>
      </p:sp>
      <p:sp>
        <p:nvSpPr>
          <p:cNvPr id="615443" name="Rectangle 1043"/>
          <p:cNvSpPr>
            <a:spLocks noChangeArrowheads="1"/>
          </p:cNvSpPr>
          <p:nvPr/>
        </p:nvSpPr>
        <p:spPr bwMode="auto">
          <a:xfrm>
            <a:off x="1203325" y="3276600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44" name="Text Box 1044"/>
          <p:cNvSpPr txBox="1">
            <a:spLocks noChangeArrowheads="1"/>
          </p:cNvSpPr>
          <p:nvPr/>
        </p:nvSpPr>
        <p:spPr bwMode="auto">
          <a:xfrm>
            <a:off x="1069929" y="2788414"/>
            <a:ext cx="40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Threads associated with process foo</a:t>
            </a:r>
          </a:p>
        </p:txBody>
      </p:sp>
      <p:sp>
        <p:nvSpPr>
          <p:cNvPr id="615445" name="Oval 1045"/>
          <p:cNvSpPr>
            <a:spLocks noChangeArrowheads="1"/>
          </p:cNvSpPr>
          <p:nvPr/>
        </p:nvSpPr>
        <p:spPr bwMode="auto">
          <a:xfrm>
            <a:off x="2498725" y="3352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T2</a:t>
            </a:r>
          </a:p>
        </p:txBody>
      </p:sp>
      <p:sp>
        <p:nvSpPr>
          <p:cNvPr id="615446" name="Oval 1046"/>
          <p:cNvSpPr>
            <a:spLocks noChangeArrowheads="1"/>
          </p:cNvSpPr>
          <p:nvPr/>
        </p:nvSpPr>
        <p:spPr bwMode="auto">
          <a:xfrm>
            <a:off x="4327525" y="3581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T4</a:t>
            </a:r>
          </a:p>
        </p:txBody>
      </p:sp>
      <p:sp>
        <p:nvSpPr>
          <p:cNvPr id="615447" name="Oval 1047"/>
          <p:cNvSpPr>
            <a:spLocks noChangeArrowheads="1"/>
          </p:cNvSpPr>
          <p:nvPr/>
        </p:nvSpPr>
        <p:spPr bwMode="auto">
          <a:xfrm>
            <a:off x="1889125" y="5486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T5</a:t>
            </a:r>
          </a:p>
        </p:txBody>
      </p:sp>
      <p:sp>
        <p:nvSpPr>
          <p:cNvPr id="615448" name="Oval 1048"/>
          <p:cNvSpPr>
            <a:spLocks noChangeArrowheads="1"/>
          </p:cNvSpPr>
          <p:nvPr/>
        </p:nvSpPr>
        <p:spPr bwMode="auto">
          <a:xfrm>
            <a:off x="3717925" y="5410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T3</a:t>
            </a:r>
          </a:p>
        </p:txBody>
      </p:sp>
      <p:sp>
        <p:nvSpPr>
          <p:cNvPr id="615449" name="Rectangle 1049"/>
          <p:cNvSpPr>
            <a:spLocks noChangeArrowheads="1"/>
          </p:cNvSpPr>
          <p:nvPr/>
        </p:nvSpPr>
        <p:spPr bwMode="auto">
          <a:xfrm>
            <a:off x="2270125" y="4343400"/>
            <a:ext cx="1905000" cy="6096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shared code, data</a:t>
            </a:r>
          </a:p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and kernel context</a:t>
            </a:r>
          </a:p>
        </p:txBody>
      </p:sp>
      <p:sp>
        <p:nvSpPr>
          <p:cNvPr id="615450" name="Line 1050"/>
          <p:cNvSpPr>
            <a:spLocks noChangeShapeType="1"/>
          </p:cNvSpPr>
          <p:nvPr/>
        </p:nvSpPr>
        <p:spPr bwMode="auto">
          <a:xfrm flipV="1">
            <a:off x="2193925" y="49530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51" name="Line 1051"/>
          <p:cNvSpPr>
            <a:spLocks noChangeShapeType="1"/>
          </p:cNvSpPr>
          <p:nvPr/>
        </p:nvSpPr>
        <p:spPr bwMode="auto">
          <a:xfrm flipH="1" flipV="1">
            <a:off x="3641725" y="4953000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52" name="Line 1052"/>
          <p:cNvSpPr>
            <a:spLocks noChangeShapeType="1"/>
          </p:cNvSpPr>
          <p:nvPr/>
        </p:nvSpPr>
        <p:spPr bwMode="auto">
          <a:xfrm flipH="1" flipV="1">
            <a:off x="1812925" y="42672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53" name="Line 1053"/>
          <p:cNvSpPr>
            <a:spLocks noChangeShapeType="1"/>
          </p:cNvSpPr>
          <p:nvPr/>
        </p:nvSpPr>
        <p:spPr bwMode="auto">
          <a:xfrm flipH="1" flipV="1">
            <a:off x="2727325" y="3810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454" name="Line 1054"/>
          <p:cNvSpPr>
            <a:spLocks noChangeShapeType="1"/>
          </p:cNvSpPr>
          <p:nvPr/>
        </p:nvSpPr>
        <p:spPr bwMode="auto">
          <a:xfrm flipV="1">
            <a:off x="3946525" y="3962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 b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4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 vs. Processes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0F1C30-C479-4959-B632-269F3DBF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8610600" cy="360997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BF5F0-9E73-4D22-8D0C-196C108B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5238"/>
            <a:ext cx="8458200" cy="5118100"/>
          </a:xfrm>
        </p:spPr>
        <p:txBody>
          <a:bodyPr/>
          <a:lstStyle/>
          <a:p>
            <a:r>
              <a:rPr lang="en-US" altLang="ko-KR" dirty="0"/>
              <a:t>Logical view of processes vs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04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 vs. Processes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 threads and processes are similar</a:t>
            </a:r>
          </a:p>
          <a:p>
            <a:pPr lvl="1"/>
            <a:r>
              <a:rPr lang="en-US" altLang="ko-KR" dirty="0"/>
              <a:t>Each has its own logical control flow.</a:t>
            </a:r>
          </a:p>
          <a:p>
            <a:pPr lvl="1"/>
            <a:r>
              <a:rPr lang="en-US" altLang="ko-KR" dirty="0"/>
              <a:t>Each can run concurrently.</a:t>
            </a:r>
          </a:p>
          <a:p>
            <a:pPr lvl="1"/>
            <a:r>
              <a:rPr lang="en-US" altLang="ko-KR" dirty="0"/>
              <a:t>Each is context switched.</a:t>
            </a:r>
          </a:p>
          <a:p>
            <a:r>
              <a:rPr lang="en-US" altLang="ko-KR" dirty="0"/>
              <a:t>How threads and processes are different</a:t>
            </a:r>
          </a:p>
          <a:p>
            <a:pPr lvl="1"/>
            <a:r>
              <a:rPr lang="en-US" altLang="ko-KR" dirty="0"/>
              <a:t>Threads share code and data, processes (typically) do not.</a:t>
            </a:r>
          </a:p>
          <a:p>
            <a:pPr lvl="1"/>
            <a:r>
              <a:rPr lang="en-US" altLang="ko-KR" dirty="0"/>
              <a:t>Threads are somewhat less expensive than processes.</a:t>
            </a:r>
          </a:p>
          <a:p>
            <a:pPr lvl="2"/>
            <a:r>
              <a:rPr lang="en-US" altLang="ko-KR" dirty="0"/>
              <a:t>Linux 2.4 Kernel, 512MB RAM, 2 CPUs</a:t>
            </a:r>
          </a:p>
          <a:p>
            <a:pPr lvl="2">
              <a:buFontTx/>
              <a:buNone/>
            </a:pPr>
            <a:r>
              <a:rPr lang="en-US" altLang="ko-KR" dirty="0"/>
              <a:t>	-&gt; 1,811 forks()/second</a:t>
            </a:r>
          </a:p>
          <a:p>
            <a:pPr lvl="2">
              <a:buFontTx/>
              <a:buNone/>
            </a:pPr>
            <a:r>
              <a:rPr lang="en-US" altLang="ko-KR" dirty="0"/>
              <a:t>	-&gt; 227,611 threads/second (125x faster)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427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Pthreads Interface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POSIX Threads Interface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Creating and reaping threads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pthread_create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pthread_join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Determining your thread ID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pthread_self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Terminating threads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pthread_cancel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pthread_exit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>
                <a:latin typeface="Trebuchet MS" pitchFamily="34" charset="0"/>
              </a:rPr>
              <a:t>exit</a:t>
            </a:r>
            <a:r>
              <a:rPr lang="en-US" altLang="ko-KR" sz="1800" dirty="0"/>
              <a:t> (terminates all threads), </a:t>
            </a:r>
            <a:r>
              <a:rPr lang="en-US" altLang="ko-KR" sz="1800" b="1" dirty="0">
                <a:latin typeface="Trebuchet MS" pitchFamily="34" charset="0"/>
              </a:rPr>
              <a:t>return</a:t>
            </a:r>
            <a:r>
              <a:rPr lang="en-US" altLang="ko-KR" sz="1800" dirty="0"/>
              <a:t> (terminates current thread)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Synchronizing access to shared variables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pthread_mutex_init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pthread_mutex</a:t>
            </a:r>
            <a:r>
              <a:rPr lang="en-US" altLang="ko-KR" sz="1800" b="1" dirty="0">
                <a:latin typeface="Trebuchet MS" pitchFamily="34" charset="0"/>
              </a:rPr>
              <a:t>_[un]lock()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pthread_cond_init</a:t>
            </a:r>
            <a:r>
              <a:rPr lang="en-US" altLang="ko-KR" sz="1800" b="1" dirty="0">
                <a:latin typeface="Trebuchet MS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pthread_cond</a:t>
            </a:r>
            <a:r>
              <a:rPr lang="en-US" altLang="ko-KR" sz="1800" b="1" dirty="0">
                <a:latin typeface="Trebuchet MS" pitchFamily="34" charset="0"/>
              </a:rPr>
              <a:t>_[timed]wait()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dirty="0" err="1">
                <a:latin typeface="Trebuchet MS" pitchFamily="34" charset="0"/>
              </a:rPr>
              <a:t>pthread_cond_signal</a:t>
            </a:r>
            <a:r>
              <a:rPr lang="en-US" altLang="ko-KR" sz="1800" b="1" dirty="0">
                <a:latin typeface="Trebuchet MS" pitchFamily="34" charset="0"/>
              </a:rPr>
              <a:t>(), </a:t>
            </a:r>
            <a:r>
              <a:rPr lang="en-US" altLang="ko-KR" sz="1800" dirty="0">
                <a:latin typeface="Trebuchet MS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9290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“hello, world” Program (1)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677863" y="1379409"/>
            <a:ext cx="5234125" cy="501675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/* 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hello.c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Pthreads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"hello, world" program 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#include "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</a:t>
            </a:r>
            <a:endParaRPr kumimoji="0" lang="en-US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endParaRPr kumimoji="0" lang="en-US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void *thread(void *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vargp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latinLnBrk="0" hangingPunct="0"/>
            <a:endParaRPr kumimoji="0" lang="en-US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latinLnBrk="0" hangingPunct="0"/>
            <a:endParaRPr kumimoji="0" lang="en-US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thread_create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, NULL, thread, NULL);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exit(0);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latinLnBrk="0" hangingPunct="0"/>
            <a:endParaRPr kumimoji="0" lang="en-US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/* thread routine */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void *thread(void *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vargp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sz="1600" dirty="0">
                <a:latin typeface="Consolas" pitchFamily="49" charset="0"/>
                <a:cs typeface="Consolas" pitchFamily="49" charset="0"/>
              </a:rPr>
              <a:t>("Hello, world!\n"); 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  return NULL;</a:t>
            </a:r>
          </a:p>
          <a:p>
            <a:pPr eaLnBrk="0" latinLnBrk="0" hangingPunct="0"/>
            <a:r>
              <a:rPr kumimoji="0"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6705757" y="2062847"/>
            <a:ext cx="1911037" cy="64633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Thread attributes </a:t>
            </a:r>
          </a:p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(usually NULL)</a:t>
            </a:r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auto">
          <a:xfrm>
            <a:off x="6712932" y="3053447"/>
            <a:ext cx="1950662" cy="64633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Thread arguments</a:t>
            </a:r>
          </a:p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(void *p) </a:t>
            </a: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6702835" y="4564747"/>
            <a:ext cx="1359668" cy="64633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return value</a:t>
            </a:r>
          </a:p>
          <a:p>
            <a:pPr algn="ctr" eaLnBrk="0" latinLnBrk="0" hangingPunct="0"/>
            <a:r>
              <a:rPr kumimoji="0" lang="en-US" b="1" i="1">
                <a:latin typeface="Calibri" pitchFamily="34" charset="0"/>
                <a:cs typeface="Calibri" pitchFamily="34" charset="0"/>
              </a:rPr>
              <a:t>(void **p)</a:t>
            </a:r>
          </a:p>
        </p:txBody>
      </p:sp>
      <p:sp>
        <p:nvSpPr>
          <p:cNvPr id="613384" name="Line 8"/>
          <p:cNvSpPr>
            <a:spLocks noChangeShapeType="1"/>
          </p:cNvSpPr>
          <p:nvPr/>
        </p:nvSpPr>
        <p:spPr bwMode="auto">
          <a:xfrm flipH="1">
            <a:off x="3878263" y="2463800"/>
            <a:ext cx="28194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5" name="Line 9"/>
          <p:cNvSpPr>
            <a:spLocks noChangeShapeType="1"/>
          </p:cNvSpPr>
          <p:nvPr/>
        </p:nvSpPr>
        <p:spPr bwMode="auto">
          <a:xfrm flipH="1">
            <a:off x="5630863" y="3378200"/>
            <a:ext cx="1066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6" name="Line 10"/>
          <p:cNvSpPr>
            <a:spLocks noChangeShapeType="1"/>
          </p:cNvSpPr>
          <p:nvPr/>
        </p:nvSpPr>
        <p:spPr bwMode="auto">
          <a:xfrm flipH="1" flipV="1">
            <a:off x="3573463" y="4368800"/>
            <a:ext cx="3124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3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6" name="Rectangle 1050"/>
          <p:cNvSpPr>
            <a:spLocks noChangeArrowheads="1"/>
          </p:cNvSpPr>
          <p:nvPr/>
        </p:nvSpPr>
        <p:spPr bwMode="auto">
          <a:xfrm>
            <a:off x="308611" y="3213100"/>
            <a:ext cx="3015136" cy="18002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27" name="Rectangle 1051"/>
          <p:cNvSpPr>
            <a:spLocks noChangeArrowheads="1"/>
          </p:cNvSpPr>
          <p:nvPr/>
        </p:nvSpPr>
        <p:spPr bwMode="auto">
          <a:xfrm>
            <a:off x="308611" y="2420938"/>
            <a:ext cx="3015136" cy="720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“hello, world” Program (2)</a:t>
            </a:r>
          </a:p>
        </p:txBody>
      </p:sp>
      <p:sp>
        <p:nvSpPr>
          <p:cNvPr id="614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Execution of threaded “hello, world”</a:t>
            </a:r>
          </a:p>
        </p:txBody>
      </p:sp>
      <p:sp>
        <p:nvSpPr>
          <p:cNvPr id="614411" name="Text Box 1035"/>
          <p:cNvSpPr txBox="1">
            <a:spLocks noChangeArrowheads="1"/>
          </p:cNvSpPr>
          <p:nvPr/>
        </p:nvSpPr>
        <p:spPr bwMode="auto">
          <a:xfrm>
            <a:off x="2702670" y="1807339"/>
            <a:ext cx="1486625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main thread</a:t>
            </a:r>
          </a:p>
        </p:txBody>
      </p:sp>
      <p:sp>
        <p:nvSpPr>
          <p:cNvPr id="614412" name="Text Box 1036"/>
          <p:cNvSpPr txBox="1">
            <a:spLocks noChangeArrowheads="1"/>
          </p:cNvSpPr>
          <p:nvPr/>
        </p:nvSpPr>
        <p:spPr bwMode="auto">
          <a:xfrm>
            <a:off x="6710538" y="2820164"/>
            <a:ext cx="1440139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peer thread</a:t>
            </a:r>
          </a:p>
        </p:txBody>
      </p:sp>
      <p:sp>
        <p:nvSpPr>
          <p:cNvPr id="614413" name="Line 1037"/>
          <p:cNvSpPr>
            <a:spLocks noChangeShapeType="1"/>
          </p:cNvSpPr>
          <p:nvPr/>
        </p:nvSpPr>
        <p:spPr bwMode="auto">
          <a:xfrm>
            <a:off x="3426933" y="2290763"/>
            <a:ext cx="0" cy="344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4" name="Line 1038"/>
          <p:cNvSpPr>
            <a:spLocks noChangeShapeType="1"/>
          </p:cNvSpPr>
          <p:nvPr/>
        </p:nvSpPr>
        <p:spPr bwMode="auto">
          <a:xfrm>
            <a:off x="7255983" y="34940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5" name="Text Box 1039"/>
          <p:cNvSpPr txBox="1">
            <a:spLocks noChangeArrowheads="1"/>
          </p:cNvSpPr>
          <p:nvPr/>
        </p:nvSpPr>
        <p:spPr bwMode="auto">
          <a:xfrm>
            <a:off x="7332183" y="3783291"/>
            <a:ext cx="1704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b="1" dirty="0">
                <a:latin typeface="Consolas" pitchFamily="49" charset="0"/>
                <a:cs typeface="Consolas" pitchFamily="49" charset="0"/>
              </a:rPr>
              <a:t>return NULL;</a:t>
            </a:r>
          </a:p>
        </p:txBody>
      </p:sp>
      <p:sp>
        <p:nvSpPr>
          <p:cNvPr id="614416" name="Line 1040"/>
          <p:cNvSpPr>
            <a:spLocks noChangeShapeType="1"/>
          </p:cNvSpPr>
          <p:nvPr/>
        </p:nvSpPr>
        <p:spPr bwMode="auto">
          <a:xfrm>
            <a:off x="3426933" y="2671763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7" name="Text Box 1041"/>
          <p:cNvSpPr txBox="1">
            <a:spLocks noChangeArrowheads="1"/>
          </p:cNvSpPr>
          <p:nvPr/>
        </p:nvSpPr>
        <p:spPr bwMode="auto">
          <a:xfrm>
            <a:off x="504263" y="3705296"/>
            <a:ext cx="28909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main thread waits for </a:t>
            </a:r>
          </a:p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peer  thread to terminate</a:t>
            </a:r>
          </a:p>
        </p:txBody>
      </p:sp>
      <p:sp>
        <p:nvSpPr>
          <p:cNvPr id="614418" name="Line 1042"/>
          <p:cNvSpPr>
            <a:spLocks noChangeShapeType="1"/>
          </p:cNvSpPr>
          <p:nvPr/>
        </p:nvSpPr>
        <p:spPr bwMode="auto">
          <a:xfrm flipH="1">
            <a:off x="3445983" y="4103688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9" name="Text Box 1043"/>
          <p:cNvSpPr txBox="1">
            <a:spLocks noChangeArrowheads="1"/>
          </p:cNvSpPr>
          <p:nvPr/>
        </p:nvSpPr>
        <p:spPr bwMode="auto">
          <a:xfrm>
            <a:off x="1378088" y="5211545"/>
            <a:ext cx="200439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/>
            <a:r>
              <a:rPr kumimoji="0" lang="en-US" b="1" dirty="0">
                <a:latin typeface="Consolas" pitchFamily="49" charset="0"/>
                <a:cs typeface="Consolas" pitchFamily="49" charset="0"/>
              </a:rPr>
              <a:t>exit() </a:t>
            </a:r>
          </a:p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terminates </a:t>
            </a:r>
          </a:p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main thread and </a:t>
            </a:r>
          </a:p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any peer threads</a:t>
            </a:r>
          </a:p>
        </p:txBody>
      </p:sp>
      <p:sp>
        <p:nvSpPr>
          <p:cNvPr id="614420" name="Text Box 1044"/>
          <p:cNvSpPr txBox="1">
            <a:spLocks noChangeArrowheads="1"/>
          </p:cNvSpPr>
          <p:nvPr/>
        </p:nvSpPr>
        <p:spPr bwMode="auto">
          <a:xfrm>
            <a:off x="724566" y="2443163"/>
            <a:ext cx="2626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dirty="0" err="1">
                <a:latin typeface="Consolas" pitchFamily="49" charset="0"/>
                <a:cs typeface="Consolas" pitchFamily="49" charset="0"/>
              </a:rPr>
              <a:t>thread_create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14421" name="Text Box 1045"/>
          <p:cNvSpPr txBox="1">
            <a:spLocks noChangeArrowheads="1"/>
          </p:cNvSpPr>
          <p:nvPr/>
        </p:nvSpPr>
        <p:spPr bwMode="auto">
          <a:xfrm>
            <a:off x="982777" y="3205163"/>
            <a:ext cx="2367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dirty="0">
                <a:latin typeface="Helvetica" pitchFamily="34" charset="0"/>
              </a:rPr>
              <a:t>call </a:t>
            </a:r>
            <a:r>
              <a:rPr kumimoji="0" lang="en-US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14422" name="Text Box 1046"/>
          <p:cNvSpPr txBox="1">
            <a:spLocks noChangeArrowheads="1"/>
          </p:cNvSpPr>
          <p:nvPr/>
        </p:nvSpPr>
        <p:spPr bwMode="auto">
          <a:xfrm>
            <a:off x="444021" y="4652963"/>
            <a:ext cx="2906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latinLnBrk="0" hangingPunct="0"/>
            <a:r>
              <a:rPr lang="en-US" dirty="0" err="1"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dirty="0" err="1">
                <a:latin typeface="Consolas" pitchFamily="49" charset="0"/>
                <a:cs typeface="Consolas" pitchFamily="49" charset="0"/>
              </a:rPr>
              <a:t>thread_join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dirty="0">
                <a:latin typeface="Helvetica" pitchFamily="34" charset="0"/>
              </a:rPr>
              <a:t> </a:t>
            </a:r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returns</a:t>
            </a:r>
            <a:endParaRPr kumimoji="0"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423" name="Text Box 1047"/>
          <p:cNvSpPr txBox="1">
            <a:spLocks noChangeArrowheads="1"/>
          </p:cNvSpPr>
          <p:nvPr/>
        </p:nvSpPr>
        <p:spPr bwMode="auto">
          <a:xfrm>
            <a:off x="7313133" y="3432453"/>
            <a:ext cx="122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b="1" dirty="0">
                <a:latin typeface="Courier New" pitchFamily="49" charset="0"/>
              </a:rPr>
              <a:t>()</a:t>
            </a:r>
            <a:endParaRPr kumimoji="0" lang="en-US" b="1" dirty="0">
              <a:latin typeface="Helvetica" pitchFamily="34" charset="0"/>
            </a:endParaRPr>
          </a:p>
        </p:txBody>
      </p:sp>
      <p:sp>
        <p:nvSpPr>
          <p:cNvPr id="614424" name="Text Box 1048"/>
          <p:cNvSpPr txBox="1">
            <a:spLocks noChangeArrowheads="1"/>
          </p:cNvSpPr>
          <p:nvPr/>
        </p:nvSpPr>
        <p:spPr bwMode="auto">
          <a:xfrm>
            <a:off x="7332183" y="4043363"/>
            <a:ext cx="1520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(peer thread</a:t>
            </a:r>
          </a:p>
          <a:p>
            <a:pPr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terminates)</a:t>
            </a:r>
          </a:p>
        </p:txBody>
      </p:sp>
      <p:sp>
        <p:nvSpPr>
          <p:cNvPr id="614425" name="Text Box 1049"/>
          <p:cNvSpPr txBox="1">
            <a:spLocks noChangeArrowheads="1"/>
          </p:cNvSpPr>
          <p:nvPr/>
        </p:nvSpPr>
        <p:spPr bwMode="auto">
          <a:xfrm>
            <a:off x="238791" y="2747963"/>
            <a:ext cx="31119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lang="en-US" dirty="0" err="1"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dirty="0" err="1">
                <a:latin typeface="Consolas" pitchFamily="49" charset="0"/>
                <a:cs typeface="Consolas" pitchFamily="49" charset="0"/>
              </a:rPr>
              <a:t>thread_create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6559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Echo Server: Thread-based</a:t>
            </a:r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92088" y="1404938"/>
            <a:ext cx="4594225" cy="48736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main (int argc, char *argv[])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*connfdp;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pthread_t tid;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. . .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while (1)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connfdp = (int *) 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malloc(sizeof(int));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*connfdp = accept (listenfd,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(struct sockaddr *)&amp;caddr,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&amp;caddrlen));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pthread_create(&amp;tid, NULL,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thread_main, connfdp);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   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4873625" y="1408113"/>
            <a:ext cx="4122738" cy="48736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*thread_main(void *arg)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int n;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char buf[MAXLINE];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int connfd = *((int *)arg);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pthread_detach(pthread_self());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free(arg);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while((n = read(connfd, buf,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   MAXLINE)) &gt; 0)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write(connfd, buf, n);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close(connfd);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892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Issues (1)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Must run “detached” to avoid memory leak.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At any point in time, a thread is either </a:t>
            </a:r>
            <a:r>
              <a:rPr lang="en-US" altLang="ko-KR">
                <a:solidFill>
                  <a:srgbClr val="0000FF"/>
                </a:solidFill>
              </a:rPr>
              <a:t>joinable</a:t>
            </a:r>
            <a:r>
              <a:rPr lang="en-US" altLang="ko-KR"/>
              <a:t> or </a:t>
            </a:r>
            <a:r>
              <a:rPr lang="en-US" altLang="ko-KR">
                <a:solidFill>
                  <a:srgbClr val="0000FF"/>
                </a:solidFill>
              </a:rPr>
              <a:t>detached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Joinable thread can be reaped and killed by other threads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Must be reaped (with </a:t>
            </a:r>
            <a:r>
              <a:rPr lang="en-US" altLang="ko-KR" b="1">
                <a:latin typeface="Trebuchet MS" pitchFamily="34" charset="0"/>
              </a:rPr>
              <a:t>pthread_join</a:t>
            </a:r>
            <a:r>
              <a:rPr lang="en-US" altLang="ko-KR"/>
              <a:t>()) to free memory resources.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Detached thread cannot be reaped or killed by other threads.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Resources are automatically reaped on termination.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Exit state and return value are not saved.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Default state is joinable.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Use </a:t>
            </a:r>
            <a:r>
              <a:rPr lang="en-US" altLang="ko-KR" b="1">
                <a:latin typeface="Trebuchet MS" pitchFamily="34" charset="0"/>
              </a:rPr>
              <a:t>pthread_detach(pthread_self())</a:t>
            </a:r>
            <a:r>
              <a:rPr lang="en-US" altLang="ko-KR"/>
              <a:t> to make detached.</a:t>
            </a:r>
          </a:p>
        </p:txBody>
      </p:sp>
    </p:spTree>
    <p:extLst>
      <p:ext uri="{BB962C8B-B14F-4D97-AF65-F5344CB8AC3E}">
        <p14:creationId xmlns:p14="http://schemas.microsoft.com/office/powerpoint/2010/main" val="17877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/>
              <a:t>Echo Server Revisited</a:t>
            </a:r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520700" y="1309688"/>
            <a:ext cx="8151813" cy="5141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listenfd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socket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(AF_INET, SOCK_STREAM, 0);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bzero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((char *)&amp;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saddr.sin_family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AF_INET;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saddr.sin_addr.s_addr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htonl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(INADDR_ANY);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saddr.sin_port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htons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(port);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listenfd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sockaddr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*)&amp;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listenfd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5);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while (1)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connfd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accept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listenfd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sockaddr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*)&amp;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clen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while ((n =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connfd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MAXLINE)) &gt; 0)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("got %d bytes from client.\n", n);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connfd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n);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connfd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7068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Issues 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For example, what happens if we pass the address connfd to the thread routine?</a:t>
            </a:r>
          </a:p>
          <a:p>
            <a:pPr lvl="1"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All functions called by a thread must be thread-safe.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A function is said to be </a:t>
            </a:r>
            <a:r>
              <a:rPr lang="en-US" altLang="ko-KR">
                <a:solidFill>
                  <a:srgbClr val="0000FF"/>
                </a:solidFill>
              </a:rPr>
              <a:t>thread-safe</a:t>
            </a:r>
            <a:r>
              <a:rPr lang="en-US" altLang="ko-KR"/>
              <a:t> or </a:t>
            </a:r>
            <a:r>
              <a:rPr lang="en-US" altLang="ko-KR">
                <a:solidFill>
                  <a:srgbClr val="0000FF"/>
                </a:solidFill>
              </a:rPr>
              <a:t>reentrant</a:t>
            </a:r>
            <a:r>
              <a:rPr lang="en-US" altLang="ko-KR"/>
              <a:t>, when the function may be called by more than one thread at a time without requiring any other action on the caller’s part.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1366838" y="2616200"/>
            <a:ext cx="6861175" cy="11874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int connfd;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. . .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pthread_create(&amp;tid, NULL, thread_main, &amp;connfd);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. . .</a:t>
            </a:r>
          </a:p>
        </p:txBody>
      </p:sp>
    </p:spTree>
    <p:extLst>
      <p:ext uri="{BB962C8B-B14F-4D97-AF65-F5344CB8AC3E}">
        <p14:creationId xmlns:p14="http://schemas.microsoft.com/office/powerpoint/2010/main" val="413997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Thread-based Designs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</a:p>
          <a:p>
            <a:pPr lvl="1"/>
            <a:r>
              <a:rPr lang="en-US" altLang="ko-KR" dirty="0"/>
              <a:t>Easy to share data structures between threads.</a:t>
            </a:r>
          </a:p>
          <a:p>
            <a:pPr lvl="2"/>
            <a:r>
              <a:rPr lang="en-US" altLang="ko-KR" dirty="0"/>
              <a:t>e.g., logging information, file cache, etc.</a:t>
            </a:r>
          </a:p>
          <a:p>
            <a:pPr lvl="1"/>
            <a:r>
              <a:rPr lang="en-US" altLang="ko-KR" dirty="0"/>
              <a:t>Threads are more efficient than processes.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</a:t>
            </a:r>
          </a:p>
          <a:p>
            <a:pPr lvl="1"/>
            <a:r>
              <a:rPr lang="en-US" altLang="ko-KR" dirty="0"/>
              <a:t>Unintentional sharing can introduce subtle and hard-to-reproduce errors!</a:t>
            </a:r>
          </a:p>
          <a:p>
            <a:pPr lvl="2"/>
            <a:r>
              <a:rPr lang="en-US" altLang="ko-KR" dirty="0"/>
              <a:t>The ease with which data can be shared is both the greatest strength and the greatest weakness of threads.</a:t>
            </a:r>
          </a:p>
        </p:txBody>
      </p:sp>
    </p:spTree>
    <p:extLst>
      <p:ext uri="{BB962C8B-B14F-4D97-AF65-F5344CB8AC3E}">
        <p14:creationId xmlns:p14="http://schemas.microsoft.com/office/powerpoint/2010/main" val="200210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7463" y="1781175"/>
            <a:ext cx="7534275" cy="2628900"/>
          </a:xfrm>
        </p:spPr>
        <p:txBody>
          <a:bodyPr/>
          <a:lstStyle/>
          <a:p>
            <a:r>
              <a:rPr lang="en-US" altLang="ko-KR" sz="2800" dirty="0"/>
              <a:t>Concurrent Programming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dirty="0"/>
              <a:t>Examples</a:t>
            </a:r>
            <a:br>
              <a:rPr lang="en-US" altLang="ko-KR" dirty="0"/>
            </a:b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0920805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producer/consumer problem</a:t>
            </a:r>
          </a:p>
          <a:p>
            <a:pPr lvl="1"/>
            <a:r>
              <a:rPr lang="en-US" altLang="ko-KR" dirty="0"/>
              <a:t>Code is uploaded on </a:t>
            </a:r>
            <a:r>
              <a:rPr lang="en-US" altLang="ko-KR" dirty="0" err="1"/>
              <a:t>i</a:t>
            </a:r>
            <a:r>
              <a:rPr lang="en-US" altLang="ko-KR" dirty="0"/>
              <a:t>-campus</a:t>
            </a:r>
          </a:p>
          <a:p>
            <a:pPr lvl="1"/>
            <a:r>
              <a:rPr lang="en-US" altLang="ko-KR" dirty="0"/>
              <a:t>Fill in the blanks to operate correctly.</a:t>
            </a:r>
          </a:p>
        </p:txBody>
      </p:sp>
    </p:spTree>
    <p:extLst>
      <p:ext uri="{BB962C8B-B14F-4D97-AF65-F5344CB8AC3E}">
        <p14:creationId xmlns:p14="http://schemas.microsoft.com/office/powerpoint/2010/main" val="367366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thread-based concurrent server</a:t>
            </a:r>
          </a:p>
          <a:p>
            <a:pPr lvl="1"/>
            <a:r>
              <a:rPr lang="en-US" altLang="ko-KR" dirty="0"/>
              <a:t>Create concurrent server with fixed number of thread</a:t>
            </a:r>
          </a:p>
          <a:p>
            <a:pPr lvl="1"/>
            <a:r>
              <a:rPr lang="en-US" altLang="ko-KR" dirty="0"/>
              <a:t>All file descriptors will be stored in buffer</a:t>
            </a:r>
          </a:p>
          <a:p>
            <a:pPr lvl="1"/>
            <a:r>
              <a:rPr lang="en-US" altLang="ko-KR" dirty="0"/>
              <a:t>Each thread is created at first and get file descriptors from buffer to communicate client. </a:t>
            </a:r>
          </a:p>
          <a:p>
            <a:pPr lvl="1"/>
            <a:r>
              <a:rPr lang="en-US" altLang="ko-KR" dirty="0"/>
              <a:t>Suppose the number of threads is 4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94007-AA87-45EF-B952-E5D335B3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869160"/>
            <a:ext cx="5705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Servers (1)</a:t>
            </a:r>
          </a:p>
        </p:txBody>
      </p:sp>
      <p:sp>
        <p:nvSpPr>
          <p:cNvPr id="589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One request at a time</a:t>
            </a:r>
          </a:p>
        </p:txBody>
      </p:sp>
      <p:sp>
        <p:nvSpPr>
          <p:cNvPr id="589860" name="Rectangle 1060"/>
          <p:cNvSpPr>
            <a:spLocks noChangeArrowheads="1"/>
          </p:cNvSpPr>
          <p:nvPr/>
        </p:nvSpPr>
        <p:spPr bwMode="auto">
          <a:xfrm>
            <a:off x="6732588" y="4652963"/>
            <a:ext cx="1584325" cy="6477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1" name="Rectangle 1061"/>
          <p:cNvSpPr>
            <a:spLocks noChangeArrowheads="1"/>
          </p:cNvSpPr>
          <p:nvPr/>
        </p:nvSpPr>
        <p:spPr bwMode="auto">
          <a:xfrm>
            <a:off x="6732588" y="2565400"/>
            <a:ext cx="1584325" cy="20161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2" name="Rectangle 1062"/>
          <p:cNvSpPr>
            <a:spLocks noChangeArrowheads="1"/>
          </p:cNvSpPr>
          <p:nvPr/>
        </p:nvSpPr>
        <p:spPr bwMode="auto">
          <a:xfrm>
            <a:off x="4500563" y="2636838"/>
            <a:ext cx="1584325" cy="7921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3" name="Rectangle 1063"/>
          <p:cNvSpPr>
            <a:spLocks noChangeArrowheads="1"/>
          </p:cNvSpPr>
          <p:nvPr/>
        </p:nvSpPr>
        <p:spPr bwMode="auto">
          <a:xfrm>
            <a:off x="2843213" y="4149725"/>
            <a:ext cx="1584325" cy="6477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4" name="Rectangle 1064"/>
          <p:cNvSpPr>
            <a:spLocks noChangeArrowheads="1"/>
          </p:cNvSpPr>
          <p:nvPr/>
        </p:nvSpPr>
        <p:spPr bwMode="auto">
          <a:xfrm>
            <a:off x="611188" y="3284538"/>
            <a:ext cx="1584325" cy="5762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5" name="Rectangle 1065"/>
          <p:cNvSpPr>
            <a:spLocks noChangeArrowheads="1"/>
          </p:cNvSpPr>
          <p:nvPr/>
        </p:nvSpPr>
        <p:spPr bwMode="auto">
          <a:xfrm>
            <a:off x="611188" y="2565400"/>
            <a:ext cx="1584325" cy="5762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6" name="Line 1066"/>
          <p:cNvSpPr>
            <a:spLocks noChangeShapeType="1"/>
          </p:cNvSpPr>
          <p:nvPr/>
        </p:nvSpPr>
        <p:spPr bwMode="auto">
          <a:xfrm>
            <a:off x="2249488" y="2662238"/>
            <a:ext cx="0" cy="351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7" name="Text Box 1067"/>
          <p:cNvSpPr txBox="1">
            <a:spLocks noChangeArrowheads="1"/>
          </p:cNvSpPr>
          <p:nvPr/>
        </p:nvSpPr>
        <p:spPr bwMode="auto">
          <a:xfrm>
            <a:off x="1798638" y="20669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1</a:t>
            </a:r>
          </a:p>
        </p:txBody>
      </p:sp>
      <p:sp>
        <p:nvSpPr>
          <p:cNvPr id="589868" name="Line 1068"/>
          <p:cNvSpPr>
            <a:spLocks noChangeShapeType="1"/>
          </p:cNvSpPr>
          <p:nvPr/>
        </p:nvSpPr>
        <p:spPr bwMode="auto">
          <a:xfrm>
            <a:off x="4459288" y="2662238"/>
            <a:ext cx="0" cy="351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69" name="Text Box 1069"/>
          <p:cNvSpPr txBox="1">
            <a:spLocks noChangeArrowheads="1"/>
          </p:cNvSpPr>
          <p:nvPr/>
        </p:nvSpPr>
        <p:spPr bwMode="auto">
          <a:xfrm>
            <a:off x="4008438" y="2066925"/>
            <a:ext cx="851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sp>
        <p:nvSpPr>
          <p:cNvPr id="589870" name="Line 1070"/>
          <p:cNvSpPr>
            <a:spLocks noChangeShapeType="1"/>
          </p:cNvSpPr>
          <p:nvPr/>
        </p:nvSpPr>
        <p:spPr bwMode="auto">
          <a:xfrm>
            <a:off x="6669088" y="2662238"/>
            <a:ext cx="0" cy="351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71" name="Text Box 1071"/>
          <p:cNvSpPr txBox="1">
            <a:spLocks noChangeArrowheads="1"/>
          </p:cNvSpPr>
          <p:nvPr/>
        </p:nvSpPr>
        <p:spPr bwMode="auto">
          <a:xfrm>
            <a:off x="6218238" y="20669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2</a:t>
            </a:r>
          </a:p>
        </p:txBody>
      </p:sp>
      <p:sp>
        <p:nvSpPr>
          <p:cNvPr id="589872" name="Line 1072"/>
          <p:cNvSpPr>
            <a:spLocks noChangeShapeType="1"/>
          </p:cNvSpPr>
          <p:nvPr/>
        </p:nvSpPr>
        <p:spPr bwMode="auto">
          <a:xfrm>
            <a:off x="2249488" y="267493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73" name="Text Box 1073"/>
          <p:cNvSpPr txBox="1">
            <a:spLocks noChangeArrowheads="1"/>
          </p:cNvSpPr>
          <p:nvPr/>
        </p:nvSpPr>
        <p:spPr bwMode="auto">
          <a:xfrm>
            <a:off x="573088" y="252412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89874" name="Text Box 1074"/>
          <p:cNvSpPr txBox="1">
            <a:spLocks noChangeArrowheads="1"/>
          </p:cNvSpPr>
          <p:nvPr/>
        </p:nvSpPr>
        <p:spPr bwMode="auto">
          <a:xfrm>
            <a:off x="4451350" y="26003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89875" name="Text Box 1075"/>
          <p:cNvSpPr txBox="1">
            <a:spLocks noChangeArrowheads="1"/>
          </p:cNvSpPr>
          <p:nvPr/>
        </p:nvSpPr>
        <p:spPr bwMode="auto">
          <a:xfrm>
            <a:off x="725488" y="2878138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89876" name="Line 1076"/>
          <p:cNvSpPr>
            <a:spLocks noChangeShapeType="1"/>
          </p:cNvSpPr>
          <p:nvPr/>
        </p:nvSpPr>
        <p:spPr bwMode="auto">
          <a:xfrm flipH="1">
            <a:off x="2249488" y="290353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77" name="Line 1077"/>
          <p:cNvSpPr>
            <a:spLocks noChangeShapeType="1"/>
          </p:cNvSpPr>
          <p:nvPr/>
        </p:nvSpPr>
        <p:spPr bwMode="auto">
          <a:xfrm>
            <a:off x="2325688" y="31464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78" name="Text Box 1078"/>
          <p:cNvSpPr txBox="1">
            <a:spLocks noChangeArrowheads="1"/>
          </p:cNvSpPr>
          <p:nvPr/>
        </p:nvSpPr>
        <p:spPr bwMode="auto">
          <a:xfrm>
            <a:off x="4459288" y="313372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89879" name="Text Box 1079"/>
          <p:cNvSpPr txBox="1">
            <a:spLocks noChangeArrowheads="1"/>
          </p:cNvSpPr>
          <p:nvPr/>
        </p:nvSpPr>
        <p:spPr bwMode="auto">
          <a:xfrm>
            <a:off x="6669088" y="252412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89880" name="Line 1080"/>
          <p:cNvSpPr>
            <a:spLocks noChangeShapeType="1"/>
          </p:cNvSpPr>
          <p:nvPr/>
        </p:nvSpPr>
        <p:spPr bwMode="auto">
          <a:xfrm flipH="1">
            <a:off x="4459288" y="2752725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81" name="Text Box 1081"/>
          <p:cNvSpPr txBox="1">
            <a:spLocks noChangeArrowheads="1"/>
          </p:cNvSpPr>
          <p:nvPr/>
        </p:nvSpPr>
        <p:spPr bwMode="auto">
          <a:xfrm>
            <a:off x="954088" y="3232150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89882" name="Text Box 1082"/>
          <p:cNvSpPr txBox="1">
            <a:spLocks noChangeArrowheads="1"/>
          </p:cNvSpPr>
          <p:nvPr/>
        </p:nvSpPr>
        <p:spPr bwMode="auto">
          <a:xfrm>
            <a:off x="4459288" y="3387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89883" name="Line 1083"/>
          <p:cNvSpPr>
            <a:spLocks noChangeShapeType="1"/>
          </p:cNvSpPr>
          <p:nvPr/>
        </p:nvSpPr>
        <p:spPr bwMode="auto">
          <a:xfrm flipH="1">
            <a:off x="2249488" y="35909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84" name="Text Box 1084"/>
          <p:cNvSpPr txBox="1">
            <a:spLocks noChangeArrowheads="1"/>
          </p:cNvSpPr>
          <p:nvPr/>
        </p:nvSpPr>
        <p:spPr bwMode="auto">
          <a:xfrm>
            <a:off x="1167140" y="3586163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read</a:t>
            </a:r>
          </a:p>
        </p:txBody>
      </p:sp>
      <p:sp>
        <p:nvSpPr>
          <p:cNvPr id="589885" name="Text Box 1085"/>
          <p:cNvSpPr txBox="1">
            <a:spLocks noChangeArrowheads="1"/>
          </p:cNvSpPr>
          <p:nvPr/>
        </p:nvSpPr>
        <p:spPr bwMode="auto">
          <a:xfrm>
            <a:off x="4459288" y="37115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89886" name="Text Box 1086"/>
          <p:cNvSpPr txBox="1">
            <a:spLocks noChangeArrowheads="1"/>
          </p:cNvSpPr>
          <p:nvPr/>
        </p:nvSpPr>
        <p:spPr bwMode="auto">
          <a:xfrm>
            <a:off x="1503771" y="39401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89887" name="Text Box 1087"/>
          <p:cNvSpPr txBox="1">
            <a:spLocks noChangeArrowheads="1"/>
          </p:cNvSpPr>
          <p:nvPr/>
        </p:nvSpPr>
        <p:spPr bwMode="auto">
          <a:xfrm>
            <a:off x="2935288" y="409257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89888" name="Line 1088"/>
          <p:cNvSpPr>
            <a:spLocks noChangeShapeType="1"/>
          </p:cNvSpPr>
          <p:nvPr/>
        </p:nvSpPr>
        <p:spPr bwMode="auto">
          <a:xfrm>
            <a:off x="4459288" y="42767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89" name="Line 1089"/>
          <p:cNvSpPr>
            <a:spLocks noChangeShapeType="1"/>
          </p:cNvSpPr>
          <p:nvPr/>
        </p:nvSpPr>
        <p:spPr bwMode="auto">
          <a:xfrm flipH="1">
            <a:off x="4459288" y="45053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90" name="Text Box 1090"/>
          <p:cNvSpPr txBox="1">
            <a:spLocks noChangeArrowheads="1"/>
          </p:cNvSpPr>
          <p:nvPr/>
        </p:nvSpPr>
        <p:spPr bwMode="auto">
          <a:xfrm>
            <a:off x="6669088" y="424497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89891" name="Text Box 1091"/>
          <p:cNvSpPr txBox="1">
            <a:spLocks noChangeArrowheads="1"/>
          </p:cNvSpPr>
          <p:nvPr/>
        </p:nvSpPr>
        <p:spPr bwMode="auto">
          <a:xfrm>
            <a:off x="6669088" y="4625975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89892" name="Text Box 1092"/>
          <p:cNvSpPr txBox="1">
            <a:spLocks noChangeArrowheads="1"/>
          </p:cNvSpPr>
          <p:nvPr/>
        </p:nvSpPr>
        <p:spPr bwMode="auto">
          <a:xfrm>
            <a:off x="6748790" y="5038725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read</a:t>
            </a:r>
          </a:p>
        </p:txBody>
      </p:sp>
      <p:sp>
        <p:nvSpPr>
          <p:cNvPr id="589893" name="Text Box 1093"/>
          <p:cNvSpPr txBox="1">
            <a:spLocks noChangeArrowheads="1"/>
          </p:cNvSpPr>
          <p:nvPr/>
        </p:nvSpPr>
        <p:spPr bwMode="auto">
          <a:xfrm>
            <a:off x="6718708" y="5419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89894" name="Text Box 1094"/>
          <p:cNvSpPr txBox="1">
            <a:spLocks noChangeArrowheads="1"/>
          </p:cNvSpPr>
          <p:nvPr/>
        </p:nvSpPr>
        <p:spPr bwMode="auto">
          <a:xfrm>
            <a:off x="3663950" y="48545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89895" name="Text Box 1095"/>
          <p:cNvSpPr txBox="1">
            <a:spLocks noChangeArrowheads="1"/>
          </p:cNvSpPr>
          <p:nvPr/>
        </p:nvSpPr>
        <p:spPr bwMode="auto">
          <a:xfrm>
            <a:off x="3052763" y="450532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89896" name="Line 1096"/>
          <p:cNvSpPr>
            <a:spLocks noChangeShapeType="1"/>
          </p:cNvSpPr>
          <p:nvPr/>
        </p:nvSpPr>
        <p:spPr bwMode="auto">
          <a:xfrm>
            <a:off x="4459288" y="50387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97" name="Text Box 1097"/>
          <p:cNvSpPr txBox="1">
            <a:spLocks noChangeArrowheads="1"/>
          </p:cNvSpPr>
          <p:nvPr/>
        </p:nvSpPr>
        <p:spPr bwMode="auto">
          <a:xfrm>
            <a:off x="3713571" y="52355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2" name="위쪽/아래쪽 화살표 1"/>
          <p:cNvSpPr/>
          <p:nvPr/>
        </p:nvSpPr>
        <p:spPr bwMode="auto">
          <a:xfrm>
            <a:off x="4302392" y="3218785"/>
            <a:ext cx="432768" cy="939626"/>
          </a:xfrm>
          <a:prstGeom prst="upDownArrow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Servers (2)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458200" cy="5265737"/>
          </a:xfrm>
        </p:spPr>
        <p:txBody>
          <a:bodyPr/>
          <a:lstStyle/>
          <a:p>
            <a:r>
              <a:rPr lang="en-US" altLang="ko-KR" sz="2400" dirty="0"/>
              <a:t>Fundamental flaw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r>
              <a:rPr lang="en-US" altLang="ko-KR" sz="2400" dirty="0"/>
              <a:t>Solution: use concurrent servers instead</a:t>
            </a:r>
          </a:p>
          <a:p>
            <a:pPr lvl="1"/>
            <a:r>
              <a:rPr lang="en-US" altLang="ko-KR" sz="2000" dirty="0"/>
              <a:t>Use multiple concurrent flows to serve multiple clients at the same time.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4551363" y="2170113"/>
            <a:ext cx="1584325" cy="1008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73" name="Rectangle 25"/>
          <p:cNvSpPr>
            <a:spLocks noChangeArrowheads="1"/>
          </p:cNvSpPr>
          <p:nvPr/>
        </p:nvSpPr>
        <p:spPr bwMode="auto">
          <a:xfrm>
            <a:off x="628650" y="2314575"/>
            <a:ext cx="1584325" cy="6477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75" name="Line 27"/>
          <p:cNvSpPr>
            <a:spLocks noChangeShapeType="1"/>
          </p:cNvSpPr>
          <p:nvPr/>
        </p:nvSpPr>
        <p:spPr bwMode="auto">
          <a:xfrm>
            <a:off x="2290763" y="2181225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76" name="Text Box 28"/>
          <p:cNvSpPr txBox="1">
            <a:spLocks noChangeArrowheads="1"/>
          </p:cNvSpPr>
          <p:nvPr/>
        </p:nvSpPr>
        <p:spPr bwMode="auto">
          <a:xfrm>
            <a:off x="1839913" y="1738313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 dirty="0">
                <a:latin typeface="Calibri" pitchFamily="34" charset="0"/>
                <a:cs typeface="Calibri" pitchFamily="34" charset="0"/>
              </a:rPr>
              <a:t>client 1</a:t>
            </a:r>
          </a:p>
        </p:txBody>
      </p:sp>
      <p:sp>
        <p:nvSpPr>
          <p:cNvPr id="590877" name="Line 29"/>
          <p:cNvSpPr>
            <a:spLocks noChangeShapeType="1"/>
          </p:cNvSpPr>
          <p:nvPr/>
        </p:nvSpPr>
        <p:spPr bwMode="auto">
          <a:xfrm>
            <a:off x="4500563" y="2181225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78" name="Text Box 30"/>
          <p:cNvSpPr txBox="1">
            <a:spLocks noChangeArrowheads="1"/>
          </p:cNvSpPr>
          <p:nvPr/>
        </p:nvSpPr>
        <p:spPr bwMode="auto">
          <a:xfrm>
            <a:off x="4049713" y="1738313"/>
            <a:ext cx="851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sp>
        <p:nvSpPr>
          <p:cNvPr id="590879" name="Line 31"/>
          <p:cNvSpPr>
            <a:spLocks noChangeShapeType="1"/>
          </p:cNvSpPr>
          <p:nvPr/>
        </p:nvSpPr>
        <p:spPr bwMode="auto">
          <a:xfrm>
            <a:off x="6710363" y="2181225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6259513" y="1738313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 dirty="0">
                <a:latin typeface="Calibri" pitchFamily="34" charset="0"/>
                <a:cs typeface="Calibri" pitchFamily="34" charset="0"/>
              </a:rPr>
              <a:t>client 2</a:t>
            </a:r>
          </a:p>
        </p:txBody>
      </p:sp>
      <p:sp>
        <p:nvSpPr>
          <p:cNvPr id="590881" name="Line 33"/>
          <p:cNvSpPr>
            <a:spLocks noChangeShapeType="1"/>
          </p:cNvSpPr>
          <p:nvPr/>
        </p:nvSpPr>
        <p:spPr bwMode="auto">
          <a:xfrm>
            <a:off x="2290763" y="24098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82" name="Text Box 34"/>
          <p:cNvSpPr txBox="1">
            <a:spLocks noChangeArrowheads="1"/>
          </p:cNvSpPr>
          <p:nvPr/>
        </p:nvSpPr>
        <p:spPr bwMode="auto">
          <a:xfrm>
            <a:off x="614363" y="2259013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90883" name="Text Box 35"/>
          <p:cNvSpPr txBox="1">
            <a:spLocks noChangeArrowheads="1"/>
          </p:cNvSpPr>
          <p:nvPr/>
        </p:nvSpPr>
        <p:spPr bwMode="auto">
          <a:xfrm>
            <a:off x="4492625" y="2119313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500563" y="3186113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90885" name="Text Box 37"/>
          <p:cNvSpPr txBox="1">
            <a:spLocks noChangeArrowheads="1"/>
          </p:cNvSpPr>
          <p:nvPr/>
        </p:nvSpPr>
        <p:spPr bwMode="auto">
          <a:xfrm>
            <a:off x="766763" y="2652713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90886" name="Line 38"/>
          <p:cNvSpPr>
            <a:spLocks noChangeShapeType="1"/>
          </p:cNvSpPr>
          <p:nvPr/>
        </p:nvSpPr>
        <p:spPr bwMode="auto">
          <a:xfrm flipH="1">
            <a:off x="2290763" y="2638425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87" name="Line 39"/>
          <p:cNvSpPr>
            <a:spLocks noChangeShapeType="1"/>
          </p:cNvSpPr>
          <p:nvPr/>
        </p:nvSpPr>
        <p:spPr bwMode="auto">
          <a:xfrm>
            <a:off x="2366963" y="2881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500563" y="2849563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90889" name="Text Box 41"/>
          <p:cNvSpPr txBox="1">
            <a:spLocks noChangeArrowheads="1"/>
          </p:cNvSpPr>
          <p:nvPr/>
        </p:nvSpPr>
        <p:spPr bwMode="auto">
          <a:xfrm>
            <a:off x="6710363" y="3306763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90890" name="Line 42"/>
          <p:cNvSpPr>
            <a:spLocks noChangeShapeType="1"/>
          </p:cNvSpPr>
          <p:nvPr/>
        </p:nvSpPr>
        <p:spPr bwMode="auto">
          <a:xfrm flipH="1">
            <a:off x="4500563" y="3490913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0891" name="Text Box 43"/>
          <p:cNvSpPr txBox="1">
            <a:spLocks noChangeArrowheads="1"/>
          </p:cNvSpPr>
          <p:nvPr/>
        </p:nvSpPr>
        <p:spPr bwMode="auto">
          <a:xfrm>
            <a:off x="884238" y="3018438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fgets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197" y="3370917"/>
            <a:ext cx="2209800" cy="2074307"/>
            <a:chOff x="168830" y="3468310"/>
            <a:chExt cx="2209800" cy="2074307"/>
          </a:xfrm>
        </p:grpSpPr>
        <p:sp>
          <p:nvSpPr>
            <p:cNvPr id="590874" name="AutoShape 26"/>
            <p:cNvSpPr>
              <a:spLocks noChangeArrowheads="1"/>
            </p:cNvSpPr>
            <p:nvPr/>
          </p:nvSpPr>
          <p:spPr bwMode="auto">
            <a:xfrm>
              <a:off x="168830" y="3468310"/>
              <a:ext cx="2209800" cy="1008063"/>
            </a:xfrm>
            <a:prstGeom prst="cloudCallout">
              <a:avLst>
                <a:gd name="adj1" fmla="val 53125"/>
                <a:gd name="adj2" fmla="val 4464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latinLnBrk="0" hangingPunct="0"/>
              <a:endParaRPr kumimoji="0" lang="ko-KR" altLang="ko-KR">
                <a:latin typeface="Helvetica" pitchFamily="34" charset="0"/>
              </a:endParaRPr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522288" y="3603625"/>
              <a:ext cx="185634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 dirty="0">
                  <a:latin typeface="Calibri" pitchFamily="34" charset="0"/>
                  <a:cs typeface="Calibri" pitchFamily="34" charset="0"/>
                </a:rPr>
                <a:t>User goes</a:t>
              </a:r>
            </a:p>
            <a:p>
              <a:pPr eaLnBrk="0" latinLnBrk="0" hangingPunct="0"/>
              <a:r>
                <a:rPr kumimoji="0" lang="en-US" altLang="ko-KR" sz="2000" b="1" dirty="0">
                  <a:latin typeface="Calibri" pitchFamily="34" charset="0"/>
                  <a:cs typeface="Calibri" pitchFamily="34" charset="0"/>
                </a:rPr>
                <a:t>out to lunch</a:t>
              </a:r>
            </a:p>
            <a:p>
              <a:pPr eaLnBrk="0" latinLnBrk="0" hangingPunct="0"/>
              <a:endParaRPr kumimoji="0" lang="en-US" altLang="ko-KR" sz="2000" b="1" dirty="0">
                <a:latin typeface="Calibri" pitchFamily="34" charset="0"/>
                <a:cs typeface="Calibri" pitchFamily="34" charset="0"/>
              </a:endParaRPr>
            </a:p>
            <a:p>
              <a:pPr eaLnBrk="0" latinLnBrk="0" hangingPunct="0"/>
              <a:r>
                <a:rPr kumimoji="0" lang="en-US" altLang="ko-KR" sz="2000" b="1" dirty="0">
                  <a:latin typeface="Calibri" pitchFamily="34" charset="0"/>
                  <a:cs typeface="Calibri" pitchFamily="34" charset="0"/>
                </a:rPr>
                <a:t>Client 1 </a:t>
              </a:r>
              <a:r>
                <a:rPr kumimoji="0" lang="en-US" altLang="ko-KR" sz="2000" b="1" i="1" dirty="0">
                  <a:solidFill>
                    <a:srgbClr val="CC3300"/>
                  </a:solidFill>
                  <a:latin typeface="Calibri" pitchFamily="34" charset="0"/>
                  <a:cs typeface="Calibri" pitchFamily="34" charset="0"/>
                </a:rPr>
                <a:t>blocks</a:t>
              </a:r>
            </a:p>
            <a:p>
              <a:pPr eaLnBrk="0" latinLnBrk="0" hangingPunct="0"/>
              <a:r>
                <a:rPr kumimoji="0" lang="en-US" altLang="ko-KR" sz="2000" b="1" dirty="0">
                  <a:latin typeface="Calibri" pitchFamily="34" charset="0"/>
                  <a:cs typeface="Calibri" pitchFamily="34" charset="0"/>
                </a:rPr>
                <a:t>waiting for user</a:t>
              </a:r>
            </a:p>
            <a:p>
              <a:pPr eaLnBrk="0" latinLnBrk="0" hangingPunct="0"/>
              <a:r>
                <a:rPr kumimoji="0" lang="en-US" altLang="ko-KR" sz="2000" b="1" dirty="0">
                  <a:latin typeface="Calibri" pitchFamily="34" charset="0"/>
                  <a:cs typeface="Calibri" pitchFamily="34" charset="0"/>
                </a:rPr>
                <a:t>to type in data</a:t>
              </a:r>
            </a:p>
          </p:txBody>
        </p:sp>
      </p:grp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6862763" y="3962400"/>
            <a:ext cx="23068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2 </a:t>
            </a:r>
            <a:r>
              <a:rPr kumimoji="0" lang="en-US" altLang="ko-KR" sz="2000" b="1" i="1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blocks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waiting to complete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its connection 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request until after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lunch!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900363" y="3262313"/>
            <a:ext cx="15882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Server </a:t>
            </a:r>
            <a:r>
              <a:rPr kumimoji="0" lang="en-US" altLang="ko-KR" sz="2000" b="1" i="1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blocks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waiting for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data from</a:t>
            </a:r>
          </a:p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1</a:t>
            </a:r>
          </a:p>
        </p:txBody>
      </p:sp>
    </p:spTree>
    <p:extLst>
      <p:ext uri="{BB962C8B-B14F-4D97-AF65-F5344CB8AC3E}">
        <p14:creationId xmlns:p14="http://schemas.microsoft.com/office/powerpoint/2010/main" val="343200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9">
            <a:extLst>
              <a:ext uri="{FF2B5EF4-FFF2-40B4-BE49-F238E27FC236}">
                <a16:creationId xmlns:a16="http://schemas.microsoft.com/office/drawing/2014/main" id="{65121667-C864-41FA-ACF8-09EB4884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7" y="3351273"/>
            <a:ext cx="1584325" cy="1455539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Process-based Servers</a:t>
            </a:r>
          </a:p>
        </p:txBody>
      </p:sp>
      <p:sp>
        <p:nvSpPr>
          <p:cNvPr id="591918" name="Rectangle 46"/>
          <p:cNvSpPr>
            <a:spLocks noChangeArrowheads="1"/>
          </p:cNvSpPr>
          <p:nvPr/>
        </p:nvSpPr>
        <p:spPr bwMode="auto">
          <a:xfrm>
            <a:off x="4505325" y="1844675"/>
            <a:ext cx="1584325" cy="10080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19" name="Rectangle 47"/>
          <p:cNvSpPr>
            <a:spLocks noChangeArrowheads="1"/>
          </p:cNvSpPr>
          <p:nvPr/>
        </p:nvSpPr>
        <p:spPr bwMode="auto">
          <a:xfrm>
            <a:off x="4505325" y="3284538"/>
            <a:ext cx="1584325" cy="936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7477125" y="1916113"/>
            <a:ext cx="1584325" cy="19446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1" name="Rectangle 49"/>
          <p:cNvSpPr>
            <a:spLocks noChangeArrowheads="1"/>
          </p:cNvSpPr>
          <p:nvPr/>
        </p:nvSpPr>
        <p:spPr bwMode="auto">
          <a:xfrm>
            <a:off x="7477125" y="4724400"/>
            <a:ext cx="1584325" cy="12969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2" name="Rectangle 50"/>
          <p:cNvSpPr>
            <a:spLocks noChangeArrowheads="1"/>
          </p:cNvSpPr>
          <p:nvPr/>
        </p:nvSpPr>
        <p:spPr bwMode="auto">
          <a:xfrm>
            <a:off x="60325" y="1989138"/>
            <a:ext cx="1584325" cy="6477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4" name="Line 52"/>
          <p:cNvSpPr>
            <a:spLocks noChangeShapeType="1"/>
          </p:cNvSpPr>
          <p:nvPr/>
        </p:nvSpPr>
        <p:spPr bwMode="auto">
          <a:xfrm>
            <a:off x="1701800" y="187166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5" name="Text Box 53"/>
          <p:cNvSpPr txBox="1">
            <a:spLocks noChangeArrowheads="1"/>
          </p:cNvSpPr>
          <p:nvPr/>
        </p:nvSpPr>
        <p:spPr bwMode="auto">
          <a:xfrm>
            <a:off x="1250950" y="14573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1</a:t>
            </a:r>
          </a:p>
        </p:txBody>
      </p:sp>
      <p:sp>
        <p:nvSpPr>
          <p:cNvPr id="591926" name="Line 54"/>
          <p:cNvSpPr>
            <a:spLocks noChangeShapeType="1"/>
          </p:cNvSpPr>
          <p:nvPr/>
        </p:nvSpPr>
        <p:spPr bwMode="auto">
          <a:xfrm>
            <a:off x="4445000" y="190023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7" name="Text Box 55"/>
          <p:cNvSpPr txBox="1">
            <a:spLocks noChangeArrowheads="1"/>
          </p:cNvSpPr>
          <p:nvPr/>
        </p:nvSpPr>
        <p:spPr bwMode="auto">
          <a:xfrm>
            <a:off x="3994150" y="1457325"/>
            <a:ext cx="851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sp>
        <p:nvSpPr>
          <p:cNvPr id="591928" name="Line 56"/>
          <p:cNvSpPr>
            <a:spLocks noChangeShapeType="1"/>
          </p:cNvSpPr>
          <p:nvPr/>
        </p:nvSpPr>
        <p:spPr bwMode="auto">
          <a:xfrm flipH="1">
            <a:off x="7416800" y="191770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9" name="Text Box 57"/>
          <p:cNvSpPr txBox="1">
            <a:spLocks noChangeArrowheads="1"/>
          </p:cNvSpPr>
          <p:nvPr/>
        </p:nvSpPr>
        <p:spPr bwMode="auto">
          <a:xfrm>
            <a:off x="6991350" y="14573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2</a:t>
            </a:r>
          </a:p>
        </p:txBody>
      </p:sp>
      <p:sp>
        <p:nvSpPr>
          <p:cNvPr id="591930" name="Line 58"/>
          <p:cNvSpPr>
            <a:spLocks noChangeShapeType="1"/>
          </p:cNvSpPr>
          <p:nvPr/>
        </p:nvSpPr>
        <p:spPr bwMode="auto">
          <a:xfrm>
            <a:off x="1701800" y="2098675"/>
            <a:ext cx="2667000" cy="196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1" name="Text Box 59"/>
          <p:cNvSpPr txBox="1">
            <a:spLocks noChangeArrowheads="1"/>
          </p:cNvSpPr>
          <p:nvPr/>
        </p:nvSpPr>
        <p:spPr bwMode="auto">
          <a:xfrm>
            <a:off x="25400" y="197802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91932" name="Text Box 60"/>
          <p:cNvSpPr txBox="1">
            <a:spLocks noChangeArrowheads="1"/>
          </p:cNvSpPr>
          <p:nvPr/>
        </p:nvSpPr>
        <p:spPr bwMode="auto">
          <a:xfrm>
            <a:off x="4437063" y="18383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91933" name="Text Box 61"/>
          <p:cNvSpPr txBox="1">
            <a:spLocks noChangeArrowheads="1"/>
          </p:cNvSpPr>
          <p:nvPr/>
        </p:nvSpPr>
        <p:spPr bwMode="auto">
          <a:xfrm>
            <a:off x="2398144" y="3817862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91934" name="Text Box 62"/>
          <p:cNvSpPr txBox="1">
            <a:spLocks noChangeArrowheads="1"/>
          </p:cNvSpPr>
          <p:nvPr/>
        </p:nvSpPr>
        <p:spPr bwMode="auto">
          <a:xfrm>
            <a:off x="177800" y="23717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91935" name="Line 63"/>
          <p:cNvSpPr>
            <a:spLocks noChangeShapeType="1"/>
          </p:cNvSpPr>
          <p:nvPr/>
        </p:nvSpPr>
        <p:spPr bwMode="auto">
          <a:xfrm flipH="1">
            <a:off x="1701800" y="2357438"/>
            <a:ext cx="2667000" cy="122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6" name="Line 64"/>
          <p:cNvSpPr>
            <a:spLocks noChangeShapeType="1"/>
          </p:cNvSpPr>
          <p:nvPr/>
        </p:nvSpPr>
        <p:spPr bwMode="auto">
          <a:xfrm>
            <a:off x="1778000" y="2555875"/>
            <a:ext cx="2667000" cy="211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7" name="Text Box 65"/>
          <p:cNvSpPr txBox="1">
            <a:spLocks noChangeArrowheads="1"/>
          </p:cNvSpPr>
          <p:nvPr/>
        </p:nvSpPr>
        <p:spPr bwMode="auto">
          <a:xfrm>
            <a:off x="4445000" y="25685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91938" name="Line 66"/>
          <p:cNvSpPr>
            <a:spLocks noChangeShapeType="1"/>
          </p:cNvSpPr>
          <p:nvPr/>
        </p:nvSpPr>
        <p:spPr bwMode="auto">
          <a:xfrm flipH="1">
            <a:off x="4445000" y="2022475"/>
            <a:ext cx="29718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9" name="Text Box 67"/>
          <p:cNvSpPr txBox="1">
            <a:spLocks noChangeArrowheads="1"/>
          </p:cNvSpPr>
          <p:nvPr/>
        </p:nvSpPr>
        <p:spPr bwMode="auto">
          <a:xfrm>
            <a:off x="470238" y="3391550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read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1940" name="Line 68"/>
          <p:cNvSpPr>
            <a:spLocks noChangeShapeType="1"/>
          </p:cNvSpPr>
          <p:nvPr/>
        </p:nvSpPr>
        <p:spPr bwMode="auto">
          <a:xfrm flipH="1">
            <a:off x="3530600" y="3089275"/>
            <a:ext cx="914400" cy="3048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1" name="Line 69"/>
          <p:cNvSpPr>
            <a:spLocks noChangeShapeType="1"/>
          </p:cNvSpPr>
          <p:nvPr/>
        </p:nvSpPr>
        <p:spPr bwMode="auto">
          <a:xfrm>
            <a:off x="3530600" y="3365500"/>
            <a:ext cx="0" cy="29718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2" name="Text Box 70"/>
          <p:cNvSpPr txBox="1">
            <a:spLocks noChangeArrowheads="1"/>
          </p:cNvSpPr>
          <p:nvPr/>
        </p:nvSpPr>
        <p:spPr bwMode="auto">
          <a:xfrm>
            <a:off x="4445000" y="2936875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fork</a:t>
            </a:r>
          </a:p>
        </p:txBody>
      </p:sp>
      <p:sp>
        <p:nvSpPr>
          <p:cNvPr id="591943" name="Text Box 71"/>
          <p:cNvSpPr txBox="1">
            <a:spLocks noChangeArrowheads="1"/>
          </p:cNvSpPr>
          <p:nvPr/>
        </p:nvSpPr>
        <p:spPr bwMode="auto">
          <a:xfrm>
            <a:off x="3149600" y="2951163"/>
            <a:ext cx="880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child 1</a:t>
            </a:r>
          </a:p>
        </p:txBody>
      </p:sp>
      <p:sp>
        <p:nvSpPr>
          <p:cNvPr id="591945" name="Text Box 73"/>
          <p:cNvSpPr txBox="1">
            <a:spLocks noChangeArrowheads="1"/>
          </p:cNvSpPr>
          <p:nvPr/>
        </p:nvSpPr>
        <p:spPr bwMode="auto">
          <a:xfrm>
            <a:off x="4445000" y="32861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91946" name="Line 74"/>
          <p:cNvSpPr>
            <a:spLocks noChangeShapeType="1"/>
          </p:cNvSpPr>
          <p:nvPr/>
        </p:nvSpPr>
        <p:spPr bwMode="auto">
          <a:xfrm>
            <a:off x="4445000" y="362267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7" name="Text Box 75"/>
          <p:cNvSpPr txBox="1">
            <a:spLocks noChangeArrowheads="1"/>
          </p:cNvSpPr>
          <p:nvPr/>
        </p:nvSpPr>
        <p:spPr bwMode="auto">
          <a:xfrm>
            <a:off x="7442200" y="354647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91948" name="Line 76"/>
          <p:cNvSpPr>
            <a:spLocks noChangeShapeType="1"/>
          </p:cNvSpPr>
          <p:nvPr/>
        </p:nvSpPr>
        <p:spPr bwMode="auto">
          <a:xfrm flipH="1">
            <a:off x="4445000" y="377507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9" name="Text Box 77"/>
          <p:cNvSpPr txBox="1">
            <a:spLocks noChangeArrowheads="1"/>
          </p:cNvSpPr>
          <p:nvPr/>
        </p:nvSpPr>
        <p:spPr bwMode="auto">
          <a:xfrm>
            <a:off x="4445000" y="39274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91950" name="Text Box 78"/>
          <p:cNvSpPr txBox="1">
            <a:spLocks noChangeArrowheads="1"/>
          </p:cNvSpPr>
          <p:nvPr/>
        </p:nvSpPr>
        <p:spPr bwMode="auto">
          <a:xfrm>
            <a:off x="7416800" y="38512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fgets</a:t>
            </a:r>
          </a:p>
        </p:txBody>
      </p:sp>
      <p:sp>
        <p:nvSpPr>
          <p:cNvPr id="591951" name="Text Box 79"/>
          <p:cNvSpPr txBox="1">
            <a:spLocks noChangeArrowheads="1"/>
          </p:cNvSpPr>
          <p:nvPr/>
        </p:nvSpPr>
        <p:spPr bwMode="auto">
          <a:xfrm>
            <a:off x="7416800" y="4276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91952" name="Line 80"/>
          <p:cNvSpPr>
            <a:spLocks noChangeShapeType="1"/>
          </p:cNvSpPr>
          <p:nvPr/>
        </p:nvSpPr>
        <p:spPr bwMode="auto">
          <a:xfrm>
            <a:off x="4445000" y="4460875"/>
            <a:ext cx="914400" cy="3048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53" name="Text Box 81"/>
          <p:cNvSpPr txBox="1">
            <a:spLocks noChangeArrowheads="1"/>
          </p:cNvSpPr>
          <p:nvPr/>
        </p:nvSpPr>
        <p:spPr bwMode="auto">
          <a:xfrm>
            <a:off x="3798793" y="4276725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1600" b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fork</a:t>
            </a:r>
          </a:p>
        </p:txBody>
      </p:sp>
      <p:sp>
        <p:nvSpPr>
          <p:cNvPr id="591954" name="Line 82"/>
          <p:cNvSpPr>
            <a:spLocks noChangeShapeType="1"/>
          </p:cNvSpPr>
          <p:nvPr/>
        </p:nvSpPr>
        <p:spPr bwMode="auto">
          <a:xfrm>
            <a:off x="5359400" y="4737100"/>
            <a:ext cx="0" cy="16002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55" name="Text Box 83"/>
          <p:cNvSpPr txBox="1">
            <a:spLocks noChangeArrowheads="1"/>
          </p:cNvSpPr>
          <p:nvPr/>
        </p:nvSpPr>
        <p:spPr bwMode="auto">
          <a:xfrm>
            <a:off x="4716463" y="4794250"/>
            <a:ext cx="7457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</a:t>
            </a:r>
          </a:p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read</a:t>
            </a:r>
          </a:p>
        </p:txBody>
      </p:sp>
      <p:sp>
        <p:nvSpPr>
          <p:cNvPr id="591956" name="Text Box 84"/>
          <p:cNvSpPr txBox="1">
            <a:spLocks noChangeArrowheads="1"/>
          </p:cNvSpPr>
          <p:nvPr/>
        </p:nvSpPr>
        <p:spPr bwMode="auto">
          <a:xfrm>
            <a:off x="4826000" y="4308475"/>
            <a:ext cx="880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child 2</a:t>
            </a:r>
          </a:p>
        </p:txBody>
      </p:sp>
      <p:sp>
        <p:nvSpPr>
          <p:cNvPr id="591957" name="Line 85"/>
          <p:cNvSpPr>
            <a:spLocks noChangeShapeType="1"/>
          </p:cNvSpPr>
          <p:nvPr/>
        </p:nvSpPr>
        <p:spPr bwMode="auto">
          <a:xfrm flipH="1">
            <a:off x="5359400" y="446087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58" name="Text Box 86"/>
          <p:cNvSpPr txBox="1">
            <a:spLocks noChangeArrowheads="1"/>
          </p:cNvSpPr>
          <p:nvPr/>
        </p:nvSpPr>
        <p:spPr bwMode="auto">
          <a:xfrm>
            <a:off x="4597400" y="54514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91959" name="Line 87"/>
          <p:cNvSpPr>
            <a:spLocks noChangeShapeType="1"/>
          </p:cNvSpPr>
          <p:nvPr/>
        </p:nvSpPr>
        <p:spPr bwMode="auto">
          <a:xfrm>
            <a:off x="5359400" y="560387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60" name="Text Box 88"/>
          <p:cNvSpPr txBox="1">
            <a:spLocks noChangeArrowheads="1"/>
          </p:cNvSpPr>
          <p:nvPr/>
        </p:nvSpPr>
        <p:spPr bwMode="auto">
          <a:xfrm>
            <a:off x="7416800" y="4657725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91961" name="Text Box 89"/>
          <p:cNvSpPr txBox="1">
            <a:spLocks noChangeArrowheads="1"/>
          </p:cNvSpPr>
          <p:nvPr/>
        </p:nvSpPr>
        <p:spPr bwMode="auto">
          <a:xfrm>
            <a:off x="7416800" y="5724525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end read</a:t>
            </a:r>
          </a:p>
        </p:txBody>
      </p:sp>
      <p:sp>
        <p:nvSpPr>
          <p:cNvPr id="591962" name="Text Box 90"/>
          <p:cNvSpPr txBox="1">
            <a:spLocks noChangeArrowheads="1"/>
          </p:cNvSpPr>
          <p:nvPr/>
        </p:nvSpPr>
        <p:spPr bwMode="auto">
          <a:xfrm>
            <a:off x="7416800" y="6000750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91963" name="Text Box 91"/>
          <p:cNvSpPr txBox="1">
            <a:spLocks noChangeArrowheads="1"/>
          </p:cNvSpPr>
          <p:nvPr/>
        </p:nvSpPr>
        <p:spPr bwMode="auto">
          <a:xfrm>
            <a:off x="4597400" y="5800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91964" name="Text Box 92"/>
          <p:cNvSpPr txBox="1">
            <a:spLocks noChangeArrowheads="1"/>
          </p:cNvSpPr>
          <p:nvPr/>
        </p:nvSpPr>
        <p:spPr bwMode="auto">
          <a:xfrm>
            <a:off x="4222750" y="49942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Helvetica" pitchFamily="34" charset="0"/>
              </a:rPr>
              <a:t>...</a:t>
            </a:r>
          </a:p>
        </p:txBody>
      </p:sp>
      <p:sp>
        <p:nvSpPr>
          <p:cNvPr id="591965" name="Text Box 93"/>
          <p:cNvSpPr txBox="1">
            <a:spLocks noChangeArrowheads="1"/>
          </p:cNvSpPr>
          <p:nvPr/>
        </p:nvSpPr>
        <p:spPr bwMode="auto">
          <a:xfrm>
            <a:off x="7442200" y="187007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37384F4D-91D1-4342-B7C4-EE9848F7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80" y="3437377"/>
            <a:ext cx="1806592" cy="4234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Text Box 86">
            <a:extLst>
              <a:ext uri="{FF2B5EF4-FFF2-40B4-BE49-F238E27FC236}">
                <a16:creationId xmlns:a16="http://schemas.microsoft.com/office/drawing/2014/main" id="{66F8C4E1-8381-4544-9694-568EB836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842" y="4095796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4" name="Text Box 79">
            <a:extLst>
              <a:ext uri="{FF2B5EF4-FFF2-40B4-BE49-F238E27FC236}">
                <a16:creationId xmlns:a16="http://schemas.microsoft.com/office/drawing/2014/main" id="{41DA49EF-B709-4235-9E35-6BC62953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47" y="4460733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end read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85">
            <a:extLst>
              <a:ext uri="{FF2B5EF4-FFF2-40B4-BE49-F238E27FC236}">
                <a16:creationId xmlns:a16="http://schemas.microsoft.com/office/drawing/2014/main" id="{3AF832EF-C5E2-49DB-BE08-9ABA6615B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199" y="4373729"/>
            <a:ext cx="1778001" cy="4234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954" name="Line 82"/>
          <p:cNvSpPr>
            <a:spLocks noChangeShapeType="1"/>
          </p:cNvSpPr>
          <p:nvPr/>
        </p:nvSpPr>
        <p:spPr bwMode="auto">
          <a:xfrm>
            <a:off x="5359397" y="1838324"/>
            <a:ext cx="3" cy="449897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1" name="Line 69"/>
          <p:cNvSpPr>
            <a:spLocks noChangeShapeType="1"/>
          </p:cNvSpPr>
          <p:nvPr/>
        </p:nvSpPr>
        <p:spPr bwMode="auto">
          <a:xfrm flipH="1">
            <a:off x="3530599" y="1838325"/>
            <a:ext cx="0" cy="449897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65121667-C864-41FA-ACF8-09EB4884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7" y="3351273"/>
            <a:ext cx="1584325" cy="1455539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Thread-based Servers</a:t>
            </a:r>
          </a:p>
        </p:txBody>
      </p:sp>
      <p:sp>
        <p:nvSpPr>
          <p:cNvPr id="591918" name="Rectangle 46"/>
          <p:cNvSpPr>
            <a:spLocks noChangeArrowheads="1"/>
          </p:cNvSpPr>
          <p:nvPr/>
        </p:nvSpPr>
        <p:spPr bwMode="auto">
          <a:xfrm>
            <a:off x="4505325" y="1844675"/>
            <a:ext cx="1584325" cy="10080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19" name="Rectangle 47"/>
          <p:cNvSpPr>
            <a:spLocks noChangeArrowheads="1"/>
          </p:cNvSpPr>
          <p:nvPr/>
        </p:nvSpPr>
        <p:spPr bwMode="auto">
          <a:xfrm>
            <a:off x="4505325" y="3284538"/>
            <a:ext cx="1584325" cy="936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7477125" y="1916113"/>
            <a:ext cx="1584325" cy="19446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1" name="Rectangle 49"/>
          <p:cNvSpPr>
            <a:spLocks noChangeArrowheads="1"/>
          </p:cNvSpPr>
          <p:nvPr/>
        </p:nvSpPr>
        <p:spPr bwMode="auto">
          <a:xfrm>
            <a:off x="7477125" y="4724400"/>
            <a:ext cx="1584325" cy="12969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2" name="Rectangle 50"/>
          <p:cNvSpPr>
            <a:spLocks noChangeArrowheads="1"/>
          </p:cNvSpPr>
          <p:nvPr/>
        </p:nvSpPr>
        <p:spPr bwMode="auto">
          <a:xfrm>
            <a:off x="60325" y="1989138"/>
            <a:ext cx="1584325" cy="6477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4" name="Line 52"/>
          <p:cNvSpPr>
            <a:spLocks noChangeShapeType="1"/>
          </p:cNvSpPr>
          <p:nvPr/>
        </p:nvSpPr>
        <p:spPr bwMode="auto">
          <a:xfrm>
            <a:off x="1701800" y="187166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5" name="Text Box 53"/>
          <p:cNvSpPr txBox="1">
            <a:spLocks noChangeArrowheads="1"/>
          </p:cNvSpPr>
          <p:nvPr/>
        </p:nvSpPr>
        <p:spPr bwMode="auto">
          <a:xfrm>
            <a:off x="1250950" y="14573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1</a:t>
            </a:r>
          </a:p>
        </p:txBody>
      </p:sp>
      <p:sp>
        <p:nvSpPr>
          <p:cNvPr id="591926" name="Line 54"/>
          <p:cNvSpPr>
            <a:spLocks noChangeShapeType="1"/>
          </p:cNvSpPr>
          <p:nvPr/>
        </p:nvSpPr>
        <p:spPr bwMode="auto">
          <a:xfrm>
            <a:off x="4445000" y="190023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7" name="Text Box 55"/>
          <p:cNvSpPr txBox="1">
            <a:spLocks noChangeArrowheads="1"/>
          </p:cNvSpPr>
          <p:nvPr/>
        </p:nvSpPr>
        <p:spPr bwMode="auto">
          <a:xfrm>
            <a:off x="3994150" y="1457325"/>
            <a:ext cx="851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sp>
        <p:nvSpPr>
          <p:cNvPr id="591928" name="Line 56"/>
          <p:cNvSpPr>
            <a:spLocks noChangeShapeType="1"/>
          </p:cNvSpPr>
          <p:nvPr/>
        </p:nvSpPr>
        <p:spPr bwMode="auto">
          <a:xfrm flipH="1">
            <a:off x="7416800" y="191770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29" name="Text Box 57"/>
          <p:cNvSpPr txBox="1">
            <a:spLocks noChangeArrowheads="1"/>
          </p:cNvSpPr>
          <p:nvPr/>
        </p:nvSpPr>
        <p:spPr bwMode="auto">
          <a:xfrm>
            <a:off x="6991350" y="1457325"/>
            <a:ext cx="958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latin typeface="Calibri" pitchFamily="34" charset="0"/>
                <a:cs typeface="Calibri" pitchFamily="34" charset="0"/>
              </a:rPr>
              <a:t>client 2</a:t>
            </a:r>
          </a:p>
        </p:txBody>
      </p:sp>
      <p:sp>
        <p:nvSpPr>
          <p:cNvPr id="591930" name="Line 58"/>
          <p:cNvSpPr>
            <a:spLocks noChangeShapeType="1"/>
          </p:cNvSpPr>
          <p:nvPr/>
        </p:nvSpPr>
        <p:spPr bwMode="auto">
          <a:xfrm>
            <a:off x="1701800" y="2098675"/>
            <a:ext cx="2667000" cy="196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1" name="Text Box 59"/>
          <p:cNvSpPr txBox="1">
            <a:spLocks noChangeArrowheads="1"/>
          </p:cNvSpPr>
          <p:nvPr/>
        </p:nvSpPr>
        <p:spPr bwMode="auto">
          <a:xfrm>
            <a:off x="25400" y="197802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91932" name="Text Box 60"/>
          <p:cNvSpPr txBox="1">
            <a:spLocks noChangeArrowheads="1"/>
          </p:cNvSpPr>
          <p:nvPr/>
        </p:nvSpPr>
        <p:spPr bwMode="auto">
          <a:xfrm>
            <a:off x="4437063" y="18383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91933" name="Text Box 61"/>
          <p:cNvSpPr txBox="1">
            <a:spLocks noChangeArrowheads="1"/>
          </p:cNvSpPr>
          <p:nvPr/>
        </p:nvSpPr>
        <p:spPr bwMode="auto">
          <a:xfrm>
            <a:off x="2398144" y="3817862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91934" name="Text Box 62"/>
          <p:cNvSpPr txBox="1">
            <a:spLocks noChangeArrowheads="1"/>
          </p:cNvSpPr>
          <p:nvPr/>
        </p:nvSpPr>
        <p:spPr bwMode="auto">
          <a:xfrm>
            <a:off x="177800" y="23717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91935" name="Line 63"/>
          <p:cNvSpPr>
            <a:spLocks noChangeShapeType="1"/>
          </p:cNvSpPr>
          <p:nvPr/>
        </p:nvSpPr>
        <p:spPr bwMode="auto">
          <a:xfrm flipH="1">
            <a:off x="1701800" y="2357438"/>
            <a:ext cx="2667000" cy="122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6" name="Line 64"/>
          <p:cNvSpPr>
            <a:spLocks noChangeShapeType="1"/>
          </p:cNvSpPr>
          <p:nvPr/>
        </p:nvSpPr>
        <p:spPr bwMode="auto">
          <a:xfrm>
            <a:off x="1778000" y="2555875"/>
            <a:ext cx="2667000" cy="211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7" name="Text Box 65"/>
          <p:cNvSpPr txBox="1">
            <a:spLocks noChangeArrowheads="1"/>
          </p:cNvSpPr>
          <p:nvPr/>
        </p:nvSpPr>
        <p:spPr bwMode="auto">
          <a:xfrm>
            <a:off x="4445000" y="25685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91938" name="Line 66"/>
          <p:cNvSpPr>
            <a:spLocks noChangeShapeType="1"/>
          </p:cNvSpPr>
          <p:nvPr/>
        </p:nvSpPr>
        <p:spPr bwMode="auto">
          <a:xfrm flipH="1">
            <a:off x="4445000" y="2022475"/>
            <a:ext cx="29718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39" name="Text Box 67"/>
          <p:cNvSpPr txBox="1">
            <a:spLocks noChangeArrowheads="1"/>
          </p:cNvSpPr>
          <p:nvPr/>
        </p:nvSpPr>
        <p:spPr bwMode="auto">
          <a:xfrm>
            <a:off x="470238" y="3391550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read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1943" name="Text Box 71"/>
          <p:cNvSpPr txBox="1">
            <a:spLocks noChangeArrowheads="1"/>
          </p:cNvSpPr>
          <p:nvPr/>
        </p:nvSpPr>
        <p:spPr bwMode="auto">
          <a:xfrm>
            <a:off x="2987824" y="1444714"/>
            <a:ext cx="108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thread</a:t>
            </a:r>
            <a:r>
              <a:rPr kumimoji="0" lang="en-US" altLang="ko-KR" sz="2000" b="1" dirty="0">
                <a:latin typeface="Calibri" pitchFamily="34" charset="0"/>
                <a:cs typeface="Calibri" pitchFamily="34" charset="0"/>
              </a:rPr>
              <a:t> 1</a:t>
            </a:r>
          </a:p>
        </p:txBody>
      </p:sp>
      <p:sp>
        <p:nvSpPr>
          <p:cNvPr id="591945" name="Text Box 73"/>
          <p:cNvSpPr txBox="1">
            <a:spLocks noChangeArrowheads="1"/>
          </p:cNvSpPr>
          <p:nvPr/>
        </p:nvSpPr>
        <p:spPr bwMode="auto">
          <a:xfrm>
            <a:off x="4445000" y="328612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accept</a:t>
            </a:r>
          </a:p>
        </p:txBody>
      </p:sp>
      <p:sp>
        <p:nvSpPr>
          <p:cNvPr id="591946" name="Line 74"/>
          <p:cNvSpPr>
            <a:spLocks noChangeShapeType="1"/>
          </p:cNvSpPr>
          <p:nvPr/>
        </p:nvSpPr>
        <p:spPr bwMode="auto">
          <a:xfrm>
            <a:off x="4445000" y="362267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7" name="Text Box 75"/>
          <p:cNvSpPr txBox="1">
            <a:spLocks noChangeArrowheads="1"/>
          </p:cNvSpPr>
          <p:nvPr/>
        </p:nvSpPr>
        <p:spPr bwMode="auto">
          <a:xfrm>
            <a:off x="7442200" y="354647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connect</a:t>
            </a:r>
          </a:p>
        </p:txBody>
      </p:sp>
      <p:sp>
        <p:nvSpPr>
          <p:cNvPr id="591948" name="Line 76"/>
          <p:cNvSpPr>
            <a:spLocks noChangeShapeType="1"/>
          </p:cNvSpPr>
          <p:nvPr/>
        </p:nvSpPr>
        <p:spPr bwMode="auto">
          <a:xfrm flipH="1">
            <a:off x="4445000" y="377507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49" name="Text Box 77"/>
          <p:cNvSpPr txBox="1">
            <a:spLocks noChangeArrowheads="1"/>
          </p:cNvSpPr>
          <p:nvPr/>
        </p:nvSpPr>
        <p:spPr bwMode="auto">
          <a:xfrm>
            <a:off x="4445000" y="39274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ret accept</a:t>
            </a:r>
          </a:p>
        </p:txBody>
      </p:sp>
      <p:sp>
        <p:nvSpPr>
          <p:cNvPr id="591950" name="Text Box 78"/>
          <p:cNvSpPr txBox="1">
            <a:spLocks noChangeArrowheads="1"/>
          </p:cNvSpPr>
          <p:nvPr/>
        </p:nvSpPr>
        <p:spPr bwMode="auto">
          <a:xfrm>
            <a:off x="7416800" y="3851275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fgets</a:t>
            </a:r>
          </a:p>
        </p:txBody>
      </p:sp>
      <p:sp>
        <p:nvSpPr>
          <p:cNvPr id="591951" name="Text Box 79"/>
          <p:cNvSpPr txBox="1">
            <a:spLocks noChangeArrowheads="1"/>
          </p:cNvSpPr>
          <p:nvPr/>
        </p:nvSpPr>
        <p:spPr bwMode="auto">
          <a:xfrm>
            <a:off x="7416800" y="4276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91955" name="Text Box 83"/>
          <p:cNvSpPr txBox="1">
            <a:spLocks noChangeArrowheads="1"/>
          </p:cNvSpPr>
          <p:nvPr/>
        </p:nvSpPr>
        <p:spPr bwMode="auto">
          <a:xfrm>
            <a:off x="4716463" y="4794250"/>
            <a:ext cx="7457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call 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read</a:t>
            </a:r>
          </a:p>
        </p:txBody>
      </p:sp>
      <p:sp>
        <p:nvSpPr>
          <p:cNvPr id="591956" name="Text Box 84"/>
          <p:cNvSpPr txBox="1">
            <a:spLocks noChangeArrowheads="1"/>
          </p:cNvSpPr>
          <p:nvPr/>
        </p:nvSpPr>
        <p:spPr bwMode="auto">
          <a:xfrm>
            <a:off x="4872659" y="1461053"/>
            <a:ext cx="108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 dirty="0">
                <a:latin typeface="Calibri" pitchFamily="34" charset="0"/>
                <a:cs typeface="Calibri" pitchFamily="34" charset="0"/>
              </a:rPr>
              <a:t>thread 2</a:t>
            </a:r>
          </a:p>
        </p:txBody>
      </p:sp>
      <p:sp>
        <p:nvSpPr>
          <p:cNvPr id="591957" name="Line 85"/>
          <p:cNvSpPr>
            <a:spLocks noChangeShapeType="1"/>
          </p:cNvSpPr>
          <p:nvPr/>
        </p:nvSpPr>
        <p:spPr bwMode="auto">
          <a:xfrm flipH="1">
            <a:off x="5359400" y="446087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58" name="Text Box 86"/>
          <p:cNvSpPr txBox="1">
            <a:spLocks noChangeArrowheads="1"/>
          </p:cNvSpPr>
          <p:nvPr/>
        </p:nvSpPr>
        <p:spPr bwMode="auto">
          <a:xfrm>
            <a:off x="4597400" y="545147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91959" name="Line 87"/>
          <p:cNvSpPr>
            <a:spLocks noChangeShapeType="1"/>
          </p:cNvSpPr>
          <p:nvPr/>
        </p:nvSpPr>
        <p:spPr bwMode="auto">
          <a:xfrm>
            <a:off x="5359400" y="560387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960" name="Text Box 88"/>
          <p:cNvSpPr txBox="1">
            <a:spLocks noChangeArrowheads="1"/>
          </p:cNvSpPr>
          <p:nvPr/>
        </p:nvSpPr>
        <p:spPr bwMode="auto">
          <a:xfrm>
            <a:off x="7416800" y="4657725"/>
            <a:ext cx="1194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read</a:t>
            </a:r>
          </a:p>
        </p:txBody>
      </p:sp>
      <p:sp>
        <p:nvSpPr>
          <p:cNvPr id="591961" name="Text Box 89"/>
          <p:cNvSpPr txBox="1">
            <a:spLocks noChangeArrowheads="1"/>
          </p:cNvSpPr>
          <p:nvPr/>
        </p:nvSpPr>
        <p:spPr bwMode="auto">
          <a:xfrm>
            <a:off x="7416800" y="5724525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end read</a:t>
            </a:r>
          </a:p>
        </p:txBody>
      </p:sp>
      <p:sp>
        <p:nvSpPr>
          <p:cNvPr id="591962" name="Text Box 90"/>
          <p:cNvSpPr txBox="1">
            <a:spLocks noChangeArrowheads="1"/>
          </p:cNvSpPr>
          <p:nvPr/>
        </p:nvSpPr>
        <p:spPr bwMode="auto">
          <a:xfrm>
            <a:off x="7416800" y="6000750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91963" name="Text Box 91"/>
          <p:cNvSpPr txBox="1">
            <a:spLocks noChangeArrowheads="1"/>
          </p:cNvSpPr>
          <p:nvPr/>
        </p:nvSpPr>
        <p:spPr bwMode="auto">
          <a:xfrm>
            <a:off x="4597400" y="5800725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close</a:t>
            </a:r>
          </a:p>
        </p:txBody>
      </p:sp>
      <p:sp>
        <p:nvSpPr>
          <p:cNvPr id="591964" name="Text Box 92"/>
          <p:cNvSpPr txBox="1">
            <a:spLocks noChangeArrowheads="1"/>
          </p:cNvSpPr>
          <p:nvPr/>
        </p:nvSpPr>
        <p:spPr bwMode="auto">
          <a:xfrm>
            <a:off x="4222750" y="49942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Helvetica" pitchFamily="34" charset="0"/>
              </a:rPr>
              <a:t>...</a:t>
            </a:r>
          </a:p>
        </p:txBody>
      </p:sp>
      <p:sp>
        <p:nvSpPr>
          <p:cNvPr id="591965" name="Text Box 93"/>
          <p:cNvSpPr txBox="1">
            <a:spLocks noChangeArrowheads="1"/>
          </p:cNvSpPr>
          <p:nvPr/>
        </p:nvSpPr>
        <p:spPr bwMode="auto">
          <a:xfrm>
            <a:off x="7442200" y="1870075"/>
            <a:ext cx="15311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call connect</a:t>
            </a:r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37384F4D-91D1-4342-B7C4-EE9848F7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80" y="3437377"/>
            <a:ext cx="1806592" cy="4234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Text Box 86">
            <a:extLst>
              <a:ext uri="{FF2B5EF4-FFF2-40B4-BE49-F238E27FC236}">
                <a16:creationId xmlns:a16="http://schemas.microsoft.com/office/drawing/2014/main" id="{66F8C4E1-8381-4544-9694-568EB836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842" y="4095796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write</a:t>
            </a:r>
          </a:p>
        </p:txBody>
      </p:sp>
      <p:sp>
        <p:nvSpPr>
          <p:cNvPr id="54" name="Text Box 79">
            <a:extLst>
              <a:ext uri="{FF2B5EF4-FFF2-40B4-BE49-F238E27FC236}">
                <a16:creationId xmlns:a16="http://schemas.microsoft.com/office/drawing/2014/main" id="{41DA49EF-B709-4235-9E35-6BC62953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47" y="4460733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end read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85">
            <a:extLst>
              <a:ext uri="{FF2B5EF4-FFF2-40B4-BE49-F238E27FC236}">
                <a16:creationId xmlns:a16="http://schemas.microsoft.com/office/drawing/2014/main" id="{3AF832EF-C5E2-49DB-BE08-9ABA6615B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199" y="4373729"/>
            <a:ext cx="1778001" cy="4234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85">
            <a:extLst>
              <a:ext uri="{FF2B5EF4-FFF2-40B4-BE49-F238E27FC236}">
                <a16:creationId xmlns:a16="http://schemas.microsoft.com/office/drawing/2014/main" id="{0CD1623A-36FC-4C9D-A7DA-150FEEC18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5999" y="3076635"/>
            <a:ext cx="859652" cy="253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DC552D8F-394F-4E3B-AD91-EE42B5657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999" y="4328716"/>
            <a:ext cx="914398" cy="97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61">
                <a:extLst>
                  <a:ext uri="{FF2B5EF4-FFF2-40B4-BE49-F238E27FC236}">
                    <a16:creationId xmlns:a16="http://schemas.microsoft.com/office/drawing/2014/main" id="{F23E5942-AF87-48B2-9C68-7EA5AADEE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3126899"/>
                <a:ext cx="62408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𝑓</m:t>
                      </m:r>
                      <m:sSub>
                        <m:sSubPr>
                          <m:ctrlP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ko-KR" sz="16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59" name="Text Box 61">
                <a:extLst>
                  <a:ext uri="{FF2B5EF4-FFF2-40B4-BE49-F238E27FC236}">
                    <a16:creationId xmlns:a16="http://schemas.microsoft.com/office/drawing/2014/main" id="{F23E5942-AF87-48B2-9C68-7EA5AAD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126899"/>
                <a:ext cx="624082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 Box 61">
                <a:extLst>
                  <a:ext uri="{FF2B5EF4-FFF2-40B4-BE49-F238E27FC236}">
                    <a16:creationId xmlns:a16="http://schemas.microsoft.com/office/drawing/2014/main" id="{28244267-61FA-4389-9F3A-37DF81F8D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7848" y="4427121"/>
                <a:ext cx="6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smtClean="0">
                          <a:latin typeface="Cambria Math" panose="02040503050406030204" pitchFamily="18" charset="0"/>
                          <a:cs typeface="Consolas" pitchFamily="49" charset="0"/>
                        </a:rPr>
                        <m:t>𝑓</m:t>
                      </m:r>
                      <m:sSub>
                        <m:sSubPr>
                          <m:ctrlP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ko-KR" sz="1600" b="0" i="1" smtClean="0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ko-KR" sz="16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61" name="Text Box 61">
                <a:extLst>
                  <a:ext uri="{FF2B5EF4-FFF2-40B4-BE49-F238E27FC236}">
                    <a16:creationId xmlns:a16="http://schemas.microsoft.com/office/drawing/2014/main" id="{28244267-61FA-4389-9F3A-37DF81F8D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7848" y="4427121"/>
                <a:ext cx="628826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93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7463" y="1781175"/>
            <a:ext cx="7534275" cy="2628900"/>
          </a:xfrm>
        </p:spPr>
        <p:txBody>
          <a:bodyPr/>
          <a:lstStyle/>
          <a:p>
            <a:r>
              <a:rPr lang="en-US" altLang="ko-KR" sz="2800" dirty="0"/>
              <a:t>Concurrent Programming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dirty="0"/>
              <a:t>Thread-based</a:t>
            </a:r>
            <a:br>
              <a:rPr lang="en-US" altLang="ko-KR" dirty="0"/>
            </a:b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58006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Traditional View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Process = process context + address space</a:t>
            </a:r>
          </a:p>
        </p:txBody>
      </p:sp>
      <p:sp>
        <p:nvSpPr>
          <p:cNvPr id="608260" name="Rectangle 4"/>
          <p:cNvSpPr>
            <a:spLocks noChangeAspect="1" noChangeArrowheads="1"/>
          </p:cNvSpPr>
          <p:nvPr/>
        </p:nvSpPr>
        <p:spPr bwMode="auto">
          <a:xfrm>
            <a:off x="5254625" y="3436938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shared libraries</a:t>
            </a:r>
          </a:p>
        </p:txBody>
      </p:sp>
      <p:sp>
        <p:nvSpPr>
          <p:cNvPr id="608261" name="Rectangle 5"/>
          <p:cNvSpPr>
            <a:spLocks noChangeAspect="1" noChangeArrowheads="1"/>
          </p:cNvSpPr>
          <p:nvPr/>
        </p:nvSpPr>
        <p:spPr bwMode="auto">
          <a:xfrm>
            <a:off x="5254625" y="3756025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62" name="Rectangle 6"/>
          <p:cNvSpPr>
            <a:spLocks noChangeAspect="1" noChangeArrowheads="1"/>
          </p:cNvSpPr>
          <p:nvPr/>
        </p:nvSpPr>
        <p:spPr bwMode="auto">
          <a:xfrm>
            <a:off x="5254625" y="4010025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run-time heap</a:t>
            </a:r>
          </a:p>
        </p:txBody>
      </p:sp>
      <p:sp>
        <p:nvSpPr>
          <p:cNvPr id="608263" name="Text Box 7"/>
          <p:cNvSpPr txBox="1">
            <a:spLocks noChangeAspect="1" noChangeArrowheads="1"/>
          </p:cNvSpPr>
          <p:nvPr/>
        </p:nvSpPr>
        <p:spPr bwMode="auto">
          <a:xfrm>
            <a:off x="5026025" y="507682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1400" b="1">
                <a:latin typeface="Calibri" pitchFamily="34" charset="0"/>
                <a:cs typeface="Calibri" pitchFamily="34" charset="0"/>
              </a:rPr>
              <a:t>0</a:t>
            </a:r>
            <a:endParaRPr kumimoji="0"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64" name="Rectangle 8"/>
          <p:cNvSpPr>
            <a:spLocks noChangeAspect="1" noChangeArrowheads="1"/>
          </p:cNvSpPr>
          <p:nvPr/>
        </p:nvSpPr>
        <p:spPr bwMode="auto">
          <a:xfrm>
            <a:off x="5254625" y="429895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read/write data</a:t>
            </a:r>
          </a:p>
        </p:txBody>
      </p:sp>
      <p:sp>
        <p:nvSpPr>
          <p:cNvPr id="608265" name="Text Box 9"/>
          <p:cNvSpPr txBox="1">
            <a:spLocks noChangeArrowheads="1"/>
          </p:cNvSpPr>
          <p:nvPr/>
        </p:nvSpPr>
        <p:spPr bwMode="auto">
          <a:xfrm>
            <a:off x="1368425" y="2805341"/>
            <a:ext cx="2442143" cy="267765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Program context: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Data registers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Condition codes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Stack pointer (SP)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Program counter (PC)</a:t>
            </a:r>
          </a:p>
          <a:p>
            <a:pPr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Kernel context:</a:t>
            </a:r>
          </a:p>
          <a:p>
            <a:pPr eaLnBrk="0" latinLnBrk="0" hangingPunct="0"/>
            <a:r>
              <a:rPr kumimoji="0" lang="en-US" sz="2000" b="1" dirty="0"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b="1" dirty="0">
                <a:latin typeface="Calibri" pitchFamily="34" charset="0"/>
                <a:cs typeface="Calibri" pitchFamily="34" charset="0"/>
              </a:rPr>
              <a:t>VM structures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Descriptor table</a:t>
            </a:r>
          </a:p>
          <a:p>
            <a:pPr eaLnBrk="0" latinLnBrk="0" hangingPunct="0"/>
            <a:r>
              <a:rPr kumimoji="0" lang="en-US" b="1" dirty="0"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b="1" dirty="0" err="1">
                <a:latin typeface="Calibri" pitchFamily="34" charset="0"/>
                <a:cs typeface="Calibri" pitchFamily="34" charset="0"/>
              </a:rPr>
              <a:t>brk</a:t>
            </a:r>
            <a:r>
              <a:rPr kumimoji="0" lang="en-US" b="1" dirty="0">
                <a:latin typeface="Calibri" pitchFamily="34" charset="0"/>
                <a:cs typeface="Calibri" pitchFamily="34" charset="0"/>
              </a:rPr>
              <a:t> pointer</a:t>
            </a:r>
          </a:p>
        </p:txBody>
      </p:sp>
      <p:sp>
        <p:nvSpPr>
          <p:cNvPr id="608266" name="Text Box 10"/>
          <p:cNvSpPr txBox="1">
            <a:spLocks noChangeArrowheads="1"/>
          </p:cNvSpPr>
          <p:nvPr/>
        </p:nvSpPr>
        <p:spPr bwMode="auto">
          <a:xfrm>
            <a:off x="5121490" y="2342327"/>
            <a:ext cx="2450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Code, data, and stack</a:t>
            </a:r>
          </a:p>
        </p:txBody>
      </p:sp>
      <p:sp>
        <p:nvSpPr>
          <p:cNvPr id="608267" name="Rectangle 11"/>
          <p:cNvSpPr>
            <a:spLocks noChangeAspect="1" noChangeArrowheads="1"/>
          </p:cNvSpPr>
          <p:nvPr/>
        </p:nvSpPr>
        <p:spPr bwMode="auto">
          <a:xfrm>
            <a:off x="5254625" y="461962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read-only code/data</a:t>
            </a:r>
          </a:p>
        </p:txBody>
      </p:sp>
      <p:sp>
        <p:nvSpPr>
          <p:cNvPr id="608268" name="Rectangle 12"/>
          <p:cNvSpPr>
            <a:spLocks noChangeAspect="1" noChangeArrowheads="1"/>
          </p:cNvSpPr>
          <p:nvPr/>
        </p:nvSpPr>
        <p:spPr bwMode="auto">
          <a:xfrm>
            <a:off x="5254625" y="4924425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69" name="Rectangle 13"/>
          <p:cNvSpPr>
            <a:spLocks noChangeAspect="1" noChangeArrowheads="1"/>
          </p:cNvSpPr>
          <p:nvPr/>
        </p:nvSpPr>
        <p:spPr bwMode="auto">
          <a:xfrm>
            <a:off x="5254625" y="3122613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70" name="Rectangle 14"/>
          <p:cNvSpPr>
            <a:spLocks noChangeAspect="1" noChangeArrowheads="1"/>
          </p:cNvSpPr>
          <p:nvPr/>
        </p:nvSpPr>
        <p:spPr bwMode="auto">
          <a:xfrm>
            <a:off x="5254625" y="2808288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608271" name="Text Box 15"/>
          <p:cNvSpPr txBox="1">
            <a:spLocks noChangeArrowheads="1"/>
          </p:cNvSpPr>
          <p:nvPr/>
        </p:nvSpPr>
        <p:spPr bwMode="auto">
          <a:xfrm>
            <a:off x="4472986" y="2936359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SP</a:t>
            </a:r>
          </a:p>
        </p:txBody>
      </p:sp>
      <p:sp>
        <p:nvSpPr>
          <p:cNvPr id="608272" name="Line 16"/>
          <p:cNvSpPr>
            <a:spLocks noChangeShapeType="1"/>
          </p:cNvSpPr>
          <p:nvPr/>
        </p:nvSpPr>
        <p:spPr bwMode="auto">
          <a:xfrm>
            <a:off x="4895850" y="313372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73" name="Text Box 17"/>
          <p:cNvSpPr txBox="1">
            <a:spLocks noChangeArrowheads="1"/>
          </p:cNvSpPr>
          <p:nvPr/>
        </p:nvSpPr>
        <p:spPr bwMode="auto">
          <a:xfrm>
            <a:off x="4453081" y="4574659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4883150" y="477202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75" name="Text Box 19"/>
          <p:cNvSpPr txBox="1">
            <a:spLocks noChangeArrowheads="1"/>
          </p:cNvSpPr>
          <p:nvPr/>
        </p:nvSpPr>
        <p:spPr bwMode="auto">
          <a:xfrm>
            <a:off x="4417815" y="3825359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brk</a:t>
            </a:r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4895850" y="401002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277" name="Text Box 21"/>
          <p:cNvSpPr txBox="1">
            <a:spLocks noChangeArrowheads="1"/>
          </p:cNvSpPr>
          <p:nvPr/>
        </p:nvSpPr>
        <p:spPr bwMode="auto">
          <a:xfrm>
            <a:off x="1619672" y="2342327"/>
            <a:ext cx="1844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Process context</a:t>
            </a:r>
          </a:p>
        </p:txBody>
      </p:sp>
    </p:spTree>
    <p:extLst>
      <p:ext uri="{BB962C8B-B14F-4D97-AF65-F5344CB8AC3E}">
        <p14:creationId xmlns:p14="http://schemas.microsoft.com/office/powerpoint/2010/main" val="18637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Alternate View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Process = thread context + kernel context + address space</a:t>
            </a:r>
          </a:p>
        </p:txBody>
      </p:sp>
      <p:sp>
        <p:nvSpPr>
          <p:cNvPr id="609284" name="Rectangle 4"/>
          <p:cNvSpPr>
            <a:spLocks noChangeAspect="1" noChangeArrowheads="1"/>
          </p:cNvSpPr>
          <p:nvPr/>
        </p:nvSpPr>
        <p:spPr bwMode="auto">
          <a:xfrm>
            <a:off x="5570538" y="3005138"/>
            <a:ext cx="2230437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shared libraries</a:t>
            </a:r>
          </a:p>
        </p:txBody>
      </p:sp>
      <p:sp>
        <p:nvSpPr>
          <p:cNvPr id="609285" name="Rectangle 5"/>
          <p:cNvSpPr>
            <a:spLocks noChangeAspect="1" noChangeArrowheads="1"/>
          </p:cNvSpPr>
          <p:nvPr/>
        </p:nvSpPr>
        <p:spPr bwMode="auto">
          <a:xfrm>
            <a:off x="5570538" y="3324225"/>
            <a:ext cx="2230437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286" name="Rectangle 6"/>
          <p:cNvSpPr>
            <a:spLocks noChangeAspect="1" noChangeArrowheads="1"/>
          </p:cNvSpPr>
          <p:nvPr/>
        </p:nvSpPr>
        <p:spPr bwMode="auto">
          <a:xfrm>
            <a:off x="5570538" y="3578225"/>
            <a:ext cx="2230437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run-time heap</a:t>
            </a:r>
          </a:p>
        </p:txBody>
      </p:sp>
      <p:sp>
        <p:nvSpPr>
          <p:cNvPr id="609287" name="Text Box 7"/>
          <p:cNvSpPr txBox="1">
            <a:spLocks noChangeAspect="1" noChangeArrowheads="1"/>
          </p:cNvSpPr>
          <p:nvPr/>
        </p:nvSpPr>
        <p:spPr bwMode="auto">
          <a:xfrm>
            <a:off x="5341938" y="464502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1400" b="1">
                <a:latin typeface="Calibri" pitchFamily="34" charset="0"/>
                <a:cs typeface="Calibri" pitchFamily="34" charset="0"/>
              </a:rPr>
              <a:t>0</a:t>
            </a:r>
            <a:endParaRPr kumimoji="0"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288" name="Rectangle 8"/>
          <p:cNvSpPr>
            <a:spLocks noChangeAspect="1" noChangeArrowheads="1"/>
          </p:cNvSpPr>
          <p:nvPr/>
        </p:nvSpPr>
        <p:spPr bwMode="auto">
          <a:xfrm>
            <a:off x="5570538" y="386715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read/write data</a:t>
            </a:r>
          </a:p>
        </p:txBody>
      </p:sp>
      <p:sp>
        <p:nvSpPr>
          <p:cNvPr id="609289" name="Text Box 9"/>
          <p:cNvSpPr txBox="1">
            <a:spLocks noChangeArrowheads="1"/>
          </p:cNvSpPr>
          <p:nvPr/>
        </p:nvSpPr>
        <p:spPr bwMode="auto">
          <a:xfrm>
            <a:off x="1658938" y="3852079"/>
            <a:ext cx="2442143" cy="150810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Thread context: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Data registers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Condition codes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Stack pointer (SP)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Program counter (PC)</a:t>
            </a:r>
          </a:p>
        </p:txBody>
      </p:sp>
      <p:sp>
        <p:nvSpPr>
          <p:cNvPr id="609290" name="Text Box 10"/>
          <p:cNvSpPr txBox="1">
            <a:spLocks noChangeArrowheads="1"/>
          </p:cNvSpPr>
          <p:nvPr/>
        </p:nvSpPr>
        <p:spPr bwMode="auto">
          <a:xfrm>
            <a:off x="5762523" y="2455039"/>
            <a:ext cx="1800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Code and Data</a:t>
            </a:r>
          </a:p>
        </p:txBody>
      </p:sp>
      <p:sp>
        <p:nvSpPr>
          <p:cNvPr id="609291" name="Rectangle 11"/>
          <p:cNvSpPr>
            <a:spLocks noChangeAspect="1" noChangeArrowheads="1"/>
          </p:cNvSpPr>
          <p:nvPr/>
        </p:nvSpPr>
        <p:spPr bwMode="auto">
          <a:xfrm>
            <a:off x="5570538" y="418782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read-only code/data</a:t>
            </a:r>
          </a:p>
        </p:txBody>
      </p:sp>
      <p:sp>
        <p:nvSpPr>
          <p:cNvPr id="609292" name="Rectangle 12"/>
          <p:cNvSpPr>
            <a:spLocks noChangeAspect="1" noChangeArrowheads="1"/>
          </p:cNvSpPr>
          <p:nvPr/>
        </p:nvSpPr>
        <p:spPr bwMode="auto">
          <a:xfrm>
            <a:off x="5570538" y="4492625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kumimoji="0"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293" name="Rectangle 13"/>
          <p:cNvSpPr>
            <a:spLocks noChangeAspect="1" noChangeArrowheads="1"/>
          </p:cNvSpPr>
          <p:nvPr/>
        </p:nvSpPr>
        <p:spPr bwMode="auto">
          <a:xfrm>
            <a:off x="1825625" y="3309938"/>
            <a:ext cx="2230438" cy="3190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1043986" y="3414197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SP</a:t>
            </a:r>
          </a:p>
        </p:txBody>
      </p:sp>
      <p:sp>
        <p:nvSpPr>
          <p:cNvPr id="609295" name="Line 15"/>
          <p:cNvSpPr>
            <a:spLocks noChangeShapeType="1"/>
          </p:cNvSpPr>
          <p:nvPr/>
        </p:nvSpPr>
        <p:spPr bwMode="auto">
          <a:xfrm>
            <a:off x="1466850" y="361473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296" name="Text Box 16"/>
          <p:cNvSpPr txBox="1">
            <a:spLocks noChangeArrowheads="1"/>
          </p:cNvSpPr>
          <p:nvPr/>
        </p:nvSpPr>
        <p:spPr bwMode="auto">
          <a:xfrm>
            <a:off x="4768993" y="4142859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609297" name="Line 17"/>
          <p:cNvSpPr>
            <a:spLocks noChangeShapeType="1"/>
          </p:cNvSpPr>
          <p:nvPr/>
        </p:nvSpPr>
        <p:spPr bwMode="auto">
          <a:xfrm>
            <a:off x="5199063" y="434022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298" name="Text Box 18"/>
          <p:cNvSpPr txBox="1">
            <a:spLocks noChangeArrowheads="1"/>
          </p:cNvSpPr>
          <p:nvPr/>
        </p:nvSpPr>
        <p:spPr bwMode="auto">
          <a:xfrm>
            <a:off x="4733727" y="3393559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brk</a:t>
            </a:r>
          </a:p>
        </p:txBody>
      </p:sp>
      <p:sp>
        <p:nvSpPr>
          <p:cNvPr id="609299" name="Line 19"/>
          <p:cNvSpPr>
            <a:spLocks noChangeShapeType="1"/>
          </p:cNvSpPr>
          <p:nvPr/>
        </p:nvSpPr>
        <p:spPr bwMode="auto">
          <a:xfrm>
            <a:off x="5211763" y="357822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300" name="Text Box 20"/>
          <p:cNvSpPr txBox="1">
            <a:spLocks noChangeArrowheads="1"/>
          </p:cNvSpPr>
          <p:nvPr/>
        </p:nvSpPr>
        <p:spPr bwMode="auto">
          <a:xfrm>
            <a:off x="1550561" y="2455039"/>
            <a:ext cx="2451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Thread (main thread)</a:t>
            </a:r>
          </a:p>
        </p:txBody>
      </p:sp>
      <p:sp>
        <p:nvSpPr>
          <p:cNvPr id="609301" name="Text Box 21"/>
          <p:cNvSpPr txBox="1">
            <a:spLocks noChangeArrowheads="1"/>
          </p:cNvSpPr>
          <p:nvPr/>
        </p:nvSpPr>
        <p:spPr bwMode="auto">
          <a:xfrm>
            <a:off x="5732463" y="5069771"/>
            <a:ext cx="1928157" cy="1261884"/>
          </a:xfrm>
          <a:prstGeom prst="rect">
            <a:avLst/>
          </a:prstGeom>
          <a:solidFill>
            <a:srgbClr val="FF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Kernel context:</a:t>
            </a:r>
          </a:p>
          <a:p>
            <a:pPr eaLnBrk="0" latinLnBrk="0" hangingPunct="0"/>
            <a:r>
              <a:rPr kumimoji="0" lang="en-US" sz="2000" b="1"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b="1">
                <a:latin typeface="Calibri" pitchFamily="34" charset="0"/>
                <a:cs typeface="Calibri" pitchFamily="34" charset="0"/>
              </a:rPr>
              <a:t>VM structures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Descriptor table</a:t>
            </a:r>
          </a:p>
          <a:p>
            <a:pPr eaLnBrk="0" latinLnBrk="0" hangingPunct="0"/>
            <a:r>
              <a:rPr kumimoji="0" lang="en-US" b="1">
                <a:latin typeface="Calibri" pitchFamily="34" charset="0"/>
                <a:cs typeface="Calibri" pitchFamily="34" charset="0"/>
              </a:rPr>
              <a:t>    brk pointer</a:t>
            </a:r>
          </a:p>
        </p:txBody>
      </p:sp>
      <p:sp>
        <p:nvSpPr>
          <p:cNvPr id="609302" name="Rectangle 22"/>
          <p:cNvSpPr>
            <a:spLocks noChangeArrowheads="1"/>
          </p:cNvSpPr>
          <p:nvPr/>
        </p:nvSpPr>
        <p:spPr bwMode="auto">
          <a:xfrm>
            <a:off x="1008063" y="3005138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71574"/>
      </p:ext>
    </p:extLst>
  </p:cSld>
  <p:clrMapOvr>
    <a:masterClrMapping/>
  </p:clrMapOvr>
</p:sld>
</file>

<file path=ppt/theme/theme1.xml><?xml version="1.0" encoding="utf-8"?>
<a:theme xmlns:a="http://schemas.openxmlformats.org/drawingml/2006/main" name="skk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Tahoma"/>
        <a:ea typeface="-소망B"/>
        <a:cs typeface=""/>
      </a:majorFont>
      <a:minorFont>
        <a:latin typeface="Tahoma"/>
        <a:ea typeface="-소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11974</TotalTime>
  <Words>1609</Words>
  <Application>Microsoft Office PowerPoint</Application>
  <PresentationFormat>화면 슬라이드 쇼(4:3)</PresentationFormat>
  <Paragraphs>398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굴림</vt:lpstr>
      <vt:lpstr>맑은 고딕</vt:lpstr>
      <vt:lpstr>Arial</vt:lpstr>
      <vt:lpstr>Arial Black</vt:lpstr>
      <vt:lpstr>Book Antiqua</vt:lpstr>
      <vt:lpstr>Calibri</vt:lpstr>
      <vt:lpstr>Cambria Math</vt:lpstr>
      <vt:lpstr>Consolas</vt:lpstr>
      <vt:lpstr>Courier New</vt:lpstr>
      <vt:lpstr>Helvetica</vt:lpstr>
      <vt:lpstr>Tahoma</vt:lpstr>
      <vt:lpstr>Trebuchet MS</vt:lpstr>
      <vt:lpstr>Wingdings</vt:lpstr>
      <vt:lpstr>skku</vt:lpstr>
      <vt:lpstr>Concurrent Programming (Thread-based)</vt:lpstr>
      <vt:lpstr>Echo Server Revisited</vt:lpstr>
      <vt:lpstr>Iterative Servers (1)</vt:lpstr>
      <vt:lpstr>Iterative Servers (2)</vt:lpstr>
      <vt:lpstr>Process-based Servers</vt:lpstr>
      <vt:lpstr>Thread-based Servers</vt:lpstr>
      <vt:lpstr>Concurrent Programming  Thread-based </vt:lpstr>
      <vt:lpstr>Traditional View</vt:lpstr>
      <vt:lpstr>Alternate View</vt:lpstr>
      <vt:lpstr>A Process with Multiple Threads</vt:lpstr>
      <vt:lpstr>A Process with Multiple Threads</vt:lpstr>
      <vt:lpstr>Logical View of Threads</vt:lpstr>
      <vt:lpstr>Threads vs. Processes</vt:lpstr>
      <vt:lpstr>Threads vs. Processes</vt:lpstr>
      <vt:lpstr>Pthreads Interface</vt:lpstr>
      <vt:lpstr>“hello, world” Program (1)</vt:lpstr>
      <vt:lpstr>“hello, world” Program (2)</vt:lpstr>
      <vt:lpstr>Echo Server: Thread-based</vt:lpstr>
      <vt:lpstr>Implementation Issues (1)</vt:lpstr>
      <vt:lpstr>Implementation Issues (2)</vt:lpstr>
      <vt:lpstr>Thread-based Designs</vt:lpstr>
      <vt:lpstr>Concurrent Programming  Examples </vt:lpstr>
      <vt:lpstr>Example1 </vt:lpstr>
      <vt:lpstr>Example2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Experiment 2</dc:title>
  <dc:creator>jinsoo;dongyun</dc:creator>
  <cp:lastModifiedBy>user</cp:lastModifiedBy>
  <cp:revision>621</cp:revision>
  <cp:lastPrinted>2018-11-28T02:55:39Z</cp:lastPrinted>
  <dcterms:created xsi:type="dcterms:W3CDTF">2009-02-09T05:07:35Z</dcterms:created>
  <dcterms:modified xsi:type="dcterms:W3CDTF">2018-11-29T01:44:19Z</dcterms:modified>
</cp:coreProperties>
</file>