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1026" r:id="rId2"/>
    <p:sldId id="1048" r:id="rId3"/>
    <p:sldId id="1057" r:id="rId4"/>
    <p:sldId id="1027" r:id="rId5"/>
    <p:sldId id="1028" r:id="rId6"/>
    <p:sldId id="1029" r:id="rId7"/>
    <p:sldId id="1030" r:id="rId8"/>
    <p:sldId id="1031" r:id="rId9"/>
    <p:sldId id="1032" r:id="rId10"/>
    <p:sldId id="1033" r:id="rId11"/>
    <p:sldId id="1034" r:id="rId12"/>
    <p:sldId id="1035" r:id="rId13"/>
    <p:sldId id="1041" r:id="rId14"/>
    <p:sldId id="1042" r:id="rId15"/>
    <p:sldId id="1043" r:id="rId16"/>
    <p:sldId id="1044" r:id="rId17"/>
    <p:sldId id="1045" r:id="rId18"/>
    <p:sldId id="1046" r:id="rId19"/>
    <p:sldId id="1047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6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CC"/>
    <a:srgbClr val="CBF3FF"/>
    <a:srgbClr val="99CCFF"/>
    <a:srgbClr val="C0E7FA"/>
    <a:srgbClr val="ACDFF8"/>
    <a:srgbClr val="B2E1EE"/>
    <a:srgbClr val="FFCCFF"/>
    <a:srgbClr val="555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85253" autoAdjust="0"/>
  </p:normalViewPr>
  <p:slideViewPr>
    <p:cSldViewPr>
      <p:cViewPr varScale="1">
        <p:scale>
          <a:sx n="76" d="100"/>
          <a:sy n="76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50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/>
          <a:lstStyle>
            <a:lvl1pPr algn="r">
              <a:defRPr sz="1200"/>
            </a:lvl1pPr>
          </a:lstStyle>
          <a:p>
            <a:fld id="{478CA34F-A487-4CF8-8A40-181402AAB420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 anchor="b"/>
          <a:lstStyle>
            <a:lvl1pPr algn="r">
              <a:defRPr sz="1200"/>
            </a:lvl1pPr>
          </a:lstStyle>
          <a:p>
            <a:fld id="{BF02A2D0-6FFA-4D67-A91A-E8F813428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/>
          <a:lstStyle>
            <a:lvl1pPr algn="r">
              <a:defRPr sz="1200"/>
            </a:lvl1pPr>
          </a:lstStyle>
          <a:p>
            <a:fld id="{D0EB6FD9-E632-4F95-860D-D44C1507260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35" tIns="47617" rIns="95235" bIns="476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35" tIns="47617" rIns="95235" bIns="47617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 err="1"/>
              <a:t>asd</a:t>
            </a:r>
            <a:r>
              <a:rPr lang="en-US" altLang="ko-KR" dirty="0"/>
              <a:t> ads </a:t>
            </a:r>
            <a:r>
              <a:rPr lang="en-US" altLang="ko-KR" dirty="0" err="1"/>
              <a:t>lasdjf</a:t>
            </a:r>
            <a:r>
              <a:rPr lang="en-US" altLang="ko-KR" dirty="0"/>
              <a:t> </a:t>
            </a:r>
            <a:r>
              <a:rPr lang="en-US" altLang="ko-KR" dirty="0" err="1"/>
              <a:t>asdf</a:t>
            </a:r>
            <a:r>
              <a:rPr lang="en-US" altLang="ko-KR" dirty="0"/>
              <a:t> </a:t>
            </a:r>
            <a:r>
              <a:rPr lang="en-US" altLang="ko-KR" dirty="0" err="1"/>
              <a:t>asf</a:t>
            </a:r>
            <a:r>
              <a:rPr lang="en-US" altLang="ko-KR" dirty="0"/>
              <a:t> </a:t>
            </a:r>
            <a:r>
              <a:rPr lang="en-US" altLang="ko-KR" dirty="0" err="1"/>
              <a:t>asdfa</a:t>
            </a:r>
            <a:r>
              <a:rPr lang="en-US" altLang="ko-KR" dirty="0"/>
              <a:t> </a:t>
            </a:r>
            <a:r>
              <a:rPr lang="en-US" altLang="ko-KR" dirty="0" err="1"/>
              <a:t>af</a:t>
            </a:r>
            <a:r>
              <a:rPr lang="en-US" altLang="ko-KR" dirty="0"/>
              <a:t> </a:t>
            </a:r>
            <a:r>
              <a:rPr lang="en-US" altLang="ko-KR" dirty="0" err="1"/>
              <a:t>asld</a:t>
            </a:r>
            <a:r>
              <a:rPr lang="en-US" altLang="ko-KR" dirty="0"/>
              <a:t> </a:t>
            </a:r>
            <a:r>
              <a:rPr lang="en-US" altLang="ko-KR" dirty="0" err="1"/>
              <a:t>fjasd</a:t>
            </a:r>
            <a:r>
              <a:rPr lang="en-US" altLang="ko-KR" dirty="0"/>
              <a:t> </a:t>
            </a:r>
            <a:r>
              <a:rPr lang="ko-KR" altLang="en-US" dirty="0" err="1"/>
              <a:t>럼니</a:t>
            </a:r>
            <a:r>
              <a:rPr lang="en-US" altLang="ko-KR" dirty="0"/>
              <a:t> </a:t>
            </a:r>
            <a:r>
              <a:rPr lang="ko-KR" altLang="en-US" dirty="0" err="1"/>
              <a:t>러민</a:t>
            </a:r>
            <a:r>
              <a:rPr lang="ko-KR" altLang="en-US" dirty="0"/>
              <a:t> </a:t>
            </a:r>
            <a:r>
              <a:rPr lang="ko-KR" altLang="en-US" dirty="0" err="1"/>
              <a:t>럼</a:t>
            </a:r>
            <a:r>
              <a:rPr lang="en-US" altLang="ko-KR" dirty="0"/>
              <a:t>;</a:t>
            </a:r>
            <a:r>
              <a:rPr lang="ko-KR" altLang="en-US" dirty="0" err="1"/>
              <a:t>ㅣㄴ러</a:t>
            </a:r>
            <a:r>
              <a:rPr lang="ko-KR" altLang="en-US" dirty="0"/>
              <a:t> </a:t>
            </a:r>
            <a:r>
              <a:rPr lang="en-US" altLang="ko-KR" dirty="0" err="1"/>
              <a:t>asf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3"/>
          </a:xfrm>
          <a:prstGeom prst="rect">
            <a:avLst/>
          </a:prstGeom>
        </p:spPr>
        <p:txBody>
          <a:bodyPr vert="horz" lIns="95235" tIns="47617" rIns="95235" bIns="47617" rtlCol="0" anchor="b"/>
          <a:lstStyle>
            <a:lvl1pPr algn="r">
              <a:defRPr sz="1200"/>
            </a:lvl1pPr>
          </a:lstStyle>
          <a:p>
            <a:fld id="{30E71C67-020A-4D15-AC86-6E0943FCDA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3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180975" algn="l" defTabSz="914400" rtl="0" eaLnBrk="1" latinLnBrk="1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61938" indent="171450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3400" indent="182563" algn="l" defTabSz="914400" rtl="0" eaLnBrk="1" latinLnBrk="1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149225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1C67-020A-4D15-AC86-6E0943FCDA5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9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1C67-020A-4D15-AC86-6E0943FCDA5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insoo\Desktop\skkuppt-vertical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9676" cy="6858000"/>
          </a:xfrm>
          <a:prstGeom prst="rect">
            <a:avLst/>
          </a:prstGeom>
          <a:noFill/>
        </p:spPr>
      </p:pic>
      <p:sp>
        <p:nvSpPr>
          <p:cNvPr id="5" name="Text Box 21"/>
          <p:cNvSpPr txBox="1">
            <a:spLocks noChangeArrowheads="1"/>
          </p:cNvSpPr>
          <p:nvPr userDrawn="1"/>
        </p:nvSpPr>
        <p:spPr bwMode="auto">
          <a:xfrm>
            <a:off x="2406650" y="928688"/>
            <a:ext cx="6400800" cy="4082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i="1" kern="1200" dirty="0">
                <a:solidFill>
                  <a:srgbClr val="000066"/>
                </a:solidFill>
                <a:latin typeface="Book Antiqua" pitchFamily="18" charset="0"/>
                <a:ea typeface="굴림" pitchFamily="50" charset="-127"/>
                <a:cs typeface="+mn-cs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6238" y="1500174"/>
            <a:ext cx="7175500" cy="2628900"/>
          </a:xfrm>
        </p:spPr>
        <p:txBody>
          <a:bodyPr anchor="t"/>
          <a:lstStyle>
            <a:lvl1pPr algn="r">
              <a:defRPr sz="4800" b="0">
                <a:solidFill>
                  <a:srgbClr val="1E2F5F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 descr="C:\Users\jinsoo\Desktop\templates\SKKU templates\symbols\character_0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715016"/>
            <a:ext cx="1428760" cy="7500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4400" b="1" baseline="0" dirty="0">
                <a:solidFill>
                  <a:srgbClr val="1E2F5F"/>
                </a:solidFill>
                <a:latin typeface="Tahoma" panose="020B0604030504040204" pitchFamily="34" charset="0"/>
                <a:ea typeface="+mj-ea"/>
                <a:cs typeface="+mj-cs"/>
              </a:defRPr>
            </a:lvl1pPr>
          </a:lstStyle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E2F5F"/>
                </a:solidFill>
                <a:effectLst/>
                <a:uLnTx/>
                <a:uFillTx/>
                <a:latin typeface="Tahom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1E2F5F"/>
                </a:solidFill>
                <a:latin typeface="맑은 고딕" panose="020B0503020000020004" pitchFamily="50" charset="-127"/>
                <a:ea typeface="맑은 고딕" pitchFamily="50" charset="-127"/>
              </a:defRPr>
            </a:lvl1pPr>
            <a:lvl2pPr>
              <a:defRPr b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>
              <a:defRPr baseline="0">
                <a:latin typeface="맑은 고딕" panose="020B0503020000020004" pitchFamily="50" charset="-127"/>
                <a:ea typeface="맑은 고딕" pitchFamily="50" charset="-127"/>
              </a:defRPr>
            </a:lvl4pPr>
            <a:lvl5pPr>
              <a:defRPr baseline="0">
                <a:latin typeface="맑은 고딕" panose="020B0503020000020004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BA388054-D7B2-4490-9803-5E710B5C1C99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C205C398-26F8-4873-A20D-8FA0788CBCF2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265238"/>
            <a:ext cx="4152900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65238"/>
            <a:ext cx="4152900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F3B1461F-42FF-43E5-9CBE-0B022BF3405C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F5CCDD23-E144-4A95-9E1A-4384FD0ED8E8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CD635EA3-C279-4E46-9E6A-C5A9E169DAF4}" type="slidenum">
              <a:rPr kumimoji="1" lang="en-US" altLang="ko-KR" sz="1400" kern="120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400" kern="1200">
              <a:solidFill>
                <a:prstClr val="black"/>
              </a:solidFill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nsoo\Desktop\footbar.gif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527800"/>
            <a:ext cx="9144000" cy="330200"/>
          </a:xfrm>
          <a:prstGeom prst="rect">
            <a:avLst/>
          </a:prstGeom>
          <a:noFill/>
        </p:spPr>
      </p:pic>
      <p:pic>
        <p:nvPicPr>
          <p:cNvPr id="3" name="Picture 4" descr="C:\Users\jinsoo\Desktop\skkuppt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90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65238"/>
            <a:ext cx="84582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 pitchFamily="2" charset="2"/>
              <a:buChar char="§"/>
            </a:pPr>
            <a:r>
              <a:rPr lang="en-US" altLang="ko-KR" dirty="0"/>
              <a:t>Why does the sun go on shining? why does the sea rush to shore?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</a:defRPr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8202D520-74F9-4423-8BF3-9672830453E2}" type="slidenum">
              <a:rPr kumimoji="1" lang="en-US" altLang="ko-KR" kern="1200">
                <a:solidFill>
                  <a:prstClr val="black"/>
                </a:solidFill>
                <a:ea typeface="굴림" pitchFamily="50" charset="-127"/>
                <a:cs typeface="+mn-cs"/>
              </a:rPr>
              <a:pPr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kern="1200">
              <a:solidFill>
                <a:prstClr val="black"/>
              </a:solidFill>
              <a:ea typeface="굴림" pitchFamily="50" charset="-127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266113" y="6540500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FCDCFD4-C923-48F7-9364-F6EC493EEFEB}" type="slidenum">
              <a:rPr lang="en-US" altLang="ko-KR" sz="1400" i="1" kern="1200">
                <a:solidFill>
                  <a:prstClr val="white"/>
                </a:solidFill>
                <a:latin typeface="Book Antiqua" pitchFamily="18" charset="0"/>
                <a:ea typeface="굴림" pitchFamily="50" charset="-127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400" i="1" kern="1200">
              <a:solidFill>
                <a:prstClr val="white"/>
              </a:solidFill>
              <a:latin typeface="Book Antiqua" pitchFamily="18" charset="0"/>
              <a:ea typeface="굴림" pitchFamily="50" charset="-127"/>
              <a:cs typeface="+mn-cs"/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136525" y="6545263"/>
            <a:ext cx="5410009" cy="279180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i="1" kern="1200" baseline="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SWE2007: Software Experiment 2 | Fall 2018 | </a:t>
            </a:r>
            <a:r>
              <a:rPr kumimoji="1" lang="en-US" altLang="ko-KR" sz="1200" i="1" kern="1200" baseline="0" dirty="0" err="1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Joonwon</a:t>
            </a:r>
            <a:r>
              <a:rPr kumimoji="1" lang="en-US" altLang="ko-KR" sz="1200" i="1" kern="1200" baseline="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 Lee (joonwon@skku.ed</a:t>
            </a:r>
            <a:r>
              <a:rPr kumimoji="1" lang="en-US" altLang="ko-KR" sz="1200" i="1" kern="1200" dirty="0">
                <a:solidFill>
                  <a:srgbClr val="FFFFFF"/>
                </a:solidFill>
                <a:latin typeface="Book Antiqua" pitchFamily="18" charset="0"/>
                <a:ea typeface="굴림" pitchFamily="50" charset="-127"/>
                <a:cs typeface="+mn-cs"/>
              </a:rPr>
              <a:t>u)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 b="1" baseline="0">
          <a:solidFill>
            <a:srgbClr val="1E2F5F"/>
          </a:solidFill>
          <a:latin typeface="Tahoma" panose="020B0604030504040204" pitchFamily="34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 b="1">
          <a:solidFill>
            <a:srgbClr val="000056"/>
          </a:solidFill>
          <a:latin typeface="Tahoma" pitchFamily="34" charset="0"/>
          <a:ea typeface="-소망B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kumimoji="1" lang="en-US" altLang="ko-KR" sz="2800" b="1" baseline="0" dirty="0" smtClean="0">
          <a:solidFill>
            <a:srgbClr val="1E2F5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 baseline="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8250266" cy="2628900"/>
          </a:xfrm>
        </p:spPr>
        <p:txBody>
          <a:bodyPr/>
          <a:lstStyle/>
          <a:p>
            <a:r>
              <a:rPr lang="en-US" altLang="ko-KR" sz="3600" dirty="0"/>
              <a:t>Threads Synchronization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85699" y="3334080"/>
            <a:ext cx="4817216" cy="1589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Prof.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Joonwon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Lee(joonwon@skku.edu)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 –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Taekyun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Roh(throh0198@gmail.com)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Sewan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Ha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(hsewan2495@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gmail.com)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Sungkyunkwan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University</a:t>
            </a:r>
          </a:p>
          <a:p>
            <a:pPr algn="r">
              <a:lnSpc>
                <a:spcPct val="11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http://csl.skku.edu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19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 Variables (2)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83488" cy="5200650"/>
          </a:xfrm>
        </p:spPr>
        <p:txBody>
          <a:bodyPr/>
          <a:lstStyle/>
          <a:p>
            <a:r>
              <a:rPr lang="en-US" altLang="ko-KR" dirty="0"/>
              <a:t>How condition variables work</a:t>
            </a:r>
          </a:p>
          <a:p>
            <a:pPr lvl="1"/>
            <a:r>
              <a:rPr lang="en-US" altLang="ko-KR" dirty="0"/>
              <a:t>A thread locks a </a:t>
            </a:r>
            <a:r>
              <a:rPr lang="en-US" altLang="ko-KR" dirty="0" err="1"/>
              <a:t>mutex</a:t>
            </a:r>
            <a:r>
              <a:rPr lang="en-US" altLang="ko-KR" dirty="0"/>
              <a:t> associated with a condition variable.</a:t>
            </a:r>
          </a:p>
          <a:p>
            <a:pPr lvl="1"/>
            <a:r>
              <a:rPr lang="en-US" altLang="ko-KR" dirty="0"/>
              <a:t>The thread tests the condition to see if it can proceed.</a:t>
            </a:r>
          </a:p>
          <a:p>
            <a:pPr lvl="1"/>
            <a:r>
              <a:rPr lang="en-US" altLang="ko-KR" dirty="0"/>
              <a:t>If it can</a:t>
            </a:r>
          </a:p>
          <a:p>
            <a:pPr lvl="2"/>
            <a:r>
              <a:rPr lang="en-US" altLang="ko-KR" dirty="0"/>
              <a:t>Your thread does its work</a:t>
            </a:r>
          </a:p>
          <a:p>
            <a:pPr lvl="2"/>
            <a:r>
              <a:rPr lang="en-US" altLang="ko-KR" dirty="0"/>
              <a:t>Your thread unlocks the </a:t>
            </a:r>
            <a:r>
              <a:rPr lang="en-US" altLang="ko-KR" dirty="0" err="1"/>
              <a:t>mutex</a:t>
            </a:r>
            <a:endParaRPr lang="en-US" altLang="ko-KR" dirty="0"/>
          </a:p>
          <a:p>
            <a:pPr lvl="1"/>
            <a:r>
              <a:rPr lang="en-US" altLang="ko-KR" dirty="0"/>
              <a:t>If it cannot</a:t>
            </a:r>
          </a:p>
          <a:p>
            <a:pPr lvl="2"/>
            <a:r>
              <a:rPr lang="en-US" altLang="ko-KR" dirty="0"/>
              <a:t>The thread sleeps. </a:t>
            </a:r>
            <a:r>
              <a:rPr lang="en-US" altLang="ko-KR" dirty="0">
                <a:solidFill>
                  <a:srgbClr val="0000FF"/>
                </a:solidFill>
              </a:rPr>
              <a:t>The </a:t>
            </a:r>
            <a:r>
              <a:rPr lang="en-US" altLang="ko-KR" dirty="0" err="1">
                <a:solidFill>
                  <a:srgbClr val="0000FF"/>
                </a:solidFill>
              </a:rPr>
              <a:t>mutex</a:t>
            </a:r>
            <a:r>
              <a:rPr lang="en-US" altLang="ko-KR" dirty="0">
                <a:solidFill>
                  <a:srgbClr val="0000FF"/>
                </a:solidFill>
              </a:rPr>
              <a:t> is automatically released.</a:t>
            </a:r>
          </a:p>
          <a:p>
            <a:pPr lvl="2"/>
            <a:r>
              <a:rPr lang="en-US" altLang="ko-KR" dirty="0"/>
              <a:t>Some other threads signals the condition variable.</a:t>
            </a:r>
          </a:p>
          <a:p>
            <a:pPr lvl="2"/>
            <a:r>
              <a:rPr lang="en-US" altLang="ko-KR" dirty="0"/>
              <a:t>Your thread wakes up from waiting </a:t>
            </a:r>
            <a:r>
              <a:rPr lang="en-US" altLang="ko-KR" dirty="0">
                <a:solidFill>
                  <a:srgbClr val="0000FF"/>
                </a:solidFill>
              </a:rPr>
              <a:t>with the </a:t>
            </a:r>
            <a:r>
              <a:rPr lang="en-US" altLang="ko-KR" dirty="0" err="1">
                <a:solidFill>
                  <a:srgbClr val="0000FF"/>
                </a:solidFill>
              </a:rPr>
              <a:t>mutex</a:t>
            </a:r>
            <a:r>
              <a:rPr lang="en-US" altLang="ko-KR" dirty="0">
                <a:solidFill>
                  <a:srgbClr val="0000FF"/>
                </a:solidFill>
              </a:rPr>
              <a:t> automatically locked</a:t>
            </a:r>
            <a:r>
              <a:rPr lang="en-US" altLang="ko-KR" dirty="0"/>
              <a:t>, and it does its work.</a:t>
            </a:r>
          </a:p>
          <a:p>
            <a:pPr lvl="2"/>
            <a:r>
              <a:rPr lang="en-US" altLang="ko-KR" dirty="0"/>
              <a:t>Your thread releases the </a:t>
            </a:r>
            <a:r>
              <a:rPr lang="en-US" altLang="ko-KR" dirty="0" err="1"/>
              <a:t>mutex</a:t>
            </a:r>
            <a:r>
              <a:rPr lang="en-US" altLang="ko-KR" dirty="0"/>
              <a:t> when it’s done.</a:t>
            </a:r>
          </a:p>
        </p:txBody>
      </p:sp>
    </p:spTree>
    <p:extLst>
      <p:ext uri="{BB962C8B-B14F-4D97-AF65-F5344CB8AC3E}">
        <p14:creationId xmlns:p14="http://schemas.microsoft.com/office/powerpoint/2010/main" val="17276057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Creating/Destroying CV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31225" cy="5118100"/>
          </a:xfrm>
        </p:spPr>
        <p:txBody>
          <a:bodyPr/>
          <a:lstStyle/>
          <a:p>
            <a:r>
              <a:rPr lang="en-US" altLang="ko-KR" dirty="0"/>
              <a:t>Static initialization</a:t>
            </a:r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=  </a:t>
            </a:r>
            <a:br>
              <a:rPr lang="en-US" altLang="ko-KR" b="1" dirty="0">
                <a:latin typeface="Consolas" pitchFamily="49" charset="0"/>
                <a:cs typeface="Consolas" pitchFamily="49" charset="0"/>
              </a:rPr>
            </a:b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  PTHREAD_COND_INITIALIZER;</a:t>
            </a:r>
          </a:p>
          <a:p>
            <a:r>
              <a:rPr lang="en-US" altLang="ko-KR" dirty="0"/>
              <a:t>Dynamic initialization</a:t>
            </a:r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pthread_cond_init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pthread_condattr_t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*)NULL);</a:t>
            </a:r>
          </a:p>
          <a:p>
            <a:r>
              <a:rPr lang="en-US" altLang="ko-KR" dirty="0"/>
              <a:t>Destroying a condition variable</a:t>
            </a:r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pthread_cond_destroy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altLang="ko-KR" dirty="0"/>
              <a:t>Destroys a condition variable, freeing the resources it might hold.</a:t>
            </a:r>
            <a:endParaRPr lang="en-US" altLang="ko-KR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157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Condition Variables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83488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en-US" altLang="ko-KR" sz="2000" dirty="0">
                <a:latin typeface="Consolas" pitchFamily="49" charset="0"/>
                <a:cs typeface="Consolas" pitchFamily="49" charset="0"/>
              </a:rPr>
            </a:b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				       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Blocks the calling thread until the specified condition is </a:t>
            </a:r>
            <a:r>
              <a:rPr lang="en-US" altLang="ko-KR" dirty="0" err="1"/>
              <a:t>signalled</a:t>
            </a:r>
            <a:r>
              <a:rPr lang="en-US" altLang="ko-KR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should be called while </a:t>
            </a:r>
            <a:r>
              <a:rPr lang="en-US" altLang="ko-KR" dirty="0" err="1"/>
              <a:t>mutex</a:t>
            </a:r>
            <a:r>
              <a:rPr lang="en-US" altLang="ko-KR" dirty="0"/>
              <a:t> is locked, and it will automatically release the </a:t>
            </a:r>
            <a:r>
              <a:rPr lang="en-US" altLang="ko-KR" dirty="0" err="1"/>
              <a:t>mutex</a:t>
            </a:r>
            <a:r>
              <a:rPr lang="en-US" altLang="ko-KR" dirty="0"/>
              <a:t> while it waits.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Signals another thread which is waiting on the condition variable.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Calling thread should have a lock.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pthread_cond_broadcast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Used if more than one thread is in a blocking wait state.</a:t>
            </a:r>
          </a:p>
        </p:txBody>
      </p:sp>
    </p:spTree>
    <p:extLst>
      <p:ext uri="{BB962C8B-B14F-4D97-AF65-F5344CB8AC3E}">
        <p14:creationId xmlns:p14="http://schemas.microsoft.com/office/powerpoint/2010/main" val="12171617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Safety (1)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Thread-safe</a:t>
            </a:r>
          </a:p>
          <a:p>
            <a:pPr lvl="1"/>
            <a:r>
              <a:rPr lang="en-US" altLang="ko-KR" dirty="0"/>
              <a:t>Functions called from a thread must be </a:t>
            </a:r>
            <a:r>
              <a:rPr lang="en-US" altLang="ko-KR" dirty="0">
                <a:solidFill>
                  <a:srgbClr val="0000FF"/>
                </a:solidFill>
              </a:rPr>
              <a:t>thread-safe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 identify four (non-disjoint) classes of thread-unsafe functions:</a:t>
            </a:r>
          </a:p>
          <a:p>
            <a:pPr lvl="2"/>
            <a:r>
              <a:rPr lang="en-US" altLang="ko-KR" dirty="0"/>
              <a:t>Class 1: Failing to protect shared variables</a:t>
            </a:r>
          </a:p>
          <a:p>
            <a:pPr lvl="2"/>
            <a:r>
              <a:rPr lang="en-US" altLang="ko-KR" dirty="0"/>
              <a:t>Class 2: Relying on persistent state across invocations</a:t>
            </a:r>
          </a:p>
          <a:p>
            <a:pPr lvl="2"/>
            <a:r>
              <a:rPr lang="en-US" altLang="ko-KR" dirty="0"/>
              <a:t>Class 3: Returning a pointer to a static variable</a:t>
            </a:r>
          </a:p>
          <a:p>
            <a:pPr lvl="2"/>
            <a:r>
              <a:rPr lang="en-US" altLang="ko-KR" dirty="0"/>
              <a:t>Class 4: Calling thread-unsafe functions</a:t>
            </a:r>
          </a:p>
        </p:txBody>
      </p:sp>
    </p:spTree>
    <p:extLst>
      <p:ext uri="{BB962C8B-B14F-4D97-AF65-F5344CB8AC3E}">
        <p14:creationId xmlns:p14="http://schemas.microsoft.com/office/powerpoint/2010/main" val="16950169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83488" cy="5118100"/>
          </a:xfrm>
        </p:spPr>
        <p:txBody>
          <a:bodyPr/>
          <a:lstStyle/>
          <a:p>
            <a:r>
              <a:rPr lang="en-US" altLang="ko-KR" dirty="0"/>
              <a:t>Class 1: Failing to protect shared variables.</a:t>
            </a:r>
          </a:p>
          <a:p>
            <a:pPr lvl="1"/>
            <a:r>
              <a:rPr lang="en-US" altLang="ko-KR" dirty="0"/>
              <a:t>Fix: Use </a:t>
            </a:r>
            <a:r>
              <a:rPr lang="en-US" altLang="ko-KR" dirty="0" err="1"/>
              <a:t>mutex</a:t>
            </a:r>
            <a:r>
              <a:rPr lang="en-US" altLang="ko-KR" dirty="0"/>
              <a:t> operations.</a:t>
            </a:r>
          </a:p>
          <a:p>
            <a:pPr lvl="1"/>
            <a:r>
              <a:rPr lang="en-US" altLang="ko-KR" dirty="0"/>
              <a:t>Issue: Synchronization operations will slow down code.</a:t>
            </a:r>
          </a:p>
          <a:p>
            <a:pPr lvl="1"/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Safety (2)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4" y="2841317"/>
            <a:ext cx="5682966" cy="3447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>
            <a:spAutoFit/>
          </a:bodyPr>
          <a:lstStyle/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lock = PTHREAD_MUTEX_INITIALIZER;</a:t>
            </a:r>
          </a:p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latinLnBrk="0" hangingPunct="0"/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/* Thread routine */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void *count(void *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latinLnBrk="0" hangingPunct="0"/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for (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&lt;NITERS;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_lock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(&amp;lock);</a:t>
            </a:r>
            <a:endParaRPr kumimoji="0"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(&amp;lock);</a:t>
            </a:r>
            <a:endParaRPr kumimoji="0"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550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77938"/>
            <a:ext cx="8548688" cy="1979612"/>
          </a:xfrm>
        </p:spPr>
        <p:txBody>
          <a:bodyPr/>
          <a:lstStyle/>
          <a:p>
            <a:r>
              <a:rPr lang="en-US" altLang="ko-KR" dirty="0"/>
              <a:t>Class 2:  Relying on persistent state across multiple function invocations.</a:t>
            </a:r>
          </a:p>
          <a:p>
            <a:pPr lvl="1"/>
            <a:r>
              <a:rPr lang="en-US" altLang="ko-KR" dirty="0"/>
              <a:t>Random number generator relies on static state </a:t>
            </a:r>
          </a:p>
          <a:p>
            <a:pPr lvl="1"/>
            <a:r>
              <a:rPr lang="en-US" altLang="ko-KR" dirty="0"/>
              <a:t>Fix: Rewrite function so that caller passes in all necessary state.</a:t>
            </a:r>
            <a:endParaRPr lang="en-US" altLang="ko-KR" dirty="0">
              <a:latin typeface="Courier New" pitchFamily="49" charset="0"/>
            </a:endParaRPr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1182688" y="3663950"/>
            <a:ext cx="6889750" cy="254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rand - return pseudo-random integer on 0..32767 */ </a:t>
            </a:r>
          </a:p>
          <a:p>
            <a:pPr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rand(void) {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static unsigned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next = 1;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next = next*1103515245 + 12345;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return (unsigned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)(next/65536) % 32768;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srand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 set seed for rand() */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srand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(unsigned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seed) {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next = seed; 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5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Safety (3)</a:t>
            </a:r>
          </a:p>
        </p:txBody>
      </p:sp>
    </p:spTree>
    <p:extLst>
      <p:ext uri="{BB962C8B-B14F-4D97-AF65-F5344CB8AC3E}">
        <p14:creationId xmlns:p14="http://schemas.microsoft.com/office/powerpoint/2010/main" val="21701626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8613"/>
            <a:ext cx="7340600" cy="573087"/>
          </a:xfrm>
        </p:spPr>
        <p:txBody>
          <a:bodyPr/>
          <a:lstStyle/>
          <a:p>
            <a:r>
              <a:rPr lang="en-US" altLang="ko-KR"/>
              <a:t>Thread Safety (4)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276350"/>
            <a:ext cx="4089400" cy="5549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Class 3: Returning a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to a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ko-KR" sz="2400" dirty="0">
                <a:latin typeface="Courier New" pitchFamily="49" charset="0"/>
              </a:rPr>
              <a:t> </a:t>
            </a:r>
            <a:r>
              <a:rPr lang="en-US" altLang="ko-KR" sz="2400" dirty="0"/>
              <a:t>variable.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Fixes: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1. Rewrite code so caller passes pointer to </a:t>
            </a:r>
            <a:r>
              <a:rPr lang="en-US" altLang="ko-KR" sz="20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2000" b="1" dirty="0">
                <a:solidFill>
                  <a:schemeClr val="accent2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Issue: Requires changes in caller and </a:t>
            </a:r>
            <a:r>
              <a:rPr lang="en-US" altLang="ko-KR" sz="1800" dirty="0" err="1"/>
              <a:t>callee</a:t>
            </a:r>
            <a:r>
              <a:rPr lang="en-US" altLang="ko-KR" sz="18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2. </a:t>
            </a:r>
            <a:r>
              <a:rPr lang="en-US" altLang="ko-KR" sz="2000" i="1" dirty="0">
                <a:solidFill>
                  <a:srgbClr val="FF0000"/>
                </a:solidFill>
              </a:rPr>
              <a:t>Lock-and-copy</a:t>
            </a:r>
            <a:endParaRPr lang="en-US" altLang="ko-KR" sz="2000" dirty="0"/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Issue: Requires only simple changes in caller (and none in </a:t>
            </a:r>
            <a:r>
              <a:rPr lang="en-US" altLang="ko-KR" sz="1800" dirty="0" err="1"/>
              <a:t>callee</a:t>
            </a:r>
            <a:r>
              <a:rPr lang="en-US" altLang="ko-KR" sz="1800" dirty="0"/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 sz="1600" dirty="0"/>
              <a:t>However, caller must free memory.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4452938" y="2992279"/>
            <a:ext cx="3438762" cy="492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bIns="0" anchor="ctr">
            <a:spAutoFit/>
          </a:bodyPr>
          <a:lstStyle/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hostp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(...));</a:t>
            </a:r>
          </a:p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gethostbyname_r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(name,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hostp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452938" y="1288574"/>
            <a:ext cx="3438762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>
            <a:spAutoFit/>
          </a:bodyPr>
          <a:lstStyle/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hostent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gethostbyname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(char *name){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static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hostent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h;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&lt;contact DNS and fill in h&gt;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return &amp;h;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4452938" y="3647995"/>
            <a:ext cx="4560864" cy="27084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0" bIns="0" anchor="ctr">
            <a:spAutoFit/>
          </a:bodyPr>
          <a:lstStyle/>
          <a:p>
            <a:pPr eaLnBrk="0" latinLnBrk="0" hangingPunct="0"/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hostent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gethostbyname_ts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(char *name) 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hostent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*unshared 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                   =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(&amp;lock); /* lock */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shared =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gethostbyname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*unshared = *shared;   /* copy */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(&amp;lock);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 return q;</a:t>
            </a:r>
          </a:p>
          <a:p>
            <a:pPr eaLnBrk="0" latinLnBrk="0" hangingPunct="0"/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53319" name="Line 7"/>
          <p:cNvSpPr>
            <a:spLocks noChangeShapeType="1"/>
          </p:cNvSpPr>
          <p:nvPr/>
        </p:nvSpPr>
        <p:spPr bwMode="auto">
          <a:xfrm flipV="1">
            <a:off x="4013200" y="3136900"/>
            <a:ext cx="442913" cy="8255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3320" name="Line 8"/>
          <p:cNvSpPr>
            <a:spLocks noChangeShapeType="1"/>
          </p:cNvSpPr>
          <p:nvPr/>
        </p:nvSpPr>
        <p:spPr bwMode="auto">
          <a:xfrm flipV="1">
            <a:off x="3432175" y="3933825"/>
            <a:ext cx="995363" cy="214313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919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2425"/>
            <a:ext cx="6642100" cy="573088"/>
          </a:xfrm>
        </p:spPr>
        <p:txBody>
          <a:bodyPr/>
          <a:lstStyle/>
          <a:p>
            <a:r>
              <a:rPr lang="en-US" altLang="ko-KR"/>
              <a:t>Thread Safety (5)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4: Calling thread-unsafe functions.</a:t>
            </a:r>
          </a:p>
          <a:p>
            <a:pPr lvl="1"/>
            <a:r>
              <a:rPr lang="en-US" altLang="ko-KR" dirty="0"/>
              <a:t>Calling one thread-unsafe function makes an entire function thread-unsafe.</a:t>
            </a:r>
          </a:p>
          <a:p>
            <a:pPr lvl="2">
              <a:buFontTx/>
              <a:buNone/>
            </a:pPr>
            <a:endParaRPr lang="en-US" altLang="ko-KR" dirty="0"/>
          </a:p>
          <a:p>
            <a:pPr lvl="1"/>
            <a:r>
              <a:rPr lang="en-US" altLang="ko-KR" dirty="0"/>
              <a:t>Fix: Modify the function so it calls only thread-safe functions</a:t>
            </a:r>
          </a:p>
        </p:txBody>
      </p:sp>
    </p:spTree>
    <p:extLst>
      <p:ext uri="{BB962C8B-B14F-4D97-AF65-F5344CB8AC3E}">
        <p14:creationId xmlns:p14="http://schemas.microsoft.com/office/powerpoint/2010/main" val="14616402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2049463" y="3546475"/>
            <a:ext cx="2514600" cy="1905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42900"/>
            <a:ext cx="6413500" cy="573088"/>
          </a:xfrm>
        </p:spPr>
        <p:txBody>
          <a:bodyPr/>
          <a:lstStyle/>
          <a:p>
            <a:r>
              <a:rPr lang="en-US" altLang="ko-KR" dirty="0"/>
              <a:t>Reentrant Functions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655496" cy="518809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dirty="0"/>
              <a:t>A function is </a:t>
            </a:r>
            <a:r>
              <a:rPr lang="en-US" altLang="ko-KR" i="1" dirty="0">
                <a:solidFill>
                  <a:srgbClr val="FF0000"/>
                </a:solidFill>
              </a:rPr>
              <a:t>reentrant</a:t>
            </a:r>
            <a:r>
              <a:rPr lang="en-US" altLang="ko-KR" dirty="0"/>
              <a:t> if it accesses NO shared variables when called from multiple threads.</a:t>
            </a:r>
          </a:p>
          <a:p>
            <a:pPr lvl="1">
              <a:lnSpc>
                <a:spcPct val="90000"/>
              </a:lnSpc>
            </a:pPr>
            <a:r>
              <a:rPr lang="en-US" altLang="ko-KR" sz="2600" dirty="0"/>
              <a:t>Reentrant functions are a proper subset of the set of thread-safe functions.</a:t>
            </a:r>
          </a:p>
          <a:p>
            <a:pPr lvl="1">
              <a:lnSpc>
                <a:spcPct val="90000"/>
              </a:lnSpc>
            </a:pPr>
            <a:endParaRPr lang="en-US" altLang="ko-KR" sz="2600" dirty="0"/>
          </a:p>
          <a:p>
            <a:pPr lvl="1">
              <a:lnSpc>
                <a:spcPct val="90000"/>
              </a:lnSpc>
            </a:pPr>
            <a:endParaRPr lang="en-US" altLang="ko-KR" sz="2600" dirty="0"/>
          </a:p>
          <a:p>
            <a:pPr lvl="1">
              <a:lnSpc>
                <a:spcPct val="90000"/>
              </a:lnSpc>
            </a:pPr>
            <a:endParaRPr lang="en-US" altLang="ko-KR" sz="2600" dirty="0"/>
          </a:p>
          <a:p>
            <a:pPr lvl="1">
              <a:lnSpc>
                <a:spcPct val="90000"/>
              </a:lnSpc>
            </a:pPr>
            <a:endParaRPr lang="en-US" altLang="ko-KR" sz="2600" dirty="0"/>
          </a:p>
          <a:p>
            <a:pPr lvl="1">
              <a:lnSpc>
                <a:spcPct val="90000"/>
              </a:lnSpc>
            </a:pPr>
            <a:endParaRPr lang="en-US" altLang="ko-KR" sz="2600" dirty="0"/>
          </a:p>
          <a:p>
            <a:pPr lvl="4">
              <a:lnSpc>
                <a:spcPct val="90000"/>
              </a:lnSpc>
            </a:pPr>
            <a:endParaRPr lang="en-US" altLang="ko-KR" sz="1700" dirty="0"/>
          </a:p>
          <a:p>
            <a:pPr lvl="4">
              <a:lnSpc>
                <a:spcPct val="90000"/>
              </a:lnSpc>
            </a:pPr>
            <a:endParaRPr lang="en-US" altLang="ko-KR" sz="1700" dirty="0"/>
          </a:p>
          <a:p>
            <a:pPr lvl="2">
              <a:lnSpc>
                <a:spcPct val="90000"/>
              </a:lnSpc>
            </a:pPr>
            <a:r>
              <a:rPr lang="en-US" altLang="ko-KR" sz="2200" dirty="0"/>
              <a:t>NOTE: The fixes to Class 2 and 3 thread-unsafe functions require modifying the function to make it reentrant.</a:t>
            </a:r>
          </a:p>
        </p:txBody>
      </p:sp>
      <p:sp>
        <p:nvSpPr>
          <p:cNvPr id="655365" name="Oval 5"/>
          <p:cNvSpPr>
            <a:spLocks noChangeArrowheads="1"/>
          </p:cNvSpPr>
          <p:nvPr/>
        </p:nvSpPr>
        <p:spPr bwMode="auto">
          <a:xfrm>
            <a:off x="2506663" y="4232275"/>
            <a:ext cx="1524000" cy="1143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Calibri" pitchFamily="34" charset="0"/>
                <a:cs typeface="Calibri" pitchFamily="34" charset="0"/>
              </a:rPr>
              <a:t>Reentrant</a:t>
            </a:r>
          </a:p>
          <a:p>
            <a:pPr algn="ctr" eaLnBrk="0" latinLnBrk="0" hangingPunct="0"/>
            <a:r>
              <a:rPr kumimoji="0" lang="en-US" altLang="ko-KR" b="1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57785" y="3218934"/>
            <a:ext cx="13805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altLang="ko-KR" b="1">
                <a:latin typeface="Calibri" pitchFamily="34" charset="0"/>
                <a:cs typeface="Calibri" pitchFamily="34" charset="0"/>
              </a:rPr>
              <a:t>All functions</a:t>
            </a: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4564063" y="3546475"/>
            <a:ext cx="2514600" cy="1905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5070614" y="4123422"/>
            <a:ext cx="15602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altLang="ko-KR" b="1">
                <a:latin typeface="Calibri" pitchFamily="34" charset="0"/>
                <a:cs typeface="Calibri" pitchFamily="34" charset="0"/>
              </a:rPr>
              <a:t>Thread-unsafe</a:t>
            </a:r>
          </a:p>
          <a:p>
            <a:pPr algn="ctr" eaLnBrk="0" latinLnBrk="0" hangingPunct="0"/>
            <a:r>
              <a:rPr kumimoji="0" lang="en-US" altLang="ko-KR" b="1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2604833" y="3513822"/>
            <a:ext cx="1313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kumimoji="0" lang="en-US" altLang="ko-KR" b="1" dirty="0">
                <a:latin typeface="Calibri" pitchFamily="34" charset="0"/>
                <a:cs typeface="Calibri" pitchFamily="34" charset="0"/>
              </a:rPr>
              <a:t>Thread-safe</a:t>
            </a:r>
          </a:p>
          <a:p>
            <a:pPr algn="ctr" eaLnBrk="0" latinLnBrk="0" hangingPunct="0"/>
            <a:r>
              <a:rPr kumimoji="0" lang="en-US" altLang="ko-KR" b="1" dirty="0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774466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Thread-Safe Library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All functions in the Standard C Library (at the back of your K&amp;R text) are thread-safe.</a:t>
            </a:r>
          </a:p>
          <a:p>
            <a:pPr lvl="1"/>
            <a:r>
              <a:rPr lang="en-US" altLang="ko-KR" dirty="0"/>
              <a:t>Examples: </a:t>
            </a:r>
            <a:r>
              <a:rPr lang="en-US" altLang="ko-K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free, </a:t>
            </a:r>
            <a:r>
              <a:rPr lang="en-US" altLang="ko-K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scanf</a:t>
            </a:r>
            <a:endParaRPr lang="en-US" altLang="ko-KR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/>
              <a:t>Most Unix system calls are thread-safe, with a few exceptions: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1114425" y="3831997"/>
            <a:ext cx="675005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dirty="0">
                <a:latin typeface="Calibri" pitchFamily="34" charset="0"/>
                <a:cs typeface="Calibri" pitchFamily="34" charset="0"/>
              </a:rPr>
              <a:t>Thread-unsafe function	Class	Reentrant version</a:t>
            </a: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asctime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 	 3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asctime_r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ctime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	 3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ctime_r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gethostbyaddr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 3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gethostbyaddr_r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gethostbyname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 3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gethostbyname_r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inet_ntoa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 3	(none)</a:t>
            </a:r>
          </a:p>
          <a:p>
            <a:pPr eaLnBrk="0" latinLnBrk="0" hangingPunct="0"/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localtime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		 3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localtime_r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eaLnBrk="0" latinLnBrk="0" hangingPunct="0"/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rand			 2	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rand_r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789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Pthread</a:t>
            </a:r>
            <a:r>
              <a:rPr lang="en-US" altLang="ko-KR" dirty="0"/>
              <a:t> API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ANSI/IEEE POSIX1003.1-1995 Standard</a:t>
            </a:r>
          </a:p>
          <a:p>
            <a:r>
              <a:rPr lang="en-US" altLang="ko-KR" dirty="0"/>
              <a:t>Thread management</a:t>
            </a:r>
          </a:p>
          <a:p>
            <a:pPr lvl="1"/>
            <a:r>
              <a:rPr lang="en-US" altLang="ko-KR" dirty="0"/>
              <a:t>Work directly on threads – creating, terminating, joining, etc.</a:t>
            </a:r>
          </a:p>
          <a:p>
            <a:pPr lvl="1"/>
            <a:r>
              <a:rPr lang="en-US" altLang="ko-KR" dirty="0"/>
              <a:t>Include functions to set/query thread attributes.</a:t>
            </a:r>
          </a:p>
          <a:p>
            <a:r>
              <a:rPr lang="en-US" altLang="ko-KR" dirty="0" err="1"/>
              <a:t>Mutexes</a:t>
            </a:r>
            <a:r>
              <a:rPr lang="en-US" altLang="ko-KR" dirty="0"/>
              <a:t>(Mutual Exclusion)</a:t>
            </a:r>
          </a:p>
          <a:p>
            <a:pPr lvl="1"/>
            <a:r>
              <a:rPr lang="en-US" altLang="ko-KR" dirty="0"/>
              <a:t>Provide for creating, destroying, locking and unlocking </a:t>
            </a:r>
            <a:r>
              <a:rPr lang="en-US" altLang="ko-KR" dirty="0" err="1"/>
              <a:t>mutexes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Conditional variables</a:t>
            </a:r>
          </a:p>
          <a:p>
            <a:pPr lvl="1"/>
            <a:r>
              <a:rPr lang="en-US" altLang="ko-KR" dirty="0"/>
              <a:t>Include functions to create, destroy, wait and signal based upon specified variable values.</a:t>
            </a:r>
          </a:p>
        </p:txBody>
      </p:sp>
    </p:spTree>
    <p:extLst>
      <p:ext uri="{BB962C8B-B14F-4D97-AF65-F5344CB8AC3E}">
        <p14:creationId xmlns:p14="http://schemas.microsoft.com/office/powerpoint/2010/main" val="17204720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#define QSIZE		5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#define LOOP		30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typedef struct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int data[QSIZE];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int index;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int count;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pthread_mutex_t lock;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pthread_cond_t notfull;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pthread_cond_t notempty;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 queue_t;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*produce (void *args);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*consume (void *args);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put_data (queue_t *q, int d);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 get_data (queue_t *q);</a:t>
            </a:r>
          </a:p>
        </p:txBody>
      </p:sp>
    </p:spTree>
    <p:extLst>
      <p:ext uri="{BB962C8B-B14F-4D97-AF65-F5344CB8AC3E}">
        <p14:creationId xmlns:p14="http://schemas.microsoft.com/office/powerpoint/2010/main" val="27535081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main ()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queue_t *q;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pthread_t producer, consumer;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 = qinit();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pthread_create(&amp;producer, NULL, produce, (void *)q);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pthread_create(&amp;consumer, NULL, consume, (void *)q);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pthread_join (producer, NULL);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pthread_join (consumer, NULL);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qdelete();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403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qinit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//make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queue using condition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 =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q-&gt;index = q-&gt;count = 0;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//Dynamic initialization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full,empty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return q;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qdelete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//destroy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&amp; condition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810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</a:p>
        </p:txBody>
      </p:sp>
      <p:sp>
        <p:nvSpPr>
          <p:cNvPr id="643075" name="Rectangle 1027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*produce(void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 =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&lt; LOOP;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d = random() % 10;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put_data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(q,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(“put data %d to queue\n”,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*consume(void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 =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&lt; LOOP;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d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get_data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(q);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(“got data %d from queue\n”,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0032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227013" y="1330325"/>
            <a:ext cx="8704262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put_data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*q,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d) 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//make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lock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//condition wait(using</a:t>
            </a:r>
            <a:r>
              <a:rPr lang="ko-KR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q-&gt;data[(q-&gt;index + q-&gt;count) % QSIZE] = d;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q-&gt;count++;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//signal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//unlock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get_data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*q) 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d;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//make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lock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//condition wait(using</a:t>
            </a:r>
            <a:r>
              <a:rPr lang="ko-KR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d = q-&gt;data[q-&gt;index];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q-&gt;index = (q-&gt;index + 1) % QSIZE;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q-&gt;count--;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//signal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//unlock</a:t>
            </a:r>
          </a:p>
          <a:p>
            <a:endParaRPr lang="en-US" altLang="ko-KR" sz="1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return d;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16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</a:t>
            </a: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queue_t *qinit()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queue_t *q;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 = (queue_t *) malloc(sizeof(queue_t));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q-&gt;index = q-&gt;count = 0;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pthread_mutex_init(&amp;q-&gt;lock, NULL);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pthread_cond_init(&amp;q-&gt;notfull, NULL);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pthread_cond_init(&amp;q-&gt;notempty, NULL);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return q;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qdelete(queue_t *q)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pthread_mutex_destroy(&amp;q-&gt;lock);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pthread_cond_destroy(&amp;q-&gt;notfull);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pthread_cond_destroy(&amp;q-&gt;notempty);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free(q);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512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</a:t>
            </a:r>
          </a:p>
        </p:txBody>
      </p:sp>
      <p:sp>
        <p:nvSpPr>
          <p:cNvPr id="643075" name="Rectangle 1027"/>
          <p:cNvSpPr>
            <a:spLocks noChangeArrowheads="1"/>
          </p:cNvSpPr>
          <p:nvPr/>
        </p:nvSpPr>
        <p:spPr bwMode="auto">
          <a:xfrm>
            <a:off x="304800" y="1330325"/>
            <a:ext cx="8509000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*produce(void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 =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&lt; LOOP;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d = random() % 10;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put_data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(q,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(“put data %d to queue\n”,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*consume(void 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 =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&lt; LOOP;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d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get_data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(q);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(“got data %d from queue\n”, d);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813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227013" y="1330325"/>
            <a:ext cx="8704262" cy="508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put_data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d)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q-&gt;data[(q-&gt;index + q-&gt;count) % QSIZE] =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q-&gt;count++;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get_data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queue_t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*q)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d = q-&gt;data[q-&gt;index];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q-&gt;index = (q-&gt;index + 1) % QSIZE;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q-&gt;count--;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endParaRPr lang="en-US" altLang="ko-KR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return d;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595313" y="1763713"/>
            <a:ext cx="343585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(&amp;q-&gt;lock);</a:t>
            </a:r>
          </a:p>
        </p:txBody>
      </p:sp>
      <p:sp>
        <p:nvSpPr>
          <p:cNvPr id="644101" name="Text Box 5"/>
          <p:cNvSpPr txBox="1">
            <a:spLocks noChangeArrowheads="1"/>
          </p:cNvSpPr>
          <p:nvPr/>
        </p:nvSpPr>
        <p:spPr bwMode="auto">
          <a:xfrm>
            <a:off x="595313" y="2944813"/>
            <a:ext cx="36602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pthread_mutex_unlock(&amp;q-&gt;lock);</a:t>
            </a:r>
          </a:p>
        </p:txBody>
      </p:sp>
      <p:sp>
        <p:nvSpPr>
          <p:cNvPr id="644102" name="Text Box 6"/>
          <p:cNvSpPr txBox="1">
            <a:spLocks noChangeArrowheads="1"/>
          </p:cNvSpPr>
          <p:nvPr/>
        </p:nvSpPr>
        <p:spPr bwMode="auto">
          <a:xfrm>
            <a:off x="614363" y="4202113"/>
            <a:ext cx="343585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(&amp;q-&gt;lock);</a:t>
            </a: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604838" y="5659438"/>
            <a:ext cx="36602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(&amp;q-&gt;lock);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595313" y="2001838"/>
            <a:ext cx="769984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while (q-&gt;count == QSIZE)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(&amp;q-&gt;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notfull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&amp;q-&gt;lock);</a:t>
            </a: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604838" y="5421313"/>
            <a:ext cx="388469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(&amp;q-&gt;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notfull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44106" name="Text Box 10"/>
          <p:cNvSpPr txBox="1">
            <a:spLocks noChangeArrowheads="1"/>
          </p:cNvSpPr>
          <p:nvPr/>
        </p:nvSpPr>
        <p:spPr bwMode="auto">
          <a:xfrm>
            <a:off x="604838" y="4449763"/>
            <a:ext cx="736321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while (q-&gt;count == 0) </a:t>
            </a:r>
            <a:r>
              <a:rPr lang="en-US" altLang="ko-KR" sz="1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(&amp;q-&gt;</a:t>
            </a:r>
            <a:r>
              <a:rPr lang="en-US" altLang="ko-KR" sz="1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notempty</a:t>
            </a:r>
            <a:r>
              <a:rPr lang="en-US" altLang="ko-KR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&amp;q-&gt;lock);</a:t>
            </a:r>
          </a:p>
          <a:p>
            <a:endParaRPr lang="en-US" altLang="ko-KR" sz="16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604838" y="2735263"/>
            <a:ext cx="399690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(&amp;q-&gt;</a:t>
            </a:r>
            <a:r>
              <a:rPr lang="en-US" altLang="ko-KR" sz="16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notempty</a:t>
            </a:r>
            <a:r>
              <a:rPr lang="en-US" altLang="ko-KR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254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utoUpdateAnimBg="0"/>
      <p:bldP spid="644101" grpId="0" autoUpdateAnimBg="0"/>
      <p:bldP spid="644102" grpId="0" autoUpdateAnimBg="0"/>
      <p:bldP spid="644103" grpId="0" autoUpdateAnimBg="0"/>
      <p:bldP spid="644104" grpId="0" autoUpdateAnimBg="0"/>
      <p:bldP spid="644105" grpId="0" autoUpdateAnimBg="0"/>
      <p:bldP spid="644106" grpId="0" autoUpdateAnimBg="0"/>
      <p:bldP spid="6441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8280" y="1412776"/>
            <a:ext cx="8280920" cy="4873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>
                <a:cs typeface="Consolas" pitchFamily="49" charset="0"/>
              </a:rPr>
              <a:t>#include &lt;</a:t>
            </a:r>
            <a:r>
              <a:rPr lang="en-US" altLang="ko-KR" sz="1600" dirty="0" err="1">
                <a:cs typeface="Consolas" pitchFamily="49" charset="0"/>
              </a:rPr>
              <a:t>stdio.h</a:t>
            </a:r>
            <a:r>
              <a:rPr lang="en-US" altLang="ko-KR" sz="1600" dirty="0"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cs typeface="Consolas" pitchFamily="49" charset="0"/>
              </a:rPr>
              <a:t>#include &lt;</a:t>
            </a:r>
            <a:r>
              <a:rPr lang="en-US" altLang="ko-KR" sz="1600" dirty="0" err="1">
                <a:cs typeface="Consolas" pitchFamily="49" charset="0"/>
              </a:rPr>
              <a:t>pthread.h</a:t>
            </a:r>
            <a:r>
              <a:rPr lang="en-US" altLang="ko-KR" sz="1600" dirty="0">
                <a:cs typeface="Consolas" pitchFamily="49" charset="0"/>
              </a:rPr>
              <a:t>&gt;</a:t>
            </a:r>
          </a:p>
          <a:p>
            <a:endParaRPr lang="en-US" altLang="ko-KR" sz="1600" dirty="0">
              <a:cs typeface="Consolas" pitchFamily="49" charset="0"/>
            </a:endParaRPr>
          </a:p>
          <a:p>
            <a:r>
              <a:rPr lang="en-US" altLang="ko-KR" sz="1600" dirty="0" err="1">
                <a:cs typeface="Consolas" pitchFamily="49" charset="0"/>
              </a:rPr>
              <a:t>int</a:t>
            </a:r>
            <a:r>
              <a:rPr lang="en-US" altLang="ko-KR" sz="1600" dirty="0">
                <a:cs typeface="Consolas" pitchFamily="49" charset="0"/>
              </a:rPr>
              <a:t> </a:t>
            </a:r>
            <a:r>
              <a:rPr lang="en-US" altLang="ko-KR" sz="1600" dirty="0" err="1">
                <a:cs typeface="Consolas" pitchFamily="49" charset="0"/>
              </a:rPr>
              <a:t>num</a:t>
            </a:r>
            <a:r>
              <a:rPr lang="en-US" altLang="ko-KR" sz="1600" dirty="0">
                <a:cs typeface="Consolas" pitchFamily="49" charset="0"/>
              </a:rPr>
              <a:t>;                                                                                                      </a:t>
            </a:r>
          </a:p>
          <a:p>
            <a:endParaRPr lang="en-US" altLang="ko-KR" sz="1600" dirty="0">
              <a:cs typeface="Consolas" pitchFamily="49" charset="0"/>
            </a:endParaRPr>
          </a:p>
          <a:p>
            <a:r>
              <a:rPr lang="en-US" altLang="ko-KR" sz="1600" dirty="0">
                <a:cs typeface="Consolas" pitchFamily="49" charset="0"/>
              </a:rPr>
              <a:t>void* </a:t>
            </a:r>
            <a:r>
              <a:rPr lang="en-US" altLang="ko-KR" sz="1600" dirty="0" err="1">
                <a:cs typeface="Consolas" pitchFamily="49" charset="0"/>
              </a:rPr>
              <a:t>inc</a:t>
            </a:r>
            <a:r>
              <a:rPr lang="en-US" altLang="ko-KR" sz="1600" dirty="0">
                <a:cs typeface="Consolas" pitchFamily="49" charset="0"/>
              </a:rPr>
              <a:t> (void* </a:t>
            </a:r>
            <a:r>
              <a:rPr lang="en-US" altLang="ko-KR" sz="1600" dirty="0" err="1">
                <a:cs typeface="Consolas" pitchFamily="49" charset="0"/>
              </a:rPr>
              <a:t>tid</a:t>
            </a:r>
            <a:r>
              <a:rPr lang="en-US" altLang="ko-KR" sz="1600" dirty="0">
                <a:cs typeface="Consolas" pitchFamily="49" charset="0"/>
              </a:rPr>
              <a:t>) {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int</a:t>
            </a:r>
            <a:r>
              <a:rPr lang="en-US" altLang="ko-KR" sz="1600" dirty="0">
                <a:cs typeface="Consolas" pitchFamily="49" charset="0"/>
              </a:rPr>
              <a:t> </a:t>
            </a:r>
            <a:r>
              <a:rPr lang="en-US" altLang="ko-KR" sz="1600" dirty="0" err="1">
                <a:cs typeface="Consolas" pitchFamily="49" charset="0"/>
              </a:rPr>
              <a:t>iter</a:t>
            </a:r>
            <a:r>
              <a:rPr lang="en-US" altLang="ko-KR" sz="1600" dirty="0">
                <a:cs typeface="Consolas" pitchFamily="49" charset="0"/>
              </a:rPr>
              <a:t> = 10000;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while(</a:t>
            </a:r>
            <a:r>
              <a:rPr lang="en-US" altLang="ko-KR" sz="1600" dirty="0" err="1">
                <a:cs typeface="Consolas" pitchFamily="49" charset="0"/>
              </a:rPr>
              <a:t>iter</a:t>
            </a:r>
            <a:r>
              <a:rPr lang="en-US" altLang="ko-KR" sz="1600" dirty="0">
                <a:cs typeface="Consolas" pitchFamily="49" charset="0"/>
              </a:rPr>
              <a:t>--) </a:t>
            </a:r>
            <a:r>
              <a:rPr lang="en-US" altLang="ko-KR" sz="1600" dirty="0" err="1">
                <a:cs typeface="Consolas" pitchFamily="49" charset="0"/>
              </a:rPr>
              <a:t>num</a:t>
            </a:r>
            <a:r>
              <a:rPr lang="en-US" altLang="ko-KR" sz="1600" dirty="0">
                <a:cs typeface="Consolas" pitchFamily="49" charset="0"/>
              </a:rPr>
              <a:t>++;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}    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  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void* </a:t>
            </a:r>
            <a:r>
              <a:rPr lang="en-US" altLang="ko-KR" sz="1600" dirty="0" err="1">
                <a:cs typeface="Consolas" pitchFamily="49" charset="0"/>
              </a:rPr>
              <a:t>dec</a:t>
            </a:r>
            <a:r>
              <a:rPr lang="en-US" altLang="ko-KR" sz="1600" dirty="0">
                <a:cs typeface="Consolas" pitchFamily="49" charset="0"/>
              </a:rPr>
              <a:t> (void* </a:t>
            </a:r>
            <a:r>
              <a:rPr lang="en-US" altLang="ko-KR" sz="1600" dirty="0" err="1">
                <a:cs typeface="Consolas" pitchFamily="49" charset="0"/>
              </a:rPr>
              <a:t>tid</a:t>
            </a:r>
            <a:r>
              <a:rPr lang="en-US" altLang="ko-KR" sz="1600" dirty="0">
                <a:cs typeface="Consolas" pitchFamily="49" charset="0"/>
              </a:rPr>
              <a:t>) {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int</a:t>
            </a:r>
            <a:r>
              <a:rPr lang="en-US" altLang="ko-KR" sz="1600" dirty="0">
                <a:cs typeface="Consolas" pitchFamily="49" charset="0"/>
              </a:rPr>
              <a:t> </a:t>
            </a:r>
            <a:r>
              <a:rPr lang="en-US" altLang="ko-KR" sz="1600" dirty="0" err="1">
                <a:cs typeface="Consolas" pitchFamily="49" charset="0"/>
              </a:rPr>
              <a:t>iter</a:t>
            </a:r>
            <a:r>
              <a:rPr lang="en-US" altLang="ko-KR" sz="1600" dirty="0">
                <a:cs typeface="Consolas" pitchFamily="49" charset="0"/>
              </a:rPr>
              <a:t> = 10000;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while(</a:t>
            </a:r>
            <a:r>
              <a:rPr lang="en-US" altLang="ko-KR" sz="1600" dirty="0" err="1">
                <a:cs typeface="Consolas" pitchFamily="49" charset="0"/>
              </a:rPr>
              <a:t>iter</a:t>
            </a:r>
            <a:r>
              <a:rPr lang="en-US" altLang="ko-KR" sz="1600" dirty="0">
                <a:cs typeface="Consolas" pitchFamily="49" charset="0"/>
              </a:rPr>
              <a:t>--) </a:t>
            </a:r>
            <a:r>
              <a:rPr lang="en-US" altLang="ko-KR" sz="1600" dirty="0" err="1">
                <a:cs typeface="Consolas" pitchFamily="49" charset="0"/>
              </a:rPr>
              <a:t>num</a:t>
            </a:r>
            <a:r>
              <a:rPr lang="en-US" altLang="ko-KR" sz="1600" dirty="0">
                <a:cs typeface="Consolas" pitchFamily="49" charset="0"/>
              </a:rPr>
              <a:t>--;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}         </a:t>
            </a:r>
          </a:p>
          <a:p>
            <a:r>
              <a:rPr lang="en-US" altLang="ko-KR" sz="1600" dirty="0">
                <a:cs typeface="Consolas" pitchFamily="49" charset="0"/>
              </a:rPr>
              <a:t>                                                                             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1920" y="2203033"/>
            <a:ext cx="4987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cs typeface="Consolas" pitchFamily="49" charset="0"/>
              </a:rPr>
              <a:t>int</a:t>
            </a:r>
            <a:r>
              <a:rPr lang="en-US" altLang="ko-KR" sz="1600" dirty="0">
                <a:cs typeface="Consolas" pitchFamily="49" charset="0"/>
              </a:rPr>
              <a:t> main()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{     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pthread_t</a:t>
            </a:r>
            <a:r>
              <a:rPr lang="en-US" altLang="ko-KR" sz="1600" dirty="0">
                <a:cs typeface="Consolas" pitchFamily="49" charset="0"/>
              </a:rPr>
              <a:t> </a:t>
            </a:r>
            <a:r>
              <a:rPr lang="en-US" altLang="ko-KR" sz="1600" dirty="0" err="1">
                <a:cs typeface="Consolas" pitchFamily="49" charset="0"/>
              </a:rPr>
              <a:t>thread_inc</a:t>
            </a:r>
            <a:r>
              <a:rPr lang="en-US" altLang="ko-KR" sz="1600" dirty="0">
                <a:cs typeface="Consolas" pitchFamily="49" charset="0"/>
              </a:rPr>
              <a:t>, </a:t>
            </a:r>
            <a:r>
              <a:rPr lang="en-US" altLang="ko-KR" sz="1600" dirty="0" err="1">
                <a:cs typeface="Consolas" pitchFamily="49" charset="0"/>
              </a:rPr>
              <a:t>thread_dec</a:t>
            </a:r>
            <a:r>
              <a:rPr lang="en-US" altLang="ko-KR" sz="1600" dirty="0">
                <a:cs typeface="Consolas" pitchFamily="49" charset="0"/>
              </a:rPr>
              <a:t>;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pthread_create</a:t>
            </a:r>
            <a:r>
              <a:rPr lang="en-US" altLang="ko-KR" sz="1600" dirty="0">
                <a:cs typeface="Consolas" pitchFamily="49" charset="0"/>
              </a:rPr>
              <a:t>(&amp;</a:t>
            </a:r>
            <a:r>
              <a:rPr lang="en-US" altLang="ko-KR" sz="1600" dirty="0" err="1">
                <a:cs typeface="Consolas" pitchFamily="49" charset="0"/>
              </a:rPr>
              <a:t>thread_inc</a:t>
            </a:r>
            <a:r>
              <a:rPr lang="en-US" altLang="ko-KR" sz="1600" dirty="0">
                <a:cs typeface="Consolas" pitchFamily="49" charset="0"/>
              </a:rPr>
              <a:t>, NULL, &amp;</a:t>
            </a:r>
            <a:r>
              <a:rPr lang="en-US" altLang="ko-KR" sz="1600" dirty="0" err="1">
                <a:cs typeface="Consolas" pitchFamily="49" charset="0"/>
              </a:rPr>
              <a:t>inc</a:t>
            </a:r>
            <a:r>
              <a:rPr lang="en-US" altLang="ko-KR" sz="1600" dirty="0">
                <a:cs typeface="Consolas" pitchFamily="49" charset="0"/>
              </a:rPr>
              <a:t>, NULL);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pthread_create</a:t>
            </a:r>
            <a:r>
              <a:rPr lang="en-US" altLang="ko-KR" sz="1600" dirty="0">
                <a:cs typeface="Consolas" pitchFamily="49" charset="0"/>
              </a:rPr>
              <a:t>(&amp;</a:t>
            </a:r>
            <a:r>
              <a:rPr lang="en-US" altLang="ko-KR" sz="1600" dirty="0" err="1">
                <a:cs typeface="Consolas" pitchFamily="49" charset="0"/>
              </a:rPr>
              <a:t>thread_dec,NULL</a:t>
            </a:r>
            <a:r>
              <a:rPr lang="en-US" altLang="ko-KR" sz="1600" dirty="0">
                <a:cs typeface="Consolas" pitchFamily="49" charset="0"/>
              </a:rPr>
              <a:t>, &amp;</a:t>
            </a:r>
            <a:r>
              <a:rPr lang="en-US" altLang="ko-KR" sz="1600" dirty="0" err="1">
                <a:cs typeface="Consolas" pitchFamily="49" charset="0"/>
              </a:rPr>
              <a:t>dec</a:t>
            </a:r>
            <a:r>
              <a:rPr lang="en-US" altLang="ko-KR" sz="1600" dirty="0">
                <a:cs typeface="Consolas" pitchFamily="49" charset="0"/>
              </a:rPr>
              <a:t>, NULL);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pthread_join</a:t>
            </a:r>
            <a:r>
              <a:rPr lang="en-US" altLang="ko-KR" sz="1600" dirty="0">
                <a:cs typeface="Consolas" pitchFamily="49" charset="0"/>
              </a:rPr>
              <a:t>(</a:t>
            </a:r>
            <a:r>
              <a:rPr lang="en-US" altLang="ko-KR" sz="1600" dirty="0" err="1">
                <a:cs typeface="Consolas" pitchFamily="49" charset="0"/>
              </a:rPr>
              <a:t>thread_inc,NULL</a:t>
            </a:r>
            <a:r>
              <a:rPr lang="en-US" altLang="ko-KR" sz="1600" dirty="0">
                <a:cs typeface="Consolas" pitchFamily="49" charset="0"/>
              </a:rPr>
              <a:t>);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pthread_join</a:t>
            </a:r>
            <a:r>
              <a:rPr lang="en-US" altLang="ko-KR" sz="1600" dirty="0">
                <a:cs typeface="Consolas" pitchFamily="49" charset="0"/>
              </a:rPr>
              <a:t>(</a:t>
            </a:r>
            <a:r>
              <a:rPr lang="en-US" altLang="ko-KR" sz="1600" dirty="0" err="1">
                <a:cs typeface="Consolas" pitchFamily="49" charset="0"/>
              </a:rPr>
              <a:t>thread_dec,NULL</a:t>
            </a:r>
            <a:r>
              <a:rPr lang="en-US" altLang="ko-KR" sz="1600" dirty="0">
                <a:cs typeface="Consolas" pitchFamily="49" charset="0"/>
              </a:rPr>
              <a:t>);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  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</a:t>
            </a:r>
            <a:r>
              <a:rPr lang="en-US" altLang="ko-KR" sz="1600" dirty="0" err="1">
                <a:cs typeface="Consolas" pitchFamily="49" charset="0"/>
              </a:rPr>
              <a:t>printf</a:t>
            </a:r>
            <a:r>
              <a:rPr lang="en-US" altLang="ko-KR" sz="1600" dirty="0">
                <a:cs typeface="Consolas" pitchFamily="49" charset="0"/>
              </a:rPr>
              <a:t>("%d\n",</a:t>
            </a:r>
            <a:r>
              <a:rPr lang="en-US" altLang="ko-KR" sz="1600" dirty="0" err="1">
                <a:cs typeface="Consolas" pitchFamily="49" charset="0"/>
              </a:rPr>
              <a:t>num</a:t>
            </a:r>
            <a:r>
              <a:rPr lang="en-US" altLang="ko-KR" sz="1600" dirty="0">
                <a:cs typeface="Consolas" pitchFamily="49" charset="0"/>
              </a:rPr>
              <a:t>);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    return 0;</a:t>
            </a:r>
          </a:p>
          <a:p>
            <a:r>
              <a:rPr lang="en-US" altLang="ko-KR" sz="1600" dirty="0">
                <a:cs typeface="Consolas" pitchFamily="49" charset="0"/>
              </a:rPr>
              <a:t>                                                                                                              </a:t>
            </a:r>
          </a:p>
          <a:p>
            <a:r>
              <a:rPr lang="en-US" altLang="ko-KR" sz="1600" dirty="0">
                <a:cs typeface="Consolas" pitchFamily="49" charset="0"/>
              </a:rPr>
              <a:t>}                                                                                                            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392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Mutex (1)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Mutex</a:t>
            </a:r>
            <a:r>
              <a:rPr lang="en-US" altLang="ko-KR" dirty="0"/>
              <a:t> is an abbrev. for “mutual exclusion”</a:t>
            </a:r>
          </a:p>
          <a:p>
            <a:pPr lvl="1"/>
            <a:r>
              <a:rPr lang="en-US" altLang="ko-KR" dirty="0"/>
              <a:t>Primary means of implementing thread synchronization.</a:t>
            </a:r>
          </a:p>
          <a:p>
            <a:pPr lvl="2"/>
            <a:r>
              <a:rPr lang="en-US" altLang="ko-KR" dirty="0"/>
              <a:t>Protects shared data when multiple writes occurs.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mutex</a:t>
            </a:r>
            <a:r>
              <a:rPr lang="en-US" altLang="ko-KR" dirty="0"/>
              <a:t> variable acts like a “lock” protecting access to a shared resource.</a:t>
            </a:r>
          </a:p>
          <a:p>
            <a:pPr lvl="2"/>
            <a:r>
              <a:rPr lang="en-US" altLang="ko-KR" dirty="0"/>
              <a:t>Only one thread can lock (or own) a </a:t>
            </a:r>
            <a:r>
              <a:rPr lang="en-US" altLang="ko-KR" dirty="0" err="1"/>
              <a:t>mutex</a:t>
            </a:r>
            <a:r>
              <a:rPr lang="en-US" altLang="ko-KR" dirty="0"/>
              <a:t> variable at any given time.</a:t>
            </a:r>
          </a:p>
          <a:p>
            <a:pPr lvl="2"/>
            <a:r>
              <a:rPr lang="en-US" altLang="ko-KR" dirty="0"/>
              <a:t>Even if several threads try to lock a </a:t>
            </a:r>
            <a:r>
              <a:rPr lang="en-US" altLang="ko-KR" dirty="0" err="1"/>
              <a:t>mutex</a:t>
            </a:r>
            <a:r>
              <a:rPr lang="en-US" altLang="ko-KR" dirty="0"/>
              <a:t>, only one thread will be successful. Other threads are blocked until the owner releases the lock.</a:t>
            </a:r>
          </a:p>
          <a:p>
            <a:pPr lvl="1"/>
            <a:r>
              <a:rPr lang="en-US" altLang="ko-KR" dirty="0" err="1"/>
              <a:t>Mutex</a:t>
            </a:r>
            <a:r>
              <a:rPr lang="en-US" altLang="ko-KR" dirty="0"/>
              <a:t> is used to prevent “race” conditions.</a:t>
            </a:r>
          </a:p>
          <a:p>
            <a:pPr lvl="2"/>
            <a:r>
              <a:rPr lang="en-US" altLang="ko-KR" dirty="0"/>
              <a:t>race condition: anomalous behavior due to unexpected critical dependence on the relative timing of events.</a:t>
            </a:r>
          </a:p>
        </p:txBody>
      </p:sp>
    </p:spTree>
    <p:extLst>
      <p:ext uri="{BB962C8B-B14F-4D97-AF65-F5344CB8AC3E}">
        <p14:creationId xmlns:p14="http://schemas.microsoft.com/office/powerpoint/2010/main" val="7031593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Mutex (2)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911225" y="1338263"/>
            <a:ext cx="3751263" cy="2317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deposit(int amount)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int balance;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= get_balance();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put_balance(balance);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return balance;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4648200" y="1338263"/>
            <a:ext cx="3751263" cy="2317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withdraw(int amount)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int balance;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= get_balance();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-= amount;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put_balance(balance);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return balance;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30790" name="Line 6"/>
          <p:cNvSpPr>
            <a:spLocks noChangeShapeType="1"/>
          </p:cNvSpPr>
          <p:nvPr/>
        </p:nvSpPr>
        <p:spPr bwMode="auto">
          <a:xfrm>
            <a:off x="1444625" y="3854450"/>
            <a:ext cx="0" cy="258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ko-KR" altLang="en-US"/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1479550" y="3854450"/>
            <a:ext cx="283100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T1 executes deposit(100)</a:t>
            </a:r>
          </a:p>
        </p:txBody>
      </p:sp>
      <p:sp>
        <p:nvSpPr>
          <p:cNvPr id="630792" name="Line 8"/>
          <p:cNvSpPr>
            <a:spLocks noChangeShapeType="1"/>
          </p:cNvSpPr>
          <p:nvPr/>
        </p:nvSpPr>
        <p:spPr bwMode="auto">
          <a:xfrm>
            <a:off x="4765675" y="3854450"/>
            <a:ext cx="0" cy="258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ko-KR" altLang="en-US"/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800600" y="3854450"/>
            <a:ext cx="305260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T2 executes withdraw(300)</a:t>
            </a: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1479550" y="4425950"/>
            <a:ext cx="28748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balance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get_balance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balance += 100;</a:t>
            </a: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4862513" y="4935538"/>
            <a:ext cx="287480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balance = get_balance();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balance -= 300;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put_balance(balance);</a:t>
            </a:r>
          </a:p>
        </p:txBody>
      </p:sp>
      <p:sp>
        <p:nvSpPr>
          <p:cNvPr id="630797" name="Text Box 13"/>
          <p:cNvSpPr txBox="1">
            <a:spLocks noChangeArrowheads="1"/>
          </p:cNvSpPr>
          <p:nvPr/>
        </p:nvSpPr>
        <p:spPr bwMode="auto">
          <a:xfrm>
            <a:off x="1479550" y="5792788"/>
            <a:ext cx="253817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put_balance(balance);</a:t>
            </a: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275856" y="4869160"/>
            <a:ext cx="1586657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670863" y="4626801"/>
            <a:ext cx="175270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Context Switch</a:t>
            </a:r>
          </a:p>
        </p:txBody>
      </p:sp>
      <p:cxnSp>
        <p:nvCxnSpPr>
          <p:cNvPr id="26" name="직선 화살표 연결선 25"/>
          <p:cNvCxnSpPr>
            <a:endCxn id="630797" idx="3"/>
          </p:cNvCxnSpPr>
          <p:nvPr/>
        </p:nvCxnSpPr>
        <p:spPr bwMode="auto">
          <a:xfrm flipH="1">
            <a:off x="4017722" y="5646333"/>
            <a:ext cx="844791" cy="3168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084807" y="5916627"/>
            <a:ext cx="175270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Context Switch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1191" y="4545484"/>
            <a:ext cx="130386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Execution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Sequence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 seen by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2016377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1143000"/>
          </a:xfrm>
        </p:spPr>
        <p:txBody>
          <a:bodyPr/>
          <a:lstStyle/>
          <a:p>
            <a:r>
              <a:rPr lang="en-US" altLang="ko-KR"/>
              <a:t>Creating/Destroying Mutexes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31225" cy="5118100"/>
          </a:xfrm>
        </p:spPr>
        <p:txBody>
          <a:bodyPr/>
          <a:lstStyle/>
          <a:p>
            <a:r>
              <a:rPr lang="en-US" altLang="ko-KR" dirty="0"/>
              <a:t>Static initialization</a:t>
            </a:r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m = PTHREAD_MUTEX_INITIALIZER;</a:t>
            </a:r>
          </a:p>
          <a:p>
            <a:r>
              <a:rPr lang="en-US" altLang="ko-KR" dirty="0"/>
              <a:t>Dynamic initialization</a:t>
            </a:r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m;</a:t>
            </a:r>
          </a:p>
          <a:p>
            <a:pPr lvl="1">
              <a:buFontTx/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(&amp;m, (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pthread_mutexattr_t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*)NULL);</a:t>
            </a:r>
          </a:p>
          <a:p>
            <a:r>
              <a:rPr lang="en-US" altLang="ko-KR" dirty="0"/>
              <a:t>Destroying a </a:t>
            </a:r>
            <a:r>
              <a:rPr lang="en-US" altLang="ko-KR" dirty="0" err="1"/>
              <a:t>mutex</a:t>
            </a:r>
            <a:endParaRPr lang="en-US" altLang="ko-KR" dirty="0"/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pthread_mutex_destroy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(&amp;m);</a:t>
            </a:r>
          </a:p>
          <a:p>
            <a:pPr lvl="1"/>
            <a:r>
              <a:rPr lang="en-US" altLang="ko-KR" dirty="0"/>
              <a:t>Destroys a </a:t>
            </a:r>
            <a:r>
              <a:rPr lang="en-US" altLang="ko-KR" dirty="0" err="1"/>
              <a:t>mutex</a:t>
            </a:r>
            <a:r>
              <a:rPr lang="en-US" altLang="ko-KR" dirty="0"/>
              <a:t> object, freeing the resources it might hold.</a:t>
            </a:r>
            <a:endParaRPr lang="en-US" altLang="ko-KR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20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Mutexes (1)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238"/>
            <a:ext cx="8583488" cy="5210175"/>
          </a:xfrm>
        </p:spPr>
        <p:txBody>
          <a:bodyPr/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altLang="ko-KR" dirty="0"/>
              <a:t>Acquire a lock on the specified </a:t>
            </a:r>
            <a:r>
              <a:rPr lang="en-US" altLang="ko-KR" b="1" dirty="0" err="1">
                <a:latin typeface="Trebuchet MS" pitchFamily="34" charset="0"/>
              </a:rPr>
              <a:t>mutex</a:t>
            </a:r>
            <a:r>
              <a:rPr lang="en-US" altLang="ko-KR" dirty="0"/>
              <a:t> variable.</a:t>
            </a:r>
          </a:p>
          <a:p>
            <a:pPr lvl="1"/>
            <a:r>
              <a:rPr lang="en-US" altLang="ko-KR" dirty="0"/>
              <a:t>If the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dirty="0"/>
              <a:t> is already locked by another thread, block the calling thread until the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dirty="0"/>
              <a:t> is unlocked.</a:t>
            </a:r>
          </a:p>
          <a:p>
            <a:pPr lvl="4"/>
            <a:endParaRPr lang="en-US" altLang="ko-KR" dirty="0"/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dirty="0"/>
              <a:t>Unlock a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dirty="0"/>
              <a:t> if called by the owning thread.</a:t>
            </a:r>
          </a:p>
          <a:p>
            <a:pPr lvl="4"/>
            <a:endParaRPr lang="en-US" altLang="ko-KR" dirty="0"/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pthread_mutex_trylock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dirty="0"/>
              <a:t>Attempt to lock a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If the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dirty="0"/>
              <a:t> is already locked, return immediately with a “busy” error code.</a:t>
            </a:r>
          </a:p>
        </p:txBody>
      </p:sp>
    </p:spTree>
    <p:extLst>
      <p:ext uri="{BB962C8B-B14F-4D97-AF65-F5344CB8AC3E}">
        <p14:creationId xmlns:p14="http://schemas.microsoft.com/office/powerpoint/2010/main" val="8786785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Mutexes</a:t>
            </a:r>
            <a:endParaRPr lang="en-US" altLang="ko-KR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325438" y="1360488"/>
            <a:ext cx="4270375" cy="4926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 =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PTHREAD_MUTEX_INITIALIZER;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deposit(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amount)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balance;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(&amp;m);</a:t>
            </a:r>
          </a:p>
          <a:p>
            <a:endParaRPr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balance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get_balance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put_balance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(balance);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(&amp;m);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return balance;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33861" name="Rectangle 5"/>
          <p:cNvSpPr>
            <a:spLocks noChangeArrowheads="1"/>
          </p:cNvSpPr>
          <p:nvPr/>
        </p:nvSpPr>
        <p:spPr bwMode="auto">
          <a:xfrm>
            <a:off x="4670425" y="1360488"/>
            <a:ext cx="4187825" cy="4926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withdraw(int amount)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int balance;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pthread_mutex_lock(&amp;m);</a:t>
            </a:r>
          </a:p>
          <a:p>
            <a:endParaRPr lang="en-US" altLang="ko-KR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= get_balance();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balance -= amount;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put_balance(balance);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pthread_mutex_unlock(&amp;m);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return balance;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046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 Variables (1)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Another way for thread synchronization</a:t>
            </a:r>
          </a:p>
          <a:p>
            <a:pPr lvl="1"/>
            <a:r>
              <a:rPr lang="en-US" altLang="ko-KR" dirty="0"/>
              <a:t>While </a:t>
            </a:r>
            <a:r>
              <a:rPr lang="en-US" altLang="ko-KR" dirty="0" err="1"/>
              <a:t>mutexes</a:t>
            </a:r>
            <a:r>
              <a:rPr lang="en-US" altLang="ko-KR" dirty="0"/>
              <a:t> implement synchronization by controlling thread access to data, condition variables allow threads to synchronize based upon the actual value of data.</a:t>
            </a:r>
          </a:p>
          <a:p>
            <a:pPr lvl="1"/>
            <a:r>
              <a:rPr lang="en-US" altLang="ko-KR" dirty="0"/>
              <a:t>Without condition variables, the programmer would need to have threads continually polling to check if the condition is met.</a:t>
            </a:r>
          </a:p>
          <a:p>
            <a:pPr lvl="2"/>
            <a:r>
              <a:rPr lang="en-US" altLang="ko-KR" dirty="0"/>
              <a:t>This can be very resource consuming since the thread would be continuously busy in this activity.</a:t>
            </a:r>
          </a:p>
          <a:p>
            <a:pPr lvl="1"/>
            <a:r>
              <a:rPr lang="en-US" altLang="ko-KR" dirty="0"/>
              <a:t>A condition variable is always used in conjunction with a </a:t>
            </a:r>
            <a:r>
              <a:rPr lang="en-US" altLang="ko-KR" dirty="0" err="1"/>
              <a:t>mutex</a:t>
            </a:r>
            <a:r>
              <a:rPr lang="en-US" altLang="ko-KR" dirty="0"/>
              <a:t> lock.</a:t>
            </a:r>
          </a:p>
        </p:txBody>
      </p:sp>
    </p:spTree>
    <p:extLst>
      <p:ext uri="{BB962C8B-B14F-4D97-AF65-F5344CB8AC3E}">
        <p14:creationId xmlns:p14="http://schemas.microsoft.com/office/powerpoint/2010/main" val="3823392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kk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Tahoma"/>
        <a:ea typeface="-소망B"/>
        <a:cs typeface=""/>
      </a:majorFont>
      <a:minorFont>
        <a:latin typeface="Tahoma"/>
        <a:ea typeface="-소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17926</TotalTime>
  <Words>2543</Words>
  <Application>Microsoft Office PowerPoint</Application>
  <PresentationFormat>화면 슬라이드 쇼(4:3)</PresentationFormat>
  <Paragraphs>459</Paragraphs>
  <Slides>27</Slides>
  <Notes>2</Notes>
  <HiddenSlides>3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굴림</vt:lpstr>
      <vt:lpstr>맑은 고딕</vt:lpstr>
      <vt:lpstr>Arial</vt:lpstr>
      <vt:lpstr>Arial Black</vt:lpstr>
      <vt:lpstr>Book Antiqua</vt:lpstr>
      <vt:lpstr>Calibri</vt:lpstr>
      <vt:lpstr>Consolas</vt:lpstr>
      <vt:lpstr>Courier New</vt:lpstr>
      <vt:lpstr>Tahoma</vt:lpstr>
      <vt:lpstr>Trebuchet MS</vt:lpstr>
      <vt:lpstr>Wingdings</vt:lpstr>
      <vt:lpstr>skku</vt:lpstr>
      <vt:lpstr>Threads Synchronization</vt:lpstr>
      <vt:lpstr>The Pthread API</vt:lpstr>
      <vt:lpstr>Example</vt:lpstr>
      <vt:lpstr>Mutex (1)</vt:lpstr>
      <vt:lpstr>Mutex (2)</vt:lpstr>
      <vt:lpstr>Creating/Destroying Mutexes</vt:lpstr>
      <vt:lpstr>Using Mutexes (1)</vt:lpstr>
      <vt:lpstr>Using Mutexes</vt:lpstr>
      <vt:lpstr>Condition Variables (1)</vt:lpstr>
      <vt:lpstr>Condition Variables (2)</vt:lpstr>
      <vt:lpstr>Creating/Destroying CV</vt:lpstr>
      <vt:lpstr>Using Condition Variables</vt:lpstr>
      <vt:lpstr>Thread Safety (1)</vt:lpstr>
      <vt:lpstr>Thread Safety (2)</vt:lpstr>
      <vt:lpstr>Thread Safety (3)</vt:lpstr>
      <vt:lpstr>Thread Safety (4)</vt:lpstr>
      <vt:lpstr>Thread Safety (5)</vt:lpstr>
      <vt:lpstr>Reentrant Functions</vt:lpstr>
      <vt:lpstr>Thread-Safe Library</vt:lpstr>
      <vt:lpstr>Exercise</vt:lpstr>
      <vt:lpstr>Exercise</vt:lpstr>
      <vt:lpstr>Exercise</vt:lpstr>
      <vt:lpstr>Exercise</vt:lpstr>
      <vt:lpstr>Exercise</vt:lpstr>
      <vt:lpstr>Answer</vt:lpstr>
      <vt:lpstr>Answer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Experiment 2</dc:title>
  <dc:creator>jinsoo;wooyeong</dc:creator>
  <cp:lastModifiedBy>user</cp:lastModifiedBy>
  <cp:revision>1079</cp:revision>
  <cp:lastPrinted>2018-11-20T07:00:12Z</cp:lastPrinted>
  <dcterms:created xsi:type="dcterms:W3CDTF">2009-02-09T05:07:35Z</dcterms:created>
  <dcterms:modified xsi:type="dcterms:W3CDTF">2018-11-22T07:48:37Z</dcterms:modified>
</cp:coreProperties>
</file>