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9" r:id="rId6"/>
    <p:sldId id="270" r:id="rId7"/>
    <p:sldId id="271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6"/>
  </p:normalViewPr>
  <p:slideViewPr>
    <p:cSldViewPr snapToGrid="0" snapToObjects="1">
      <p:cViewPr>
        <p:scale>
          <a:sx n="75" d="100"/>
          <a:sy n="75" d="100"/>
        </p:scale>
        <p:origin x="30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5E54B-6E30-D742-A1F2-ABDB79EDE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35305"/>
            <a:ext cx="9448800" cy="1825096"/>
          </a:xfrm>
        </p:spPr>
        <p:txBody>
          <a:bodyPr/>
          <a:lstStyle/>
          <a:p>
            <a:r>
              <a:rPr lang="de-DE" b="1" dirty="0"/>
              <a:t>Go-</a:t>
            </a:r>
            <a:r>
              <a:rPr lang="de-DE" b="1" dirty="0" err="1"/>
              <a:t>Moku</a:t>
            </a:r>
            <a:r>
              <a:rPr lang="de-DE" b="1" dirty="0"/>
              <a:t> Game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Five</a:t>
            </a:r>
            <a:r>
              <a:rPr lang="de-DE" dirty="0"/>
              <a:t>-in-</a:t>
            </a:r>
            <a:r>
              <a:rPr lang="de-DE" dirty="0" err="1"/>
              <a:t>row</a:t>
            </a:r>
            <a:r>
              <a:rPr lang="de-DE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3C9A9-E038-C94C-A486-F91B23C4A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768599"/>
          </a:xfrm>
        </p:spPr>
        <p:txBody>
          <a:bodyPr>
            <a:normAutofit fontScale="92500" lnSpcReduction="10000"/>
          </a:bodyPr>
          <a:lstStyle/>
          <a:p>
            <a:r>
              <a:rPr lang="de-DE" sz="2800" b="1" dirty="0">
                <a:latin typeface="Garamond" panose="02020404030301010803" pitchFamily="18" charset="0"/>
              </a:rPr>
              <a:t>Java </a:t>
            </a:r>
            <a:r>
              <a:rPr lang="de-DE" sz="2800" b="1" dirty="0" err="1">
                <a:latin typeface="Garamond" panose="02020404030301010803" pitchFamily="18" charset="0"/>
              </a:rPr>
              <a:t>Program</a:t>
            </a:r>
            <a:r>
              <a:rPr lang="de-DE" sz="2800" b="1" dirty="0">
                <a:latin typeface="Garamond" panose="02020404030301010803" pitchFamily="18" charset="0"/>
              </a:rPr>
              <a:t> </a:t>
            </a:r>
            <a:r>
              <a:rPr lang="de-DE" sz="2800" b="1" dirty="0" err="1">
                <a:latin typeface="Garamond" panose="02020404030301010803" pitchFamily="18" charset="0"/>
              </a:rPr>
              <a:t>for</a:t>
            </a:r>
            <a:r>
              <a:rPr lang="de-DE" sz="2800" b="1" dirty="0">
                <a:latin typeface="Garamond" panose="02020404030301010803" pitchFamily="18" charset="0"/>
              </a:rPr>
              <a:t> </a:t>
            </a:r>
            <a:r>
              <a:rPr lang="de-DE" sz="2800" b="1" dirty="0" err="1">
                <a:latin typeface="Garamond" panose="02020404030301010803" pitchFamily="18" charset="0"/>
              </a:rPr>
              <a:t>the</a:t>
            </a:r>
            <a:r>
              <a:rPr lang="de-DE" sz="2800" b="1" dirty="0">
                <a:latin typeface="Garamond" panose="02020404030301010803" pitchFamily="18" charset="0"/>
              </a:rPr>
              <a:t> Go-</a:t>
            </a:r>
            <a:r>
              <a:rPr lang="de-DE" sz="2800" b="1" dirty="0" err="1">
                <a:latin typeface="Garamond" panose="02020404030301010803" pitchFamily="18" charset="0"/>
              </a:rPr>
              <a:t>Moku</a:t>
            </a:r>
            <a:r>
              <a:rPr lang="de-DE" sz="2800" b="1" dirty="0">
                <a:latin typeface="Garamond" panose="02020404030301010803" pitchFamily="18" charset="0"/>
              </a:rPr>
              <a:t> </a:t>
            </a:r>
            <a:r>
              <a:rPr lang="de-DE" sz="2800" b="1" dirty="0" err="1">
                <a:latin typeface="Garamond" panose="02020404030301010803" pitchFamily="18" charset="0"/>
              </a:rPr>
              <a:t>game</a:t>
            </a:r>
            <a:r>
              <a:rPr lang="de-DE" sz="2800" b="1" dirty="0">
                <a:latin typeface="Garamond" panose="02020404030301010803" pitchFamily="18" charset="0"/>
              </a:rPr>
              <a:t> ( </a:t>
            </a:r>
            <a:r>
              <a:rPr lang="de-DE" sz="2800" b="1" dirty="0" err="1">
                <a:latin typeface="Garamond" panose="02020404030301010803" pitchFamily="18" charset="0"/>
              </a:rPr>
              <a:t>five</a:t>
            </a:r>
            <a:r>
              <a:rPr lang="de-DE" sz="2800" b="1" dirty="0">
                <a:latin typeface="Garamond" panose="02020404030301010803" pitchFamily="18" charset="0"/>
              </a:rPr>
              <a:t>-in-</a:t>
            </a:r>
            <a:r>
              <a:rPr lang="de-DE" sz="2800" b="1" dirty="0" err="1">
                <a:latin typeface="Garamond" panose="02020404030301010803" pitchFamily="18" charset="0"/>
              </a:rPr>
              <a:t>row</a:t>
            </a:r>
            <a:r>
              <a:rPr lang="de-DE" sz="2800" b="1" dirty="0">
                <a:latin typeface="Garamond" panose="02020404030301010803" pitchFamily="18" charset="0"/>
              </a:rPr>
              <a:t>)</a:t>
            </a:r>
          </a:p>
          <a:p>
            <a:endParaRPr lang="de-DE" sz="2800" dirty="0">
              <a:latin typeface="Garamond" panose="02020404030301010803" pitchFamily="18" charset="0"/>
            </a:endParaRPr>
          </a:p>
          <a:p>
            <a:r>
              <a:rPr lang="de-DE" sz="2800" b="1" dirty="0">
                <a:latin typeface="Garamond" panose="02020404030301010803" pitchFamily="18" charset="0"/>
              </a:rPr>
              <a:t>Team Members: </a:t>
            </a:r>
          </a:p>
          <a:p>
            <a:r>
              <a:rPr lang="de-DE" sz="2800" dirty="0">
                <a:latin typeface="Garamond" panose="02020404030301010803" pitchFamily="18" charset="0"/>
              </a:rPr>
              <a:t>Simen </a:t>
            </a:r>
            <a:r>
              <a:rPr lang="de-DE" sz="2800" dirty="0" err="1">
                <a:latin typeface="Garamond" panose="02020404030301010803" pitchFamily="18" charset="0"/>
              </a:rPr>
              <a:t>Svedrup-Thygeson</a:t>
            </a:r>
            <a:endParaRPr lang="de-DE" sz="2800" dirty="0">
              <a:latin typeface="Garamond" panose="02020404030301010803" pitchFamily="18" charset="0"/>
            </a:endParaRPr>
          </a:p>
          <a:p>
            <a:r>
              <a:rPr lang="de-DE" sz="2800" dirty="0" err="1">
                <a:latin typeface="Garamond" panose="02020404030301010803" pitchFamily="18" charset="0"/>
              </a:rPr>
              <a:t>Piran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Caci</a:t>
            </a:r>
            <a:endParaRPr lang="de-DE" sz="2800" dirty="0">
              <a:latin typeface="Garamond" panose="02020404030301010803" pitchFamily="18" charset="0"/>
            </a:endParaRPr>
          </a:p>
          <a:p>
            <a:r>
              <a:rPr lang="de-DE" sz="2800" dirty="0" err="1">
                <a:latin typeface="Garamond" panose="02020404030301010803" pitchFamily="18" charset="0"/>
              </a:rPr>
              <a:t>Ojin</a:t>
            </a:r>
            <a:endParaRPr lang="de-DE" sz="2800" dirty="0">
              <a:latin typeface="Garamond" panose="02020404030301010803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40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45CE08-B758-4DDB-A9BC-95FFF34B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54798"/>
            <a:ext cx="8610600" cy="1293028"/>
          </a:xfrm>
        </p:spPr>
        <p:txBody>
          <a:bodyPr/>
          <a:lstStyle/>
          <a:p>
            <a:r>
              <a:rPr lang="en-GB" dirty="0"/>
              <a:t>Move class</a:t>
            </a: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6EBD19B3-194B-4240-9B80-449CE34FD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244"/>
          <a:stretch/>
        </p:blipFill>
        <p:spPr>
          <a:xfrm>
            <a:off x="7097769" y="4087541"/>
            <a:ext cx="4032983" cy="2702726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E5A65D30-DF48-4E5A-AB38-CEA3748428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"/>
          <a:stretch/>
        </p:blipFill>
        <p:spPr>
          <a:xfrm>
            <a:off x="180975" y="1487813"/>
            <a:ext cx="6411969" cy="388237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5F84D43E-4612-4CF0-B77E-1E864EC8C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769" y="1487813"/>
            <a:ext cx="4913256" cy="2526498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8B3737D2-6CB8-4DD2-9A33-1F7057A79491}"/>
              </a:ext>
            </a:extLst>
          </p:cNvPr>
          <p:cNvSpPr txBox="1"/>
          <p:nvPr/>
        </p:nvSpPr>
        <p:spPr>
          <a:xfrm>
            <a:off x="319087" y="5657671"/>
            <a:ext cx="4886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Checks whether a given move is legal and if it results in winning the game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2052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02D872-FB0F-4DB3-9C26-13A35CEC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Ranking class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7C61A974-823D-45BD-8A4D-67B1CDB84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9256" y="1810233"/>
            <a:ext cx="6691581" cy="2600902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E51BE132-74B5-44FE-B80F-3032AA3B5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810233"/>
            <a:ext cx="5221397" cy="2991907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964872B0-E470-4CE7-92B0-6C277B97B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256" y="4538135"/>
            <a:ext cx="6382231" cy="2142082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19BB8B09-9338-41A3-B8C1-F95C57F32F0B}"/>
              </a:ext>
            </a:extLst>
          </p:cNvPr>
          <p:cNvSpPr txBox="1"/>
          <p:nvPr/>
        </p:nvSpPr>
        <p:spPr>
          <a:xfrm>
            <a:off x="293207" y="5283199"/>
            <a:ext cx="470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Keeps track of the game results </a:t>
            </a:r>
          </a:p>
          <a:p>
            <a:r>
              <a:rPr lang="en-GB" dirty="0"/>
              <a:t>in a non-volatile way</a:t>
            </a:r>
          </a:p>
        </p:txBody>
      </p:sp>
    </p:spTree>
    <p:extLst>
      <p:ext uri="{BB962C8B-B14F-4D97-AF65-F5344CB8AC3E}">
        <p14:creationId xmlns:p14="http://schemas.microsoft.com/office/powerpoint/2010/main" val="2024050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C11B7B-F9CF-4C7E-B85F-8D1F1AAC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class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3ACAB1AC-4A69-4439-80D6-74EAAE108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8222" y="1532211"/>
            <a:ext cx="2969839" cy="2621497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74B1DCA5-8BE0-409A-88D2-968B5A2D0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41" y="1549400"/>
            <a:ext cx="5076058" cy="2621497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A3385BF8-FA42-48DB-9A68-8F5622927655}"/>
              </a:ext>
            </a:extLst>
          </p:cNvPr>
          <p:cNvSpPr txBox="1"/>
          <p:nvPr/>
        </p:nvSpPr>
        <p:spPr>
          <a:xfrm>
            <a:off x="9188718" y="253079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(…)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703FAA28-1830-47E4-9779-D15B02163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161" y="3741798"/>
            <a:ext cx="3788828" cy="3009565"/>
          </a:xfrm>
          <a:prstGeom prst="rect">
            <a:avLst/>
          </a:prstGeom>
        </p:spPr>
      </p:pic>
      <p:sp>
        <p:nvSpPr>
          <p:cNvPr id="11" name="Pil: høyre 10">
            <a:extLst>
              <a:ext uri="{FF2B5EF4-FFF2-40B4-BE49-F238E27FC236}">
                <a16:creationId xmlns:a16="http://schemas.microsoft.com/office/drawing/2014/main" id="{280EDDE8-AFCD-4A39-8E03-606A02C1F1C7}"/>
              </a:ext>
            </a:extLst>
          </p:cNvPr>
          <p:cNvSpPr/>
          <p:nvPr/>
        </p:nvSpPr>
        <p:spPr>
          <a:xfrm>
            <a:off x="8432799" y="2637142"/>
            <a:ext cx="798742" cy="1817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Pil: høyre 11">
            <a:extLst>
              <a:ext uri="{FF2B5EF4-FFF2-40B4-BE49-F238E27FC236}">
                <a16:creationId xmlns:a16="http://schemas.microsoft.com/office/drawing/2014/main" id="{F3CEDCBB-3BA0-4277-A4E4-1CEBEABA4830}"/>
              </a:ext>
            </a:extLst>
          </p:cNvPr>
          <p:cNvSpPr/>
          <p:nvPr/>
        </p:nvSpPr>
        <p:spPr>
          <a:xfrm rot="5400000">
            <a:off x="9082054" y="3190062"/>
            <a:ext cx="798742" cy="18176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8F496F6F-C5EA-47F7-BC96-4BF69F1167E8}"/>
              </a:ext>
            </a:extLst>
          </p:cNvPr>
          <p:cNvSpPr/>
          <p:nvPr/>
        </p:nvSpPr>
        <p:spPr>
          <a:xfrm>
            <a:off x="173277" y="4319601"/>
            <a:ext cx="7696338" cy="1113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Generates the opponent’s move for the </a:t>
            </a:r>
            <a:r>
              <a:rPr lang="en-US" dirty="0" err="1"/>
              <a:t>singleplayer</a:t>
            </a:r>
            <a:endParaRPr lang="en-US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Two </a:t>
            </a:r>
            <a:r>
              <a:rPr lang="en-US" dirty="0" err="1"/>
              <a:t>HashMaps</a:t>
            </a:r>
            <a:r>
              <a:rPr lang="en-US" dirty="0"/>
              <a:t> to simplify coordinate extraction and generation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00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18909D4-9155-451D-9E42-F4BE1F57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60168"/>
            <a:ext cx="8610600" cy="1293028"/>
          </a:xfrm>
        </p:spPr>
        <p:txBody>
          <a:bodyPr/>
          <a:lstStyle/>
          <a:p>
            <a:r>
              <a:rPr lang="en-GB" dirty="0" err="1"/>
              <a:t>Singleplayer</a:t>
            </a:r>
            <a:r>
              <a:rPr lang="en-GB" dirty="0"/>
              <a:t> class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F489B852-27A5-4128-B240-AC2E65009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18" y="1753196"/>
            <a:ext cx="5425581" cy="4113835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0AA91C14-B806-472B-87BE-AE4BB092C8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0" b="12627"/>
          <a:stretch/>
        </p:blipFill>
        <p:spPr>
          <a:xfrm>
            <a:off x="6519334" y="1753196"/>
            <a:ext cx="5266266" cy="2346135"/>
          </a:xfrm>
          <a:prstGeom prst="rect">
            <a:avLst/>
          </a:prstGeom>
        </p:spPr>
      </p:pic>
      <p:sp>
        <p:nvSpPr>
          <p:cNvPr id="7" name="Pil: høyre 6">
            <a:extLst>
              <a:ext uri="{FF2B5EF4-FFF2-40B4-BE49-F238E27FC236}">
                <a16:creationId xmlns:a16="http://schemas.microsoft.com/office/drawing/2014/main" id="{B7735F0D-BF6C-4BFB-A72D-71D460AFA83E}"/>
              </a:ext>
            </a:extLst>
          </p:cNvPr>
          <p:cNvSpPr/>
          <p:nvPr/>
        </p:nvSpPr>
        <p:spPr>
          <a:xfrm>
            <a:off x="5672667" y="2870200"/>
            <a:ext cx="728133" cy="2624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09959012-9654-4B2C-AC6E-2D7FDF2B6B3A}"/>
              </a:ext>
            </a:extLst>
          </p:cNvPr>
          <p:cNvSpPr txBox="1"/>
          <p:nvPr/>
        </p:nvSpPr>
        <p:spPr>
          <a:xfrm>
            <a:off x="6519334" y="4943701"/>
            <a:ext cx="5266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Implements the </a:t>
            </a:r>
            <a:r>
              <a:rPr lang="en-GB" dirty="0" err="1"/>
              <a:t>singleplayer</a:t>
            </a:r>
            <a:r>
              <a:rPr lang="en-GB" dirty="0"/>
              <a:t> functionality </a:t>
            </a:r>
          </a:p>
          <a:p>
            <a:r>
              <a:rPr lang="en-GB" dirty="0"/>
              <a:t>using the AI-class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727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610909-2DD4-45B3-88CA-027B84E85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267" y="573842"/>
            <a:ext cx="8610600" cy="1293028"/>
          </a:xfrm>
        </p:spPr>
        <p:txBody>
          <a:bodyPr/>
          <a:lstStyle/>
          <a:p>
            <a:r>
              <a:rPr lang="en-GB" dirty="0"/>
              <a:t>Multiplayer class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EC540F2-C163-4BB0-AC80-0FA3C7224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1F277D3F-AFA7-463C-8F5B-138B4973E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6" y="1557868"/>
            <a:ext cx="6041618" cy="3575652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CB94A388-4C9A-49FA-89ED-32A4BE91F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588" y="1562815"/>
            <a:ext cx="5218146" cy="4184247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CF1CFD24-5877-4347-8A6B-36D288FBEFFE}"/>
              </a:ext>
            </a:extLst>
          </p:cNvPr>
          <p:cNvSpPr/>
          <p:nvPr/>
        </p:nvSpPr>
        <p:spPr>
          <a:xfrm>
            <a:off x="601133" y="530013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Implements the multiplayer functionality</a:t>
            </a:r>
          </a:p>
        </p:txBody>
      </p:sp>
      <p:sp>
        <p:nvSpPr>
          <p:cNvPr id="7" name="Pil: høyre 6">
            <a:extLst>
              <a:ext uri="{FF2B5EF4-FFF2-40B4-BE49-F238E27FC236}">
                <a16:creationId xmlns:a16="http://schemas.microsoft.com/office/drawing/2014/main" id="{7BC1E70D-E678-417F-B1C3-352216700EB1}"/>
              </a:ext>
            </a:extLst>
          </p:cNvPr>
          <p:cNvSpPr/>
          <p:nvPr/>
        </p:nvSpPr>
        <p:spPr>
          <a:xfrm>
            <a:off x="6281363" y="3175000"/>
            <a:ext cx="446055" cy="254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23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02A412-0DB3-4F74-BCAC-ACDA453D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0" y="764373"/>
            <a:ext cx="9696450" cy="1293028"/>
          </a:xfrm>
        </p:spPr>
        <p:txBody>
          <a:bodyPr/>
          <a:lstStyle/>
          <a:p>
            <a:r>
              <a:rPr lang="en-GB" dirty="0"/>
              <a:t>Development and external tools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1C15BCF-D3AD-4073-9959-5667A9CA7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1" y="2057400"/>
            <a:ext cx="6305550" cy="465772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established a GitHub repository to handle version control and manage collaboration.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also used </a:t>
            </a:r>
            <a:r>
              <a:rPr lang="en-US" dirty="0" err="1"/>
              <a:t>KakaoTalk</a:t>
            </a:r>
            <a:r>
              <a:rPr lang="en-US" dirty="0"/>
              <a:t> to discuss various aspects of the development and cooperation, when we weren’t able to meet in person.</a:t>
            </a:r>
            <a:endParaRPr lang="nb-NO" dirty="0"/>
          </a:p>
          <a:p>
            <a:endParaRPr lang="en-GB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7FB74EB-08E8-4670-9D78-6E0FFC6B6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04" y="1997310"/>
            <a:ext cx="5701746" cy="47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62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590792-2A52-4478-9BDD-AC0AFE19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BF4508F-7EC8-45F3-B74D-733D5FBE5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7654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047A-F628-144C-ABF9-B7E86086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Go-</a:t>
            </a:r>
            <a:r>
              <a:rPr lang="de-DE" dirty="0" err="1"/>
              <a:t>Moku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11462-2A3B-2645-987C-B381423FF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find game-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interesting</a:t>
            </a:r>
            <a:r>
              <a:rPr lang="de-DE" dirty="0"/>
              <a:t> and </a:t>
            </a:r>
            <a:r>
              <a:rPr lang="de-DE" dirty="0" err="1"/>
              <a:t>motivating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Go-</a:t>
            </a:r>
            <a:r>
              <a:rPr lang="de-DE" dirty="0" err="1"/>
              <a:t>Moku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appropriate</a:t>
            </a:r>
            <a:r>
              <a:rPr lang="de-DE" dirty="0"/>
              <a:t> game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execuction</a:t>
            </a:r>
            <a:r>
              <a:rPr lang="de-DE" dirty="0"/>
              <a:t> (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weren‘t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Graphical</a:t>
            </a:r>
            <a:r>
              <a:rPr lang="de-DE" dirty="0"/>
              <a:t> User Interface)</a:t>
            </a:r>
          </a:p>
          <a:p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Korean game</a:t>
            </a:r>
          </a:p>
        </p:txBody>
      </p:sp>
    </p:spTree>
    <p:extLst>
      <p:ext uri="{BB962C8B-B14F-4D97-AF65-F5344CB8AC3E}">
        <p14:creationId xmlns:p14="http://schemas.microsoft.com/office/powerpoint/2010/main" val="373246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FE0E-C513-4142-A1C6-869AA88E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Introduction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50EE8-899F-7449-8F12-47D3B670F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latin typeface="Garamond" panose="02020404030301010803" pitchFamily="18" charset="0"/>
              </a:rPr>
              <a:t>Abstract </a:t>
            </a:r>
            <a:r>
              <a:rPr lang="de-DE" sz="2800" dirty="0" err="1">
                <a:latin typeface="Garamond" panose="02020404030301010803" pitchFamily="18" charset="0"/>
              </a:rPr>
              <a:t>strategy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board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game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</a:p>
          <a:p>
            <a:r>
              <a:rPr lang="de-DE" sz="2800" dirty="0">
                <a:latin typeface="Garamond" panose="02020404030301010803" pitchFamily="18" charset="0"/>
              </a:rPr>
              <a:t>The </a:t>
            </a:r>
            <a:r>
              <a:rPr lang="de-DE" sz="2800" dirty="0" err="1">
                <a:latin typeface="Garamond" panose="02020404030301010803" pitchFamily="18" charset="0"/>
              </a:rPr>
              <a:t>board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consists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of</a:t>
            </a:r>
            <a:r>
              <a:rPr lang="de-DE" sz="2800" dirty="0">
                <a:latin typeface="Garamond" panose="02020404030301010803" pitchFamily="18" charset="0"/>
              </a:rPr>
              <a:t> 15 (horizontal </a:t>
            </a:r>
            <a:r>
              <a:rPr lang="de-DE" sz="2800" dirty="0" err="1">
                <a:latin typeface="Garamond" panose="02020404030301010803" pitchFamily="18" charset="0"/>
              </a:rPr>
              <a:t>lines</a:t>
            </a:r>
            <a:r>
              <a:rPr lang="de-DE" sz="2800" dirty="0">
                <a:latin typeface="Garamond" panose="02020404030301010803" pitchFamily="18" charset="0"/>
              </a:rPr>
              <a:t>) x 15 ( </a:t>
            </a:r>
            <a:r>
              <a:rPr lang="de-DE" sz="2800" dirty="0" err="1">
                <a:latin typeface="Garamond" panose="02020404030301010803" pitchFamily="18" charset="0"/>
              </a:rPr>
              <a:t>vertical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lines</a:t>
            </a:r>
            <a:r>
              <a:rPr lang="de-DE" sz="2800" dirty="0">
                <a:latin typeface="Garamond" panose="02020404030301010803" pitchFamily="18" charset="0"/>
              </a:rPr>
              <a:t>)</a:t>
            </a:r>
          </a:p>
          <a:p>
            <a:r>
              <a:rPr lang="de-DE" sz="2800" dirty="0">
                <a:latin typeface="Garamond" panose="02020404030301010803" pitchFamily="18" charset="0"/>
              </a:rPr>
              <a:t>Horizontal </a:t>
            </a:r>
            <a:r>
              <a:rPr lang="de-DE" sz="2800" dirty="0" err="1">
                <a:latin typeface="Garamond" panose="02020404030301010803" pitchFamily="18" charset="0"/>
              </a:rPr>
              <a:t>lines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are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marked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with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numbers</a:t>
            </a:r>
            <a:r>
              <a:rPr lang="de-DE" sz="2800" dirty="0">
                <a:latin typeface="Garamond" panose="02020404030301010803" pitchFamily="18" charset="0"/>
              </a:rPr>
              <a:t>, </a:t>
            </a:r>
            <a:r>
              <a:rPr lang="de-DE" sz="2800" dirty="0" err="1">
                <a:latin typeface="Garamond" panose="02020404030301010803" pitchFamily="18" charset="0"/>
              </a:rPr>
              <a:t>whereas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vertical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lines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with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capital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letters</a:t>
            </a:r>
            <a:endParaRPr lang="de-DE" sz="2800" dirty="0">
              <a:latin typeface="Garamond" panose="02020404030301010803" pitchFamily="18" charset="0"/>
            </a:endParaRPr>
          </a:p>
          <a:p>
            <a:r>
              <a:rPr lang="de-DE" sz="2800" dirty="0" err="1">
                <a:latin typeface="Garamond" panose="02020404030301010803" pitchFamily="18" charset="0"/>
              </a:rPr>
              <a:t>Two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players</a:t>
            </a:r>
            <a:r>
              <a:rPr lang="de-DE" sz="2800" dirty="0">
                <a:latin typeface="Garamond" panose="02020404030301010803" pitchFamily="18" charset="0"/>
              </a:rPr>
              <a:t>: O(1st ) X(2nd); O </a:t>
            </a:r>
            <a:r>
              <a:rPr lang="de-DE" sz="2800" dirty="0" err="1">
                <a:latin typeface="Garamond" panose="02020404030301010803" pitchFamily="18" charset="0"/>
              </a:rPr>
              <a:t>is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the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player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who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starts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the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game</a:t>
            </a:r>
            <a:endParaRPr lang="de-DE" sz="2800" dirty="0">
              <a:latin typeface="Garamond" panose="02020404030301010803" pitchFamily="18" charset="0"/>
            </a:endParaRPr>
          </a:p>
          <a:p>
            <a:r>
              <a:rPr lang="de-DE" sz="2800" dirty="0">
                <a:latin typeface="Garamond" panose="02020404030301010803" pitchFamily="18" charset="0"/>
              </a:rPr>
              <a:t>Every </a:t>
            </a:r>
            <a:r>
              <a:rPr lang="de-DE" sz="2800" dirty="0" err="1">
                <a:latin typeface="Garamond" panose="02020404030301010803" pitchFamily="18" charset="0"/>
              </a:rPr>
              <a:t>player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takes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turns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to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mark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their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own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sign</a:t>
            </a:r>
            <a:r>
              <a:rPr lang="de-DE" sz="2800" dirty="0">
                <a:latin typeface="Garamond" panose="02020404030301010803" pitchFamily="18" charset="0"/>
              </a:rPr>
              <a:t> (O </a:t>
            </a:r>
            <a:r>
              <a:rPr lang="de-DE" sz="2800" dirty="0" err="1">
                <a:latin typeface="Garamond" panose="02020404030301010803" pitchFamily="18" charset="0"/>
              </a:rPr>
              <a:t>or</a:t>
            </a:r>
            <a:r>
              <a:rPr lang="de-DE" sz="2800" dirty="0">
                <a:latin typeface="Garamond" panose="02020404030301010803" pitchFamily="18" charset="0"/>
              </a:rPr>
              <a:t> X) in </a:t>
            </a:r>
            <a:r>
              <a:rPr lang="de-DE" sz="2800" dirty="0" err="1">
                <a:latin typeface="Garamond" panose="02020404030301010803" pitchFamily="18" charset="0"/>
              </a:rPr>
              <a:t>the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board</a:t>
            </a:r>
            <a:endParaRPr lang="de-DE" sz="2800" dirty="0">
              <a:latin typeface="Garamond" panose="02020404030301010803" pitchFamily="18" charset="0"/>
            </a:endParaRPr>
          </a:p>
          <a:p>
            <a:r>
              <a:rPr lang="de-DE" sz="2800" dirty="0">
                <a:latin typeface="Garamond" panose="02020404030301010803" pitchFamily="18" charset="0"/>
              </a:rPr>
              <a:t>The </a:t>
            </a:r>
            <a:r>
              <a:rPr lang="de-DE" sz="2800" dirty="0" err="1">
                <a:latin typeface="Garamond" panose="02020404030301010803" pitchFamily="18" charset="0"/>
              </a:rPr>
              <a:t>program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doesn‘t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provide</a:t>
            </a:r>
            <a:r>
              <a:rPr lang="de-DE" sz="2800" dirty="0">
                <a:latin typeface="Garamond" panose="02020404030301010803" pitchFamily="18" charset="0"/>
              </a:rPr>
              <a:t> a GUI, so </a:t>
            </a:r>
            <a:r>
              <a:rPr lang="de-DE" sz="2800" dirty="0" err="1">
                <a:latin typeface="Garamond" panose="02020404030301010803" pitchFamily="18" charset="0"/>
              </a:rPr>
              <a:t>it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can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be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played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only</a:t>
            </a:r>
            <a:r>
              <a:rPr lang="de-DE" sz="2800" dirty="0">
                <a:latin typeface="Garamond" panose="02020404030301010803" pitchFamily="18" charset="0"/>
              </a:rPr>
              <a:t> in </a:t>
            </a:r>
            <a:r>
              <a:rPr lang="de-DE" sz="2800" dirty="0" err="1">
                <a:latin typeface="Garamond" panose="02020404030301010803" pitchFamily="18" charset="0"/>
              </a:rPr>
              <a:t>through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the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command</a:t>
            </a:r>
            <a:r>
              <a:rPr lang="de-DE" sz="2800" dirty="0">
                <a:latin typeface="Garamond" panose="02020404030301010803" pitchFamily="18" charset="0"/>
              </a:rPr>
              <a:t> </a:t>
            </a:r>
            <a:r>
              <a:rPr lang="de-DE" sz="2800" dirty="0" err="1">
                <a:latin typeface="Garamond" panose="02020404030301010803" pitchFamily="18" charset="0"/>
              </a:rPr>
              <a:t>line</a:t>
            </a:r>
            <a:endParaRPr lang="de-DE" sz="2800" dirty="0">
              <a:latin typeface="Garamond" panose="02020404030301010803" pitchFamily="18" charset="0"/>
            </a:endParaRPr>
          </a:p>
          <a:p>
            <a:endParaRPr lang="de-DE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3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8DA9945-BCC2-4E0D-ADCD-15B01BF2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description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7D25D0B-2CB4-48A1-9B41-7D7D6C885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Terminal output: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F57D9A80-1472-4216-A711-84B12DF4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819264"/>
            <a:ext cx="10500360" cy="353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8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139766-83D1-4B8B-AC09-092A3F1E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520791F4-455F-4149-94A0-78EA34CB5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579"/>
          <a:stretch/>
        </p:blipFill>
        <p:spPr>
          <a:xfrm>
            <a:off x="177449" y="2289175"/>
            <a:ext cx="3899251" cy="4024313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4A0D5DDD-0BDF-40A4-91C1-DDE01BEAC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75" y="2289175"/>
            <a:ext cx="3752850" cy="3979804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D9711868-F7F7-4A1B-A331-5BAF61F85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706" y="2289175"/>
            <a:ext cx="3558245" cy="39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1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3858586-AB88-4414-AD63-D1CD83C6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BE6CDD42-5CC8-4471-9C9D-6562234DF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513" y="1274451"/>
            <a:ext cx="7292974" cy="509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4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89BAF8-135C-4163-B6D6-D59731C8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D9DFD55E-4FCC-4AD6-9AEA-DC97368CE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741" y="1562100"/>
            <a:ext cx="7973309" cy="491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27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087301-CA18-415D-99EF-9E933441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88148"/>
            <a:ext cx="8610600" cy="1293028"/>
          </a:xfrm>
        </p:spPr>
        <p:txBody>
          <a:bodyPr/>
          <a:lstStyle/>
          <a:p>
            <a:r>
              <a:rPr lang="en-GB" dirty="0"/>
              <a:t>Main class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593E1073-9EBB-4E25-994D-2FF8C139A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2359" y="1704976"/>
            <a:ext cx="7816789" cy="4884738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2BF88B21-0053-4D87-A8AD-AFCDFA14C7BB}"/>
              </a:ext>
            </a:extLst>
          </p:cNvPr>
          <p:cNvSpPr/>
          <p:nvPr/>
        </p:nvSpPr>
        <p:spPr>
          <a:xfrm>
            <a:off x="132852" y="1997839"/>
            <a:ext cx="42190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Contains the driving code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main method runs through a infinite loop which presents the user with the main menu and the different alternatives. 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478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5A1A299-A0A5-4273-ACB2-47E76755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7198"/>
            <a:ext cx="8610600" cy="1293028"/>
          </a:xfrm>
        </p:spPr>
        <p:txBody>
          <a:bodyPr/>
          <a:lstStyle/>
          <a:p>
            <a:r>
              <a:rPr lang="en-GB" dirty="0"/>
              <a:t>Board class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77DACA2-EFB1-416A-A50F-97394301B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099" y="1752700"/>
            <a:ext cx="5514975" cy="2171700"/>
          </a:xfrm>
        </p:spPr>
        <p:txBody>
          <a:bodyPr/>
          <a:lstStyle/>
          <a:p>
            <a:r>
              <a:rPr lang="en-GB" dirty="0"/>
              <a:t>Constructs and displays the board</a:t>
            </a:r>
          </a:p>
          <a:p>
            <a:endParaRPr lang="en-GB" dirty="0"/>
          </a:p>
          <a:p>
            <a:r>
              <a:rPr lang="en-GB" dirty="0"/>
              <a:t>Inserts stones into the board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8572BAF5-B9E8-40C3-BC5A-A7A38A208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556526"/>
            <a:ext cx="6638925" cy="509192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C151C963-D6E5-407B-8DEC-F11874192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0" y="3933925"/>
            <a:ext cx="5429250" cy="267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839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1332</TotalTime>
  <Words>295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Garamond</vt:lpstr>
      <vt:lpstr>Vapor Trail</vt:lpstr>
      <vt:lpstr>Go-Moku Game (Five-in-row)</vt:lpstr>
      <vt:lpstr>Why Go-Moku?</vt:lpstr>
      <vt:lpstr>Introduction</vt:lpstr>
      <vt:lpstr>Program description</vt:lpstr>
      <vt:lpstr>PowerPoint-presentasjon</vt:lpstr>
      <vt:lpstr>PowerPoint-presentasjon</vt:lpstr>
      <vt:lpstr>PowerPoint-presentasjon</vt:lpstr>
      <vt:lpstr>Main class</vt:lpstr>
      <vt:lpstr>Board class</vt:lpstr>
      <vt:lpstr>Move class</vt:lpstr>
      <vt:lpstr>Ranking class</vt:lpstr>
      <vt:lpstr>Ai class</vt:lpstr>
      <vt:lpstr>Singleplayer class</vt:lpstr>
      <vt:lpstr>Multiplayer class</vt:lpstr>
      <vt:lpstr>Development and external tools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Go-Moku Game (Five-in-row)</dc:title>
  <dc:creator>Rakipi, Junik</dc:creator>
  <cp:lastModifiedBy>Simen Sverdrup</cp:lastModifiedBy>
  <cp:revision>54</cp:revision>
  <dcterms:created xsi:type="dcterms:W3CDTF">2019-06-06T10:48:15Z</dcterms:created>
  <dcterms:modified xsi:type="dcterms:W3CDTF">2019-06-08T08:28:00Z</dcterms:modified>
</cp:coreProperties>
</file>