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2" r:id="rId3"/>
    <p:sldId id="465" r:id="rId4"/>
    <p:sldId id="456" r:id="rId5"/>
    <p:sldId id="466" r:id="rId6"/>
    <p:sldId id="442" r:id="rId7"/>
    <p:sldId id="423" r:id="rId8"/>
    <p:sldId id="468" r:id="rId9"/>
    <p:sldId id="467" r:id="rId10"/>
    <p:sldId id="469" r:id="rId11"/>
    <p:sldId id="460" r:id="rId12"/>
    <p:sldId id="461" r:id="rId13"/>
    <p:sldId id="474" r:id="rId14"/>
    <p:sldId id="464" r:id="rId15"/>
    <p:sldId id="445" r:id="rId16"/>
    <p:sldId id="470" r:id="rId17"/>
    <p:sldId id="471" r:id="rId18"/>
    <p:sldId id="473" r:id="rId19"/>
    <p:sldId id="475" r:id="rId20"/>
    <p:sldId id="478" r:id="rId21"/>
    <p:sldId id="476" r:id="rId22"/>
  </p:sldIdLst>
  <p:sldSz cx="9144000" cy="6858000" type="screen4x3"/>
  <p:notesSz cx="7104063" cy="10234613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Y견고딕" panose="02030600000101010101" pitchFamily="18" charset="-127"/>
      <p:regular r:id="rId29"/>
    </p:embeddedFont>
    <p:embeddedFont>
      <p:font typeface="Tahoma" panose="020B0604030504040204" pitchFamily="34" charset="0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FE40A38-0394-4C72-A163-78CEAE904879}">
          <p14:sldIdLst>
            <p14:sldId id="256"/>
            <p14:sldId id="282"/>
            <p14:sldId id="465"/>
            <p14:sldId id="456"/>
            <p14:sldId id="466"/>
            <p14:sldId id="442"/>
            <p14:sldId id="423"/>
            <p14:sldId id="468"/>
            <p14:sldId id="467"/>
            <p14:sldId id="469"/>
            <p14:sldId id="460"/>
            <p14:sldId id="461"/>
            <p14:sldId id="474"/>
            <p14:sldId id="464"/>
            <p14:sldId id="445"/>
            <p14:sldId id="470"/>
            <p14:sldId id="471"/>
            <p14:sldId id="473"/>
            <p14:sldId id="475"/>
            <p14:sldId id="478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1" userDrawn="1">
          <p15:clr>
            <a:srgbClr val="A4A3A4"/>
          </p15:clr>
        </p15:guide>
        <p15:guide id="3" orient="horz" pos="3224" userDrawn="1">
          <p15:clr>
            <a:srgbClr val="A4A3A4"/>
          </p15:clr>
        </p15:guide>
        <p15:guide id="4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0C0C0C"/>
    <a:srgbClr val="F1F3F4"/>
    <a:srgbClr val="FBFCFD"/>
    <a:srgbClr val="232F3E"/>
    <a:srgbClr val="E6E6E6"/>
    <a:srgbClr val="7F7F7F"/>
    <a:srgbClr val="FAFAFA"/>
    <a:srgbClr val="E8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76" autoAdjust="0"/>
    <p:restoredTop sz="94660"/>
  </p:normalViewPr>
  <p:slideViewPr>
    <p:cSldViewPr>
      <p:cViewPr>
        <p:scale>
          <a:sx n="125" d="100"/>
          <a:sy n="125" d="100"/>
        </p:scale>
        <p:origin x="468" y="-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90"/>
      </p:cViewPr>
      <p:guideLst>
        <p:guide orient="horz" pos="2880"/>
        <p:guide pos="2161"/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DD303BF-D21A-45DA-B48A-F73A92854417}" type="datetimeFigureOut">
              <a:rPr lang="ko-KR" altLang="en-US" smtClean="0"/>
              <a:pPr/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DECCA4F-5B00-4D3D-9DED-6138E8151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8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278CDED-E952-41F2-A53B-C1815A6F8B29}" type="datetimeFigureOut">
              <a:rPr lang="ko-KR" altLang="en-US" smtClean="0"/>
              <a:pPr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9796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872135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ko-KR" altLang="en-US" dirty="0"/>
              <a:t>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92215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소제목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908720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2192" y="609329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46450" t="22400"/>
          <a:stretch>
            <a:fillRect/>
          </a:stretch>
        </p:blipFill>
        <p:spPr bwMode="auto">
          <a:xfrm>
            <a:off x="0" y="0"/>
            <a:ext cx="4896544" cy="399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3491880" y="1844824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4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1823" t="35867"/>
          <a:stretch>
            <a:fillRect/>
          </a:stretch>
        </p:blipFill>
        <p:spPr bwMode="auto">
          <a:xfrm>
            <a:off x="0" y="0"/>
            <a:ext cx="3490864" cy="329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간지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978916"/>
            <a:ext cx="3754438" cy="403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4"/>
          </p:nvPr>
        </p:nvSpPr>
        <p:spPr>
          <a:xfrm>
            <a:off x="4932362" y="1978916"/>
            <a:ext cx="3754438" cy="403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4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978916"/>
            <a:ext cx="8229600" cy="403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0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5" descr="Picture 5"/>
          <p:cNvPicPr>
            <a:picLocks noChangeAspect="1"/>
          </p:cNvPicPr>
          <p:nvPr/>
        </p:nvPicPr>
        <p:blipFill>
          <a:blip r:embed="rId2"/>
          <a:srcRect l="69687" t="54066"/>
          <a:stretch>
            <a:fillRect/>
          </a:stretch>
        </p:blipFill>
        <p:spPr>
          <a:xfrm>
            <a:off x="-1" y="-1"/>
            <a:ext cx="2771802" cy="2362574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제목 텍스트"/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직선 연결선 7"/>
          <p:cNvSpPr/>
          <p:nvPr/>
        </p:nvSpPr>
        <p:spPr>
          <a:xfrm>
            <a:off x="12192" y="6560776"/>
            <a:ext cx="9108001" cy="1"/>
          </a:xfrm>
          <a:prstGeom prst="line">
            <a:avLst/>
          </a:prstGeom>
          <a:ln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978916"/>
            <a:ext cx="8229600" cy="4032251"/>
          </a:xfrm>
          <a:prstGeom prst="rect">
            <a:avLst/>
          </a:prstGeom>
        </p:spPr>
        <p:txBody>
          <a:bodyPr>
            <a:normAutofit/>
          </a:bodyPr>
          <a:lstStyle>
            <a:lvl1pPr marL="342899" indent="-342899">
              <a:defRPr sz="27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defRPr sz="27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defRPr sz="27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defRPr sz="27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defRPr sz="27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73" name="TextBox 9"/>
          <p:cNvSpPr txBox="1"/>
          <p:nvPr/>
        </p:nvSpPr>
        <p:spPr>
          <a:xfrm>
            <a:off x="323527" y="6575369"/>
            <a:ext cx="151217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CNLAB. SKKU</a:t>
            </a:r>
          </a:p>
        </p:txBody>
      </p:sp>
    </p:spTree>
    <p:extLst>
      <p:ext uri="{BB962C8B-B14F-4D97-AF65-F5344CB8AC3E}">
        <p14:creationId xmlns:p14="http://schemas.microsoft.com/office/powerpoint/2010/main" val="2386445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3" r:id="rId7"/>
    <p:sldLayoutId id="2147483656" r:id="rId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aws.amazon.com/pythonsdk/?id=docs_gateway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atherstack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atherstack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eatherstac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AWS S3 with Opensource API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App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2) Weather_db.txt in </a:t>
            </a:r>
            <a:r>
              <a:rPr lang="en-US" dirty="0" err="1"/>
              <a:t>icampus</a:t>
            </a:r>
            <a:br>
              <a:rPr lang="en-US" altLang="ko-KR" dirty="0"/>
            </a:b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D2849-EE99-7A6A-DA3E-A223D4FFDA90}"/>
              </a:ext>
            </a:extLst>
          </p:cNvPr>
          <p:cNvSpPr txBox="1"/>
          <p:nvPr/>
        </p:nvSpPr>
        <p:spPr>
          <a:xfrm>
            <a:off x="5499140" y="2636912"/>
            <a:ext cx="325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>
                <a:solidFill>
                  <a:srgbClr val="FF0000"/>
                </a:solidFill>
              </a:rPr>
              <a:t>3 line file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>
                <a:solidFill>
                  <a:srgbClr val="FF0000"/>
                </a:solidFill>
              </a:rPr>
              <a:t>Name/1 white space/Region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69E17-F2E7-4197-7297-4D0DD09E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48" y="1911272"/>
            <a:ext cx="2006703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560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735" y="637828"/>
            <a:ext cx="879532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altLang="ko-KR" dirty="0"/>
              <a:t>3) Create upload, read function in python flask server</a:t>
            </a:r>
            <a:endParaRPr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6B310E-3C9E-644D-20B4-32701EF510F4}"/>
              </a:ext>
            </a:extLst>
          </p:cNvPr>
          <p:cNvSpPr/>
          <p:nvPr/>
        </p:nvSpPr>
        <p:spPr>
          <a:xfrm>
            <a:off x="338242" y="1412776"/>
            <a:ext cx="5112568" cy="4975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import boto3, io, </a:t>
            </a:r>
            <a:r>
              <a:rPr lang="en-US" altLang="ko-KR" sz="1000" dirty="0" err="1">
                <a:solidFill>
                  <a:schemeClr val="tx1"/>
                </a:solidFill>
              </a:rPr>
              <a:t>json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from flask import Flask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from flask import request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from flask import </a:t>
            </a:r>
            <a:r>
              <a:rPr lang="en-US" altLang="ko-KR" sz="1000" dirty="0" err="1">
                <a:solidFill>
                  <a:schemeClr val="tx1"/>
                </a:solidFill>
              </a:rPr>
              <a:t>jsonify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from </a:t>
            </a:r>
            <a:r>
              <a:rPr lang="en-US" altLang="ko-KR" sz="1000" dirty="0" err="1">
                <a:solidFill>
                  <a:schemeClr val="tx1"/>
                </a:solidFill>
              </a:rPr>
              <a:t>werkzeug.serving</a:t>
            </a:r>
            <a:r>
              <a:rPr lang="en-US" altLang="ko-KR" sz="1000" dirty="0">
                <a:solidFill>
                  <a:schemeClr val="tx1"/>
                </a:solidFill>
              </a:rPr>
              <a:t> import </a:t>
            </a:r>
            <a:r>
              <a:rPr lang="en-US" altLang="ko-KR" sz="1000" dirty="0" err="1">
                <a:solidFill>
                  <a:schemeClr val="tx1"/>
                </a:solidFill>
              </a:rPr>
              <a:t>WSGIRequestHandler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WSGIRequestHandler.protocol_version</a:t>
            </a:r>
            <a:r>
              <a:rPr lang="en-US" altLang="ko-KR" sz="1000" dirty="0">
                <a:solidFill>
                  <a:schemeClr val="tx1"/>
                </a:solidFill>
              </a:rPr>
              <a:t> = "HTTP/1.1"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app = Flask(__name__)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file_name</a:t>
            </a:r>
            <a:r>
              <a:rPr lang="en-US" altLang="ko-KR" sz="1000" dirty="0">
                <a:solidFill>
                  <a:schemeClr val="tx1"/>
                </a:solidFill>
              </a:rPr>
              <a:t>="weather_db.txt"   </a:t>
            </a:r>
            <a:r>
              <a:rPr lang="en-US" altLang="ko-KR" sz="1000" dirty="0">
                <a:solidFill>
                  <a:srgbClr val="FF0000"/>
                </a:solidFill>
              </a:rPr>
              <a:t># Download from </a:t>
            </a:r>
            <a:r>
              <a:rPr lang="en-US" altLang="ko-KR" sz="1000" dirty="0" err="1">
                <a:solidFill>
                  <a:srgbClr val="FF0000"/>
                </a:solidFill>
              </a:rPr>
              <a:t>Icampus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bucket_name</a:t>
            </a:r>
            <a:r>
              <a:rPr lang="en-US" altLang="ko-KR" sz="1000" dirty="0">
                <a:solidFill>
                  <a:schemeClr val="tx1"/>
                </a:solidFill>
              </a:rPr>
              <a:t>="zappa-25gcc7ox6"  </a:t>
            </a:r>
            <a:r>
              <a:rPr lang="en-US" altLang="ko-KR" sz="1000" dirty="0">
                <a:solidFill>
                  <a:srgbClr val="FF0000"/>
                </a:solidFill>
              </a:rPr>
              <a:t># Your bucket name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file_key</a:t>
            </a:r>
            <a:r>
              <a:rPr lang="en-US" altLang="ko-KR" sz="1000" dirty="0">
                <a:solidFill>
                  <a:schemeClr val="tx1"/>
                </a:solidFill>
              </a:rPr>
              <a:t>="weather_db.txt"    </a:t>
            </a:r>
            <a:r>
              <a:rPr lang="en-US" altLang="ko-KR" sz="1000" dirty="0">
                <a:solidFill>
                  <a:srgbClr val="FF0000"/>
                </a:solidFill>
              </a:rPr>
              <a:t># Same with file name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@app.route("/upload", methods=['GET'])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def upload():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global </a:t>
            </a:r>
            <a:r>
              <a:rPr lang="en-US" altLang="ko-KR" sz="1000" dirty="0" err="1">
                <a:solidFill>
                  <a:schemeClr val="tx1"/>
                </a:solidFill>
              </a:rPr>
              <a:t>file_name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bucket_name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file_key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s3 = boto3.client("s3")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srgbClr val="FF0000"/>
                </a:solidFill>
              </a:rPr>
              <a:t># case 1 : upload your local file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s3.upload_file(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    Filename=</a:t>
            </a:r>
            <a:r>
              <a:rPr lang="en-US" altLang="ko-KR" sz="1000" dirty="0" err="1">
                <a:solidFill>
                  <a:schemeClr val="tx1"/>
                </a:solidFill>
              </a:rPr>
              <a:t>file_name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    Bucket=</a:t>
            </a:r>
            <a:r>
              <a:rPr lang="en-US" altLang="ko-KR" sz="1000" dirty="0" err="1">
                <a:solidFill>
                  <a:schemeClr val="tx1"/>
                </a:solidFill>
              </a:rPr>
              <a:t>bucket_name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    Key=</a:t>
            </a:r>
            <a:r>
              <a:rPr lang="en-US" altLang="ko-KR" sz="1000" dirty="0" err="1">
                <a:solidFill>
                  <a:schemeClr val="tx1"/>
                </a:solidFill>
              </a:rPr>
              <a:t>file_key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srgbClr val="FF0000"/>
                </a:solidFill>
              </a:rPr>
              <a:t># case 2 : upload new file by </a:t>
            </a:r>
            <a:r>
              <a:rPr lang="en-US" altLang="ko-KR" sz="1000" dirty="0" err="1">
                <a:solidFill>
                  <a:srgbClr val="FF0000"/>
                </a:solidFill>
              </a:rPr>
              <a:t>stringIO</a:t>
            </a:r>
            <a:r>
              <a:rPr lang="en-US" altLang="ko-KR" sz="1000" dirty="0">
                <a:solidFill>
                  <a:srgbClr val="FF0000"/>
                </a:solidFill>
              </a:rPr>
              <a:t> body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contents="My string to save to s3 object"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fake_handle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io.StringIO</a:t>
            </a:r>
            <a:r>
              <a:rPr lang="en-US" altLang="ko-KR" sz="1000" dirty="0">
                <a:solidFill>
                  <a:schemeClr val="tx1"/>
                </a:solidFill>
              </a:rPr>
              <a:t>(contents)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s3.put_object(Bucket=</a:t>
            </a:r>
            <a:r>
              <a:rPr lang="en-US" altLang="ko-KR" sz="1000" dirty="0" err="1">
                <a:solidFill>
                  <a:schemeClr val="tx1"/>
                </a:solidFill>
              </a:rPr>
              <a:t>bucket_name</a:t>
            </a:r>
            <a:r>
              <a:rPr lang="en-US" altLang="ko-KR" sz="1000" dirty="0">
                <a:solidFill>
                  <a:schemeClr val="tx1"/>
                </a:solidFill>
              </a:rPr>
              <a:t>, Key="stringIO_test.txt", Body=</a:t>
            </a:r>
            <a:r>
              <a:rPr lang="en-US" altLang="ko-KR" sz="1000" dirty="0" err="1">
                <a:solidFill>
                  <a:schemeClr val="tx1"/>
                </a:solidFill>
              </a:rPr>
              <a:t>fake_handle.read</a:t>
            </a:r>
            <a:r>
              <a:rPr lang="en-US" altLang="ko-KR" sz="1000" dirty="0">
                <a:solidFill>
                  <a:schemeClr val="tx1"/>
                </a:solidFill>
              </a:rPr>
              <a:t>())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print("upload finish")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jsonify</a:t>
            </a:r>
            <a:r>
              <a:rPr lang="en-US" altLang="ko-KR" sz="1000" dirty="0">
                <a:solidFill>
                  <a:schemeClr val="tx1"/>
                </a:solidFill>
              </a:rPr>
              <a:t>("upload finish")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D6F25A-B35A-7A18-F376-4C404F66C96D}"/>
              </a:ext>
            </a:extLst>
          </p:cNvPr>
          <p:cNvSpPr/>
          <p:nvPr/>
        </p:nvSpPr>
        <p:spPr>
          <a:xfrm>
            <a:off x="1259632" y="2927822"/>
            <a:ext cx="874440" cy="14401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37277-0D40-7FF7-1BA0-8815B36FF207}"/>
              </a:ext>
            </a:extLst>
          </p:cNvPr>
          <p:cNvSpPr txBox="1"/>
          <p:nvPr/>
        </p:nvSpPr>
        <p:spPr>
          <a:xfrm>
            <a:off x="5499140" y="2636912"/>
            <a:ext cx="28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1) Initial Client for s3 bucket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46438-F7E9-6122-12A6-16C5A5E28D19}"/>
              </a:ext>
            </a:extLst>
          </p:cNvPr>
          <p:cNvSpPr txBox="1"/>
          <p:nvPr/>
        </p:nvSpPr>
        <p:spPr>
          <a:xfrm>
            <a:off x="5497760" y="3105834"/>
            <a:ext cx="332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2) Make session to upload with S3 bucket!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37AD6-F308-92E1-4917-46334E3A61B9}"/>
              </a:ext>
            </a:extLst>
          </p:cNvPr>
          <p:cNvSpPr txBox="1"/>
          <p:nvPr/>
        </p:nvSpPr>
        <p:spPr>
          <a:xfrm>
            <a:off x="5497760" y="3789040"/>
            <a:ext cx="346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3) Using local file name, we can easily upload local file to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A16F1-4168-F9E9-0FBB-FA14DF509FEF}"/>
              </a:ext>
            </a:extLst>
          </p:cNvPr>
          <p:cNvSpPr txBox="1"/>
          <p:nvPr/>
        </p:nvSpPr>
        <p:spPr>
          <a:xfrm>
            <a:off x="5497760" y="4755914"/>
            <a:ext cx="346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4) Using </a:t>
            </a:r>
            <a:r>
              <a:rPr kumimoji="1" lang="en-US" altLang="ko-KR" b="1" dirty="0" err="1">
                <a:solidFill>
                  <a:srgbClr val="FF0000"/>
                </a:solidFill>
              </a:rPr>
              <a:t>StringIO</a:t>
            </a:r>
            <a:r>
              <a:rPr kumimoji="1" lang="en-US" altLang="ko-KR" b="1" dirty="0">
                <a:solidFill>
                  <a:srgbClr val="FF0000"/>
                </a:solidFill>
              </a:rPr>
              <a:t> library, we can upload new file to S3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52236A-31BB-0BCF-3BC9-98BB87B73E8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63688" y="2821578"/>
            <a:ext cx="3735452" cy="124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91EE3B-A5D4-0733-AA98-F211CAFB4CC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331640" y="3429000"/>
            <a:ext cx="4166120" cy="103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E2D2F6-30BD-040F-80CB-89A6F28C55B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134072" y="4112206"/>
            <a:ext cx="3363688" cy="24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D107024-DD71-4877-3D98-041ED760453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666728" y="5079080"/>
            <a:ext cx="1831032" cy="79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CF9906-0BFF-5B6E-482B-95400AB50622}"/>
              </a:ext>
            </a:extLst>
          </p:cNvPr>
          <p:cNvSpPr txBox="1"/>
          <p:nvPr/>
        </p:nvSpPr>
        <p:spPr>
          <a:xfrm>
            <a:off x="338242" y="1092665"/>
            <a:ext cx="151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boto3_test.py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6B9D34-509F-18E4-2CD6-0F5CD7F7C20D}"/>
              </a:ext>
            </a:extLst>
          </p:cNvPr>
          <p:cNvSpPr/>
          <p:nvPr/>
        </p:nvSpPr>
        <p:spPr>
          <a:xfrm>
            <a:off x="500561" y="4432910"/>
            <a:ext cx="759071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A0BF8D-F464-9889-9DFE-731D888F9836}"/>
              </a:ext>
            </a:extLst>
          </p:cNvPr>
          <p:cNvSpPr/>
          <p:nvPr/>
        </p:nvSpPr>
        <p:spPr>
          <a:xfrm>
            <a:off x="500561" y="5824086"/>
            <a:ext cx="759071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6677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6B310E-3C9E-644D-20B4-32701EF510F4}"/>
              </a:ext>
            </a:extLst>
          </p:cNvPr>
          <p:cNvSpPr/>
          <p:nvPr/>
        </p:nvSpPr>
        <p:spPr>
          <a:xfrm>
            <a:off x="228712" y="1461997"/>
            <a:ext cx="5112568" cy="5025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R" sz="1000" b="1" dirty="0">
                <a:solidFill>
                  <a:schemeClr val="tx1"/>
                </a:solidFill>
              </a:rPr>
              <a:t>... Write below of before codes …</a:t>
            </a:r>
          </a:p>
          <a:p>
            <a:endParaRPr lang="en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@app.route("/access", methods=['GET'])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def </a:t>
            </a:r>
            <a:r>
              <a:rPr lang="en-US" altLang="ko-KR" sz="1000" dirty="0" err="1">
                <a:solidFill>
                  <a:schemeClr val="tx1"/>
                </a:solidFill>
              </a:rPr>
              <a:t>access_dat</a:t>
            </a:r>
            <a:r>
              <a:rPr lang="en-US" altLang="ko-KR" sz="1000" dirty="0">
                <a:solidFill>
                  <a:schemeClr val="tx1"/>
                </a:solidFill>
              </a:rPr>
              <a:t>():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global </a:t>
            </a:r>
            <a:r>
              <a:rPr lang="en-US" altLang="ko-KR" sz="1000" dirty="0" err="1">
                <a:solidFill>
                  <a:schemeClr val="tx1"/>
                </a:solidFill>
              </a:rPr>
              <a:t>file_name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bucket_name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file_key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name=</a:t>
            </a:r>
            <a:r>
              <a:rPr lang="en-US" altLang="ko-KR" sz="1000" dirty="0" err="1">
                <a:solidFill>
                  <a:schemeClr val="tx1"/>
                </a:solidFill>
              </a:rPr>
              <a:t>request.args.get</a:t>
            </a:r>
            <a:r>
              <a:rPr lang="en-US" altLang="ko-KR" sz="1000" dirty="0">
                <a:solidFill>
                  <a:schemeClr val="tx1"/>
                </a:solidFill>
              </a:rPr>
              <a:t>('name’)    </a:t>
            </a:r>
            <a:r>
              <a:rPr lang="en-US" altLang="ko-KR" sz="1000" dirty="0">
                <a:solidFill>
                  <a:srgbClr val="FF0000"/>
                </a:solidFill>
              </a:rPr>
              <a:t># Input name for searching region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s3 = boto3.client("s3")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obj=s3.get_object(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    Bucket=</a:t>
            </a:r>
            <a:r>
              <a:rPr lang="en-US" altLang="ko-KR" sz="1000" dirty="0" err="1">
                <a:solidFill>
                  <a:schemeClr val="tx1"/>
                </a:solidFill>
              </a:rPr>
              <a:t>bucket_name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    Key=</a:t>
            </a:r>
            <a:r>
              <a:rPr lang="en-US" altLang="ko-KR" sz="1000" dirty="0" err="1">
                <a:solidFill>
                  <a:schemeClr val="tx1"/>
                </a:solidFill>
              </a:rPr>
              <a:t>file_key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file_data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io.BytesIO</a:t>
            </a:r>
            <a:r>
              <a:rPr lang="en-US" altLang="ko-KR" sz="1000" dirty="0">
                <a:solidFill>
                  <a:schemeClr val="tx1"/>
                </a:solidFill>
              </a:rPr>
              <a:t>(obj["Body"].read())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region="Search failed"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for </a:t>
            </a:r>
            <a:r>
              <a:rPr lang="en-US" altLang="ko-KR" sz="1000" dirty="0" err="1">
                <a:solidFill>
                  <a:schemeClr val="tx1"/>
                </a:solidFill>
              </a:rPr>
              <a:t>byte_line</a:t>
            </a:r>
            <a:r>
              <a:rPr lang="en-US" altLang="ko-KR" sz="1000" dirty="0">
                <a:solidFill>
                  <a:schemeClr val="tx1"/>
                </a:solidFill>
              </a:rPr>
              <a:t> in </a:t>
            </a:r>
            <a:r>
              <a:rPr lang="en-US" altLang="ko-KR" sz="1000" dirty="0" err="1">
                <a:solidFill>
                  <a:schemeClr val="tx1"/>
                </a:solidFill>
              </a:rPr>
              <a:t>file_data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line=</a:t>
            </a:r>
            <a:r>
              <a:rPr lang="en-US" altLang="ko-KR" sz="1000" dirty="0" err="1">
                <a:solidFill>
                  <a:schemeClr val="tx1"/>
                </a:solidFill>
              </a:rPr>
              <a:t>byte_line.decode</a:t>
            </a:r>
            <a:r>
              <a:rPr lang="en-US" altLang="ko-KR" sz="1000" dirty="0">
                <a:solidFill>
                  <a:schemeClr val="tx1"/>
                </a:solidFill>
              </a:rPr>
              <a:t>().</a:t>
            </a:r>
            <a:r>
              <a:rPr lang="en-US" altLang="ko-KR" sz="1000" dirty="0" err="1">
                <a:solidFill>
                  <a:schemeClr val="tx1"/>
                </a:solidFill>
              </a:rPr>
              <a:t>rstrip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</a:rPr>
              <a:t>line_arr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line.split</a:t>
            </a:r>
            <a:r>
              <a:rPr lang="en-US" altLang="ko-KR" sz="1000" dirty="0">
                <a:solidFill>
                  <a:schemeClr val="tx1"/>
                </a:solidFill>
              </a:rPr>
              <a:t>(' ')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if </a:t>
            </a:r>
            <a:r>
              <a:rPr lang="en-US" altLang="ko-KR" sz="1000" dirty="0" err="1">
                <a:solidFill>
                  <a:schemeClr val="tx1"/>
                </a:solidFill>
              </a:rPr>
              <a:t>line_arr</a:t>
            </a:r>
            <a:r>
              <a:rPr lang="en-US" altLang="ko-KR" sz="1000" dirty="0">
                <a:solidFill>
                  <a:schemeClr val="tx1"/>
                </a:solidFill>
              </a:rPr>
              <a:t>[0]==name: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region=</a:t>
            </a:r>
            <a:r>
              <a:rPr lang="en-US" altLang="ko-KR" sz="1000" dirty="0" err="1">
                <a:solidFill>
                  <a:schemeClr val="tx1"/>
                </a:solidFill>
              </a:rPr>
              <a:t>line_arr</a:t>
            </a:r>
            <a:r>
              <a:rPr lang="en-US" altLang="ko-KR" sz="1000" dirty="0">
                <a:solidFill>
                  <a:schemeClr val="tx1"/>
                </a:solidFill>
              </a:rPr>
              <a:t>[1]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jsonify</a:t>
            </a:r>
            <a:r>
              <a:rPr lang="en-US" altLang="ko-KR" sz="1000" dirty="0">
                <a:solidFill>
                  <a:schemeClr val="tx1"/>
                </a:solidFill>
              </a:rPr>
              <a:t>(region), 200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if __name__ == "__main__":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app.run</a:t>
            </a:r>
            <a:r>
              <a:rPr lang="en-US" altLang="ko-KR" sz="1000" dirty="0">
                <a:solidFill>
                  <a:schemeClr val="tx1"/>
                </a:solidFill>
              </a:rPr>
              <a:t>(host='localhost', port=8888)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37277-0D40-7FF7-1BA0-8815B36FF207}"/>
              </a:ext>
            </a:extLst>
          </p:cNvPr>
          <p:cNvSpPr txBox="1"/>
          <p:nvPr/>
        </p:nvSpPr>
        <p:spPr>
          <a:xfrm>
            <a:off x="4788024" y="2289689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0C0C0C"/>
                </a:solidFill>
              </a:rPr>
              <a:t>Send GET Method to flask server,</a:t>
            </a:r>
          </a:p>
          <a:p>
            <a:r>
              <a:rPr kumimoji="1" lang="en-US" altLang="ko-KR" b="1" dirty="0">
                <a:solidFill>
                  <a:srgbClr val="0C0C0C"/>
                </a:solidFill>
              </a:rPr>
              <a:t>with </a:t>
            </a:r>
            <a:r>
              <a:rPr kumimoji="1" lang="en-US" altLang="ko-KR" b="1" dirty="0">
                <a:solidFill>
                  <a:srgbClr val="FF0000"/>
                </a:solidFill>
              </a:rPr>
              <a:t>”name” </a:t>
            </a:r>
            <a:r>
              <a:rPr kumimoji="1" lang="en-US" altLang="ko-KR" b="1" dirty="0">
                <a:solidFill>
                  <a:srgbClr val="0C0C0C"/>
                </a:solidFill>
              </a:rPr>
              <a:t>condition 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2E826B-DA61-39CE-0B57-7945A3FE1C4F}"/>
              </a:ext>
            </a:extLst>
          </p:cNvPr>
          <p:cNvCxnSpPr>
            <a:cxnSpLocks/>
          </p:cNvCxnSpPr>
          <p:nvPr/>
        </p:nvCxnSpPr>
        <p:spPr>
          <a:xfrm>
            <a:off x="2784996" y="2420888"/>
            <a:ext cx="200302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88EAEC-FDF9-E5D0-C183-A5856085BDB4}"/>
              </a:ext>
            </a:extLst>
          </p:cNvPr>
          <p:cNvSpPr txBox="1"/>
          <p:nvPr/>
        </p:nvSpPr>
        <p:spPr>
          <a:xfrm>
            <a:off x="251520" y="1101720"/>
            <a:ext cx="151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boto3_test.py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2B10E-8C66-6117-D7B9-C587A34A9EE3}"/>
              </a:ext>
            </a:extLst>
          </p:cNvPr>
          <p:cNvSpPr txBox="1"/>
          <p:nvPr/>
        </p:nvSpPr>
        <p:spPr>
          <a:xfrm>
            <a:off x="4283969" y="4573057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You should decode </a:t>
            </a:r>
            <a:r>
              <a:rPr kumimoji="1" lang="en-US" altLang="ko-KR" b="1" dirty="0" err="1"/>
              <a:t>bytestream</a:t>
            </a:r>
            <a:r>
              <a:rPr kumimoji="1" lang="en-US" altLang="ko-KR" b="1" dirty="0"/>
              <a:t> data, before searching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A85708-4B30-4D2D-E8AB-1611965CCC88}"/>
              </a:ext>
            </a:extLst>
          </p:cNvPr>
          <p:cNvCxnSpPr>
            <a:cxnSpLocks/>
          </p:cNvCxnSpPr>
          <p:nvPr/>
        </p:nvCxnSpPr>
        <p:spPr>
          <a:xfrm>
            <a:off x="2670386" y="3542882"/>
            <a:ext cx="2117638" cy="9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23253A-27FF-4791-F13A-295932C22E25}"/>
              </a:ext>
            </a:extLst>
          </p:cNvPr>
          <p:cNvSpPr txBox="1"/>
          <p:nvPr/>
        </p:nvSpPr>
        <p:spPr>
          <a:xfrm>
            <a:off x="4283968" y="5346783"/>
            <a:ext cx="439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0C0C0C"/>
                </a:solidFill>
              </a:rPr>
              <a:t>You can search name, region pair in file data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D7466AB-894C-93BF-C97E-5C80A8A9AEB4}"/>
              </a:ext>
            </a:extLst>
          </p:cNvPr>
          <p:cNvCxnSpPr>
            <a:cxnSpLocks/>
          </p:cNvCxnSpPr>
          <p:nvPr/>
        </p:nvCxnSpPr>
        <p:spPr>
          <a:xfrm>
            <a:off x="2195736" y="4716721"/>
            <a:ext cx="2016224" cy="17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105BCEA-EC8D-179F-5118-A50D3B23A1C9}"/>
              </a:ext>
            </a:extLst>
          </p:cNvPr>
          <p:cNvCxnSpPr>
            <a:cxnSpLocks/>
          </p:cNvCxnSpPr>
          <p:nvPr/>
        </p:nvCxnSpPr>
        <p:spPr>
          <a:xfrm>
            <a:off x="1691680" y="5140180"/>
            <a:ext cx="2520280" cy="50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52D310-2781-4B49-AEBB-1C225802F454}"/>
              </a:ext>
            </a:extLst>
          </p:cNvPr>
          <p:cNvSpPr txBox="1"/>
          <p:nvPr/>
        </p:nvSpPr>
        <p:spPr>
          <a:xfrm>
            <a:off x="4788024" y="332862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>
                <a:solidFill>
                  <a:srgbClr val="0C0C0C"/>
                </a:solidFill>
              </a:rPr>
              <a:t>Get_object</a:t>
            </a:r>
            <a:r>
              <a:rPr kumimoji="1" lang="en-US" altLang="ko-KR" b="1" dirty="0">
                <a:solidFill>
                  <a:srgbClr val="0C0C0C"/>
                </a:solidFill>
              </a:rPr>
              <a:t> function can take “weather_db.txt contents</a:t>
            </a:r>
          </a:p>
        </p:txBody>
      </p:sp>
      <p:sp>
        <p:nvSpPr>
          <p:cNvPr id="27" name="제목 3">
            <a:extLst>
              <a:ext uri="{FF2B5EF4-FFF2-40B4-BE49-F238E27FC236}">
                <a16:creationId xmlns:a16="http://schemas.microsoft.com/office/drawing/2014/main" id="{559D9503-AEB6-D40E-64AE-6EBC4D021E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735" y="637828"/>
            <a:ext cx="879532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altLang="ko-KR" dirty="0"/>
              <a:t>3) Create upload, read function in python flask server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3912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8EAEC-FDF9-E5D0-C183-A5856085BDB4}"/>
              </a:ext>
            </a:extLst>
          </p:cNvPr>
          <p:cNvSpPr txBox="1"/>
          <p:nvPr/>
        </p:nvSpPr>
        <p:spPr>
          <a:xfrm>
            <a:off x="251520" y="1101720"/>
            <a:ext cx="151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boto3_test.py</a:t>
            </a:r>
          </a:p>
        </p:txBody>
      </p:sp>
      <p:sp>
        <p:nvSpPr>
          <p:cNvPr id="27" name="제목 3">
            <a:extLst>
              <a:ext uri="{FF2B5EF4-FFF2-40B4-BE49-F238E27FC236}">
                <a16:creationId xmlns:a16="http://schemas.microsoft.com/office/drawing/2014/main" id="{559D9503-AEB6-D40E-64AE-6EBC4D021E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735" y="637828"/>
            <a:ext cx="879532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altLang="ko-KR" dirty="0"/>
              <a:t>3) Create upload, read function in python flask server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0D433C-BC94-383C-D6E2-3AE1ED3CD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22" r="1122" b="73319"/>
          <a:stretch/>
        </p:blipFill>
        <p:spPr>
          <a:xfrm>
            <a:off x="395536" y="4077072"/>
            <a:ext cx="3683189" cy="8640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F3CC2C-D7C7-8B95-EC17-3EF7D3F76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295"/>
          <a:stretch/>
        </p:blipFill>
        <p:spPr>
          <a:xfrm>
            <a:off x="383467" y="4942324"/>
            <a:ext cx="3778444" cy="1008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203C6F-7D0E-45F7-2684-E61C346652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208"/>
          <a:stretch/>
        </p:blipFill>
        <p:spPr>
          <a:xfrm>
            <a:off x="467544" y="5661248"/>
            <a:ext cx="3283119" cy="7932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FBF51D-13D2-870D-81F4-36164A7B2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699615"/>
            <a:ext cx="6408712" cy="21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926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altLang="ko-KR" dirty="0"/>
              <a:t>3) Get API Access Key and Make API Request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8EAEC-FDF9-E5D0-C183-A5856085BDB4}"/>
              </a:ext>
            </a:extLst>
          </p:cNvPr>
          <p:cNvSpPr txBox="1"/>
          <p:nvPr/>
        </p:nvSpPr>
        <p:spPr>
          <a:xfrm>
            <a:off x="683568" y="1628800"/>
            <a:ext cx="79567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If you want to know about search bucket connect, file transfer configuration, etc..</a:t>
            </a:r>
          </a:p>
          <a:p>
            <a:r>
              <a:rPr kumimoji="1" lang="en-US" altLang="ko-KR" b="1" dirty="0"/>
              <a:t>Please check below links “AWS SDK for Python (Boto3) Documentation”!</a:t>
            </a:r>
          </a:p>
          <a:p>
            <a:r>
              <a:rPr kumimoji="1" lang="en-US" altLang="ko-KR" sz="1400" b="1" dirty="0">
                <a:hlinkClick r:id="rId2"/>
              </a:rPr>
              <a:t>https://docs.aws.amazon.com/pythonsdk/?id=docs_gateway</a:t>
            </a:r>
            <a:r>
              <a:rPr kumimoji="1" lang="en-US" altLang="ko-KR" sz="1400" b="1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AC3272-F11C-6C7A-EFA5-BD2C64F7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850" y="2515086"/>
            <a:ext cx="3124299" cy="387116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5E3E1A-31C2-239F-0093-52BEF92D0FF1}"/>
              </a:ext>
            </a:extLst>
          </p:cNvPr>
          <p:cNvSpPr/>
          <p:nvPr/>
        </p:nvSpPr>
        <p:spPr>
          <a:xfrm>
            <a:off x="3275854" y="3861048"/>
            <a:ext cx="1368153" cy="701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138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5FE68F-A4BC-2C6A-EA3A-82066071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47" y="2573539"/>
            <a:ext cx="4333104" cy="3871161"/>
          </a:xfrm>
          <a:prstGeom prst="rect">
            <a:avLst/>
          </a:prstGeom>
        </p:spPr>
      </p:pic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altLang="ko-KR" dirty="0"/>
              <a:t>4) Sign up “https://weatherstack.com/”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889B2-DDBC-40BC-A636-F3A0EA8D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470" y="1556792"/>
            <a:ext cx="8229600" cy="3980134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Sign up </a:t>
            </a:r>
            <a:r>
              <a:rPr lang="en-US" altLang="ko-KR" sz="2400" dirty="0">
                <a:hlinkClick r:id="rId3"/>
              </a:rPr>
              <a:t>https://weatherstack.com/</a:t>
            </a:r>
            <a:endParaRPr lang="en-US" altLang="ko-KR" sz="2400" dirty="0"/>
          </a:p>
          <a:p>
            <a:r>
              <a:rPr lang="en-US" altLang="ko-KR" sz="2400" dirty="0">
                <a:hlinkClick r:id="rId3"/>
              </a:rPr>
              <a:t>https://weatherstack.com/</a:t>
            </a:r>
            <a:r>
              <a:rPr lang="en-US" altLang="ko-KR" sz="2400" dirty="0"/>
              <a:t> provide opensource weather API.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/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27E134-F0BA-9036-0C8C-092A69A5D78B}"/>
              </a:ext>
            </a:extLst>
          </p:cNvPr>
          <p:cNvSpPr/>
          <p:nvPr/>
        </p:nvSpPr>
        <p:spPr>
          <a:xfrm>
            <a:off x="6231360" y="2898819"/>
            <a:ext cx="360040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90D1D-F57D-4CE6-0409-61F2FB01D513}"/>
              </a:ext>
            </a:extLst>
          </p:cNvPr>
          <p:cNvSpPr txBox="1"/>
          <p:nvPr/>
        </p:nvSpPr>
        <p:spPr>
          <a:xfrm>
            <a:off x="6751103" y="267350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Click!!</a:t>
            </a:r>
          </a:p>
        </p:txBody>
      </p:sp>
    </p:spTree>
    <p:extLst>
      <p:ext uri="{BB962C8B-B14F-4D97-AF65-F5344CB8AC3E}">
        <p14:creationId xmlns:p14="http://schemas.microsoft.com/office/powerpoint/2010/main" val="18960171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F746D7-B10B-76BA-7C7C-712CC1FB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90" y="2626619"/>
            <a:ext cx="4731421" cy="3871161"/>
          </a:xfrm>
          <a:prstGeom prst="rect">
            <a:avLst/>
          </a:prstGeom>
        </p:spPr>
      </p:pic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altLang="ko-KR" dirty="0"/>
              <a:t>4) Sign up “https://weatherstack.com/”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889B2-DDBC-40BC-A636-F3A0EA8D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470" y="1556792"/>
            <a:ext cx="8229600" cy="3980134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Sign up </a:t>
            </a:r>
            <a:r>
              <a:rPr lang="en-US" altLang="ko-KR" sz="2400" dirty="0">
                <a:hlinkClick r:id="rId3"/>
              </a:rPr>
              <a:t>https://weatherstack.com/</a:t>
            </a:r>
            <a:endParaRPr lang="en-US" altLang="ko-KR" sz="2400" dirty="0"/>
          </a:p>
          <a:p>
            <a:r>
              <a:rPr lang="en-US" altLang="ko-KR" sz="2400" dirty="0">
                <a:hlinkClick r:id="rId3"/>
              </a:rPr>
              <a:t>https://weatherstack.com/</a:t>
            </a:r>
            <a:r>
              <a:rPr lang="en-US" altLang="ko-KR" sz="2400" dirty="0"/>
              <a:t> provide opensource weather API.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/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27E134-F0BA-9036-0C8C-092A69A5D78B}"/>
              </a:ext>
            </a:extLst>
          </p:cNvPr>
          <p:cNvSpPr/>
          <p:nvPr/>
        </p:nvSpPr>
        <p:spPr>
          <a:xfrm>
            <a:off x="2324077" y="5028851"/>
            <a:ext cx="86409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90D1D-F57D-4CE6-0409-61F2FB01D513}"/>
              </a:ext>
            </a:extLst>
          </p:cNvPr>
          <p:cNvSpPr txBox="1"/>
          <p:nvPr/>
        </p:nvSpPr>
        <p:spPr>
          <a:xfrm>
            <a:off x="1547902" y="49318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Click!!</a:t>
            </a:r>
          </a:p>
        </p:txBody>
      </p:sp>
    </p:spTree>
    <p:extLst>
      <p:ext uri="{BB962C8B-B14F-4D97-AF65-F5344CB8AC3E}">
        <p14:creationId xmlns:p14="http://schemas.microsoft.com/office/powerpoint/2010/main" val="1886008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300679-5295-63E8-B942-819D45E15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7" y="2780928"/>
            <a:ext cx="4908544" cy="3682213"/>
          </a:xfrm>
          <a:prstGeom prst="rect">
            <a:avLst/>
          </a:prstGeom>
        </p:spPr>
      </p:pic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altLang="ko-KR" dirty="0"/>
              <a:t>5) Get API Access Key and Make API Request</a:t>
            </a:r>
            <a:br>
              <a:rPr lang="en-US" altLang="ko-KR" dirty="0"/>
            </a:b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889B2-DDBC-40BC-A636-F3A0EA8D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470" y="1556792"/>
            <a:ext cx="8576026" cy="3980134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After Sign up, you can get your API Access Key in Dashboard</a:t>
            </a:r>
          </a:p>
          <a:p>
            <a:r>
              <a:rPr lang="en-US" altLang="ko-KR" sz="2000" b="1" dirty="0"/>
              <a:t>Click the 3-Step quick start Guide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pPr lvl="1"/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90D1D-F57D-4CE6-0409-61F2FB01D513}"/>
              </a:ext>
            </a:extLst>
          </p:cNvPr>
          <p:cNvSpPr txBox="1"/>
          <p:nvPr/>
        </p:nvSpPr>
        <p:spPr>
          <a:xfrm>
            <a:off x="4759976" y="341817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420863-6976-CA18-F84E-0C3F1BC38606}"/>
              </a:ext>
            </a:extLst>
          </p:cNvPr>
          <p:cNvSpPr/>
          <p:nvPr/>
        </p:nvSpPr>
        <p:spPr>
          <a:xfrm>
            <a:off x="3923928" y="3717032"/>
            <a:ext cx="1080120" cy="140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387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altLang="ko-KR" dirty="0"/>
              <a:t>5) Get API Access Key and Make API Request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889B2-DDBC-40BC-A636-F3A0EA8D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470" y="1556792"/>
            <a:ext cx="8864058" cy="3980134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Now, you can get current weather information by city name</a:t>
            </a:r>
          </a:p>
          <a:p>
            <a:pPr lvl="1"/>
            <a:r>
              <a:rPr lang="en-US" altLang="ko-KR" sz="2000" b="1" dirty="0"/>
              <a:t>http://api.weatherstack.com/current?access_key=[Your Access Key]&amp;query=[City Name]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pPr lvl="1"/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A87214-FA3D-96A3-7B86-796CB936F8C8}"/>
              </a:ext>
            </a:extLst>
          </p:cNvPr>
          <p:cNvSpPr/>
          <p:nvPr/>
        </p:nvSpPr>
        <p:spPr>
          <a:xfrm>
            <a:off x="3059832" y="5613055"/>
            <a:ext cx="540632" cy="140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9D3859-3DCE-BAC0-5952-F2CAD4EE7916}"/>
              </a:ext>
            </a:extLst>
          </p:cNvPr>
          <p:cNvSpPr/>
          <p:nvPr/>
        </p:nvSpPr>
        <p:spPr>
          <a:xfrm>
            <a:off x="5273222" y="5613055"/>
            <a:ext cx="378898" cy="140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F4E4C7-B2AA-7803-86F5-EC4509CA3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04"/>
          <a:stretch/>
        </p:blipFill>
        <p:spPr>
          <a:xfrm>
            <a:off x="35496" y="2964811"/>
            <a:ext cx="3744416" cy="25794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24FD028-B83D-7052-E2C4-DF026E4D2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37"/>
          <a:stretch/>
        </p:blipFill>
        <p:spPr>
          <a:xfrm>
            <a:off x="35496" y="5553654"/>
            <a:ext cx="9144000" cy="10801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9A17CE2-A0CF-CE63-8C4A-7D734932C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2" t="60094"/>
          <a:stretch/>
        </p:blipFill>
        <p:spPr>
          <a:xfrm>
            <a:off x="3879584" y="2964811"/>
            <a:ext cx="3166174" cy="20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4712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4">
            <a:extLst>
              <a:ext uri="{FF2B5EF4-FFF2-40B4-BE49-F238E27FC236}">
                <a16:creationId xmlns:a16="http://schemas.microsoft.com/office/drawing/2014/main" id="{F6A94337-2D5C-B787-2E7D-63E8C5A40909}"/>
              </a:ext>
            </a:extLst>
          </p:cNvPr>
          <p:cNvSpPr txBox="1">
            <a:spLocks/>
          </p:cNvSpPr>
          <p:nvPr/>
        </p:nvSpPr>
        <p:spPr>
          <a:xfrm>
            <a:off x="513121" y="2571840"/>
            <a:ext cx="1859420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925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6.Return Current weather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CF24C33A-98A7-C206-5C55-46594FE3FF23}"/>
              </a:ext>
            </a:extLst>
          </p:cNvPr>
          <p:cNvSpPr txBox="1">
            <a:spLocks/>
          </p:cNvSpPr>
          <p:nvPr/>
        </p:nvSpPr>
        <p:spPr>
          <a:xfrm>
            <a:off x="539962" y="1973213"/>
            <a:ext cx="1859420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85000" lnSpcReduction="100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5.GET Request?=City name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C9E2F5-BB44-74E9-D493-CBA4020B4133}"/>
              </a:ext>
            </a:extLst>
          </p:cNvPr>
          <p:cNvGrpSpPr/>
          <p:nvPr/>
        </p:nvGrpSpPr>
        <p:grpSpPr>
          <a:xfrm>
            <a:off x="2287604" y="1689271"/>
            <a:ext cx="4454283" cy="2027002"/>
            <a:chOff x="2281467" y="1700808"/>
            <a:chExt cx="4454283" cy="202700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5CF2F7F-E7C2-066D-6711-12717484F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1467" y="1700808"/>
              <a:ext cx="4454283" cy="202700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692D1CD-6691-09EC-CFA1-AAA9A5FF7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5926" y="2485915"/>
              <a:ext cx="787750" cy="118979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8D1276-9BE5-2456-EE13-A37F5B7C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Exercise – Weather check service with AWS Lambda in Android Application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637DE7-1999-26D4-0859-6F742EE9A3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73FB9E-A795-5C09-89EE-FE70FF63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927052"/>
            <a:ext cx="8579296" cy="403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800" dirty="0"/>
              <a:t> 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r>
              <a:rPr kumimoji="1" lang="en-US" altLang="ko-KR" sz="1800" dirty="0"/>
              <a:t>Make an android application communicate with AWS S3 and Opensource API</a:t>
            </a:r>
          </a:p>
          <a:p>
            <a:pPr lvl="1"/>
            <a:r>
              <a:rPr kumimoji="1" lang="en-US" altLang="ko-KR" sz="1800" dirty="0"/>
              <a:t>0) user input “name” to </a:t>
            </a:r>
            <a:r>
              <a:rPr kumimoji="1" lang="en-US" altLang="ko-KR" sz="1800" dirty="0" err="1"/>
              <a:t>edittext</a:t>
            </a:r>
            <a:r>
              <a:rPr kumimoji="1" lang="en-US" altLang="ko-KR" sz="1800" dirty="0"/>
              <a:t>  (android application)</a:t>
            </a:r>
          </a:p>
          <a:p>
            <a:pPr lvl="1"/>
            <a:r>
              <a:rPr kumimoji="1" lang="en-US" altLang="ko-KR" sz="1800" dirty="0"/>
              <a:t>1) send GET request to AWS Lambda flask server (android application)</a:t>
            </a:r>
          </a:p>
          <a:p>
            <a:pPr lvl="1"/>
            <a:r>
              <a:rPr kumimoji="1" lang="en-US" altLang="ko-KR" sz="1800" dirty="0"/>
              <a:t>2) access “weather_db.txt” to AWS S3 storage (Lambda flask server –boto3)</a:t>
            </a:r>
          </a:p>
          <a:p>
            <a:pPr lvl="1"/>
            <a:r>
              <a:rPr kumimoji="1" lang="en-US" altLang="ko-KR" sz="1800" dirty="0"/>
              <a:t>3) read the file contents, and find the matching region with the input name</a:t>
            </a:r>
          </a:p>
          <a:p>
            <a:pPr marL="457200" lvl="1" indent="0">
              <a:buNone/>
            </a:pPr>
            <a:r>
              <a:rPr kumimoji="1" lang="en-US" altLang="ko-KR" sz="1800" dirty="0"/>
              <a:t>       (Lambda flask server)</a:t>
            </a:r>
          </a:p>
          <a:p>
            <a:pPr lvl="1"/>
            <a:r>
              <a:rPr kumimoji="1" lang="en-US" altLang="ko-KR" sz="1800" dirty="0"/>
              <a:t>4) return JSON to android application (Lambda flask server)</a:t>
            </a:r>
          </a:p>
          <a:p>
            <a:pPr lvl="1"/>
            <a:r>
              <a:rPr kumimoji="1" lang="en-US" altLang="ko-KR" sz="1800" dirty="0"/>
              <a:t>5) send GET request to weather API (android application)</a:t>
            </a:r>
          </a:p>
          <a:p>
            <a:pPr marL="0" indent="0">
              <a:buNone/>
            </a:pPr>
            <a:endParaRPr kumimoji="1" lang="ko-KR" altLang="en-US" sz="1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453059-EF69-C34A-BE13-E1438EE202EA}"/>
              </a:ext>
            </a:extLst>
          </p:cNvPr>
          <p:cNvCxnSpPr>
            <a:cxnSpLocks/>
          </p:cNvCxnSpPr>
          <p:nvPr/>
        </p:nvCxnSpPr>
        <p:spPr>
          <a:xfrm>
            <a:off x="6238397" y="2492896"/>
            <a:ext cx="2022061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4AD91F-9BD8-F008-A186-7D8AE347AD28}"/>
              </a:ext>
            </a:extLst>
          </p:cNvPr>
          <p:cNvCxnSpPr>
            <a:cxnSpLocks/>
          </p:cNvCxnSpPr>
          <p:nvPr/>
        </p:nvCxnSpPr>
        <p:spPr>
          <a:xfrm>
            <a:off x="6238397" y="2371484"/>
            <a:ext cx="2022061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61615BFD-BF32-F3AC-0961-D9147AD82FDB}"/>
              </a:ext>
            </a:extLst>
          </p:cNvPr>
          <p:cNvSpPr txBox="1">
            <a:spLocks/>
          </p:cNvSpPr>
          <p:nvPr/>
        </p:nvSpPr>
        <p:spPr>
          <a:xfrm>
            <a:off x="4150165" y="2788917"/>
            <a:ext cx="2667938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1. GET Request?=name(</a:t>
            </a:r>
            <a:r>
              <a:rPr lang="en-US" altLang="ko-KR" sz="1000" b="1" dirty="0" err="1">
                <a:solidFill>
                  <a:srgbClr val="FF0000"/>
                </a:solidFill>
              </a:rPr>
              <a:t>ex.Lee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C4EC9479-69B1-50BD-9363-52601B73081C}"/>
              </a:ext>
            </a:extLst>
          </p:cNvPr>
          <p:cNvSpPr txBox="1">
            <a:spLocks/>
          </p:cNvSpPr>
          <p:nvPr/>
        </p:nvSpPr>
        <p:spPr>
          <a:xfrm>
            <a:off x="6217933" y="2518072"/>
            <a:ext cx="2331173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2.Request “weather_db.txt”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FF47ADA3-7348-4022-6CEE-21F0A208A716}"/>
              </a:ext>
            </a:extLst>
          </p:cNvPr>
          <p:cNvSpPr txBox="1">
            <a:spLocks/>
          </p:cNvSpPr>
          <p:nvPr/>
        </p:nvSpPr>
        <p:spPr>
          <a:xfrm>
            <a:off x="6238397" y="2041312"/>
            <a:ext cx="1789987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925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3.Return file contents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957B5452-9BE7-6887-56A5-B9270AC76828}"/>
              </a:ext>
            </a:extLst>
          </p:cNvPr>
          <p:cNvSpPr txBox="1">
            <a:spLocks/>
          </p:cNvSpPr>
          <p:nvPr/>
        </p:nvSpPr>
        <p:spPr>
          <a:xfrm>
            <a:off x="3420722" y="1968593"/>
            <a:ext cx="2331173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62500" lnSpcReduction="200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4.Region(</a:t>
            </a:r>
            <a:r>
              <a:rPr lang="en-US" altLang="ko-KR" sz="1400" b="1" dirty="0" err="1">
                <a:solidFill>
                  <a:srgbClr val="FF0000"/>
                </a:solidFill>
              </a:rPr>
              <a:t>ex.Seoul</a:t>
            </a:r>
            <a:r>
              <a:rPr lang="en-US" altLang="ko-KR" sz="1400" b="1" dirty="0">
                <a:solidFill>
                  <a:srgbClr val="FF0000"/>
                </a:solidFill>
              </a:rPr>
              <a:t>) &lt;- Return JSON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19B892F8-F051-980B-37D5-A060966D2373}"/>
              </a:ext>
            </a:extLst>
          </p:cNvPr>
          <p:cNvSpPr txBox="1">
            <a:spLocks/>
          </p:cNvSpPr>
          <p:nvPr/>
        </p:nvSpPr>
        <p:spPr>
          <a:xfrm>
            <a:off x="3384140" y="3290865"/>
            <a:ext cx="3253819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70000" lnSpcReduction="200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7. </a:t>
            </a:r>
            <a:r>
              <a:rPr lang="en-US" altLang="ko-KR" sz="1400" b="1" dirty="0" err="1">
                <a:solidFill>
                  <a:srgbClr val="FF0000"/>
                </a:solidFill>
              </a:rPr>
              <a:t>Json</a:t>
            </a:r>
            <a:r>
              <a:rPr lang="en-US" altLang="ko-KR" sz="1400" b="1" dirty="0">
                <a:solidFill>
                  <a:srgbClr val="FF0000"/>
                </a:solidFill>
              </a:rPr>
              <a:t> string will be printed Current weather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51CB46-4174-EA23-3B7A-7223FDA6E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7" t="19" r="7548" b="23008"/>
          <a:stretch/>
        </p:blipFill>
        <p:spPr bwMode="auto">
          <a:xfrm>
            <a:off x="8471968" y="1844824"/>
            <a:ext cx="648072" cy="105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35B850-8019-1BFD-521C-36CD0930EA76}"/>
              </a:ext>
            </a:extLst>
          </p:cNvPr>
          <p:cNvSpPr/>
          <p:nvPr/>
        </p:nvSpPr>
        <p:spPr>
          <a:xfrm>
            <a:off x="8504662" y="2326580"/>
            <a:ext cx="320108" cy="394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S3</a:t>
            </a:r>
            <a:endParaRPr kumimoji="1" lang="ko-KR" altLang="en-US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383E50C-D2C1-52D4-BA1F-777CDA63243F}"/>
              </a:ext>
            </a:extLst>
          </p:cNvPr>
          <p:cNvCxnSpPr>
            <a:cxnSpLocks/>
          </p:cNvCxnSpPr>
          <p:nvPr/>
        </p:nvCxnSpPr>
        <p:spPr>
          <a:xfrm>
            <a:off x="755576" y="2492896"/>
            <a:ext cx="1471363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2E0D80-D314-F6EE-32DC-19593738DED3}"/>
              </a:ext>
            </a:extLst>
          </p:cNvPr>
          <p:cNvCxnSpPr>
            <a:cxnSpLocks/>
          </p:cNvCxnSpPr>
          <p:nvPr/>
        </p:nvCxnSpPr>
        <p:spPr>
          <a:xfrm>
            <a:off x="755576" y="2371484"/>
            <a:ext cx="1471363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>
            <a:extLst>
              <a:ext uri="{FF2B5EF4-FFF2-40B4-BE49-F238E27FC236}">
                <a16:creationId xmlns:a16="http://schemas.microsoft.com/office/drawing/2014/main" id="{F8922E29-2FEE-58F4-AD3F-95B3A96AA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7" t="19" r="7548" b="23008"/>
          <a:stretch/>
        </p:blipFill>
        <p:spPr bwMode="auto">
          <a:xfrm>
            <a:off x="27505" y="1844824"/>
            <a:ext cx="499565" cy="81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342663-D122-084A-5250-F2E907F9D876}"/>
              </a:ext>
            </a:extLst>
          </p:cNvPr>
          <p:cNvSpPr/>
          <p:nvPr/>
        </p:nvSpPr>
        <p:spPr>
          <a:xfrm>
            <a:off x="60199" y="2162656"/>
            <a:ext cx="246755" cy="44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</a:t>
            </a:r>
          </a:p>
          <a:p>
            <a:pPr algn="ctr"/>
            <a:r>
              <a:rPr kumimoji="1" lang="en-US" altLang="ko-KR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</a:t>
            </a:r>
            <a:endParaRPr kumimoji="1" lang="ko-KR" altLang="en-US" sz="105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87BA512-F265-7ABB-E39B-F7AFB438EC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731"/>
          <a:stretch/>
        </p:blipFill>
        <p:spPr>
          <a:xfrm>
            <a:off x="44046" y="2884889"/>
            <a:ext cx="1403648" cy="8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896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03" name="내용 개체 틀 4"/>
          <p:cNvSpPr txBox="1">
            <a:spLocks noGrp="1"/>
          </p:cNvSpPr>
          <p:nvPr>
            <p:ph type="body" idx="1"/>
          </p:nvPr>
        </p:nvSpPr>
        <p:spPr>
          <a:xfrm>
            <a:off x="457200" y="1978915"/>
            <a:ext cx="8229600" cy="3466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ts val="500"/>
              </a:spcBef>
              <a:defRPr sz="2400" b="1"/>
            </a:pPr>
            <a:r>
              <a:rPr lang="en-US" dirty="0"/>
              <a:t>Let’s connect AWS Lambda with S3(Storage service) to Android Application.</a:t>
            </a:r>
          </a:p>
          <a:p>
            <a:pPr lvl="1">
              <a:spcBef>
                <a:spcPts val="400"/>
              </a:spcBef>
              <a:defRPr sz="2000"/>
            </a:pPr>
            <a:r>
              <a:rPr lang="en-US" dirty="0"/>
              <a:t>Implement a web server with S3 using boto3.</a:t>
            </a:r>
          </a:p>
          <a:p>
            <a:pPr lvl="1">
              <a:spcBef>
                <a:spcPts val="400"/>
              </a:spcBef>
              <a:defRPr sz="2000"/>
            </a:pPr>
            <a:endParaRPr lang="en-US" dirty="0">
              <a:solidFill>
                <a:schemeClr val="accent1"/>
              </a:solidFill>
            </a:endParaRPr>
          </a:p>
          <a:p>
            <a:pPr lvl="1">
              <a:spcBef>
                <a:spcPts val="400"/>
              </a:spcBef>
              <a:defRPr sz="2000"/>
            </a:pPr>
            <a:r>
              <a:rPr lang="en-US" dirty="0"/>
              <a:t>Simply manage file upload/download task to AWS S3 database.</a:t>
            </a:r>
          </a:p>
          <a:p>
            <a:pPr lvl="1">
              <a:spcBef>
                <a:spcPts val="400"/>
              </a:spcBef>
              <a:defRPr sz="2000"/>
            </a:pPr>
            <a:endParaRPr lang="en-US" dirty="0"/>
          </a:p>
          <a:p>
            <a:pPr lvl="1">
              <a:spcBef>
                <a:spcPts val="400"/>
              </a:spcBef>
              <a:defRPr sz="2000"/>
            </a:pPr>
            <a:r>
              <a:rPr lang="en-US" dirty="0"/>
              <a:t>Make application contains current weather notice function.</a:t>
            </a:r>
          </a:p>
          <a:p>
            <a:pPr lvl="1">
              <a:spcBef>
                <a:spcPts val="400"/>
              </a:spcBef>
              <a:defRPr sz="2000"/>
            </a:pPr>
            <a:endParaRPr lang="en-US" dirty="0"/>
          </a:p>
          <a:p>
            <a:pPr lvl="1">
              <a:spcBef>
                <a:spcPts val="400"/>
              </a:spcBef>
              <a:defRPr sz="2000"/>
            </a:pPr>
            <a:endParaRPr lang="en-US" dirty="0"/>
          </a:p>
        </p:txBody>
      </p:sp>
      <p:sp>
        <p:nvSpPr>
          <p:cNvPr id="104" name="제목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dirty="0"/>
              <a:t>What we learn today?</a:t>
            </a:r>
          </a:p>
        </p:txBody>
      </p:sp>
    </p:spTree>
    <p:extLst>
      <p:ext uri="{BB962C8B-B14F-4D97-AF65-F5344CB8AC3E}">
        <p14:creationId xmlns:p14="http://schemas.microsoft.com/office/powerpoint/2010/main" val="40837433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4">
            <a:extLst>
              <a:ext uri="{FF2B5EF4-FFF2-40B4-BE49-F238E27FC236}">
                <a16:creationId xmlns:a16="http://schemas.microsoft.com/office/drawing/2014/main" id="{F6A94337-2D5C-B787-2E7D-63E8C5A40909}"/>
              </a:ext>
            </a:extLst>
          </p:cNvPr>
          <p:cNvSpPr txBox="1">
            <a:spLocks/>
          </p:cNvSpPr>
          <p:nvPr/>
        </p:nvSpPr>
        <p:spPr>
          <a:xfrm>
            <a:off x="513121" y="2571840"/>
            <a:ext cx="1859420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925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6.Return Current weather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CF24C33A-98A7-C206-5C55-46594FE3FF23}"/>
              </a:ext>
            </a:extLst>
          </p:cNvPr>
          <p:cNvSpPr txBox="1">
            <a:spLocks/>
          </p:cNvSpPr>
          <p:nvPr/>
        </p:nvSpPr>
        <p:spPr>
          <a:xfrm>
            <a:off x="539962" y="1973213"/>
            <a:ext cx="1859420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85000" lnSpcReduction="100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5.GET Request?=City name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E025F0-531A-9DF8-F34A-C768FDD7EF2C}"/>
              </a:ext>
            </a:extLst>
          </p:cNvPr>
          <p:cNvGrpSpPr/>
          <p:nvPr/>
        </p:nvGrpSpPr>
        <p:grpSpPr>
          <a:xfrm>
            <a:off x="2287604" y="1689271"/>
            <a:ext cx="4454283" cy="2027002"/>
            <a:chOff x="2281467" y="1700808"/>
            <a:chExt cx="4454283" cy="202700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0882B1FC-F78B-6531-AB4A-ED98D3D26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1467" y="1700808"/>
              <a:ext cx="4454283" cy="202700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128774C-4576-9FC6-AF73-2641DC5D8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5926" y="2485915"/>
              <a:ext cx="787750" cy="118979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8D1276-9BE5-2456-EE13-A37F5B7C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Exercise – Weather check service with AWS Lambda in Android Application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637DE7-1999-26D4-0859-6F742EE9A3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73FB9E-A795-5C09-89EE-FE70FF63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927052"/>
            <a:ext cx="8579296" cy="403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800" dirty="0"/>
              <a:t> 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r>
              <a:rPr kumimoji="1" lang="en-US" altLang="ko-KR" sz="1800" dirty="0"/>
              <a:t>Make an android application communicate with AWS S3 and Opensource API</a:t>
            </a:r>
          </a:p>
          <a:p>
            <a:pPr lvl="1"/>
            <a:r>
              <a:rPr kumimoji="1" lang="en-US" altLang="ko-KR" sz="1800" dirty="0"/>
              <a:t>6) return current weather information  (Weather API)</a:t>
            </a:r>
          </a:p>
          <a:p>
            <a:pPr lvl="1"/>
            <a:r>
              <a:rPr kumimoji="1" lang="en-US" altLang="ko-KR" sz="1800" dirty="0"/>
              <a:t>7) </a:t>
            </a:r>
            <a:r>
              <a:rPr kumimoji="1" lang="en-US" altLang="ko-KR" sz="1800" dirty="0" err="1"/>
              <a:t>Json</a:t>
            </a:r>
            <a:r>
              <a:rPr kumimoji="1" lang="en-US" altLang="ko-KR" sz="1800" dirty="0"/>
              <a:t> string will be printed (android application) </a:t>
            </a:r>
            <a:r>
              <a:rPr kumimoji="1" lang="en-US" altLang="ko-KR" sz="1400" dirty="0">
                <a:solidFill>
                  <a:srgbClr val="FF0000"/>
                </a:solidFill>
              </a:rPr>
              <a:t>&lt;ignore example picture&gt;</a:t>
            </a:r>
            <a:endParaRPr kumimoji="1" lang="en-US" altLang="ko-KR" sz="1800" dirty="0">
              <a:solidFill>
                <a:srgbClr val="FF0000"/>
              </a:solidFill>
            </a:endParaRPr>
          </a:p>
          <a:p>
            <a:pPr lvl="2"/>
            <a:r>
              <a:rPr kumimoji="1" lang="en-US" altLang="ko-KR" sz="1800" dirty="0"/>
              <a:t>Application should parse 4 parameters</a:t>
            </a:r>
          </a:p>
          <a:p>
            <a:pPr lvl="3"/>
            <a:r>
              <a:rPr kumimoji="1" lang="en-US" altLang="ko-KR" sz="1800" dirty="0" err="1"/>
              <a:t>Weather_descriptions</a:t>
            </a:r>
            <a:r>
              <a:rPr kumimoji="1" lang="en-US" altLang="ko-KR" sz="1800" dirty="0"/>
              <a:t>, Temperature, Humidity, name(City Name)</a:t>
            </a:r>
          </a:p>
          <a:p>
            <a:pPr marL="0" indent="0">
              <a:buNone/>
            </a:pPr>
            <a:endParaRPr kumimoji="1" lang="ko-KR" altLang="en-US" sz="1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453059-EF69-C34A-BE13-E1438EE202EA}"/>
              </a:ext>
            </a:extLst>
          </p:cNvPr>
          <p:cNvCxnSpPr>
            <a:cxnSpLocks/>
          </p:cNvCxnSpPr>
          <p:nvPr/>
        </p:nvCxnSpPr>
        <p:spPr>
          <a:xfrm>
            <a:off x="6238397" y="2492896"/>
            <a:ext cx="2022061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4AD91F-9BD8-F008-A186-7D8AE347AD28}"/>
              </a:ext>
            </a:extLst>
          </p:cNvPr>
          <p:cNvCxnSpPr>
            <a:cxnSpLocks/>
          </p:cNvCxnSpPr>
          <p:nvPr/>
        </p:nvCxnSpPr>
        <p:spPr>
          <a:xfrm>
            <a:off x="6238397" y="2371484"/>
            <a:ext cx="2022061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61615BFD-BF32-F3AC-0961-D9147AD82FDB}"/>
              </a:ext>
            </a:extLst>
          </p:cNvPr>
          <p:cNvSpPr txBox="1">
            <a:spLocks/>
          </p:cNvSpPr>
          <p:nvPr/>
        </p:nvSpPr>
        <p:spPr>
          <a:xfrm>
            <a:off x="4150165" y="2788917"/>
            <a:ext cx="2667938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1. GET Request?=name(</a:t>
            </a:r>
            <a:r>
              <a:rPr lang="en-US" altLang="ko-KR" sz="1000" b="1" dirty="0" err="1">
                <a:solidFill>
                  <a:srgbClr val="FF0000"/>
                </a:solidFill>
              </a:rPr>
              <a:t>ex.Lee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C4EC9479-69B1-50BD-9363-52601B73081C}"/>
              </a:ext>
            </a:extLst>
          </p:cNvPr>
          <p:cNvSpPr txBox="1">
            <a:spLocks/>
          </p:cNvSpPr>
          <p:nvPr/>
        </p:nvSpPr>
        <p:spPr>
          <a:xfrm>
            <a:off x="6217933" y="2518072"/>
            <a:ext cx="2331173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2.Request “weather_db.txt”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FF47ADA3-7348-4022-6CEE-21F0A208A716}"/>
              </a:ext>
            </a:extLst>
          </p:cNvPr>
          <p:cNvSpPr txBox="1">
            <a:spLocks/>
          </p:cNvSpPr>
          <p:nvPr/>
        </p:nvSpPr>
        <p:spPr>
          <a:xfrm>
            <a:off x="6238397" y="2041312"/>
            <a:ext cx="1789987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925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3.Return file contents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957B5452-9BE7-6887-56A5-B9270AC76828}"/>
              </a:ext>
            </a:extLst>
          </p:cNvPr>
          <p:cNvSpPr txBox="1">
            <a:spLocks/>
          </p:cNvSpPr>
          <p:nvPr/>
        </p:nvSpPr>
        <p:spPr>
          <a:xfrm>
            <a:off x="3420722" y="1968593"/>
            <a:ext cx="2331173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62500" lnSpcReduction="200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4.Region(</a:t>
            </a:r>
            <a:r>
              <a:rPr lang="en-US" altLang="ko-KR" sz="1400" b="1" dirty="0" err="1">
                <a:solidFill>
                  <a:srgbClr val="FF0000"/>
                </a:solidFill>
              </a:rPr>
              <a:t>ex.Seoul</a:t>
            </a:r>
            <a:r>
              <a:rPr lang="en-US" altLang="ko-KR" sz="1400" b="1" dirty="0">
                <a:solidFill>
                  <a:srgbClr val="FF0000"/>
                </a:solidFill>
              </a:rPr>
              <a:t>) &lt;- Return JSON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19B892F8-F051-980B-37D5-A060966D2373}"/>
              </a:ext>
            </a:extLst>
          </p:cNvPr>
          <p:cNvSpPr txBox="1">
            <a:spLocks/>
          </p:cNvSpPr>
          <p:nvPr/>
        </p:nvSpPr>
        <p:spPr>
          <a:xfrm>
            <a:off x="3384140" y="3290865"/>
            <a:ext cx="3253819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70000" lnSpcReduction="200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7. </a:t>
            </a:r>
            <a:r>
              <a:rPr lang="en-US" altLang="ko-KR" sz="1400" b="1" dirty="0" err="1">
                <a:solidFill>
                  <a:srgbClr val="FF0000"/>
                </a:solidFill>
              </a:rPr>
              <a:t>Json</a:t>
            </a:r>
            <a:r>
              <a:rPr lang="en-US" altLang="ko-KR" sz="1400" b="1" dirty="0">
                <a:solidFill>
                  <a:srgbClr val="FF0000"/>
                </a:solidFill>
              </a:rPr>
              <a:t> string will be printed Current weather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51CB46-4174-EA23-3B7A-7223FDA6E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7" t="19" r="7548" b="23008"/>
          <a:stretch/>
        </p:blipFill>
        <p:spPr bwMode="auto">
          <a:xfrm>
            <a:off x="8471968" y="1844824"/>
            <a:ext cx="648072" cy="105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35B850-8019-1BFD-521C-36CD0930EA76}"/>
              </a:ext>
            </a:extLst>
          </p:cNvPr>
          <p:cNvSpPr/>
          <p:nvPr/>
        </p:nvSpPr>
        <p:spPr>
          <a:xfrm>
            <a:off x="8504662" y="2326580"/>
            <a:ext cx="320108" cy="394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S3</a:t>
            </a:r>
            <a:endParaRPr kumimoji="1" lang="ko-KR" altLang="en-US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383E50C-D2C1-52D4-BA1F-777CDA63243F}"/>
              </a:ext>
            </a:extLst>
          </p:cNvPr>
          <p:cNvCxnSpPr>
            <a:cxnSpLocks/>
          </p:cNvCxnSpPr>
          <p:nvPr/>
        </p:nvCxnSpPr>
        <p:spPr>
          <a:xfrm>
            <a:off x="755576" y="2492896"/>
            <a:ext cx="1471363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2E0D80-D314-F6EE-32DC-19593738DED3}"/>
              </a:ext>
            </a:extLst>
          </p:cNvPr>
          <p:cNvCxnSpPr>
            <a:cxnSpLocks/>
          </p:cNvCxnSpPr>
          <p:nvPr/>
        </p:nvCxnSpPr>
        <p:spPr>
          <a:xfrm>
            <a:off x="755576" y="2371484"/>
            <a:ext cx="1471363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>
            <a:extLst>
              <a:ext uri="{FF2B5EF4-FFF2-40B4-BE49-F238E27FC236}">
                <a16:creationId xmlns:a16="http://schemas.microsoft.com/office/drawing/2014/main" id="{F8922E29-2FEE-58F4-AD3F-95B3A96AA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7" t="19" r="7548" b="23008"/>
          <a:stretch/>
        </p:blipFill>
        <p:spPr bwMode="auto">
          <a:xfrm>
            <a:off x="27505" y="1844824"/>
            <a:ext cx="499565" cy="81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342663-D122-084A-5250-F2E907F9D876}"/>
              </a:ext>
            </a:extLst>
          </p:cNvPr>
          <p:cNvSpPr/>
          <p:nvPr/>
        </p:nvSpPr>
        <p:spPr>
          <a:xfrm>
            <a:off x="60199" y="2162656"/>
            <a:ext cx="246755" cy="44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</a:t>
            </a:r>
          </a:p>
          <a:p>
            <a:pPr algn="ctr"/>
            <a:r>
              <a:rPr kumimoji="1" lang="en-US" altLang="ko-KR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</a:t>
            </a:r>
            <a:endParaRPr kumimoji="1" lang="ko-KR" altLang="en-US" sz="105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87BA512-F265-7ABB-E39B-F7AFB438EC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731"/>
          <a:stretch/>
        </p:blipFill>
        <p:spPr>
          <a:xfrm>
            <a:off x="44046" y="2884889"/>
            <a:ext cx="1403648" cy="8119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CECAB3-7859-AA27-AD52-2EB86FBD0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6" y="5589240"/>
            <a:ext cx="8992450" cy="63093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8F5DA0-9541-462F-31F2-42EAFC232E2E}"/>
              </a:ext>
            </a:extLst>
          </p:cNvPr>
          <p:cNvSpPr/>
          <p:nvPr/>
        </p:nvSpPr>
        <p:spPr>
          <a:xfrm>
            <a:off x="4395582" y="5631031"/>
            <a:ext cx="712879" cy="140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04AD63-226C-7F63-1130-5657EE332E0A}"/>
              </a:ext>
            </a:extLst>
          </p:cNvPr>
          <p:cNvSpPr/>
          <p:nvPr/>
        </p:nvSpPr>
        <p:spPr>
          <a:xfrm>
            <a:off x="245169" y="5904690"/>
            <a:ext cx="798439" cy="140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0DA440B-BE60-8F25-D0D0-D510D670ABB3}"/>
              </a:ext>
            </a:extLst>
          </p:cNvPr>
          <p:cNvSpPr/>
          <p:nvPr/>
        </p:nvSpPr>
        <p:spPr>
          <a:xfrm>
            <a:off x="4067943" y="6053295"/>
            <a:ext cx="648073" cy="140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F60F93-8745-ADC4-2BE4-2DBF2D305EA0}"/>
              </a:ext>
            </a:extLst>
          </p:cNvPr>
          <p:cNvSpPr/>
          <p:nvPr/>
        </p:nvSpPr>
        <p:spPr>
          <a:xfrm>
            <a:off x="7133390" y="5904690"/>
            <a:ext cx="1543066" cy="140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378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4">
            <a:extLst>
              <a:ext uri="{FF2B5EF4-FFF2-40B4-BE49-F238E27FC236}">
                <a16:creationId xmlns:a16="http://schemas.microsoft.com/office/drawing/2014/main" id="{F6A94337-2D5C-B787-2E7D-63E8C5A40909}"/>
              </a:ext>
            </a:extLst>
          </p:cNvPr>
          <p:cNvSpPr txBox="1">
            <a:spLocks/>
          </p:cNvSpPr>
          <p:nvPr/>
        </p:nvSpPr>
        <p:spPr>
          <a:xfrm>
            <a:off x="513121" y="2571840"/>
            <a:ext cx="1859420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925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6.Return Current weather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CF24C33A-98A7-C206-5C55-46594FE3FF23}"/>
              </a:ext>
            </a:extLst>
          </p:cNvPr>
          <p:cNvSpPr txBox="1">
            <a:spLocks/>
          </p:cNvSpPr>
          <p:nvPr/>
        </p:nvSpPr>
        <p:spPr>
          <a:xfrm>
            <a:off x="539962" y="1973213"/>
            <a:ext cx="1859420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85000" lnSpcReduction="100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5.GET Request?=City name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8A8D68D-ADC7-76F6-BB69-4953CCCBECF0}"/>
              </a:ext>
            </a:extLst>
          </p:cNvPr>
          <p:cNvGrpSpPr/>
          <p:nvPr/>
        </p:nvGrpSpPr>
        <p:grpSpPr>
          <a:xfrm>
            <a:off x="2287604" y="1689271"/>
            <a:ext cx="4454283" cy="2027002"/>
            <a:chOff x="2281467" y="1700808"/>
            <a:chExt cx="4454283" cy="2027002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13C3BEE-7675-19A0-AE31-0EA65C6B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1467" y="1700808"/>
              <a:ext cx="4454283" cy="202700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EFD0E3D-0653-B5D1-1A69-82DC5E1CF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5926" y="2485915"/>
              <a:ext cx="787750" cy="118979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8D1276-9BE5-2456-EE13-A37F5B7C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Exercise – Weather check service with AWS Lambda in Android Application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637DE7-1999-26D4-0859-6F742EE9A3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73FB9E-A795-5C09-89EE-FE70FF63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876972"/>
            <a:ext cx="8795320" cy="403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400" dirty="0"/>
              <a:t> </a:t>
            </a:r>
          </a:p>
          <a:p>
            <a:pPr marL="0" indent="0">
              <a:buNone/>
            </a:pP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400" dirty="0"/>
          </a:p>
          <a:p>
            <a:r>
              <a:rPr kumimoji="1" lang="en-US" altLang="ko-KR" sz="1400" dirty="0"/>
              <a:t>Android Application</a:t>
            </a:r>
          </a:p>
          <a:p>
            <a:pPr lvl="1"/>
            <a:r>
              <a:rPr kumimoji="1" lang="en-US" altLang="ko-KR" sz="1400" dirty="0"/>
              <a:t>Using week 8 </a:t>
            </a:r>
            <a:r>
              <a:rPr kumimoji="1" lang="en-US" altLang="ko-KR" sz="1400" dirty="0" err="1"/>
              <a:t>omdb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api</a:t>
            </a:r>
            <a:r>
              <a:rPr kumimoji="1" lang="en-US" altLang="ko-KR" sz="1400" dirty="0"/>
              <a:t> lab session project code</a:t>
            </a:r>
          </a:p>
          <a:p>
            <a:pPr lvl="1"/>
            <a:r>
              <a:rPr kumimoji="1" lang="en-US" altLang="ko-KR" sz="1400" dirty="0"/>
              <a:t>cf.) you should add </a:t>
            </a:r>
            <a:r>
              <a:rPr kumimoji="1" lang="en-US" altLang="ko-KR" sz="1400" dirty="0" err="1">
                <a:solidFill>
                  <a:srgbClr val="FF0000"/>
                </a:solidFill>
              </a:rPr>
              <a:t>usesCleartextTraffic</a:t>
            </a:r>
            <a:r>
              <a:rPr kumimoji="1" lang="en-US" altLang="ko-KR" sz="1400" dirty="0">
                <a:solidFill>
                  <a:srgbClr val="FF0000"/>
                </a:solidFill>
              </a:rPr>
              <a:t>=“true”</a:t>
            </a:r>
            <a:r>
              <a:rPr kumimoji="1" lang="en-US" altLang="ko-KR" sz="1400" dirty="0"/>
              <a:t> to </a:t>
            </a:r>
            <a:r>
              <a:rPr kumimoji="1" lang="en-US" altLang="ko-KR" sz="1400" dirty="0" err="1"/>
              <a:t>AndroidManifest</a:t>
            </a:r>
            <a:r>
              <a:rPr kumimoji="1" lang="en-US" altLang="ko-KR" sz="1400" dirty="0"/>
              <a:t>, to allow access to all HTTP URLs  </a:t>
            </a:r>
          </a:p>
          <a:p>
            <a:r>
              <a:rPr kumimoji="1" lang="en-US" altLang="ko-KR" sz="1400" dirty="0"/>
              <a:t>Opensource Weather API</a:t>
            </a:r>
          </a:p>
          <a:p>
            <a:pPr lvl="1"/>
            <a:r>
              <a:rPr kumimoji="1" lang="en-US" altLang="ko-KR" sz="1400" dirty="0"/>
              <a:t>Using this week contents,  </a:t>
            </a:r>
            <a:r>
              <a:rPr lang="en-US" altLang="ko-KR" sz="1400" dirty="0">
                <a:hlinkClick r:id="rId4"/>
              </a:rPr>
              <a:t>https://weatherstack.com/</a:t>
            </a:r>
            <a:r>
              <a:rPr lang="en-US" altLang="ko-KR" sz="1400" dirty="0"/>
              <a:t> API</a:t>
            </a:r>
            <a:endParaRPr kumimoji="1" lang="en-US" altLang="ko-KR" sz="1400" dirty="0"/>
          </a:p>
          <a:p>
            <a:r>
              <a:rPr kumimoji="1" lang="en-US" altLang="ko-KR" sz="1400" dirty="0"/>
              <a:t>AWS Lambda Flask with S3</a:t>
            </a:r>
          </a:p>
          <a:p>
            <a:pPr lvl="1"/>
            <a:r>
              <a:rPr kumimoji="1" lang="en-US" altLang="ko-KR" sz="1400" dirty="0"/>
              <a:t>Using this week example upload/download code</a:t>
            </a:r>
          </a:p>
          <a:p>
            <a:r>
              <a:rPr lang="en-US" altLang="ko-KR" sz="1400" dirty="0"/>
              <a:t>Submit single zip file with name “&lt;Student ID&gt;_w13.zip”</a:t>
            </a:r>
          </a:p>
          <a:p>
            <a:pPr lvl="1"/>
            <a:r>
              <a:rPr lang="en-US" altLang="ko-KR" sz="1400" dirty="0"/>
              <a:t>Export to zip -&gt; Change file name</a:t>
            </a:r>
          </a:p>
          <a:p>
            <a:pPr lvl="1"/>
            <a:r>
              <a:rPr lang="en-US" altLang="ko-KR" sz="1400" dirty="0"/>
              <a:t>Do not care about ending ‘-&lt;Number&gt;’ (ex: 2022524288-1.zip)</a:t>
            </a:r>
            <a:endParaRPr kumimoji="1"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453059-EF69-C34A-BE13-E1438EE202EA}"/>
              </a:ext>
            </a:extLst>
          </p:cNvPr>
          <p:cNvCxnSpPr>
            <a:cxnSpLocks/>
          </p:cNvCxnSpPr>
          <p:nvPr/>
        </p:nvCxnSpPr>
        <p:spPr>
          <a:xfrm>
            <a:off x="6238397" y="2492896"/>
            <a:ext cx="2022061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4AD91F-9BD8-F008-A186-7D8AE347AD28}"/>
              </a:ext>
            </a:extLst>
          </p:cNvPr>
          <p:cNvCxnSpPr>
            <a:cxnSpLocks/>
          </p:cNvCxnSpPr>
          <p:nvPr/>
        </p:nvCxnSpPr>
        <p:spPr>
          <a:xfrm>
            <a:off x="6238397" y="2371484"/>
            <a:ext cx="2022061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61615BFD-BF32-F3AC-0961-D9147AD82FDB}"/>
              </a:ext>
            </a:extLst>
          </p:cNvPr>
          <p:cNvSpPr txBox="1">
            <a:spLocks/>
          </p:cNvSpPr>
          <p:nvPr/>
        </p:nvSpPr>
        <p:spPr>
          <a:xfrm>
            <a:off x="4150165" y="2788917"/>
            <a:ext cx="2667938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1. GET Request?=name(</a:t>
            </a:r>
            <a:r>
              <a:rPr lang="en-US" altLang="ko-KR" sz="1000" b="1" dirty="0" err="1">
                <a:solidFill>
                  <a:srgbClr val="FF0000"/>
                </a:solidFill>
              </a:rPr>
              <a:t>ex.Lee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C4EC9479-69B1-50BD-9363-52601B73081C}"/>
              </a:ext>
            </a:extLst>
          </p:cNvPr>
          <p:cNvSpPr txBox="1">
            <a:spLocks/>
          </p:cNvSpPr>
          <p:nvPr/>
        </p:nvSpPr>
        <p:spPr>
          <a:xfrm>
            <a:off x="6217933" y="2518072"/>
            <a:ext cx="2331173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2.Request “weather_db.txt”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FF47ADA3-7348-4022-6CEE-21F0A208A716}"/>
              </a:ext>
            </a:extLst>
          </p:cNvPr>
          <p:cNvSpPr txBox="1">
            <a:spLocks/>
          </p:cNvSpPr>
          <p:nvPr/>
        </p:nvSpPr>
        <p:spPr>
          <a:xfrm>
            <a:off x="6238397" y="2041312"/>
            <a:ext cx="1789987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925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3.Return file contents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957B5452-9BE7-6887-56A5-B9270AC76828}"/>
              </a:ext>
            </a:extLst>
          </p:cNvPr>
          <p:cNvSpPr txBox="1">
            <a:spLocks/>
          </p:cNvSpPr>
          <p:nvPr/>
        </p:nvSpPr>
        <p:spPr>
          <a:xfrm>
            <a:off x="3420722" y="1968593"/>
            <a:ext cx="2331173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62500" lnSpcReduction="200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4.Region(</a:t>
            </a:r>
            <a:r>
              <a:rPr lang="en-US" altLang="ko-KR" sz="1400" b="1" dirty="0" err="1">
                <a:solidFill>
                  <a:srgbClr val="FF0000"/>
                </a:solidFill>
              </a:rPr>
              <a:t>ex.Seoul</a:t>
            </a:r>
            <a:r>
              <a:rPr lang="en-US" altLang="ko-KR" sz="1400" b="1" dirty="0">
                <a:solidFill>
                  <a:srgbClr val="FF0000"/>
                </a:solidFill>
              </a:rPr>
              <a:t>) &lt;- Return JSON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19B892F8-F051-980B-37D5-A060966D2373}"/>
              </a:ext>
            </a:extLst>
          </p:cNvPr>
          <p:cNvSpPr txBox="1">
            <a:spLocks/>
          </p:cNvSpPr>
          <p:nvPr/>
        </p:nvSpPr>
        <p:spPr>
          <a:xfrm>
            <a:off x="3384140" y="3290865"/>
            <a:ext cx="3253819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70000" lnSpcReduction="200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7. </a:t>
            </a:r>
            <a:r>
              <a:rPr lang="en-US" altLang="ko-KR" sz="1400" b="1" dirty="0" err="1">
                <a:solidFill>
                  <a:srgbClr val="FF0000"/>
                </a:solidFill>
              </a:rPr>
              <a:t>Json</a:t>
            </a:r>
            <a:r>
              <a:rPr lang="en-US" altLang="ko-KR" sz="1400" b="1" dirty="0">
                <a:solidFill>
                  <a:srgbClr val="FF0000"/>
                </a:solidFill>
              </a:rPr>
              <a:t> string will be printed Current weather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51CB46-4174-EA23-3B7A-7223FDA6E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7" t="19" r="7548" b="23008"/>
          <a:stretch/>
        </p:blipFill>
        <p:spPr bwMode="auto">
          <a:xfrm>
            <a:off x="8471968" y="1844824"/>
            <a:ext cx="648072" cy="105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35B850-8019-1BFD-521C-36CD0930EA76}"/>
              </a:ext>
            </a:extLst>
          </p:cNvPr>
          <p:cNvSpPr/>
          <p:nvPr/>
        </p:nvSpPr>
        <p:spPr>
          <a:xfrm>
            <a:off x="8504662" y="2326580"/>
            <a:ext cx="320108" cy="394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S3</a:t>
            </a:r>
            <a:endParaRPr kumimoji="1" lang="ko-KR" altLang="en-US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383E50C-D2C1-52D4-BA1F-777CDA63243F}"/>
              </a:ext>
            </a:extLst>
          </p:cNvPr>
          <p:cNvCxnSpPr>
            <a:cxnSpLocks/>
          </p:cNvCxnSpPr>
          <p:nvPr/>
        </p:nvCxnSpPr>
        <p:spPr>
          <a:xfrm>
            <a:off x="755576" y="2492896"/>
            <a:ext cx="1471363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2E0D80-D314-F6EE-32DC-19593738DED3}"/>
              </a:ext>
            </a:extLst>
          </p:cNvPr>
          <p:cNvCxnSpPr>
            <a:cxnSpLocks/>
          </p:cNvCxnSpPr>
          <p:nvPr/>
        </p:nvCxnSpPr>
        <p:spPr>
          <a:xfrm>
            <a:off x="755576" y="2371484"/>
            <a:ext cx="1471363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>
            <a:extLst>
              <a:ext uri="{FF2B5EF4-FFF2-40B4-BE49-F238E27FC236}">
                <a16:creationId xmlns:a16="http://schemas.microsoft.com/office/drawing/2014/main" id="{F8922E29-2FEE-58F4-AD3F-95B3A96AA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7" t="19" r="7548" b="23008"/>
          <a:stretch/>
        </p:blipFill>
        <p:spPr bwMode="auto">
          <a:xfrm>
            <a:off x="27505" y="1844824"/>
            <a:ext cx="499565" cy="81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342663-D122-084A-5250-F2E907F9D876}"/>
              </a:ext>
            </a:extLst>
          </p:cNvPr>
          <p:cNvSpPr/>
          <p:nvPr/>
        </p:nvSpPr>
        <p:spPr>
          <a:xfrm>
            <a:off x="60199" y="2162656"/>
            <a:ext cx="246755" cy="44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</a:t>
            </a:r>
          </a:p>
          <a:p>
            <a:pPr algn="ctr"/>
            <a:r>
              <a:rPr kumimoji="1" lang="en-US" altLang="ko-KR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</a:t>
            </a:r>
            <a:endParaRPr kumimoji="1" lang="ko-KR" altLang="en-US" sz="105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87BA512-F265-7ABB-E39B-F7AFB438EC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4731"/>
          <a:stretch/>
        </p:blipFill>
        <p:spPr>
          <a:xfrm>
            <a:off x="44046" y="2884889"/>
            <a:ext cx="1403648" cy="8119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C2D1AF2-B38D-D31B-C4D3-7C4360180B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444" y="4607884"/>
            <a:ext cx="2564510" cy="63766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7859AEB-6353-9A6D-59A9-BD986E17C3CC}"/>
              </a:ext>
            </a:extLst>
          </p:cNvPr>
          <p:cNvCxnSpPr>
            <a:cxnSpLocks/>
          </p:cNvCxnSpPr>
          <p:nvPr/>
        </p:nvCxnSpPr>
        <p:spPr>
          <a:xfrm>
            <a:off x="8172400" y="4411712"/>
            <a:ext cx="0" cy="17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9446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Remind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889B2-DDBC-40BC-A636-F3A0EA8D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9106"/>
            <a:ext cx="8229600" cy="1313731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We connect our lambda flask with </a:t>
            </a:r>
            <a:r>
              <a:rPr lang="en-US" altLang="ko-KR" sz="2000" b="1" dirty="0" err="1"/>
              <a:t>postgresQL</a:t>
            </a:r>
            <a:r>
              <a:rPr lang="en-US" altLang="ko-KR" sz="2000" b="1" dirty="0"/>
              <a:t> RDS instance.</a:t>
            </a:r>
          </a:p>
          <a:p>
            <a:pPr lvl="1"/>
            <a:r>
              <a:rPr lang="en-US" altLang="ko-KR" sz="2000" dirty="0"/>
              <a:t>We create RDS instance (</a:t>
            </a:r>
            <a:r>
              <a:rPr lang="en-US" altLang="ko-KR" sz="2000" dirty="0" err="1"/>
              <a:t>PostgresQL</a:t>
            </a:r>
            <a:r>
              <a:rPr lang="en-US" altLang="ko-KR" sz="2000" dirty="0"/>
              <a:t>).</a:t>
            </a:r>
          </a:p>
          <a:p>
            <a:pPr lvl="1"/>
            <a:r>
              <a:rPr lang="en-US" altLang="ko-KR" sz="2000" dirty="0"/>
              <a:t>We connect our flask server to RDS instance!</a:t>
            </a:r>
          </a:p>
          <a:p>
            <a:pPr lvl="1"/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DFECC-D943-8672-5137-9E6A2715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501008"/>
            <a:ext cx="4961850" cy="2027002"/>
          </a:xfrm>
          <a:prstGeom prst="rect">
            <a:avLst/>
          </a:prstGeom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34E5ADC8-05BD-1C7C-86CC-11864961D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7" t="19" r="7548" b="23008"/>
          <a:stretch/>
        </p:blipFill>
        <p:spPr bwMode="auto">
          <a:xfrm>
            <a:off x="7092280" y="3645024"/>
            <a:ext cx="648072" cy="105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F0B33A5-BBCC-3028-E63B-17EFFAF079E0}"/>
              </a:ext>
            </a:extLst>
          </p:cNvPr>
          <p:cNvSpPr/>
          <p:nvPr/>
        </p:nvSpPr>
        <p:spPr>
          <a:xfrm>
            <a:off x="7124652" y="4221699"/>
            <a:ext cx="327667" cy="2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</a:t>
            </a:r>
            <a:endParaRPr kumimoji="1" lang="ko-KR" altLang="en-US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2801053-71C0-2271-4215-C7648AFAAE1A}"/>
              </a:ext>
            </a:extLst>
          </p:cNvPr>
          <p:cNvCxnSpPr>
            <a:cxnSpLocks/>
          </p:cNvCxnSpPr>
          <p:nvPr/>
        </p:nvCxnSpPr>
        <p:spPr>
          <a:xfrm>
            <a:off x="4998211" y="4365104"/>
            <a:ext cx="2022061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A3FEE2B-F461-14D4-77F0-BFD06DE6CAD8}"/>
              </a:ext>
            </a:extLst>
          </p:cNvPr>
          <p:cNvCxnSpPr>
            <a:cxnSpLocks/>
          </p:cNvCxnSpPr>
          <p:nvPr/>
        </p:nvCxnSpPr>
        <p:spPr>
          <a:xfrm>
            <a:off x="4998211" y="4077072"/>
            <a:ext cx="2022061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개체 틀 4">
            <a:extLst>
              <a:ext uri="{FF2B5EF4-FFF2-40B4-BE49-F238E27FC236}">
                <a16:creationId xmlns:a16="http://schemas.microsoft.com/office/drawing/2014/main" id="{56672A6E-BA0A-5A20-A527-323C42F70638}"/>
              </a:ext>
            </a:extLst>
          </p:cNvPr>
          <p:cNvSpPr txBox="1">
            <a:spLocks/>
          </p:cNvSpPr>
          <p:nvPr/>
        </p:nvSpPr>
        <p:spPr>
          <a:xfrm>
            <a:off x="5812297" y="4655244"/>
            <a:ext cx="3280043" cy="5760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Amazon RDS (</a:t>
            </a:r>
            <a:r>
              <a:rPr lang="en-US" altLang="ko-KR" sz="1600" b="1" dirty="0" err="1">
                <a:solidFill>
                  <a:srgbClr val="FF0000"/>
                </a:solidFill>
              </a:rPr>
              <a:t>PostgresQL</a:t>
            </a:r>
            <a:r>
              <a:rPr lang="en-US" altLang="ko-KR" sz="1600" b="1" dirty="0">
                <a:solidFill>
                  <a:srgbClr val="FF0000"/>
                </a:solidFill>
              </a:rPr>
              <a:t> DB)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490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7E92C336-2E23-283A-4FBE-A363663DF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7" t="19" r="7548" b="23008"/>
          <a:stretch/>
        </p:blipFill>
        <p:spPr bwMode="auto">
          <a:xfrm>
            <a:off x="7092280" y="3645024"/>
            <a:ext cx="648072" cy="105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4890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altLang="ko-KR" dirty="0"/>
              <a:t>Today.. 1)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889B2-DDBC-40BC-A636-F3A0EA8D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9106"/>
            <a:ext cx="8229600" cy="1891902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We connect our lambda flask with S3 storage service.</a:t>
            </a:r>
          </a:p>
          <a:p>
            <a:pPr lvl="1"/>
            <a:r>
              <a:rPr lang="en-US" altLang="ko-KR" sz="2000" dirty="0"/>
              <a:t>We upload or access file to S3 bucket with AWS Lambda flask</a:t>
            </a:r>
          </a:p>
          <a:p>
            <a:pPr marL="457200" lvl="1" indent="0">
              <a:buNone/>
            </a:pPr>
            <a:r>
              <a:rPr lang="en-US" altLang="ko-KR" sz="2000" dirty="0"/>
              <a:t>    (This S3 bucket is already made in past week).</a:t>
            </a:r>
          </a:p>
          <a:p>
            <a:pPr lvl="1"/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DFECC-D943-8672-5137-9E6A2715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01008"/>
            <a:ext cx="4961850" cy="202700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223F7-4280-B202-BD39-BA36D2362946}"/>
              </a:ext>
            </a:extLst>
          </p:cNvPr>
          <p:cNvSpPr/>
          <p:nvPr/>
        </p:nvSpPr>
        <p:spPr>
          <a:xfrm>
            <a:off x="7119406" y="4151771"/>
            <a:ext cx="332914" cy="41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S3</a:t>
            </a:r>
            <a:endParaRPr kumimoji="1" lang="ko-KR" altLang="en-US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36DDC0-FE21-544F-1F92-F0ADE1434CA9}"/>
              </a:ext>
            </a:extLst>
          </p:cNvPr>
          <p:cNvCxnSpPr>
            <a:cxnSpLocks/>
          </p:cNvCxnSpPr>
          <p:nvPr/>
        </p:nvCxnSpPr>
        <p:spPr>
          <a:xfrm>
            <a:off x="5004048" y="4365104"/>
            <a:ext cx="2022061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BB59B7C-15DC-63A0-E555-2E46626CCAFE}"/>
              </a:ext>
            </a:extLst>
          </p:cNvPr>
          <p:cNvCxnSpPr>
            <a:cxnSpLocks/>
          </p:cNvCxnSpPr>
          <p:nvPr/>
        </p:nvCxnSpPr>
        <p:spPr>
          <a:xfrm>
            <a:off x="5004048" y="4077072"/>
            <a:ext cx="2022061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DE01EBB2-72EA-69C6-345B-D5A9B81009F1}"/>
              </a:ext>
            </a:extLst>
          </p:cNvPr>
          <p:cNvSpPr txBox="1">
            <a:spLocks/>
          </p:cNvSpPr>
          <p:nvPr/>
        </p:nvSpPr>
        <p:spPr>
          <a:xfrm>
            <a:off x="5812297" y="4655244"/>
            <a:ext cx="3280043" cy="5760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Amazon S3 (File Storage)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37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34A7A96D-14E8-C5EC-B94A-496EDC2FA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7" t="19" r="7548" b="23008"/>
          <a:stretch/>
        </p:blipFill>
        <p:spPr bwMode="auto">
          <a:xfrm>
            <a:off x="1156256" y="3645024"/>
            <a:ext cx="499565" cy="81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4890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altLang="ko-KR" dirty="0"/>
              <a:t>Today.. 2)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889B2-DDBC-40BC-A636-F3A0EA8D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9106"/>
            <a:ext cx="8229600" cy="1891902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We connect our lambda flask with android application.</a:t>
            </a:r>
          </a:p>
          <a:p>
            <a:pPr lvl="1"/>
            <a:r>
              <a:rPr lang="en-US" altLang="ko-KR" sz="2000" dirty="0"/>
              <a:t>We use opensource weather REST API in android application</a:t>
            </a:r>
          </a:p>
          <a:p>
            <a:pPr lvl="1"/>
            <a:endParaRPr lang="ko-KR" altLang="en-US" sz="2000" dirty="0"/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C7DD981E-A9E9-140C-3254-EC85FA36249B}"/>
              </a:ext>
            </a:extLst>
          </p:cNvPr>
          <p:cNvSpPr txBox="1">
            <a:spLocks/>
          </p:cNvSpPr>
          <p:nvPr/>
        </p:nvSpPr>
        <p:spPr>
          <a:xfrm>
            <a:off x="1651526" y="4372040"/>
            <a:ext cx="1859420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925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Return Current weather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41527135-176B-611F-2FCF-9EFAAF5196A8}"/>
              </a:ext>
            </a:extLst>
          </p:cNvPr>
          <p:cNvSpPr txBox="1">
            <a:spLocks/>
          </p:cNvSpPr>
          <p:nvPr/>
        </p:nvSpPr>
        <p:spPr>
          <a:xfrm>
            <a:off x="1678367" y="3773413"/>
            <a:ext cx="1859420" cy="276269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92500"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>
                <a:solidFill>
                  <a:srgbClr val="FF0000"/>
                </a:solidFill>
              </a:rPr>
              <a:t>GET Request?=City name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03FA77C-997F-BF22-D072-5B0DED42E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751"/>
          <a:stretch/>
        </p:blipFill>
        <p:spPr>
          <a:xfrm>
            <a:off x="3419873" y="3501008"/>
            <a:ext cx="1080120" cy="2027002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5AB284-8110-855D-5833-EDCF7A5D8B1C}"/>
              </a:ext>
            </a:extLst>
          </p:cNvPr>
          <p:cNvCxnSpPr>
            <a:cxnSpLocks/>
          </p:cNvCxnSpPr>
          <p:nvPr/>
        </p:nvCxnSpPr>
        <p:spPr>
          <a:xfrm>
            <a:off x="1893981" y="4293096"/>
            <a:ext cx="1471363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9861F20-0BE4-FC94-3016-0602CC2AF15D}"/>
              </a:ext>
            </a:extLst>
          </p:cNvPr>
          <p:cNvCxnSpPr>
            <a:cxnSpLocks/>
          </p:cNvCxnSpPr>
          <p:nvPr/>
        </p:nvCxnSpPr>
        <p:spPr>
          <a:xfrm>
            <a:off x="1893981" y="4171684"/>
            <a:ext cx="1471363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59D34E-C06B-2CD9-B721-DE6D786D793D}"/>
              </a:ext>
            </a:extLst>
          </p:cNvPr>
          <p:cNvSpPr/>
          <p:nvPr/>
        </p:nvSpPr>
        <p:spPr>
          <a:xfrm>
            <a:off x="1198604" y="3962856"/>
            <a:ext cx="246755" cy="44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</a:t>
            </a:r>
          </a:p>
          <a:p>
            <a:pPr algn="ctr"/>
            <a:r>
              <a:rPr kumimoji="1" lang="en-US" altLang="ko-KR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</a:t>
            </a:r>
            <a:endParaRPr kumimoji="1" lang="ko-KR" altLang="en-US" sz="105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9D4BD7D-64A3-D4D4-CA0B-BE6C44EEE4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731"/>
          <a:stretch/>
        </p:blipFill>
        <p:spPr>
          <a:xfrm>
            <a:off x="1182451" y="4685088"/>
            <a:ext cx="2182893" cy="12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537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03" name="내용 개체 틀 4"/>
          <p:cNvSpPr txBox="1">
            <a:spLocks noGrp="1"/>
          </p:cNvSpPr>
          <p:nvPr>
            <p:ph type="body" idx="1"/>
          </p:nvPr>
        </p:nvSpPr>
        <p:spPr>
          <a:xfrm>
            <a:off x="457200" y="1978914"/>
            <a:ext cx="8507288" cy="41143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ts val="500"/>
              </a:spcBef>
              <a:defRPr sz="2400" b="1"/>
            </a:pPr>
            <a:r>
              <a:rPr lang="en-US" dirty="0"/>
              <a:t>Process</a:t>
            </a:r>
          </a:p>
          <a:p>
            <a:pPr marL="914400" lvl="1" indent="-457200">
              <a:spcBef>
                <a:spcPts val="400"/>
              </a:spcBef>
              <a:buAutoNum type="arabicParenR"/>
              <a:defRPr sz="2000"/>
            </a:pPr>
            <a:r>
              <a:rPr lang="en-US" dirty="0"/>
              <a:t>Check your S3 bucket in amazon web page</a:t>
            </a:r>
          </a:p>
          <a:p>
            <a:pPr marL="914400" lvl="1" indent="-457200">
              <a:spcBef>
                <a:spcPts val="400"/>
              </a:spcBef>
              <a:buAutoNum type="arabicParenR"/>
              <a:defRPr sz="2000"/>
            </a:pPr>
            <a:r>
              <a:rPr lang="en-US" dirty="0"/>
              <a:t>Install boto3 and download weather_db.txt file in </a:t>
            </a:r>
            <a:r>
              <a:rPr lang="en-US" dirty="0" err="1"/>
              <a:t>icampus</a:t>
            </a:r>
            <a:endParaRPr lang="en-US" dirty="0"/>
          </a:p>
          <a:p>
            <a:pPr marL="914400" lvl="1" indent="-457200">
              <a:spcBef>
                <a:spcPts val="400"/>
              </a:spcBef>
              <a:buAutoNum type="arabicParenR"/>
              <a:defRPr sz="2000"/>
            </a:pPr>
            <a:r>
              <a:rPr lang="en-US" dirty="0"/>
              <a:t>Create upload, read function in python flask server</a:t>
            </a:r>
          </a:p>
          <a:p>
            <a:pPr marL="914400" lvl="1" indent="-457200">
              <a:spcBef>
                <a:spcPts val="400"/>
              </a:spcBef>
              <a:buAutoNum type="arabicParenR"/>
              <a:defRPr sz="2000"/>
            </a:pPr>
            <a:endParaRPr lang="en-US" dirty="0"/>
          </a:p>
          <a:p>
            <a:pPr marL="914400" lvl="1" indent="-457200">
              <a:spcBef>
                <a:spcPts val="400"/>
              </a:spcBef>
              <a:buAutoNum type="arabicParenR"/>
              <a:defRPr sz="2000"/>
            </a:pPr>
            <a:r>
              <a:rPr lang="en-US" dirty="0"/>
              <a:t>Sign up “https://weatherstack.com/”</a:t>
            </a:r>
          </a:p>
          <a:p>
            <a:pPr marL="914400" lvl="1" indent="-457200">
              <a:spcBef>
                <a:spcPts val="400"/>
              </a:spcBef>
              <a:buAutoNum type="arabicParenR"/>
              <a:defRPr sz="2000"/>
            </a:pPr>
            <a:r>
              <a:rPr lang="en-US" dirty="0"/>
              <a:t>Get API Access Key and Make API Request</a:t>
            </a:r>
          </a:p>
          <a:p>
            <a:pPr marL="457200" lvl="1" indent="0">
              <a:spcBef>
                <a:spcPts val="400"/>
              </a:spcBef>
              <a:buNone/>
              <a:defRPr sz="2000"/>
            </a:pPr>
            <a:endParaRPr lang="en-US" dirty="0"/>
          </a:p>
          <a:p>
            <a:pPr marL="457200" lvl="1" indent="0">
              <a:spcBef>
                <a:spcPts val="400"/>
              </a:spcBef>
              <a:buNone/>
              <a:defRPr sz="2000"/>
            </a:pPr>
            <a:r>
              <a:rPr lang="en-US" b="1" dirty="0"/>
              <a:t>Exercise - Make an Android weather application with AWS DB</a:t>
            </a:r>
          </a:p>
          <a:p>
            <a:pPr marL="914400" lvl="1" indent="-457200">
              <a:spcBef>
                <a:spcPts val="400"/>
              </a:spcBef>
              <a:buAutoNum type="arabicParenR"/>
              <a:defRPr sz="2000"/>
            </a:pPr>
            <a:endParaRPr lang="en-US" dirty="0"/>
          </a:p>
          <a:p>
            <a:pPr lvl="1">
              <a:spcBef>
                <a:spcPts val="400"/>
              </a:spcBef>
              <a:defRPr sz="2000"/>
            </a:pPr>
            <a:endParaRPr lang="en-US" dirty="0"/>
          </a:p>
          <a:p>
            <a:pPr lvl="1">
              <a:spcBef>
                <a:spcPts val="400"/>
              </a:spcBef>
              <a:defRPr sz="2000"/>
            </a:pPr>
            <a:endParaRPr lang="en-US" dirty="0"/>
          </a:p>
        </p:txBody>
      </p:sp>
      <p:sp>
        <p:nvSpPr>
          <p:cNvPr id="104" name="제목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dirty="0"/>
              <a:t>What we learn today?</a:t>
            </a:r>
          </a:p>
        </p:txBody>
      </p:sp>
    </p:spTree>
    <p:extLst>
      <p:ext uri="{BB962C8B-B14F-4D97-AF65-F5344CB8AC3E}">
        <p14:creationId xmlns:p14="http://schemas.microsoft.com/office/powerpoint/2010/main" val="1279865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D22F91-B992-C7F7-E99A-B0E0CD58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7" y="2263077"/>
            <a:ext cx="5677705" cy="3927545"/>
          </a:xfrm>
          <a:prstGeom prst="rect">
            <a:avLst/>
          </a:prstGeom>
        </p:spPr>
      </p:pic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1) </a:t>
            </a:r>
            <a:r>
              <a:rPr lang="en-US" altLang="ko-KR" dirty="0"/>
              <a:t>Check your S3 bucket set in past week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889B2-DDBC-40BC-A636-F3A0EA8D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556792"/>
            <a:ext cx="8229600" cy="3980134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Go to AWS console, search S3 and select it</a:t>
            </a:r>
          </a:p>
          <a:p>
            <a:pPr lvl="1"/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BF475B-1A94-2644-F697-2CAF0BE8DA0F}"/>
              </a:ext>
            </a:extLst>
          </p:cNvPr>
          <p:cNvSpPr/>
          <p:nvPr/>
        </p:nvSpPr>
        <p:spPr>
          <a:xfrm>
            <a:off x="3551701" y="2913124"/>
            <a:ext cx="2748491" cy="390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675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D7E714-2AB8-9F49-5368-154C7E21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8" y="2348880"/>
            <a:ext cx="5677705" cy="4014508"/>
          </a:xfrm>
          <a:prstGeom prst="rect">
            <a:avLst/>
          </a:prstGeom>
        </p:spPr>
      </p:pic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1) </a:t>
            </a:r>
            <a:r>
              <a:rPr lang="en-US" altLang="ko-KR" dirty="0"/>
              <a:t>Check your S3 bucket name set in past week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889B2-DDBC-40BC-A636-F3A0EA8D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556792"/>
            <a:ext cx="8229600" cy="3980134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Check your “Creation date” tab, remind bucket name created in the past week. Today, we will use this bucket. </a:t>
            </a:r>
          </a:p>
          <a:p>
            <a:pPr lvl="1"/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BF475B-1A94-2644-F697-2CAF0BE8DA0F}"/>
              </a:ext>
            </a:extLst>
          </p:cNvPr>
          <p:cNvSpPr/>
          <p:nvPr/>
        </p:nvSpPr>
        <p:spPr>
          <a:xfrm>
            <a:off x="3131840" y="4077072"/>
            <a:ext cx="4279012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058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2) </a:t>
            </a:r>
            <a:r>
              <a:rPr lang="en-US" altLang="ko-KR" dirty="0"/>
              <a:t>Install Boto3</a:t>
            </a:r>
            <a:br>
              <a:rPr lang="en-US" altLang="ko-KR" dirty="0"/>
            </a:b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889B2-DDBC-40BC-A636-F3A0EA8D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470" y="1556792"/>
            <a:ext cx="8229600" cy="3980134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Activate Virtual environment and install </a:t>
            </a:r>
            <a:r>
              <a:rPr lang="en-US" altLang="ko-KR" sz="2000" b="1" dirty="0" err="1"/>
              <a:t>belows</a:t>
            </a:r>
            <a:r>
              <a:rPr lang="en-US" altLang="ko-KR" sz="2000" b="1" dirty="0"/>
              <a:t>.</a:t>
            </a:r>
          </a:p>
          <a:p>
            <a:pPr lvl="1"/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9FD904-F1EC-D43E-004D-1831A4076DB8}"/>
              </a:ext>
            </a:extLst>
          </p:cNvPr>
          <p:cNvSpPr/>
          <p:nvPr/>
        </p:nvSpPr>
        <p:spPr>
          <a:xfrm>
            <a:off x="441422" y="2492896"/>
            <a:ext cx="8229600" cy="840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$ .\[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가상환경이름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]\Scripts\</a:t>
            </a:r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activate.bat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$ pip install boto3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59C268D-E560-B16F-166F-86A134FA8646}"/>
              </a:ext>
            </a:extLst>
          </p:cNvPr>
          <p:cNvSpPr txBox="1">
            <a:spLocks/>
          </p:cNvSpPr>
          <p:nvPr/>
        </p:nvSpPr>
        <p:spPr>
          <a:xfrm>
            <a:off x="349620" y="2073749"/>
            <a:ext cx="2654349" cy="5040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</a:rPr>
              <a:t>In Windows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1A90E-E131-D7C4-247E-D3D6DC0DB9B3}"/>
              </a:ext>
            </a:extLst>
          </p:cNvPr>
          <p:cNvSpPr/>
          <p:nvPr/>
        </p:nvSpPr>
        <p:spPr>
          <a:xfrm>
            <a:off x="418153" y="3788162"/>
            <a:ext cx="8229600" cy="876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$ source [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가상환경이름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]/bin/activate</a:t>
            </a: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$ pip install boto3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5A67A4D-F442-6543-869A-0F78E74F1192}"/>
              </a:ext>
            </a:extLst>
          </p:cNvPr>
          <p:cNvSpPr txBox="1">
            <a:spLocks/>
          </p:cNvSpPr>
          <p:nvPr/>
        </p:nvSpPr>
        <p:spPr>
          <a:xfrm>
            <a:off x="326351" y="3369015"/>
            <a:ext cx="2654349" cy="5040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</a:rPr>
              <a:t>In Mac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4BAA45-A762-94F2-18D8-0954866E9877}"/>
              </a:ext>
            </a:extLst>
          </p:cNvPr>
          <p:cNvSpPr/>
          <p:nvPr/>
        </p:nvSpPr>
        <p:spPr>
          <a:xfrm>
            <a:off x="414382" y="5171800"/>
            <a:ext cx="8229600" cy="952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$ source [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가상환경이름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]/bin/activate</a:t>
            </a: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$ pip install boto3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D9E69429-F2C5-186D-7B37-5DF527CEE477}"/>
              </a:ext>
            </a:extLst>
          </p:cNvPr>
          <p:cNvSpPr txBox="1">
            <a:spLocks/>
          </p:cNvSpPr>
          <p:nvPr/>
        </p:nvSpPr>
        <p:spPr>
          <a:xfrm>
            <a:off x="345399" y="4669206"/>
            <a:ext cx="2654349" cy="5040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899" indent="-342899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</a:rPr>
              <a:t>In Linux ( include WSL)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885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">
      <a:majorFont>
        <a:latin typeface="Calibri Light"/>
        <a:ea typeface="나눔스퀘어 Bold"/>
        <a:cs typeface=""/>
      </a:majorFont>
      <a:minorFont>
        <a:latin typeface="Calibri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38995</TotalTime>
  <Words>1623</Words>
  <Application>Microsoft Office PowerPoint</Application>
  <PresentationFormat>화면 슬라이드 쇼(4:3)</PresentationFormat>
  <Paragraphs>236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Tahoma</vt:lpstr>
      <vt:lpstr>HY견고딕</vt:lpstr>
      <vt:lpstr>Arial</vt:lpstr>
      <vt:lpstr>맑은 고딕</vt:lpstr>
      <vt:lpstr>Calibri</vt:lpstr>
      <vt:lpstr>Office 테마</vt:lpstr>
      <vt:lpstr>Using AWS S3 with Opensource API</vt:lpstr>
      <vt:lpstr>What we learn today?</vt:lpstr>
      <vt:lpstr>Remind</vt:lpstr>
      <vt:lpstr>Today.. 1)</vt:lpstr>
      <vt:lpstr>Today.. 2)</vt:lpstr>
      <vt:lpstr>What we learn today?</vt:lpstr>
      <vt:lpstr>1) Check your S3 bucket set in past week</vt:lpstr>
      <vt:lpstr>1) Check your S3 bucket name set in past week</vt:lpstr>
      <vt:lpstr>2) Install Boto3 </vt:lpstr>
      <vt:lpstr>2) Weather_db.txt in icampus </vt:lpstr>
      <vt:lpstr>3) Create upload, read function in python flask server</vt:lpstr>
      <vt:lpstr>3) Create upload, read function in python flask server</vt:lpstr>
      <vt:lpstr>3) Create upload, read function in python flask server</vt:lpstr>
      <vt:lpstr>3) Get API Access Key and Make API Request</vt:lpstr>
      <vt:lpstr>4) Sign up “https://weatherstack.com/”</vt:lpstr>
      <vt:lpstr>4) Sign up “https://weatherstack.com/”</vt:lpstr>
      <vt:lpstr>5) Get API Access Key and Make API Request </vt:lpstr>
      <vt:lpstr>5) Get API Access Key and Make API Request</vt:lpstr>
      <vt:lpstr>Exercise – Weather check service with AWS Lambda in Android Application</vt:lpstr>
      <vt:lpstr>Exercise – Weather check service with AWS Lambda in Android Application</vt:lpstr>
      <vt:lpstr>Exercise – Weather check service with AWS Lambda in Android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renkropod@o365.skku.edu</cp:lastModifiedBy>
  <cp:revision>286</cp:revision>
  <cp:lastPrinted>2019-04-01T08:41:26Z</cp:lastPrinted>
  <dcterms:created xsi:type="dcterms:W3CDTF">2012-12-30T15:18:19Z</dcterms:created>
  <dcterms:modified xsi:type="dcterms:W3CDTF">2022-05-18T05:45:34Z</dcterms:modified>
</cp:coreProperties>
</file>