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2" r:id="rId3"/>
    <p:sldId id="392" r:id="rId4"/>
    <p:sldId id="396" r:id="rId5"/>
    <p:sldId id="394" r:id="rId6"/>
    <p:sldId id="397" r:id="rId7"/>
    <p:sldId id="395" r:id="rId8"/>
    <p:sldId id="399" r:id="rId9"/>
    <p:sldId id="398" r:id="rId10"/>
    <p:sldId id="400" r:id="rId11"/>
    <p:sldId id="402" r:id="rId12"/>
    <p:sldId id="310" r:id="rId13"/>
    <p:sldId id="401" r:id="rId14"/>
  </p:sldIdLst>
  <p:sldSz cx="9144000" cy="6858000" type="screen4x3"/>
  <p:notesSz cx="7104063" cy="10234613"/>
  <p:embeddedFontLst>
    <p:embeddedFont>
      <p:font typeface="Arial Unicode MS" panose="020B0600000101010101" charset="-12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HY견고딕" panose="02030600000101010101" pitchFamily="18" charset="-127"/>
      <p:regular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FE40A38-0394-4C72-A163-78CEAE904879}">
          <p14:sldIdLst>
            <p14:sldId id="256"/>
            <p14:sldId id="282"/>
            <p14:sldId id="392"/>
            <p14:sldId id="396"/>
            <p14:sldId id="394"/>
            <p14:sldId id="397"/>
            <p14:sldId id="395"/>
            <p14:sldId id="399"/>
            <p14:sldId id="398"/>
            <p14:sldId id="400"/>
            <p14:sldId id="402"/>
            <p14:sldId id="310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1" userDrawn="1">
          <p15:clr>
            <a:srgbClr val="A4A3A4"/>
          </p15:clr>
        </p15:guide>
        <p15:guide id="3" orient="horz" pos="3224" userDrawn="1">
          <p15:clr>
            <a:srgbClr val="A4A3A4"/>
          </p15:clr>
        </p15:guide>
        <p15:guide id="4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68" d="100"/>
          <a:sy n="168" d="100"/>
        </p:scale>
        <p:origin x="148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90"/>
      </p:cViewPr>
      <p:guideLst>
        <p:guide orient="horz" pos="2880"/>
        <p:guide pos="2161"/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DD303BF-D21A-45DA-B48A-F73A92854417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8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278CDED-E952-41F2-A53B-C1815A6F8B29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9796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87213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ko-KR" altLang="en-US" dirty="0"/>
              <a:t>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9221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소제목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908720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2192" y="609329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46450" t="22400"/>
          <a:stretch>
            <a:fillRect/>
          </a:stretch>
        </p:blipFill>
        <p:spPr bwMode="auto">
          <a:xfrm>
            <a:off x="0" y="0"/>
            <a:ext cx="4896544" cy="399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3491880" y="1844824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1823" t="35867"/>
          <a:stretch>
            <a:fillRect/>
          </a:stretch>
        </p:blipFill>
        <p:spPr bwMode="auto">
          <a:xfrm>
            <a:off x="0" y="0"/>
            <a:ext cx="3490864" cy="32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간지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978916"/>
            <a:ext cx="3754438" cy="403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4"/>
          </p:nvPr>
        </p:nvSpPr>
        <p:spPr>
          <a:xfrm>
            <a:off x="4932362" y="1978916"/>
            <a:ext cx="3754438" cy="403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4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978916"/>
            <a:ext cx="8229600" cy="403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23528" y="65753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CNLAB. SKKU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5" descr="Picture 5"/>
          <p:cNvPicPr>
            <a:picLocks noChangeAspect="1"/>
          </p:cNvPicPr>
          <p:nvPr/>
        </p:nvPicPr>
        <p:blipFill>
          <a:blip r:embed="rId2"/>
          <a:srcRect l="69687" t="54066"/>
          <a:stretch>
            <a:fillRect/>
          </a:stretch>
        </p:blipFill>
        <p:spPr>
          <a:xfrm>
            <a:off x="-1" y="-1"/>
            <a:ext cx="2771802" cy="2362574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제목 텍스트"/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직선 연결선 7"/>
          <p:cNvSpPr/>
          <p:nvPr/>
        </p:nvSpPr>
        <p:spPr>
          <a:xfrm>
            <a:off x="12192" y="6560776"/>
            <a:ext cx="9108001" cy="1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978916"/>
            <a:ext cx="8229600" cy="4032251"/>
          </a:xfrm>
          <a:prstGeom prst="rect">
            <a:avLst/>
          </a:prstGeom>
        </p:spPr>
        <p:txBody>
          <a:bodyPr>
            <a:normAutofit/>
          </a:bodyPr>
          <a:lstStyle>
            <a:lvl1pPr marL="342899" indent="-342899">
              <a:defRPr sz="27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defRPr sz="27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defRPr sz="27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defRPr sz="27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defRPr sz="27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73" name="TextBox 9"/>
          <p:cNvSpPr txBox="1"/>
          <p:nvPr/>
        </p:nvSpPr>
        <p:spPr>
          <a:xfrm>
            <a:off x="323527" y="6575369"/>
            <a:ext cx="151217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CNLAB. SKKU</a:t>
            </a:r>
          </a:p>
        </p:txBody>
      </p:sp>
    </p:spTree>
    <p:extLst>
      <p:ext uri="{BB962C8B-B14F-4D97-AF65-F5344CB8AC3E}">
        <p14:creationId xmlns:p14="http://schemas.microsoft.com/office/powerpoint/2010/main" val="2386445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3" r:id="rId7"/>
    <p:sldLayoutId id="2147483656" r:id="rId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hyperlink" Target="https://square.github.io/okhttp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Connection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App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Example 3. Send POST request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BFA39-7B02-4F26-BE99-60A1531E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96752"/>
            <a:ext cx="5064207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textView1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textView2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OkHttpClient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client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OkHttpClient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DataModel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DataModel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data.setName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sam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data.setJob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programmer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Gson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gson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Gson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json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gson.toJson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DataModel.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HttpUrl.Builder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"https://reqres.in/api/users"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).newBuilder()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urlBuilder.build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Request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req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Request.Builder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post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RequestBody.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create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MediaType.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json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json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89112-CA35-4A94-A791-732BDF8D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12776"/>
            <a:ext cx="2355863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81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Example 3. Send POST request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A2226-E662-4628-A88B-AC1EF351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060848"/>
            <a:ext cx="4892686" cy="429348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client.newCall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req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enqueue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onFailure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e.printStackTrace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onResponse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Response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response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myResponse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response.body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Gson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gson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GsonBuilder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create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.runOnUiThread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Runnable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run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50" charset="-127"/>
                <a:ea typeface="JetBrains Mono"/>
              </a:rPr>
              <a:t>myResponse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8F1367-D139-45AF-92CE-03A21FB1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12776"/>
            <a:ext cx="2355863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61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C499637-1F17-4916-A569-7ABFCE9A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5" y="4797152"/>
            <a:ext cx="5720461" cy="12839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practice – Make movie search application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58452AD2-2749-49E8-B83C-B41BAF941B6F}"/>
              </a:ext>
            </a:extLst>
          </p:cNvPr>
          <p:cNvSpPr txBox="1">
            <a:spLocks/>
          </p:cNvSpPr>
          <p:nvPr/>
        </p:nvSpPr>
        <p:spPr>
          <a:xfrm>
            <a:off x="457200" y="1916832"/>
            <a:ext cx="8229600" cy="40322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This week we will make movie searching application using </a:t>
            </a:r>
            <a:r>
              <a:rPr lang="en-US" altLang="ko-KR" sz="2000" dirty="0" err="1"/>
              <a:t>omdb</a:t>
            </a:r>
            <a:r>
              <a:rPr lang="en-US" altLang="ko-KR" sz="2000" dirty="0"/>
              <a:t> API.</a:t>
            </a:r>
          </a:p>
          <a:p>
            <a:r>
              <a:rPr lang="en-US" altLang="ko-KR" sz="2000" dirty="0">
                <a:hlinkClick r:id="rId3"/>
              </a:rPr>
              <a:t>http://www.omdbapi.com/</a:t>
            </a:r>
            <a:endParaRPr lang="en-US" altLang="ko-KR" sz="2000" dirty="0"/>
          </a:p>
          <a:p>
            <a:r>
              <a:rPr lang="en-US" altLang="ko-KR" sz="2000" dirty="0"/>
              <a:t>Please get API key by entering your email. </a:t>
            </a:r>
          </a:p>
          <a:p>
            <a:r>
              <a:rPr lang="en-US" altLang="ko-KR" sz="2000" dirty="0"/>
              <a:t>And check your email to activate your key. </a:t>
            </a:r>
          </a:p>
          <a:p>
            <a:r>
              <a:rPr lang="en-US" altLang="ko-KR" sz="2000" dirty="0"/>
              <a:t>You should below line in your manifest file’s &lt;application&gt; tag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B86D48-E98E-4736-8972-897C02A28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653" y="4509269"/>
            <a:ext cx="1956480" cy="1757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82CD78-B106-454C-A71A-A65B42F5A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7" y="3853610"/>
            <a:ext cx="3686799" cy="4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practice – Make movie search application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58452AD2-2749-49E8-B83C-B41BAF941B6F}"/>
              </a:ext>
            </a:extLst>
          </p:cNvPr>
          <p:cNvSpPr txBox="1">
            <a:spLocks/>
          </p:cNvSpPr>
          <p:nvPr/>
        </p:nvSpPr>
        <p:spPr>
          <a:xfrm>
            <a:off x="457200" y="1916832"/>
            <a:ext cx="8229600" cy="40322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Using GET method and add 2 query parameters, “t” and “</a:t>
            </a:r>
            <a:r>
              <a:rPr lang="en-US" altLang="ko-KR" sz="2000" dirty="0" err="1"/>
              <a:t>apikey</a:t>
            </a:r>
            <a:r>
              <a:rPr lang="en-US" altLang="ko-KR" sz="2000" dirty="0"/>
              <a:t>”.</a:t>
            </a:r>
          </a:p>
          <a:p>
            <a:r>
              <a:rPr lang="en-US" altLang="ko-KR" sz="2000" dirty="0"/>
              <a:t>“t” is title of movie, and “</a:t>
            </a:r>
            <a:r>
              <a:rPr lang="en-US" altLang="ko-KR" sz="2000" dirty="0" err="1"/>
              <a:t>apikey</a:t>
            </a:r>
            <a:r>
              <a:rPr lang="en-US" altLang="ko-KR" sz="2000" dirty="0"/>
              <a:t>” is key value you received from email.</a:t>
            </a:r>
          </a:p>
          <a:p>
            <a:r>
              <a:rPr lang="en-US" altLang="ko-KR" sz="2000" dirty="0"/>
              <a:t>Print </a:t>
            </a:r>
            <a:r>
              <a:rPr lang="en-US" altLang="ko-KR" sz="2000" b="1" dirty="0"/>
              <a:t>title, year, released date, runtime, director, genre, IMDB rating, </a:t>
            </a:r>
            <a:r>
              <a:rPr lang="en-US" altLang="ko-KR" sz="2000" b="1" dirty="0" err="1"/>
              <a:t>Metascore</a:t>
            </a:r>
            <a:r>
              <a:rPr lang="en-US" altLang="ko-KR" sz="2000" b="1" dirty="0"/>
              <a:t> </a:t>
            </a:r>
            <a:r>
              <a:rPr lang="en-US" altLang="ko-KR" sz="2000" dirty="0"/>
              <a:t>of input movie.</a:t>
            </a:r>
          </a:p>
          <a:p>
            <a:endParaRPr lang="en-US" altLang="ko-KR" sz="2000" dirty="0"/>
          </a:p>
          <a:p>
            <a:r>
              <a:rPr lang="en-US" altLang="ko-KR" sz="2000" dirty="0"/>
              <a:t>Submit your application on ICAMPUS</a:t>
            </a:r>
          </a:p>
          <a:p>
            <a:r>
              <a:rPr lang="en-US" altLang="ko-KR" sz="2000" dirty="0"/>
              <a:t>File-&gt;Export-&gt;Export to zip…</a:t>
            </a:r>
          </a:p>
          <a:p>
            <a:r>
              <a:rPr lang="en-US" altLang="ko-KR" sz="2000" dirty="0"/>
              <a:t>Change your zip to &lt;StudentID_w8&gt;.zip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6F1B3B-EC73-42F3-A1CB-92650D54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80" y="3140968"/>
            <a:ext cx="1635761" cy="3312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275E06-FEAF-4B5B-B85D-ED34343E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3140968"/>
            <a:ext cx="166890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9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3" name="내용 개체 틀 4"/>
          <p:cNvSpPr txBox="1">
            <a:spLocks noGrp="1"/>
          </p:cNvSpPr>
          <p:nvPr>
            <p:ph type="body" idx="1"/>
          </p:nvPr>
        </p:nvSpPr>
        <p:spPr>
          <a:xfrm>
            <a:off x="457200" y="1978915"/>
            <a:ext cx="8229600" cy="3466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ts val="500"/>
              </a:spcBef>
              <a:defRPr sz="2400" b="1"/>
            </a:pPr>
            <a:r>
              <a:rPr lang="en-US" dirty="0"/>
              <a:t>Let’s learn the Android Network Connection.</a:t>
            </a:r>
          </a:p>
          <a:p>
            <a:pPr lvl="1">
              <a:spcBef>
                <a:spcPts val="400"/>
              </a:spcBef>
              <a:defRPr sz="2000"/>
            </a:pPr>
            <a:r>
              <a:rPr lang="en-US" altLang="ko-KR" dirty="0"/>
              <a:t>HTTP </a:t>
            </a:r>
            <a:r>
              <a:rPr lang="en-US" dirty="0"/>
              <a:t>Networking in Android</a:t>
            </a:r>
          </a:p>
          <a:p>
            <a:pPr lvl="2">
              <a:spcBef>
                <a:spcPts val="400"/>
              </a:spcBef>
              <a:defRPr sz="2000"/>
            </a:pPr>
            <a:r>
              <a:rPr lang="en-US" dirty="0">
                <a:solidFill>
                  <a:schemeClr val="accent1"/>
                </a:solidFill>
              </a:rPr>
              <a:t>HTTP using “</a:t>
            </a:r>
            <a:r>
              <a:rPr lang="en-US" dirty="0" err="1">
                <a:solidFill>
                  <a:schemeClr val="accent1"/>
                </a:solidFill>
              </a:rPr>
              <a:t>okhttp</a:t>
            </a:r>
            <a:r>
              <a:rPr lang="en-US" dirty="0">
                <a:solidFill>
                  <a:schemeClr val="accent1"/>
                </a:solidFill>
              </a:rPr>
              <a:t>”</a:t>
            </a:r>
          </a:p>
          <a:p>
            <a:pPr lvl="2">
              <a:spcBef>
                <a:spcPts val="400"/>
              </a:spcBef>
              <a:defRPr sz="2000"/>
            </a:pPr>
            <a:r>
              <a:rPr lang="en-US" dirty="0">
                <a:solidFill>
                  <a:schemeClr val="accent1"/>
                </a:solidFill>
              </a:rPr>
              <a:t>Parsing JSON Using GSON</a:t>
            </a:r>
          </a:p>
          <a:p>
            <a:pPr marL="457200" lvl="1" indent="0">
              <a:spcBef>
                <a:spcPts val="400"/>
              </a:spcBef>
              <a:buNone/>
              <a:defRPr sz="2000"/>
            </a:pPr>
            <a:endParaRPr lang="en-US" dirty="0"/>
          </a:p>
          <a:p>
            <a:pPr marL="342900" indent="-342900">
              <a:spcBef>
                <a:spcPts val="500"/>
              </a:spcBef>
              <a:defRPr sz="2400" b="1"/>
            </a:pPr>
            <a:r>
              <a:rPr lang="en-US" altLang="ko-KR" dirty="0"/>
              <a:t>edu.skku.MAP.week8</a:t>
            </a:r>
          </a:p>
          <a:p>
            <a:pPr lvl="1">
              <a:spcBef>
                <a:spcPts val="400"/>
              </a:spcBef>
              <a:defRPr sz="2000"/>
            </a:pPr>
            <a:r>
              <a:rPr lang="en-US" altLang="ko-KR" dirty="0"/>
              <a:t>Create project which contains empty Activity</a:t>
            </a:r>
            <a:endParaRPr lang="en-US" altLang="ko-KR" sz="2800" dirty="0"/>
          </a:p>
          <a:p>
            <a:pPr lvl="1">
              <a:spcBef>
                <a:spcPts val="400"/>
              </a:spcBef>
              <a:defRPr sz="2000"/>
            </a:pPr>
            <a:endParaRPr lang="en-US" dirty="0"/>
          </a:p>
        </p:txBody>
      </p:sp>
      <p:sp>
        <p:nvSpPr>
          <p:cNvPr id="104" name="제목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dirty="0"/>
              <a:t>What we learn today?</a:t>
            </a:r>
          </a:p>
        </p:txBody>
      </p:sp>
    </p:spTree>
    <p:extLst>
      <p:ext uri="{BB962C8B-B14F-4D97-AF65-F5344CB8AC3E}">
        <p14:creationId xmlns:p14="http://schemas.microsoft.com/office/powerpoint/2010/main" val="40837433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HTTP – Hypertext Transfer Protocol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889B2-DDBC-40BC-A636-F3A0EA8D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9105"/>
            <a:ext cx="8229600" cy="4032251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What is HTTP?</a:t>
            </a:r>
          </a:p>
          <a:p>
            <a:pPr lvl="1"/>
            <a:r>
              <a:rPr lang="en-US" altLang="ko-KR" sz="2000" dirty="0"/>
              <a:t>HTTP is an application communication protocol for web service.</a:t>
            </a:r>
          </a:p>
          <a:p>
            <a:pPr lvl="1"/>
            <a:r>
              <a:rPr lang="en-US" altLang="ko-KR" sz="2000" dirty="0"/>
              <a:t>Client usually send HTTP request with JSON format and server will send response.</a:t>
            </a:r>
          </a:p>
          <a:p>
            <a:pPr lvl="1"/>
            <a:r>
              <a:rPr lang="en-US" altLang="ko-KR" sz="2000" dirty="0"/>
              <a:t>There are many HTTP methods(such as GET, POST, PUT, DELETE…), but we will treat only 2 methods, GET and POST.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  <p:pic>
        <p:nvPicPr>
          <p:cNvPr id="1026" name="Picture 2" descr="chrome에 대한 이미지 검색결과">
            <a:extLst>
              <a:ext uri="{FF2B5EF4-FFF2-40B4-BE49-F238E27FC236}">
                <a16:creationId xmlns:a16="http://schemas.microsoft.com/office/drawing/2014/main" id="{0D2AF4B8-A12A-469C-BC88-F7212CE3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436045"/>
            <a:ext cx="575122" cy="57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CAA4BD-D486-42C8-B0C2-CBDF643A03FE}"/>
              </a:ext>
            </a:extLst>
          </p:cNvPr>
          <p:cNvSpPr txBox="1"/>
          <p:nvPr/>
        </p:nvSpPr>
        <p:spPr>
          <a:xfrm>
            <a:off x="1187152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pic>
        <p:nvPicPr>
          <p:cNvPr id="1028" name="Picture 4" descr="Smartphone | Free Icon">
            <a:extLst>
              <a:ext uri="{FF2B5EF4-FFF2-40B4-BE49-F238E27FC236}">
                <a16:creationId xmlns:a16="http://schemas.microsoft.com/office/drawing/2014/main" id="{849FFE2F-7E6A-4375-996F-119B3D070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475" y="4221088"/>
            <a:ext cx="927547" cy="92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D2AF22-D840-4AF0-9DA8-2E4AE92AB71F}"/>
              </a:ext>
            </a:extLst>
          </p:cNvPr>
          <p:cNvSpPr txBox="1"/>
          <p:nvPr/>
        </p:nvSpPr>
        <p:spPr>
          <a:xfrm>
            <a:off x="5868144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pic>
        <p:nvPicPr>
          <p:cNvPr id="1032" name="Picture 8" descr="Servers - Database Server Application Server Icon, HD Png Download ...">
            <a:extLst>
              <a:ext uri="{FF2B5EF4-FFF2-40B4-BE49-F238E27FC236}">
                <a16:creationId xmlns:a16="http://schemas.microsoft.com/office/drawing/2014/main" id="{9883A92E-C82D-446F-9521-7F49E6690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011" y="4427635"/>
            <a:ext cx="1314457" cy="1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3FFD1B9-A204-43C0-89B3-6722583AFBDC}"/>
              </a:ext>
            </a:extLst>
          </p:cNvPr>
          <p:cNvSpPr/>
          <p:nvPr/>
        </p:nvSpPr>
        <p:spPr>
          <a:xfrm>
            <a:off x="2730747" y="4406875"/>
            <a:ext cx="2952328" cy="639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 request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FDE2A73-A249-4B41-B3E0-B90B5DF1B496}"/>
              </a:ext>
            </a:extLst>
          </p:cNvPr>
          <p:cNvSpPr/>
          <p:nvPr/>
        </p:nvSpPr>
        <p:spPr>
          <a:xfrm flipH="1">
            <a:off x="2730746" y="5186746"/>
            <a:ext cx="2952328" cy="6395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 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2774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HTTP – GET and POST</a:t>
            </a:r>
            <a:endParaRPr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4889B2-DDBC-40BC-A636-F3A0EA8D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9105"/>
            <a:ext cx="8229600" cy="4268167"/>
          </a:xfrm>
        </p:spPr>
        <p:txBody>
          <a:bodyPr>
            <a:normAutofit lnSpcReduction="10000"/>
          </a:bodyPr>
          <a:lstStyle/>
          <a:p>
            <a:r>
              <a:rPr lang="en-US" altLang="ko-KR" sz="2000" b="1" dirty="0"/>
              <a:t>We will learn two HTTP methods, GET and POST</a:t>
            </a:r>
          </a:p>
          <a:p>
            <a:r>
              <a:rPr lang="en-US" altLang="ko-KR" sz="2000" b="1" dirty="0"/>
              <a:t>GET is used to request data form a specified resource.</a:t>
            </a:r>
          </a:p>
          <a:p>
            <a:pPr lvl="1"/>
            <a:r>
              <a:rPr lang="en-US" altLang="ko-KR" sz="2000" dirty="0"/>
              <a:t>Ex) Get student’s name whose id is “2020711485”.</a:t>
            </a:r>
          </a:p>
          <a:p>
            <a:r>
              <a:rPr lang="en-US" altLang="ko-KR" sz="2000" dirty="0"/>
              <a:t>Using GET method, you can get data from server.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000" b="1" dirty="0"/>
              <a:t>POST is used to send data to a server to create/update a resource.</a:t>
            </a:r>
          </a:p>
          <a:p>
            <a:pPr lvl="1"/>
            <a:r>
              <a:rPr lang="en-US" altLang="ko-KR" sz="2000" dirty="0"/>
              <a:t>Ex) Add new user information in server database.</a:t>
            </a:r>
          </a:p>
          <a:p>
            <a:r>
              <a:rPr lang="en-US" altLang="ko-KR" sz="2000" dirty="0"/>
              <a:t>Using POST method, you can makes server perform what you have ordered.</a:t>
            </a:r>
          </a:p>
          <a:p>
            <a:r>
              <a:rPr lang="en-US" altLang="ko-KR" sz="2000" dirty="0"/>
              <a:t>You can send data using body with json data.</a:t>
            </a:r>
          </a:p>
          <a:p>
            <a:pPr lvl="1"/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37563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Let’s send HTTP request in android</a:t>
            </a:r>
            <a:endParaRPr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0E7575E-AE13-4F8E-90F2-7DBCFB95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9105"/>
            <a:ext cx="8229600" cy="448419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There is a developer page for HTTP communication, named </a:t>
            </a:r>
            <a:r>
              <a:rPr lang="en-US" altLang="ko-KR" sz="2000" dirty="0" err="1"/>
              <a:t>HTTPUrlConnection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But it is annoying…(because </a:t>
            </a:r>
            <a:r>
              <a:rPr lang="en-US" altLang="ko-KR" sz="2000" dirty="0" err="1"/>
              <a:t>mainActivity</a:t>
            </a:r>
            <a:r>
              <a:rPr lang="en-US" altLang="ko-KR" sz="2000" dirty="0"/>
              <a:t> cannot use network, all network communication should use thread or </a:t>
            </a:r>
            <a:r>
              <a:rPr lang="en-US" altLang="ko-KR" sz="2000" dirty="0" err="1"/>
              <a:t>AsyncTask</a:t>
            </a:r>
            <a:r>
              <a:rPr lang="en-US" altLang="ko-KR" sz="2000" dirty="0"/>
              <a:t>) , therefore, we will use simple open source 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 named </a:t>
            </a:r>
            <a:r>
              <a:rPr lang="en-US" altLang="ko-KR" sz="2000" b="1" dirty="0"/>
              <a:t>okhttp3</a:t>
            </a:r>
          </a:p>
          <a:p>
            <a:r>
              <a:rPr lang="en-US" altLang="ko-KR" sz="2000" dirty="0">
                <a:hlinkClick r:id="rId2"/>
              </a:rPr>
              <a:t>https://square.github.io/okhttp/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There is no server application, we will use </a:t>
            </a:r>
            <a:r>
              <a:rPr lang="en-US" altLang="ko-KR" sz="2000" dirty="0" err="1"/>
              <a:t>reqres</a:t>
            </a:r>
            <a:r>
              <a:rPr lang="en-US" altLang="ko-KR" sz="2000" dirty="0"/>
              <a:t> website as server.</a:t>
            </a:r>
          </a:p>
          <a:p>
            <a:r>
              <a:rPr lang="en-US" altLang="ko-KR" sz="2000" dirty="0">
                <a:hlinkClick r:id="rId3"/>
              </a:rPr>
              <a:t>https://reqres.in/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The most important thing is that You can’t use HTTP network in </a:t>
            </a:r>
            <a:r>
              <a:rPr lang="en-US" altLang="ko-KR" sz="2000" b="1" dirty="0" err="1"/>
              <a:t>MainThread</a:t>
            </a:r>
            <a:r>
              <a:rPr lang="en-US" altLang="ko-KR" sz="2000" dirty="0"/>
              <a:t>.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1"/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21984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AB78D5C-8E16-4DCF-AD47-E1A74CAA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21" y="4137083"/>
            <a:ext cx="5916157" cy="2177354"/>
          </a:xfrm>
          <a:prstGeom prst="rect">
            <a:avLst/>
          </a:prstGeom>
        </p:spPr>
      </p:pic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Before using </a:t>
            </a:r>
            <a:r>
              <a:rPr lang="en-US" dirty="0" err="1"/>
              <a:t>okHTTP</a:t>
            </a:r>
            <a:endParaRPr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3E77F843-4D27-4100-8777-45EDA9C3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9105"/>
            <a:ext cx="8229600" cy="403225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You should add implementation in your </a:t>
            </a:r>
            <a:r>
              <a:rPr lang="en-US" altLang="ko-KR" sz="2000" dirty="0" err="1"/>
              <a:t>build.gradle</a:t>
            </a:r>
            <a:r>
              <a:rPr lang="en-US" altLang="ko-KR" sz="2000" dirty="0"/>
              <a:t>(Module) dependencies and </a:t>
            </a:r>
            <a:r>
              <a:rPr lang="en-US" altLang="ko-KR" sz="2000" dirty="0" err="1"/>
              <a:t>syncNow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And to use internet in your application add user-permission in  your manifest file.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41AE61-A03E-4B0D-8D38-78F11E35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5541400" cy="3702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734" y="2013267"/>
            <a:ext cx="1576615" cy="14189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0E3424-F03B-4A69-9177-5162412A8744}"/>
              </a:ext>
            </a:extLst>
          </p:cNvPr>
          <p:cNvSpPr/>
          <p:nvPr/>
        </p:nvSpPr>
        <p:spPr>
          <a:xfrm>
            <a:off x="7060464" y="2841586"/>
            <a:ext cx="1277660" cy="128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539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Example 1. send GET request</a:t>
            </a:r>
            <a:endParaRPr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60F585C-AED9-4904-82F6-F047F444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00" y="1412776"/>
            <a:ext cx="4390056" cy="50475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textView2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activity_main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textView1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textView2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textView2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OkHttpClient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client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OkHttpClient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HttpUrl.Builder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urlBuilder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"https://reqres.in/api/users"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).newBuilder()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urlBuilder.addQueryParameter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"page"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"2"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urlBuilder.build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textView1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Request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req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Request.Builder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client.newCall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req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enqueue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Callback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onFailure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e.printStackTrace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onResponse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call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Response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response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myResponse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response.body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.runOnUiThread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Runnable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run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textView2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50" charset="-127"/>
                <a:ea typeface="JetBrains Mono"/>
              </a:rPr>
              <a:t>myResponse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})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1D5B57-5EDD-44AE-8258-58853245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412776"/>
            <a:ext cx="2301824" cy="50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89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Parsing with GSON</a:t>
            </a:r>
            <a:endParaRPr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3E77F843-4D27-4100-8777-45EDA9C3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9105"/>
            <a:ext cx="8229600" cy="403225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As a response of request, You will get data with json format.</a:t>
            </a:r>
          </a:p>
          <a:p>
            <a:r>
              <a:rPr lang="en-US" altLang="ko-KR" sz="2000" dirty="0"/>
              <a:t>Therefore, you should parse it with GSON API.</a:t>
            </a:r>
          </a:p>
          <a:p>
            <a:pPr lvl="1"/>
            <a:r>
              <a:rPr lang="en-US" altLang="ko-KR" sz="2000" dirty="0"/>
              <a:t>https://github.com/google/gson</a:t>
            </a:r>
          </a:p>
          <a:p>
            <a:r>
              <a:rPr lang="en-US" altLang="ko-KR" sz="2000" dirty="0"/>
              <a:t>Add below dependency in </a:t>
            </a:r>
            <a:r>
              <a:rPr lang="en-US" altLang="ko-KR" sz="2000" dirty="0" err="1"/>
              <a:t>build.gradle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And Let’s make data’s class which json will be converted to.</a:t>
            </a:r>
          </a:p>
          <a:p>
            <a:r>
              <a:rPr lang="en-US" altLang="ko-KR" sz="2000" dirty="0"/>
              <a:t>Add parameter with getter and setter.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5526C9-1145-4244-B291-475BEDB12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06" y="3212976"/>
            <a:ext cx="5600988" cy="361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253402-C803-4385-89EC-961359EE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943363"/>
            <a:ext cx="2664296" cy="10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663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8919606" y="657924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04DE036E-125D-4F6D-A703-09A47922A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37828"/>
            <a:ext cx="8229600" cy="5040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2730"/>
            </a:lvl1pPr>
          </a:lstStyle>
          <a:p>
            <a:r>
              <a:rPr lang="en-US" dirty="0"/>
              <a:t>Example 2. GSON for parsing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5FF01-658B-4252-8CFF-979A7D8E2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109754"/>
            <a:ext cx="3275856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com.example.week8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br>
              <a:rPr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en-US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en-US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DataModel</a:t>
            </a:r>
            <a:r>
              <a:rPr lang="en-US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9876AA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private</a:t>
            </a:r>
            <a:r>
              <a:rPr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9876AA"/>
                </a:solidFill>
                <a:latin typeface="Consolas" panose="020B0609020204030204" pitchFamily="49" charset="0"/>
              </a:rPr>
              <a:t>job</a:t>
            </a:r>
            <a:r>
              <a:rPr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per_page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… getter and setter …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6AA289-BDF7-4CA7-ADD3-B2632AB2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959191"/>
            <a:ext cx="6084168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GsonBuilder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DataModel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data1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gson.fromJson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myResponse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DataModel.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.runOnUiThread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textView2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Per_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D38AC82D-A75F-4E51-8D4B-0988F565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9105"/>
            <a:ext cx="8229600" cy="403225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Just add below code to Example 1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E38F4B-1078-4DF6-A00C-6FD86230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09105"/>
            <a:ext cx="2393556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376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">
      <a:majorFont>
        <a:latin typeface="Calibri Light"/>
        <a:ea typeface="나눔스퀘어 Bold"/>
        <a:cs typeface=""/>
      </a:majorFont>
      <a:minorFont>
        <a:latin typeface="Calibri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20252</TotalTime>
  <Words>1392</Words>
  <Application>Microsoft Office PowerPoint</Application>
  <PresentationFormat>화면 슬라이드 쇼(4:3)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</vt:lpstr>
      <vt:lpstr>맑은 고딕</vt:lpstr>
      <vt:lpstr>Calibri</vt:lpstr>
      <vt:lpstr>HY견고딕</vt:lpstr>
      <vt:lpstr>Arial Unicode MS</vt:lpstr>
      <vt:lpstr>Consolas</vt:lpstr>
      <vt:lpstr>Tahoma</vt:lpstr>
      <vt:lpstr>Office 테마</vt:lpstr>
      <vt:lpstr>HTTP Connection</vt:lpstr>
      <vt:lpstr>What we learn today?</vt:lpstr>
      <vt:lpstr>HTTP – Hypertext Transfer Protocol</vt:lpstr>
      <vt:lpstr>HTTP – GET and POST</vt:lpstr>
      <vt:lpstr>Let’s send HTTP request in android</vt:lpstr>
      <vt:lpstr>Before using okHTTP</vt:lpstr>
      <vt:lpstr>Example 1. send GET request</vt:lpstr>
      <vt:lpstr>Parsing with GSON</vt:lpstr>
      <vt:lpstr>Example 2. GSON for parsing</vt:lpstr>
      <vt:lpstr>Example 3. Send POST request</vt:lpstr>
      <vt:lpstr>Example 3. Send POST request</vt:lpstr>
      <vt:lpstr>Lab practice – Make movie search application</vt:lpstr>
      <vt:lpstr>Lab practice – Make movie search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Jeong SeungHwan</cp:lastModifiedBy>
  <cp:revision>262</cp:revision>
  <cp:lastPrinted>2019-04-01T08:41:26Z</cp:lastPrinted>
  <dcterms:created xsi:type="dcterms:W3CDTF">2012-12-30T15:18:19Z</dcterms:created>
  <dcterms:modified xsi:type="dcterms:W3CDTF">2022-04-05T08:11:35Z</dcterms:modified>
</cp:coreProperties>
</file>