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4" r:id="rId4"/>
    <p:sldId id="267" r:id="rId5"/>
    <p:sldId id="261" r:id="rId6"/>
    <p:sldId id="266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8B6"/>
    <a:srgbClr val="59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3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82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95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126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223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946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424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885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CA98E7A-01D2-4BF1-A515-DF000DF495E7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EA5C-3FC9-4210-9AD6-C467132DF735}" type="slidenum">
              <a:rPr lang="en-ZA" smtClean="0"/>
              <a:t>‹#›</a:t>
            </a:fld>
            <a:endParaRPr lang="en-ZA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564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IeHLnjs5U8&amp;ab_channel=3Blue1Brow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1CD3-9643-4E8C-A285-C53F4A00A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Floor Plan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CECF3-F405-42E1-9804-27D9C2444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Nicholas Bergesen – 30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92037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8017-54FF-4376-B88E-C3D071A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  <a:gradFill flip="none" rotWithShape="1">
            <a:gsLst>
              <a:gs pos="90000">
                <a:srgbClr val="5977AC"/>
              </a:gs>
              <a:gs pos="99000">
                <a:srgbClr val="6E88B6">
                  <a:alpha val="80000"/>
                </a:srgbClr>
              </a:gs>
            </a:gsLst>
            <a:lin ang="5400000" scaled="1"/>
            <a:tileRect/>
          </a:gradFill>
          <a:ln w="19050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1325563"/>
                      <a:gd name="connsiteX1" fmla="*/ 10515600 w 10515600"/>
                      <a:gd name="connsiteY1" fmla="*/ 0 h 1325563"/>
                      <a:gd name="connsiteX2" fmla="*/ 10515600 w 10515600"/>
                      <a:gd name="connsiteY2" fmla="*/ 1325563 h 1325563"/>
                      <a:gd name="connsiteX3" fmla="*/ 0 w 10515600"/>
                      <a:gd name="connsiteY3" fmla="*/ 1325563 h 1325563"/>
                      <a:gd name="connsiteX4" fmla="*/ 0 w 10515600"/>
                      <a:gd name="connsiteY4" fmla="*/ 0 h 1325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1325563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477464" y="423689"/>
                          <a:pt x="10458210" y="888242"/>
                          <a:pt x="10515600" y="1325563"/>
                        </a:cubicBezTo>
                        <a:cubicBezTo>
                          <a:pt x="5888664" y="1277332"/>
                          <a:pt x="3324145" y="1410018"/>
                          <a:pt x="0" y="1325563"/>
                        </a:cubicBezTo>
                        <a:cubicBezTo>
                          <a:pt x="36733" y="785856"/>
                          <a:pt x="-80231" y="373729"/>
                          <a:pt x="0" y="0"/>
                        </a:cubicBezTo>
                        <a:close/>
                      </a:path>
                      <a:path w="10515600" h="1325563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515720" y="498504"/>
                          <a:pt x="10495572" y="1080981"/>
                          <a:pt x="10515600" y="1325563"/>
                        </a:cubicBezTo>
                        <a:cubicBezTo>
                          <a:pt x="8570514" y="1460163"/>
                          <a:pt x="4733866" y="1168367"/>
                          <a:pt x="0" y="1325563"/>
                        </a:cubicBezTo>
                        <a:cubicBezTo>
                          <a:pt x="72053" y="832329"/>
                          <a:pt x="44484" y="4602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ZA" sz="2800" dirty="0"/>
              <a:t>Network overview (</a:t>
            </a:r>
            <a:r>
              <a:rPr lang="ko-KR" altLang="en-US" sz="2800" dirty="0"/>
              <a:t>네트워크 개요</a:t>
            </a:r>
            <a:r>
              <a:rPr lang="en-ZA" altLang="ko-KR" sz="2800" dirty="0"/>
              <a:t>)</a:t>
            </a:r>
            <a:endParaRPr lang="en-ZA" sz="2800" dirty="0"/>
          </a:p>
        </p:txBody>
      </p:sp>
      <p:pic>
        <p:nvPicPr>
          <p:cNvPr id="9" name="Picture 2" descr="Free Picture Of A House, Download Free Picture Of A House png images, Free  ClipArts on Clipart Library">
            <a:extLst>
              <a:ext uri="{FF2B5EF4-FFF2-40B4-BE49-F238E27FC236}">
                <a16:creationId xmlns:a16="http://schemas.microsoft.com/office/drawing/2014/main" id="{55DC828E-62F5-4A59-90B2-2284F3DCF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97" y="2903375"/>
            <a:ext cx="1752600" cy="180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ree Picture Of A House, Download Free Picture Of A House png images, Free  ClipArts on Clipart Library">
            <a:extLst>
              <a:ext uri="{FF2B5EF4-FFF2-40B4-BE49-F238E27FC236}">
                <a16:creationId xmlns:a16="http://schemas.microsoft.com/office/drawing/2014/main" id="{4B5F80EF-D0EC-4BFF-9035-7EB74966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327" y="3496113"/>
            <a:ext cx="595291" cy="6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8FDE81-A125-4433-B0F2-21A503F0C96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985797" y="3803360"/>
            <a:ext cx="824530" cy="4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ree Picture Of A House, Download Free Picture Of A House png images, Free  ClipArts on Clipart Library">
            <a:extLst>
              <a:ext uri="{FF2B5EF4-FFF2-40B4-BE49-F238E27FC236}">
                <a16:creationId xmlns:a16="http://schemas.microsoft.com/office/drawing/2014/main" id="{759C505B-8644-45A8-83A2-678F0A13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81" y="3496113"/>
            <a:ext cx="595291" cy="6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741FE9-4EB6-4AEF-B008-73958905E3D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405618" y="3803360"/>
            <a:ext cx="859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FD6204-7DC0-41B6-89D9-670B6BC7D3F3}"/>
              </a:ext>
            </a:extLst>
          </p:cNvPr>
          <p:cNvSpPr txBox="1"/>
          <p:nvPr/>
        </p:nvSpPr>
        <p:spPr>
          <a:xfrm>
            <a:off x="1147146" y="249662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dirty="0"/>
              <a:t>이미지입니다</a:t>
            </a:r>
            <a:r>
              <a:rPr lang="en-US" altLang="ko-KR" b="0" i="0" dirty="0">
                <a:effectLst/>
                <a:latin typeface="Noto Sans" panose="020B0502040504020204" pitchFamily="34" charset="0"/>
              </a:rPr>
              <a:t>.</a:t>
            </a:r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79A9F-C5F7-4B2A-BA55-76AAF5DCBF38}"/>
              </a:ext>
            </a:extLst>
          </p:cNvPr>
          <p:cNvSpPr txBox="1"/>
          <p:nvPr/>
        </p:nvSpPr>
        <p:spPr>
          <a:xfrm>
            <a:off x="3313108" y="2760999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28x28</a:t>
            </a:r>
            <a:r>
              <a:rPr lang="ko-KR" altLang="en-US" dirty="0"/>
              <a:t>로 크기를 </a:t>
            </a:r>
            <a:endParaRPr lang="en-ZA" altLang="ko-KR" dirty="0"/>
          </a:p>
          <a:p>
            <a:r>
              <a:rPr lang="ko-KR" altLang="en-US" dirty="0"/>
              <a:t>조정합니다</a:t>
            </a:r>
            <a:r>
              <a:rPr lang="en-US" altLang="ko-KR" dirty="0"/>
              <a:t>.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BF8C1-CF00-43DD-A0D9-192C44D4E1BC}"/>
              </a:ext>
            </a:extLst>
          </p:cNvPr>
          <p:cNvSpPr txBox="1"/>
          <p:nvPr/>
        </p:nvSpPr>
        <p:spPr>
          <a:xfrm>
            <a:off x="5174912" y="306752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그레이스케일입니다</a:t>
            </a:r>
            <a:r>
              <a:rPr lang="en-US" altLang="ko-KR" dirty="0"/>
              <a:t>.</a:t>
            </a:r>
            <a:endParaRPr lang="en-Z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17F98-E043-4E14-BCA9-639DAE5A7344}"/>
              </a:ext>
            </a:extLst>
          </p:cNvPr>
          <p:cNvSpPr/>
          <p:nvPr/>
        </p:nvSpPr>
        <p:spPr>
          <a:xfrm>
            <a:off x="8266924" y="3226118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95A291-EB0C-4CB7-88C2-6C1EABF70F58}"/>
              </a:ext>
            </a:extLst>
          </p:cNvPr>
          <p:cNvSpPr/>
          <p:nvPr/>
        </p:nvSpPr>
        <p:spPr>
          <a:xfrm>
            <a:off x="8266924" y="3378518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DCAD2F-F433-4BED-895D-2E011B3BA918}"/>
              </a:ext>
            </a:extLst>
          </p:cNvPr>
          <p:cNvSpPr/>
          <p:nvPr/>
        </p:nvSpPr>
        <p:spPr>
          <a:xfrm>
            <a:off x="8266924" y="3530918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789465-1485-495C-979A-BE0F9C25B499}"/>
              </a:ext>
            </a:extLst>
          </p:cNvPr>
          <p:cNvSpPr/>
          <p:nvPr/>
        </p:nvSpPr>
        <p:spPr>
          <a:xfrm>
            <a:off x="8266924" y="3683318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7F5ED-06AF-4476-8CE2-7CC50BF64D41}"/>
              </a:ext>
            </a:extLst>
          </p:cNvPr>
          <p:cNvSpPr/>
          <p:nvPr/>
        </p:nvSpPr>
        <p:spPr>
          <a:xfrm>
            <a:off x="8266924" y="3835718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DEF603-7D24-409F-AD91-D494FB27885A}"/>
              </a:ext>
            </a:extLst>
          </p:cNvPr>
          <p:cNvSpPr/>
          <p:nvPr/>
        </p:nvSpPr>
        <p:spPr>
          <a:xfrm>
            <a:off x="8266924" y="3988118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A5E427-908F-4866-9F88-D56A565F9099}"/>
              </a:ext>
            </a:extLst>
          </p:cNvPr>
          <p:cNvSpPr/>
          <p:nvPr/>
        </p:nvSpPr>
        <p:spPr>
          <a:xfrm>
            <a:off x="8266924" y="4140518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BE80D47-F121-4A04-B84C-BE9FF3504184}"/>
              </a:ext>
            </a:extLst>
          </p:cNvPr>
          <p:cNvSpPr/>
          <p:nvPr/>
        </p:nvSpPr>
        <p:spPr>
          <a:xfrm>
            <a:off x="8266924" y="4292918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EA52C7-5F04-42BC-B417-0F77915B0FE0}"/>
              </a:ext>
            </a:extLst>
          </p:cNvPr>
          <p:cNvSpPr txBox="1"/>
          <p:nvPr/>
        </p:nvSpPr>
        <p:spPr>
          <a:xfrm>
            <a:off x="8138724" y="4422458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ZA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A0CCBF-5B53-4E1E-81FB-FABF697A4DD0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8378891" y="3282102"/>
            <a:ext cx="684895" cy="3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5FD1C06-4C68-49C4-8875-2AB182BBD969}"/>
              </a:ext>
            </a:extLst>
          </p:cNvPr>
          <p:cNvSpPr/>
          <p:nvPr/>
        </p:nvSpPr>
        <p:spPr>
          <a:xfrm>
            <a:off x="9063786" y="3565960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1E7530-E3FE-43AE-9E95-8F08B9839FC2}"/>
              </a:ext>
            </a:extLst>
          </p:cNvPr>
          <p:cNvSpPr/>
          <p:nvPr/>
        </p:nvSpPr>
        <p:spPr>
          <a:xfrm>
            <a:off x="9063786" y="3718360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2319E1-6876-4B9F-9F88-4E1C9EE78EB1}"/>
              </a:ext>
            </a:extLst>
          </p:cNvPr>
          <p:cNvSpPr/>
          <p:nvPr/>
        </p:nvSpPr>
        <p:spPr>
          <a:xfrm>
            <a:off x="9063786" y="3870760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2306F1-0CC9-4C9D-836C-DAC263001FC5}"/>
              </a:ext>
            </a:extLst>
          </p:cNvPr>
          <p:cNvSpPr/>
          <p:nvPr/>
        </p:nvSpPr>
        <p:spPr>
          <a:xfrm>
            <a:off x="9063786" y="4023160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37C3C1-3873-459B-9D81-391277841664}"/>
              </a:ext>
            </a:extLst>
          </p:cNvPr>
          <p:cNvCxnSpPr>
            <a:cxnSpLocks/>
            <a:stCxn id="18" idx="6"/>
            <a:endCxn id="27" idx="3"/>
          </p:cNvCxnSpPr>
          <p:nvPr/>
        </p:nvCxnSpPr>
        <p:spPr>
          <a:xfrm>
            <a:off x="8378891" y="3434502"/>
            <a:ext cx="701292" cy="22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54F7EE-9B47-4CCA-87D0-4E0CE3C29B6E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8378891" y="3586902"/>
            <a:ext cx="684895" cy="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3955A1-2602-4096-8F48-893F115D1EAE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 flipV="1">
            <a:off x="8378891" y="3621944"/>
            <a:ext cx="684895" cy="11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BC6853-F2E2-4059-8EDF-6ECB445D84B7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>
            <a:off x="8378891" y="3282102"/>
            <a:ext cx="684895" cy="49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FDC1A-B430-4433-A7A2-573C0F4BA4C1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>
            <a:off x="8378891" y="3434502"/>
            <a:ext cx="684895" cy="3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BD866A-5D9F-41FC-B806-926768BCD40F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>
            <a:off x="8378891" y="3586902"/>
            <a:ext cx="684895" cy="18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DD6057-D036-453B-B912-11E09C53866C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>
            <a:off x="8378891" y="3739302"/>
            <a:ext cx="684895" cy="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E039E54-DB5C-4F96-B20A-B18970D8E197}"/>
              </a:ext>
            </a:extLst>
          </p:cNvPr>
          <p:cNvSpPr/>
          <p:nvPr/>
        </p:nvSpPr>
        <p:spPr>
          <a:xfrm>
            <a:off x="9758665" y="3758793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7B11CA-9DDD-43D4-BD9C-865672EFAE45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9175753" y="3774344"/>
            <a:ext cx="582912" cy="4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58A2F5-3CDF-481E-9811-6C71ECB38578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 flipV="1">
            <a:off x="9175753" y="3814777"/>
            <a:ext cx="582912" cy="1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AFA909-2416-4886-ADE6-18C1C72FC676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9175753" y="3814777"/>
            <a:ext cx="582912" cy="26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126B6B-767C-4D30-A55E-607E59156240}"/>
              </a:ext>
            </a:extLst>
          </p:cNvPr>
          <p:cNvCxnSpPr>
            <a:cxnSpLocks/>
            <a:stCxn id="27" idx="6"/>
            <a:endCxn id="38" idx="2"/>
          </p:cNvCxnSpPr>
          <p:nvPr/>
        </p:nvCxnSpPr>
        <p:spPr>
          <a:xfrm>
            <a:off x="9175753" y="3621944"/>
            <a:ext cx="582912" cy="19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E683D0-6DB8-455D-BBC9-8B93D70B2F55}"/>
              </a:ext>
            </a:extLst>
          </p:cNvPr>
          <p:cNvSpPr txBox="1"/>
          <p:nvPr/>
        </p:nvSpPr>
        <p:spPr>
          <a:xfrm>
            <a:off x="8944920" y="4161169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ZA" dirty="0"/>
              <a:t>…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D67F9FD-9B9E-4333-A7F0-029214413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10637"/>
              </p:ext>
            </p:extLst>
          </p:nvPr>
        </p:nvGraphicFramePr>
        <p:xfrm>
          <a:off x="4584818" y="4935894"/>
          <a:ext cx="1956216" cy="15703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6036">
                  <a:extLst>
                    <a:ext uri="{9D8B030D-6E8A-4147-A177-3AD203B41FA5}">
                      <a16:colId xmlns:a16="http://schemas.microsoft.com/office/drawing/2014/main" val="3462802451"/>
                    </a:ext>
                  </a:extLst>
                </a:gridCol>
                <a:gridCol w="326036">
                  <a:extLst>
                    <a:ext uri="{9D8B030D-6E8A-4147-A177-3AD203B41FA5}">
                      <a16:colId xmlns:a16="http://schemas.microsoft.com/office/drawing/2014/main" val="1093823349"/>
                    </a:ext>
                  </a:extLst>
                </a:gridCol>
                <a:gridCol w="326036">
                  <a:extLst>
                    <a:ext uri="{9D8B030D-6E8A-4147-A177-3AD203B41FA5}">
                      <a16:colId xmlns:a16="http://schemas.microsoft.com/office/drawing/2014/main" val="1400201831"/>
                    </a:ext>
                  </a:extLst>
                </a:gridCol>
                <a:gridCol w="326036">
                  <a:extLst>
                    <a:ext uri="{9D8B030D-6E8A-4147-A177-3AD203B41FA5}">
                      <a16:colId xmlns:a16="http://schemas.microsoft.com/office/drawing/2014/main" val="1571031932"/>
                    </a:ext>
                  </a:extLst>
                </a:gridCol>
                <a:gridCol w="326036">
                  <a:extLst>
                    <a:ext uri="{9D8B030D-6E8A-4147-A177-3AD203B41FA5}">
                      <a16:colId xmlns:a16="http://schemas.microsoft.com/office/drawing/2014/main" val="2242144159"/>
                    </a:ext>
                  </a:extLst>
                </a:gridCol>
                <a:gridCol w="326036">
                  <a:extLst>
                    <a:ext uri="{9D8B030D-6E8A-4147-A177-3AD203B41FA5}">
                      <a16:colId xmlns:a16="http://schemas.microsoft.com/office/drawing/2014/main" val="4041059915"/>
                    </a:ext>
                  </a:extLst>
                </a:gridCol>
              </a:tblGrid>
              <a:tr h="259825">
                <a:tc>
                  <a:txBody>
                    <a:bodyPr/>
                    <a:lstStyle/>
                    <a:p>
                      <a:pPr algn="ctr"/>
                      <a:r>
                        <a:rPr lang="en-ZA" sz="900" dirty="0"/>
                        <a:t>255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12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0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66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8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200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433671"/>
                  </a:ext>
                </a:extLst>
              </a:tr>
              <a:tr h="262114">
                <a:tc>
                  <a:txBody>
                    <a:bodyPr/>
                    <a:lstStyle/>
                    <a:p>
                      <a:r>
                        <a:rPr lang="en-ZA" sz="900" dirty="0"/>
                        <a:t>53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1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10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6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86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200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600093"/>
                  </a:ext>
                </a:extLst>
              </a:tr>
              <a:tr h="262114">
                <a:tc>
                  <a:txBody>
                    <a:bodyPr/>
                    <a:lstStyle/>
                    <a:p>
                      <a:r>
                        <a:rPr lang="en-ZA" sz="900" dirty="0"/>
                        <a:t>5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53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33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66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220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85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482947"/>
                  </a:ext>
                </a:extLst>
              </a:tr>
              <a:tr h="262114">
                <a:tc>
                  <a:txBody>
                    <a:bodyPr/>
                    <a:lstStyle/>
                    <a:p>
                      <a:r>
                        <a:rPr lang="en-ZA" sz="900" dirty="0"/>
                        <a:t>225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45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17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136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173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55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87531"/>
                  </a:ext>
                </a:extLst>
              </a:tr>
              <a:tr h="262114">
                <a:tc>
                  <a:txBody>
                    <a:bodyPr/>
                    <a:lstStyle/>
                    <a:p>
                      <a:r>
                        <a:rPr lang="en-ZA" sz="900" dirty="0"/>
                        <a:t>124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54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52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98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105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36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866664"/>
                  </a:ext>
                </a:extLst>
              </a:tr>
              <a:tr h="262114">
                <a:tc>
                  <a:txBody>
                    <a:bodyPr/>
                    <a:lstStyle/>
                    <a:p>
                      <a:r>
                        <a:rPr lang="en-ZA" sz="900" dirty="0"/>
                        <a:t>111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240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156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32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115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900" dirty="0"/>
                        <a:t>78</a:t>
                      </a:r>
                    </a:p>
                  </a:txBody>
                  <a:tcPr marL="58944" marR="58944" marT="29472" marB="29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44296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EDE565-30B6-4BFB-B43B-806027524149}"/>
              </a:ext>
            </a:extLst>
          </p:cNvPr>
          <p:cNvCxnSpPr>
            <a:cxnSpLocks/>
          </p:cNvCxnSpPr>
          <p:nvPr/>
        </p:nvCxnSpPr>
        <p:spPr>
          <a:xfrm flipH="1">
            <a:off x="4584819" y="4110607"/>
            <a:ext cx="741906" cy="82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F63A20-C9EF-48A3-B1B4-B773CA3B76AE}"/>
              </a:ext>
            </a:extLst>
          </p:cNvPr>
          <p:cNvCxnSpPr>
            <a:cxnSpLocks/>
          </p:cNvCxnSpPr>
          <p:nvPr/>
        </p:nvCxnSpPr>
        <p:spPr>
          <a:xfrm>
            <a:off x="5802820" y="4103189"/>
            <a:ext cx="738214" cy="832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AE5EBE3-8A51-4990-BA0D-6BFF334408C3}"/>
              </a:ext>
            </a:extLst>
          </p:cNvPr>
          <p:cNvCxnSpPr>
            <a:cxnSpLocks/>
            <a:stCxn id="44" idx="3"/>
            <a:endCxn id="17" idx="2"/>
          </p:cNvCxnSpPr>
          <p:nvPr/>
        </p:nvCxnSpPr>
        <p:spPr>
          <a:xfrm flipV="1">
            <a:off x="6541034" y="3282102"/>
            <a:ext cx="1725890" cy="24389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886B36-7A5C-4DBD-AFAF-AF78643864F2}"/>
              </a:ext>
            </a:extLst>
          </p:cNvPr>
          <p:cNvSpPr txBox="1"/>
          <p:nvPr/>
        </p:nvSpPr>
        <p:spPr>
          <a:xfrm>
            <a:off x="7513212" y="5216607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Divide each pixel by 255 </a:t>
            </a:r>
          </a:p>
          <a:p>
            <a:r>
              <a:rPr lang="en-ZA" dirty="0"/>
              <a:t>before inserting into node.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8346AB-DCAD-4977-A53A-1BC3C9FB0358}"/>
              </a:ext>
            </a:extLst>
          </p:cNvPr>
          <p:cNvSpPr txBox="1"/>
          <p:nvPr/>
        </p:nvSpPr>
        <p:spPr>
          <a:xfrm>
            <a:off x="8038213" y="2824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784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B27405-99F8-458E-8C3A-7BA56BC67E9F}"/>
              </a:ext>
            </a:extLst>
          </p:cNvPr>
          <p:cNvSpPr txBox="1"/>
          <p:nvPr/>
        </p:nvSpPr>
        <p:spPr>
          <a:xfrm>
            <a:off x="8883404" y="31836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49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7A04EB-1C6C-4A15-B571-5B6578A2E93C}"/>
              </a:ext>
            </a:extLst>
          </p:cNvPr>
          <p:cNvSpPr/>
          <p:nvPr/>
        </p:nvSpPr>
        <p:spPr>
          <a:xfrm>
            <a:off x="9758665" y="3911193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39E1F1-FC02-4EDE-84CB-D629885F0662}"/>
              </a:ext>
            </a:extLst>
          </p:cNvPr>
          <p:cNvSpPr/>
          <p:nvPr/>
        </p:nvSpPr>
        <p:spPr>
          <a:xfrm>
            <a:off x="9758665" y="4065251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813071-F6EA-4D1A-8763-56C21BA499FF}"/>
              </a:ext>
            </a:extLst>
          </p:cNvPr>
          <p:cNvCxnSpPr>
            <a:cxnSpLocks/>
            <a:stCxn id="38" idx="6"/>
            <a:endCxn id="54" idx="2"/>
          </p:cNvCxnSpPr>
          <p:nvPr/>
        </p:nvCxnSpPr>
        <p:spPr>
          <a:xfrm>
            <a:off x="9870632" y="3814777"/>
            <a:ext cx="491538" cy="16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0ED22C0-FAB5-47A6-8AEA-F6E200320245}"/>
              </a:ext>
            </a:extLst>
          </p:cNvPr>
          <p:cNvSpPr/>
          <p:nvPr/>
        </p:nvSpPr>
        <p:spPr>
          <a:xfrm>
            <a:off x="10362170" y="3926743"/>
            <a:ext cx="111967" cy="1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E6C26B-0C24-45B8-AD9F-E23EEDFFE8CD}"/>
              </a:ext>
            </a:extLst>
          </p:cNvPr>
          <p:cNvSpPr txBox="1"/>
          <p:nvPr/>
        </p:nvSpPr>
        <p:spPr>
          <a:xfrm>
            <a:off x="9575040" y="34127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891B23-15B5-47F1-9F4D-F3E562BFEA18}"/>
              </a:ext>
            </a:extLst>
          </p:cNvPr>
          <p:cNvSpPr txBox="1"/>
          <p:nvPr/>
        </p:nvSpPr>
        <p:spPr>
          <a:xfrm>
            <a:off x="10261700" y="35974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60775D-149D-419F-AAF7-10C78A9280E3}"/>
              </a:ext>
            </a:extLst>
          </p:cNvPr>
          <p:cNvSpPr txBox="1"/>
          <p:nvPr/>
        </p:nvSpPr>
        <p:spPr>
          <a:xfrm>
            <a:off x="7394101" y="2147127"/>
            <a:ext cx="2443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노드 </a:t>
            </a:r>
            <a:r>
              <a:rPr lang="en-US" altLang="ko-KR" dirty="0"/>
              <a:t>1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각 이미지 픽셀입니다</a:t>
            </a:r>
            <a:r>
              <a:rPr lang="en-US" altLang="ko-KR" dirty="0"/>
              <a:t>.</a:t>
            </a:r>
            <a:endParaRPr lang="en-Z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7911C0-E8E9-46C5-AB3B-ECDC2311D154}"/>
              </a:ext>
            </a:extLst>
          </p:cNvPr>
          <p:cNvSpPr txBox="1"/>
          <p:nvPr/>
        </p:nvSpPr>
        <p:spPr>
          <a:xfrm>
            <a:off x="3330797" y="218197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Resize to </a:t>
            </a:r>
          </a:p>
          <a:p>
            <a:r>
              <a:rPr lang="en-ZA" dirty="0"/>
              <a:t>28x28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14BF96-ED49-4235-8933-E773F4365181}"/>
              </a:ext>
            </a:extLst>
          </p:cNvPr>
          <p:cNvSpPr txBox="1"/>
          <p:nvPr/>
        </p:nvSpPr>
        <p:spPr>
          <a:xfrm>
            <a:off x="5187720" y="274951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Greyscale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A8DA1C-C12B-44AA-8769-68160EF73C26}"/>
              </a:ext>
            </a:extLst>
          </p:cNvPr>
          <p:cNvSpPr txBox="1"/>
          <p:nvPr/>
        </p:nvSpPr>
        <p:spPr>
          <a:xfrm>
            <a:off x="1233197" y="212729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Original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0DDECA-EC4E-48D9-A5B7-57F3441FC492}"/>
              </a:ext>
            </a:extLst>
          </p:cNvPr>
          <p:cNvSpPr txBox="1"/>
          <p:nvPr/>
        </p:nvSpPr>
        <p:spPr>
          <a:xfrm>
            <a:off x="9638496" y="4192266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ZA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FD2741-42E3-4C3F-A4E8-6F0B5B29A0B7}"/>
              </a:ext>
            </a:extLst>
          </p:cNvPr>
          <p:cNvSpPr txBox="1"/>
          <p:nvPr/>
        </p:nvSpPr>
        <p:spPr>
          <a:xfrm>
            <a:off x="7502304" y="5828761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픽셀을 </a:t>
            </a:r>
            <a:r>
              <a:rPr lang="en-US" altLang="ko-KR" dirty="0"/>
              <a:t>255</a:t>
            </a:r>
            <a:r>
              <a:rPr lang="ko-KR" altLang="en-US" dirty="0"/>
              <a:t>로 나눕니다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노드에 삽입하기 전에 선택합니다</a:t>
            </a:r>
            <a:r>
              <a:rPr lang="en-US" altLang="ko-KR" dirty="0"/>
              <a:t>.</a:t>
            </a:r>
            <a:endParaRPr lang="en-Z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76E207-435C-4681-B94B-85689B241F07}"/>
              </a:ext>
            </a:extLst>
          </p:cNvPr>
          <p:cNvSpPr txBox="1"/>
          <p:nvPr/>
        </p:nvSpPr>
        <p:spPr>
          <a:xfrm>
            <a:off x="7420941" y="1511306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 input node for </a:t>
            </a:r>
          </a:p>
          <a:p>
            <a:r>
              <a:rPr lang="en-ZA" dirty="0"/>
              <a:t>each image pixel</a:t>
            </a:r>
          </a:p>
        </p:txBody>
      </p:sp>
    </p:spTree>
    <p:extLst>
      <p:ext uri="{BB962C8B-B14F-4D97-AF65-F5344CB8AC3E}">
        <p14:creationId xmlns:p14="http://schemas.microsoft.com/office/powerpoint/2010/main" val="757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8017-54FF-4376-B88E-C3D071A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  <a:gradFill flip="none" rotWithShape="1">
            <a:gsLst>
              <a:gs pos="90000">
                <a:srgbClr val="5977AC"/>
              </a:gs>
              <a:gs pos="99000">
                <a:srgbClr val="6E88B6">
                  <a:alpha val="80000"/>
                </a:srgbClr>
              </a:gs>
            </a:gsLst>
            <a:lin ang="5400000" scaled="1"/>
            <a:tileRect/>
          </a:gradFill>
          <a:ln w="19050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1325563"/>
                      <a:gd name="connsiteX1" fmla="*/ 10515600 w 10515600"/>
                      <a:gd name="connsiteY1" fmla="*/ 0 h 1325563"/>
                      <a:gd name="connsiteX2" fmla="*/ 10515600 w 10515600"/>
                      <a:gd name="connsiteY2" fmla="*/ 1325563 h 1325563"/>
                      <a:gd name="connsiteX3" fmla="*/ 0 w 10515600"/>
                      <a:gd name="connsiteY3" fmla="*/ 1325563 h 1325563"/>
                      <a:gd name="connsiteX4" fmla="*/ 0 w 10515600"/>
                      <a:gd name="connsiteY4" fmla="*/ 0 h 1325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1325563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477464" y="423689"/>
                          <a:pt x="10458210" y="888242"/>
                          <a:pt x="10515600" y="1325563"/>
                        </a:cubicBezTo>
                        <a:cubicBezTo>
                          <a:pt x="5888664" y="1277332"/>
                          <a:pt x="3324145" y="1410018"/>
                          <a:pt x="0" y="1325563"/>
                        </a:cubicBezTo>
                        <a:cubicBezTo>
                          <a:pt x="36733" y="785856"/>
                          <a:pt x="-80231" y="373729"/>
                          <a:pt x="0" y="0"/>
                        </a:cubicBezTo>
                        <a:close/>
                      </a:path>
                      <a:path w="10515600" h="1325563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515720" y="498504"/>
                          <a:pt x="10495572" y="1080981"/>
                          <a:pt x="10515600" y="1325563"/>
                        </a:cubicBezTo>
                        <a:cubicBezTo>
                          <a:pt x="8570514" y="1460163"/>
                          <a:pt x="4733866" y="1168367"/>
                          <a:pt x="0" y="1325563"/>
                        </a:cubicBezTo>
                        <a:cubicBezTo>
                          <a:pt x="72053" y="832329"/>
                          <a:pt x="44484" y="4602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ZA" sz="2800" dirty="0"/>
              <a:t>Activation Function Challenges (</a:t>
            </a:r>
            <a:r>
              <a:rPr lang="ko-KR" altLang="en-US" sz="2800" dirty="0"/>
              <a:t>활성화 기능의 당면 과제입니다</a:t>
            </a:r>
            <a:r>
              <a:rPr lang="en-US" altLang="ko-KR" sz="2800" dirty="0"/>
              <a:t>)</a:t>
            </a:r>
            <a:endParaRPr lang="en-Z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B561-D6EB-4171-BE97-FA53A2CD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132" y="2004969"/>
            <a:ext cx="10515600" cy="4379053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Using Activation functions like Sigmoid or </a:t>
            </a:r>
            <a:r>
              <a:rPr lang="en-ZA" dirty="0" err="1"/>
              <a:t>TanH</a:t>
            </a:r>
            <a:r>
              <a:rPr lang="en-ZA" dirty="0"/>
              <a:t> take a lot of processing power.</a:t>
            </a:r>
          </a:p>
          <a:p>
            <a:r>
              <a:rPr lang="en-US" altLang="ko-KR" b="0" i="0" dirty="0">
                <a:effectLst/>
                <a:latin typeface="Noto Sans" panose="020B0502040504020204" pitchFamily="34" charset="0"/>
              </a:rPr>
              <a:t>Sigmoid </a:t>
            </a:r>
            <a:r>
              <a:rPr lang="ko-KR" altLang="en-US" b="0" i="0" dirty="0">
                <a:effectLst/>
                <a:latin typeface="Noto Sans" panose="020B0502040504020204" pitchFamily="34" charset="0"/>
              </a:rPr>
              <a:t>또는 </a:t>
            </a:r>
            <a:r>
              <a:rPr lang="en-US" altLang="ko-KR" b="0" i="0" dirty="0" err="1">
                <a:effectLst/>
                <a:latin typeface="Noto Sans" panose="020B0502040504020204" pitchFamily="34" charset="0"/>
              </a:rPr>
              <a:t>TanH</a:t>
            </a:r>
            <a:r>
              <a:rPr lang="ko-KR" altLang="en-US" b="0" i="0" dirty="0">
                <a:effectLst/>
                <a:latin typeface="Noto Sans" panose="020B0502040504020204" pitchFamily="34" charset="0"/>
              </a:rPr>
              <a:t>와 같은 활성화 함수를 사용하면 처리 능력이 많이 소모됩니다</a:t>
            </a:r>
            <a:r>
              <a:rPr lang="en-US" altLang="ko-KR" b="0" i="0" dirty="0">
                <a:effectLst/>
                <a:latin typeface="Noto Sans" panose="020B0502040504020204" pitchFamily="34" charset="0"/>
              </a:rPr>
              <a:t>.</a:t>
            </a:r>
          </a:p>
          <a:p>
            <a:endParaRPr lang="en-ZA" dirty="0"/>
          </a:p>
          <a:p>
            <a:r>
              <a:rPr lang="en-ZA" dirty="0"/>
              <a:t>I changed to use </a:t>
            </a:r>
            <a:r>
              <a:rPr lang="en-ZA" dirty="0" err="1"/>
              <a:t>Relu</a:t>
            </a:r>
            <a:r>
              <a:rPr lang="en-ZA" dirty="0"/>
              <a:t> which gives better results and is faster to compute.</a:t>
            </a:r>
          </a:p>
          <a:p>
            <a:r>
              <a:rPr lang="ko-KR" altLang="en-US" dirty="0">
                <a:latin typeface="Noto Sans" panose="020B0502040504020204" pitchFamily="34" charset="0"/>
              </a:rPr>
              <a:t>저는 </a:t>
            </a:r>
            <a:r>
              <a:rPr lang="en-US" altLang="ko-KR" dirty="0" err="1">
                <a:latin typeface="Noto Sans" panose="020B0502040504020204" pitchFamily="34" charset="0"/>
              </a:rPr>
              <a:t>Relu</a:t>
            </a:r>
            <a:r>
              <a:rPr lang="ko-KR" altLang="en-US" dirty="0">
                <a:latin typeface="Noto Sans" panose="020B0502040504020204" pitchFamily="34" charset="0"/>
              </a:rPr>
              <a:t>를 사용하여 더 나은 결과를 제공하고 계산 속도가 빠릅니다</a:t>
            </a:r>
            <a:r>
              <a:rPr lang="en-US" altLang="ko-KR" dirty="0">
                <a:latin typeface="Noto Sans" panose="020B0502040504020204" pitchFamily="34" charset="0"/>
              </a:rPr>
              <a:t>.</a:t>
            </a:r>
          </a:p>
          <a:p>
            <a:endParaRPr lang="en-ZA" dirty="0">
              <a:latin typeface="Noto Sans" panose="020B0502040504020204" pitchFamily="34" charset="0"/>
            </a:endParaRPr>
          </a:p>
          <a:p>
            <a:r>
              <a:rPr lang="en-ZA" dirty="0" err="1"/>
              <a:t>Relu</a:t>
            </a:r>
            <a:r>
              <a:rPr lang="en-ZA" dirty="0"/>
              <a:t> has an issue known as the “dying </a:t>
            </a:r>
            <a:r>
              <a:rPr lang="en-ZA" dirty="0" err="1"/>
              <a:t>Relu</a:t>
            </a:r>
            <a:r>
              <a:rPr lang="en-ZA" dirty="0"/>
              <a:t> problem”. Where too many nodes are </a:t>
            </a:r>
            <a:br>
              <a:rPr lang="en-ZA" dirty="0"/>
            </a:br>
            <a:r>
              <a:rPr lang="en-ZA" dirty="0"/>
              <a:t>set to 0. To avoid this I changed to use </a:t>
            </a:r>
            <a:r>
              <a:rPr lang="en-ZA" dirty="0" err="1"/>
              <a:t>LeakyRelu</a:t>
            </a:r>
            <a:r>
              <a:rPr lang="en-ZA" dirty="0"/>
              <a:t>.</a:t>
            </a:r>
          </a:p>
          <a:p>
            <a:r>
              <a:rPr lang="en-US" altLang="ko-KR" dirty="0" err="1">
                <a:latin typeface="Noto Sans" panose="020B0502040504020204" pitchFamily="34" charset="0"/>
              </a:rPr>
              <a:t>Relu</a:t>
            </a:r>
            <a:r>
              <a:rPr lang="ko-KR" altLang="en-US" dirty="0">
                <a:latin typeface="Noto Sans" panose="020B0502040504020204" pitchFamily="34" charset="0"/>
              </a:rPr>
              <a:t>에는 </a:t>
            </a:r>
            <a:r>
              <a:rPr lang="en-US" altLang="ko-KR" dirty="0">
                <a:latin typeface="Noto Sans" panose="020B0502040504020204" pitchFamily="34" charset="0"/>
              </a:rPr>
              <a:t>"</a:t>
            </a:r>
            <a:r>
              <a:rPr lang="ko-KR" altLang="en-US" dirty="0">
                <a:latin typeface="Noto Sans" panose="020B0502040504020204" pitchFamily="34" charset="0"/>
              </a:rPr>
              <a:t>죽는 </a:t>
            </a:r>
            <a:r>
              <a:rPr lang="en-US" altLang="ko-KR" dirty="0" err="1">
                <a:latin typeface="Noto Sans" panose="020B0502040504020204" pitchFamily="34" charset="0"/>
              </a:rPr>
              <a:t>Relu</a:t>
            </a:r>
            <a:r>
              <a:rPr lang="en-US" altLang="ko-KR" dirty="0">
                <a:latin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</a:rPr>
              <a:t>문제</a:t>
            </a:r>
            <a:r>
              <a:rPr lang="en-US" altLang="ko-KR" dirty="0">
                <a:latin typeface="Noto Sans" panose="020B0502040504020204" pitchFamily="34" charset="0"/>
              </a:rPr>
              <a:t>"</a:t>
            </a:r>
            <a:r>
              <a:rPr lang="ko-KR" altLang="en-US" dirty="0">
                <a:latin typeface="Noto Sans" panose="020B0502040504020204" pitchFamily="34" charset="0"/>
              </a:rPr>
              <a:t>라고 알려진 문제가 있습니다</a:t>
            </a:r>
            <a:r>
              <a:rPr lang="en-US" altLang="ko-KR" dirty="0">
                <a:latin typeface="Noto Sans" panose="020B0502040504020204" pitchFamily="34" charset="0"/>
              </a:rPr>
              <a:t>. </a:t>
            </a:r>
            <a:r>
              <a:rPr lang="ko-KR" altLang="en-US" dirty="0">
                <a:latin typeface="Noto Sans" panose="020B0502040504020204" pitchFamily="34" charset="0"/>
              </a:rPr>
              <a:t>너무 많은 노드가 </a:t>
            </a:r>
            <a:r>
              <a:rPr lang="en-US" altLang="ko-KR" dirty="0">
                <a:latin typeface="Noto Sans" panose="020B0502040504020204" pitchFamily="34" charset="0"/>
              </a:rPr>
              <a:t>0</a:t>
            </a:r>
            <a:r>
              <a:rPr lang="ko-KR" altLang="en-US" dirty="0">
                <a:latin typeface="Noto Sans" panose="020B0502040504020204" pitchFamily="34" charset="0"/>
              </a:rPr>
              <a:t>으로 설정된 경우입니다</a:t>
            </a:r>
            <a:r>
              <a:rPr lang="en-US" altLang="ko-KR" dirty="0">
                <a:latin typeface="Noto Sans" panose="020B0502040504020204" pitchFamily="34" charset="0"/>
              </a:rPr>
              <a:t>. </a:t>
            </a:r>
            <a:r>
              <a:rPr lang="ko-KR" altLang="en-US" dirty="0">
                <a:latin typeface="Noto Sans" panose="020B0502040504020204" pitchFamily="34" charset="0"/>
              </a:rPr>
              <a:t>이를 피하기 위해 </a:t>
            </a:r>
            <a:r>
              <a:rPr lang="en-US" altLang="ko-KR" dirty="0" err="1">
                <a:latin typeface="Noto Sans" panose="020B0502040504020204" pitchFamily="34" charset="0"/>
              </a:rPr>
              <a:t>LeakyRelu</a:t>
            </a:r>
            <a:r>
              <a:rPr lang="ko-KR" altLang="en-US" dirty="0">
                <a:latin typeface="Noto Sans" panose="020B0502040504020204" pitchFamily="34" charset="0"/>
              </a:rPr>
              <a:t>를 사용하도록 변경했습니다</a:t>
            </a:r>
            <a:r>
              <a:rPr lang="en-US" altLang="ko-KR" dirty="0">
                <a:latin typeface="Noto Sans" panose="020B0502040504020204" pitchFamily="34" charset="0"/>
              </a:rPr>
              <a:t>.</a:t>
            </a:r>
            <a:endParaRPr lang="en-ZA" dirty="0">
              <a:latin typeface="Noto Sans" panose="020B0502040504020204" pitchFamily="34" charset="0"/>
            </a:endParaRPr>
          </a:p>
          <a:p>
            <a:endParaRPr lang="en-ZA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22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8017-54FF-4376-B88E-C3D071A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  <a:gradFill flip="none" rotWithShape="1">
            <a:gsLst>
              <a:gs pos="90000">
                <a:srgbClr val="5977AC"/>
              </a:gs>
              <a:gs pos="99000">
                <a:srgbClr val="6E88B6">
                  <a:alpha val="80000"/>
                </a:srgbClr>
              </a:gs>
            </a:gsLst>
            <a:lin ang="5400000" scaled="1"/>
            <a:tileRect/>
          </a:gradFill>
          <a:ln w="19050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1325563"/>
                      <a:gd name="connsiteX1" fmla="*/ 10515600 w 10515600"/>
                      <a:gd name="connsiteY1" fmla="*/ 0 h 1325563"/>
                      <a:gd name="connsiteX2" fmla="*/ 10515600 w 10515600"/>
                      <a:gd name="connsiteY2" fmla="*/ 1325563 h 1325563"/>
                      <a:gd name="connsiteX3" fmla="*/ 0 w 10515600"/>
                      <a:gd name="connsiteY3" fmla="*/ 1325563 h 1325563"/>
                      <a:gd name="connsiteX4" fmla="*/ 0 w 10515600"/>
                      <a:gd name="connsiteY4" fmla="*/ 0 h 1325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1325563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477464" y="423689"/>
                          <a:pt x="10458210" y="888242"/>
                          <a:pt x="10515600" y="1325563"/>
                        </a:cubicBezTo>
                        <a:cubicBezTo>
                          <a:pt x="5888664" y="1277332"/>
                          <a:pt x="3324145" y="1410018"/>
                          <a:pt x="0" y="1325563"/>
                        </a:cubicBezTo>
                        <a:cubicBezTo>
                          <a:pt x="36733" y="785856"/>
                          <a:pt x="-80231" y="373729"/>
                          <a:pt x="0" y="0"/>
                        </a:cubicBezTo>
                        <a:close/>
                      </a:path>
                      <a:path w="10515600" h="1325563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515720" y="498504"/>
                          <a:pt x="10495572" y="1080981"/>
                          <a:pt x="10515600" y="1325563"/>
                        </a:cubicBezTo>
                        <a:cubicBezTo>
                          <a:pt x="8570514" y="1460163"/>
                          <a:pt x="4733866" y="1168367"/>
                          <a:pt x="0" y="1325563"/>
                        </a:cubicBezTo>
                        <a:cubicBezTo>
                          <a:pt x="72053" y="832329"/>
                          <a:pt x="44484" y="4602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ZA" sz="2800" dirty="0"/>
              <a:t>Activation Function Challenges (</a:t>
            </a:r>
            <a:r>
              <a:rPr lang="ko-KR" altLang="en-US" sz="2800" dirty="0"/>
              <a:t>활성화 기능의 당면 과제입니다</a:t>
            </a:r>
            <a:r>
              <a:rPr lang="en-US" altLang="ko-KR" sz="2800" dirty="0"/>
              <a:t>)</a:t>
            </a:r>
            <a:endParaRPr lang="en-ZA" sz="2800" dirty="0"/>
          </a:p>
        </p:txBody>
      </p:sp>
      <p:pic>
        <p:nvPicPr>
          <p:cNvPr id="2050" name="Picture 2" descr="Activation Functions in Neural Networks | by SAGAR SHARMA | Towards Data  Science">
            <a:extLst>
              <a:ext uri="{FF2B5EF4-FFF2-40B4-BE49-F238E27FC236}">
                <a16:creationId xmlns:a16="http://schemas.microsoft.com/office/drawing/2014/main" id="{720B1F4B-46DB-4FD7-843A-E1D44863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16" y="2308999"/>
            <a:ext cx="8929822" cy="346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1B12D-1944-45CA-B798-99F6B28A3679}"/>
              </a:ext>
            </a:extLst>
          </p:cNvPr>
          <p:cNvSpPr txBox="1"/>
          <p:nvPr/>
        </p:nvSpPr>
        <p:spPr>
          <a:xfrm>
            <a:off x="3309715" y="1642183"/>
            <a:ext cx="8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Relu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CD81E-A736-4018-B090-F4A9E3C21381}"/>
              </a:ext>
            </a:extLst>
          </p:cNvPr>
          <p:cNvSpPr txBox="1"/>
          <p:nvPr/>
        </p:nvSpPr>
        <p:spPr>
          <a:xfrm>
            <a:off x="7373077" y="1642183"/>
            <a:ext cx="16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LeakyRelu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158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A8017-54FF-4376-B88E-C3D071A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385360"/>
            <a:ext cx="5808910" cy="107722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ZA" dirty="0"/>
              <a:t>Manually allocating data (</a:t>
            </a:r>
            <a:r>
              <a:rPr lang="ko-KR" altLang="en-US" dirty="0"/>
              <a:t>데이터를 수동으로 할당하고 있습니다</a:t>
            </a:r>
            <a:r>
              <a:rPr lang="en-US" altLang="ko-KR" dirty="0"/>
              <a:t>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B561-D6EB-4171-BE97-FA53A2CD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 fontScale="92500"/>
          </a:bodyPr>
          <a:lstStyle/>
          <a:p>
            <a:r>
              <a:rPr lang="en-ZA" sz="1800" dirty="0"/>
              <a:t>I spent a lot of time manually moving images into “floorplan” or “not floorplan” folders.</a:t>
            </a:r>
          </a:p>
          <a:p>
            <a:r>
              <a:rPr lang="ko-KR" altLang="en-US" sz="1800" dirty="0"/>
              <a:t>저는 많은 시간을 이미지를 </a:t>
            </a:r>
            <a:r>
              <a:rPr lang="en-US" altLang="ko-KR" sz="1800" dirty="0"/>
              <a:t>"</a:t>
            </a:r>
            <a:r>
              <a:rPr lang="ko-KR" altLang="en-US" sz="1800" dirty="0"/>
              <a:t>평면</a:t>
            </a:r>
            <a:r>
              <a:rPr lang="en-US" altLang="ko-KR" sz="1800" dirty="0"/>
              <a:t>" </a:t>
            </a:r>
            <a:r>
              <a:rPr lang="ko-KR" altLang="en-US" sz="1800" dirty="0"/>
              <a:t>또는 </a:t>
            </a:r>
            <a:r>
              <a:rPr lang="en-US" altLang="ko-KR" sz="1800" dirty="0"/>
              <a:t>"</a:t>
            </a:r>
            <a:r>
              <a:rPr lang="ko-KR" altLang="en-US" sz="1800" dirty="0"/>
              <a:t>평면</a:t>
            </a:r>
            <a:r>
              <a:rPr lang="en-US" altLang="ko-KR" sz="1800" dirty="0"/>
              <a:t>" </a:t>
            </a:r>
            <a:r>
              <a:rPr lang="ko-KR" altLang="en-US" sz="1800" dirty="0"/>
              <a:t>폴더로 수동으로 이동하는데 보냈습니다</a:t>
            </a:r>
            <a:r>
              <a:rPr lang="en-US" altLang="ko-KR" sz="1800" dirty="0"/>
              <a:t>.</a:t>
            </a:r>
            <a:endParaRPr lang="en-ZA" sz="1800" dirty="0"/>
          </a:p>
          <a:p>
            <a:r>
              <a:rPr lang="en-ZA" sz="1800" dirty="0"/>
              <a:t>After some time I got lazy and artificially increased my data.</a:t>
            </a:r>
          </a:p>
          <a:p>
            <a:r>
              <a:rPr lang="ko-KR" altLang="en-US" sz="1800" dirty="0"/>
              <a:t>얼마 후 저는 게을러졌고 인위적으로 제 데이터를 늘렸습니다</a:t>
            </a:r>
            <a:r>
              <a:rPr lang="en-US" altLang="ko-KR" sz="1800" dirty="0"/>
              <a:t>.</a:t>
            </a:r>
            <a:endParaRPr lang="en-ZA" sz="1800" dirty="0"/>
          </a:p>
          <a:p>
            <a:endParaRPr lang="en-ZA" sz="1800" dirty="0"/>
          </a:p>
        </p:txBody>
      </p:sp>
      <p:pic>
        <p:nvPicPr>
          <p:cNvPr id="7" name="Picture 6" descr="A tall building with many windows&#10;&#10;Description automatically generated with low confidence">
            <a:extLst>
              <a:ext uri="{FF2B5EF4-FFF2-40B4-BE49-F238E27FC236}">
                <a16:creationId xmlns:a16="http://schemas.microsoft.com/office/drawing/2014/main" id="{EE24C131-5744-4340-955F-A05F7C8733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r="24336"/>
          <a:stretch/>
        </p:blipFill>
        <p:spPr>
          <a:xfrm>
            <a:off x="7850346" y="641207"/>
            <a:ext cx="1797460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3DBAB1-1718-4608-98A6-F325D58929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2" t="16968" r="15090" b="16815"/>
          <a:stretch/>
        </p:blipFill>
        <p:spPr>
          <a:xfrm>
            <a:off x="6965906" y="3590198"/>
            <a:ext cx="3566341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2" name="Rectangle 23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8017-54FF-4376-B88E-C3D071A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  <a:gradFill flip="none" rotWithShape="1">
            <a:gsLst>
              <a:gs pos="90000">
                <a:srgbClr val="5977AC"/>
              </a:gs>
              <a:gs pos="99000">
                <a:srgbClr val="6E88B6">
                  <a:alpha val="80000"/>
                </a:srgbClr>
              </a:gs>
            </a:gsLst>
            <a:lin ang="5400000" scaled="1"/>
            <a:tileRect/>
          </a:gradFill>
          <a:ln w="19050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1325563"/>
                      <a:gd name="connsiteX1" fmla="*/ 10515600 w 10515600"/>
                      <a:gd name="connsiteY1" fmla="*/ 0 h 1325563"/>
                      <a:gd name="connsiteX2" fmla="*/ 10515600 w 10515600"/>
                      <a:gd name="connsiteY2" fmla="*/ 1325563 h 1325563"/>
                      <a:gd name="connsiteX3" fmla="*/ 0 w 10515600"/>
                      <a:gd name="connsiteY3" fmla="*/ 1325563 h 1325563"/>
                      <a:gd name="connsiteX4" fmla="*/ 0 w 10515600"/>
                      <a:gd name="connsiteY4" fmla="*/ 0 h 1325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1325563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477464" y="423689"/>
                          <a:pt x="10458210" y="888242"/>
                          <a:pt x="10515600" y="1325563"/>
                        </a:cubicBezTo>
                        <a:cubicBezTo>
                          <a:pt x="5888664" y="1277332"/>
                          <a:pt x="3324145" y="1410018"/>
                          <a:pt x="0" y="1325563"/>
                        </a:cubicBezTo>
                        <a:cubicBezTo>
                          <a:pt x="36733" y="785856"/>
                          <a:pt x="-80231" y="373729"/>
                          <a:pt x="0" y="0"/>
                        </a:cubicBezTo>
                        <a:close/>
                      </a:path>
                      <a:path w="10515600" h="1325563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515720" y="498504"/>
                          <a:pt x="10495572" y="1080981"/>
                          <a:pt x="10515600" y="1325563"/>
                        </a:cubicBezTo>
                        <a:cubicBezTo>
                          <a:pt x="8570514" y="1460163"/>
                          <a:pt x="4733866" y="1168367"/>
                          <a:pt x="0" y="1325563"/>
                        </a:cubicBezTo>
                        <a:cubicBezTo>
                          <a:pt x="72053" y="832329"/>
                          <a:pt x="44484" y="4602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ZA" sz="2400" dirty="0"/>
              <a:t>How I created extra training data (</a:t>
            </a:r>
            <a:r>
              <a:rPr lang="ko-KR" altLang="en-US" sz="2400" dirty="0"/>
              <a:t>추가 교육 데이터를 만든 방법입니다</a:t>
            </a:r>
            <a:r>
              <a:rPr lang="en-US" altLang="ko-KR" sz="2400" dirty="0"/>
              <a:t>.</a:t>
            </a:r>
            <a:r>
              <a:rPr lang="en-ZA" sz="2400" dirty="0"/>
              <a:t>)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4F44504-FF5B-4AB5-AB16-8ACFF9C68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2" t="16968" r="15090" b="16815"/>
          <a:stretch/>
        </p:blipFill>
        <p:spPr>
          <a:xfrm>
            <a:off x="4634946" y="1828509"/>
            <a:ext cx="2339349" cy="171943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4CB62-C3A7-4308-AEF4-1D73B2E46390}"/>
              </a:ext>
            </a:extLst>
          </p:cNvPr>
          <p:cNvSpPr txBox="1"/>
          <p:nvPr/>
        </p:nvSpPr>
        <p:spPr>
          <a:xfrm>
            <a:off x="5370275" y="1459177"/>
            <a:ext cx="103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Original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A98F00B3-1279-4B6C-A4F7-70E0904C6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2" t="16968" r="15090" b="16815"/>
          <a:stretch/>
        </p:blipFill>
        <p:spPr>
          <a:xfrm rot="5400000">
            <a:off x="1207977" y="4502228"/>
            <a:ext cx="2339349" cy="171943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AEC21BF6-5DF2-4B79-9E18-32680833F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2" t="19033" r="16412" b="17501"/>
          <a:stretch/>
        </p:blipFill>
        <p:spPr>
          <a:xfrm>
            <a:off x="4549654" y="4719249"/>
            <a:ext cx="2509934" cy="1805911"/>
          </a:xfrm>
          <a:prstGeom prst="rect">
            <a:avLst/>
          </a:prstGeom>
        </p:spPr>
      </p:pic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A9CA5CB7-D983-4D5C-8254-4BE59A6B01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15642" r="16348" b="19145"/>
          <a:stretch/>
        </p:blipFill>
        <p:spPr>
          <a:xfrm>
            <a:off x="8542459" y="4832755"/>
            <a:ext cx="2339349" cy="16924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8ACDA-4D68-4561-A0F4-95CB632AC029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6974295" y="2688225"/>
            <a:ext cx="2737839" cy="214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4D17CB-9C35-45EB-A63D-CF5642109C9B}"/>
              </a:ext>
            </a:extLst>
          </p:cNvPr>
          <p:cNvSpPr txBox="1"/>
          <p:nvPr/>
        </p:nvSpPr>
        <p:spPr>
          <a:xfrm>
            <a:off x="7872319" y="35479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Flip XY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182844-CB70-4215-AD71-50AC4952830A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804621" y="3547940"/>
            <a:ext cx="0" cy="117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C00A05-327A-4C32-8B7B-E003F152927D}"/>
              </a:ext>
            </a:extLst>
          </p:cNvPr>
          <p:cNvSpPr txBox="1"/>
          <p:nvPr/>
        </p:nvSpPr>
        <p:spPr>
          <a:xfrm>
            <a:off x="4881777" y="3917272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Change Background </a:t>
            </a:r>
          </a:p>
          <a:p>
            <a:r>
              <a:rPr lang="en-ZA" dirty="0"/>
              <a:t>colour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84362-CACB-4D66-AE71-4C2076691977}"/>
              </a:ext>
            </a:extLst>
          </p:cNvPr>
          <p:cNvSpPr txBox="1"/>
          <p:nvPr/>
        </p:nvSpPr>
        <p:spPr>
          <a:xfrm>
            <a:off x="1615279" y="368067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Rotate 90°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15537-DA16-473C-BFEC-161E60D0C01D}"/>
              </a:ext>
            </a:extLst>
          </p:cNvPr>
          <p:cNvCxnSpPr>
            <a:stCxn id="6" idx="1"/>
            <a:endCxn id="8" idx="1"/>
          </p:cNvCxnSpPr>
          <p:nvPr/>
        </p:nvCxnSpPr>
        <p:spPr>
          <a:xfrm flipH="1">
            <a:off x="2377651" y="2688225"/>
            <a:ext cx="2257295" cy="150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9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8017-54FF-4376-B88E-C3D071A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  <a:gradFill flip="none" rotWithShape="1">
            <a:gsLst>
              <a:gs pos="90000">
                <a:srgbClr val="5977AC"/>
              </a:gs>
              <a:gs pos="99000">
                <a:srgbClr val="6E88B6">
                  <a:alpha val="80000"/>
                </a:srgbClr>
              </a:gs>
            </a:gsLst>
            <a:lin ang="5400000" scaled="1"/>
            <a:tileRect/>
          </a:gradFill>
          <a:ln w="19050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1325563"/>
                      <a:gd name="connsiteX1" fmla="*/ 10515600 w 10515600"/>
                      <a:gd name="connsiteY1" fmla="*/ 0 h 1325563"/>
                      <a:gd name="connsiteX2" fmla="*/ 10515600 w 10515600"/>
                      <a:gd name="connsiteY2" fmla="*/ 1325563 h 1325563"/>
                      <a:gd name="connsiteX3" fmla="*/ 0 w 10515600"/>
                      <a:gd name="connsiteY3" fmla="*/ 1325563 h 1325563"/>
                      <a:gd name="connsiteX4" fmla="*/ 0 w 10515600"/>
                      <a:gd name="connsiteY4" fmla="*/ 0 h 1325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1325563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477464" y="423689"/>
                          <a:pt x="10458210" y="888242"/>
                          <a:pt x="10515600" y="1325563"/>
                        </a:cubicBezTo>
                        <a:cubicBezTo>
                          <a:pt x="5888664" y="1277332"/>
                          <a:pt x="3324145" y="1410018"/>
                          <a:pt x="0" y="1325563"/>
                        </a:cubicBezTo>
                        <a:cubicBezTo>
                          <a:pt x="36733" y="785856"/>
                          <a:pt x="-80231" y="373729"/>
                          <a:pt x="0" y="0"/>
                        </a:cubicBezTo>
                        <a:close/>
                      </a:path>
                      <a:path w="10515600" h="1325563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515720" y="498504"/>
                          <a:pt x="10495572" y="1080981"/>
                          <a:pt x="10515600" y="1325563"/>
                        </a:cubicBezTo>
                        <a:cubicBezTo>
                          <a:pt x="8570514" y="1460163"/>
                          <a:pt x="4733866" y="1168367"/>
                          <a:pt x="0" y="1325563"/>
                        </a:cubicBezTo>
                        <a:cubicBezTo>
                          <a:pt x="72053" y="832329"/>
                          <a:pt x="44484" y="4602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ZA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B561-D6EB-4171-BE97-FA53A2CD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147" y="1474236"/>
            <a:ext cx="10515600" cy="4290723"/>
          </a:xfrm>
        </p:spPr>
        <p:txBody>
          <a:bodyPr>
            <a:normAutofit fontScale="92500"/>
          </a:bodyPr>
          <a:lstStyle/>
          <a:p>
            <a:r>
              <a:rPr lang="en-ZA" dirty="0"/>
              <a:t>My network is overtrained because of the small amount of data I have. If I spent time to get more data the network will perform better.</a:t>
            </a:r>
          </a:p>
          <a:p>
            <a:r>
              <a:rPr lang="ko-KR" altLang="en-US" sz="2100" dirty="0"/>
              <a:t>데이터가 너무 적어서 네트워크가 과도하게 교육되었습니다</a:t>
            </a:r>
            <a:r>
              <a:rPr lang="en-US" altLang="ko-KR" sz="2100" dirty="0"/>
              <a:t>. </a:t>
            </a:r>
            <a:r>
              <a:rPr lang="ko-KR" altLang="en-US" sz="2100" dirty="0"/>
              <a:t>더 많은 데이터를 가져오는 데 시간을 할애하면 네트워크의 성능이 향상됩니다</a:t>
            </a:r>
            <a:r>
              <a:rPr lang="en-US" altLang="ko-KR" sz="2100" dirty="0"/>
              <a:t>.</a:t>
            </a:r>
            <a:endParaRPr lang="en-ZA" sz="2100" dirty="0"/>
          </a:p>
          <a:p>
            <a:r>
              <a:rPr lang="en-ZA" dirty="0"/>
              <a:t>My accuracy can increase if I implement dropout regularization as part of my training.</a:t>
            </a:r>
          </a:p>
          <a:p>
            <a:r>
              <a:rPr lang="ko-KR" altLang="en-US" sz="2100" dirty="0"/>
              <a:t>교육의 일부로 중퇴 정규화를 구현하면 정확도가 높아질 수 있습니다</a:t>
            </a:r>
            <a:r>
              <a:rPr lang="en-US" altLang="ko-KR" sz="2100" dirty="0"/>
              <a:t>.</a:t>
            </a:r>
            <a:endParaRPr lang="en-ZA" sz="2100" dirty="0"/>
          </a:p>
          <a:p>
            <a:r>
              <a:rPr lang="en-ZA" dirty="0"/>
              <a:t>My program runs on the CPU and is much slower than libraries that use the GPU for training.</a:t>
            </a:r>
          </a:p>
          <a:p>
            <a:r>
              <a:rPr lang="ko-KR" altLang="en-US" sz="2100" dirty="0"/>
              <a:t>내 프로그램은 </a:t>
            </a:r>
            <a:r>
              <a:rPr lang="en-US" altLang="ko-KR" sz="2100" dirty="0"/>
              <a:t>CPU</a:t>
            </a:r>
            <a:r>
              <a:rPr lang="ko-KR" altLang="en-US" sz="2100" dirty="0"/>
              <a:t>에서 실행되며 </a:t>
            </a:r>
            <a:r>
              <a:rPr lang="en-US" altLang="ko-KR" sz="2100" dirty="0"/>
              <a:t>GPU</a:t>
            </a:r>
            <a:r>
              <a:rPr lang="ko-KR" altLang="en-US" sz="2100" dirty="0"/>
              <a:t>를 교육에 사용하는 라이브러리보다 속도가 훨씬 느립니다</a:t>
            </a:r>
            <a:r>
              <a:rPr lang="en-US" altLang="ko-KR" sz="2100" dirty="0"/>
              <a:t>.</a:t>
            </a:r>
            <a:endParaRPr lang="en-ZA" sz="2100" dirty="0"/>
          </a:p>
        </p:txBody>
      </p:sp>
    </p:spTree>
    <p:extLst>
      <p:ext uri="{BB962C8B-B14F-4D97-AF65-F5344CB8AC3E}">
        <p14:creationId xmlns:p14="http://schemas.microsoft.com/office/powerpoint/2010/main" val="332215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8017-54FF-4376-B88E-C3D071A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  <a:gradFill flip="none" rotWithShape="1">
            <a:gsLst>
              <a:gs pos="90000">
                <a:srgbClr val="5977AC"/>
              </a:gs>
              <a:gs pos="99000">
                <a:srgbClr val="6E88B6">
                  <a:alpha val="80000"/>
                </a:srgbClr>
              </a:gs>
            </a:gsLst>
            <a:lin ang="5400000" scaled="1"/>
            <a:tileRect/>
          </a:gradFill>
          <a:ln w="19050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1325563"/>
                      <a:gd name="connsiteX1" fmla="*/ 10515600 w 10515600"/>
                      <a:gd name="connsiteY1" fmla="*/ 0 h 1325563"/>
                      <a:gd name="connsiteX2" fmla="*/ 10515600 w 10515600"/>
                      <a:gd name="connsiteY2" fmla="*/ 1325563 h 1325563"/>
                      <a:gd name="connsiteX3" fmla="*/ 0 w 10515600"/>
                      <a:gd name="connsiteY3" fmla="*/ 1325563 h 1325563"/>
                      <a:gd name="connsiteX4" fmla="*/ 0 w 10515600"/>
                      <a:gd name="connsiteY4" fmla="*/ 0 h 1325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1325563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477464" y="423689"/>
                          <a:pt x="10458210" y="888242"/>
                          <a:pt x="10515600" y="1325563"/>
                        </a:cubicBezTo>
                        <a:cubicBezTo>
                          <a:pt x="5888664" y="1277332"/>
                          <a:pt x="3324145" y="1410018"/>
                          <a:pt x="0" y="1325563"/>
                        </a:cubicBezTo>
                        <a:cubicBezTo>
                          <a:pt x="36733" y="785856"/>
                          <a:pt x="-80231" y="373729"/>
                          <a:pt x="0" y="0"/>
                        </a:cubicBezTo>
                        <a:close/>
                      </a:path>
                      <a:path w="10515600" h="1325563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515720" y="498504"/>
                          <a:pt x="10495572" y="1080981"/>
                          <a:pt x="10515600" y="1325563"/>
                        </a:cubicBezTo>
                        <a:cubicBezTo>
                          <a:pt x="8570514" y="1460163"/>
                          <a:pt x="4733866" y="1168367"/>
                          <a:pt x="0" y="1325563"/>
                        </a:cubicBezTo>
                        <a:cubicBezTo>
                          <a:pt x="72053" y="832329"/>
                          <a:pt x="44484" y="4602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ZA" dirty="0"/>
              <a:t>Things I learnt (</a:t>
            </a:r>
            <a:r>
              <a:rPr lang="ko-KR" altLang="en-US" dirty="0"/>
              <a:t>배운 것들입니다</a:t>
            </a:r>
            <a:r>
              <a:rPr lang="en-ZA" altLang="ko-KR" dirty="0"/>
              <a:t>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B561-D6EB-4171-BE97-FA53A2CD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35" y="137167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ZA" dirty="0"/>
              <a:t>Initialize weights and biases so the mean is close to 0. i.e. use negative and positive numbers, e.g. values between -0.5 and 0.5.</a:t>
            </a:r>
          </a:p>
          <a:p>
            <a:r>
              <a:rPr lang="ko-KR" altLang="en-US" dirty="0"/>
              <a:t>가중치와 편향을 초기화하여 평균이 </a:t>
            </a:r>
            <a:r>
              <a:rPr lang="en-US" altLang="ko-KR" dirty="0"/>
              <a:t>0</a:t>
            </a:r>
            <a:r>
              <a:rPr lang="ko-KR" altLang="en-US" dirty="0"/>
              <a:t>에 가까워지도록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음수와 양수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-0.5</a:t>
            </a:r>
            <a:r>
              <a:rPr lang="ko-KR" altLang="en-US" dirty="0"/>
              <a:t>와 </a:t>
            </a:r>
            <a:r>
              <a:rPr lang="en-US" altLang="ko-KR" dirty="0"/>
              <a:t>0.5 </a:t>
            </a:r>
            <a:r>
              <a:rPr lang="ko-KR" altLang="en-US" dirty="0"/>
              <a:t>사이의 값</a:t>
            </a:r>
            <a:r>
              <a:rPr lang="en-US" altLang="ko-KR" dirty="0"/>
              <a:t>)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lang="en-ZA" dirty="0"/>
          </a:p>
          <a:p>
            <a:r>
              <a:rPr lang="en-ZA" dirty="0"/>
              <a:t>Using large values in weights and biases causes a “vanishing gradient problem”.</a:t>
            </a:r>
          </a:p>
          <a:p>
            <a:r>
              <a:rPr lang="ko-KR" altLang="en-US" dirty="0"/>
              <a:t>가중치와 편향에 큰 값을 사용하면 </a:t>
            </a:r>
            <a:r>
              <a:rPr lang="en-US" altLang="ko-KR" dirty="0"/>
              <a:t>"</a:t>
            </a:r>
            <a:r>
              <a:rPr lang="ko-KR" altLang="en-US" dirty="0"/>
              <a:t>경사도가 사라지는 문제</a:t>
            </a:r>
            <a:r>
              <a:rPr lang="en-US" altLang="ko-KR" dirty="0"/>
              <a:t>"</a:t>
            </a:r>
            <a:r>
              <a:rPr lang="ko-KR" altLang="en-US" dirty="0"/>
              <a:t>가 발생합니다</a:t>
            </a:r>
            <a:r>
              <a:rPr lang="en-US" altLang="ko-KR" dirty="0"/>
              <a:t>.</a:t>
            </a:r>
            <a:endParaRPr lang="en-ZA" dirty="0"/>
          </a:p>
          <a:p>
            <a:r>
              <a:rPr lang="en-ZA" dirty="0"/>
              <a:t>Data is very important. The more training data the better the performance.</a:t>
            </a:r>
          </a:p>
          <a:p>
            <a:r>
              <a:rPr lang="ko-KR" altLang="en-US" dirty="0"/>
              <a:t>데이터는 매우 중요합니다</a:t>
            </a:r>
            <a:r>
              <a:rPr lang="en-US" altLang="ko-KR" dirty="0"/>
              <a:t>. </a:t>
            </a:r>
            <a:r>
              <a:rPr lang="ko-KR" altLang="en-US" dirty="0"/>
              <a:t>교육 데이터가 많을수록 성능이 향상됩니다</a:t>
            </a:r>
            <a:r>
              <a:rPr lang="en-US" altLang="ko-KR" dirty="0"/>
              <a:t>.</a:t>
            </a:r>
            <a:endParaRPr lang="en-ZA" dirty="0"/>
          </a:p>
          <a:p>
            <a:r>
              <a:rPr lang="en-ZA" dirty="0"/>
              <a:t>You need to hold a lot of moving parts in your head to understand back propagation. I used this video to help me understand.</a:t>
            </a:r>
          </a:p>
          <a:p>
            <a:r>
              <a:rPr lang="ko-KR" altLang="en-US" dirty="0"/>
              <a:t>역방향 전파를 이해하기 위해서는 많은 움직이는 부분들을 머릿속에 담을 필요가 있습니다</a:t>
            </a:r>
            <a:r>
              <a:rPr lang="en-US" altLang="ko-KR" dirty="0"/>
              <a:t>. </a:t>
            </a:r>
            <a:r>
              <a:rPr lang="ko-KR" altLang="en-US" dirty="0"/>
              <a:t>저는 이해하는데 이 비디오를 사용했습니다</a:t>
            </a:r>
            <a:r>
              <a:rPr lang="en-US" altLang="ko-KR" dirty="0"/>
              <a:t>.</a:t>
            </a:r>
          </a:p>
          <a:p>
            <a:r>
              <a:rPr lang="en-ZA" dirty="0"/>
              <a:t> </a:t>
            </a:r>
            <a:r>
              <a:rPr lang="en-ZA" dirty="0">
                <a:hlinkClick r:id="rId2"/>
              </a:rPr>
              <a:t>Backpropagation calculus | Chapter 4, Deep learning - YouTube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215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8017-54FF-4376-B88E-C3D071A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  <a:gradFill flip="none" rotWithShape="1">
            <a:gsLst>
              <a:gs pos="90000">
                <a:srgbClr val="5977AC"/>
              </a:gs>
              <a:gs pos="99000">
                <a:srgbClr val="6E88B6">
                  <a:alpha val="80000"/>
                </a:srgbClr>
              </a:gs>
            </a:gsLst>
            <a:lin ang="5400000" scaled="1"/>
            <a:tileRect/>
          </a:gradFill>
          <a:ln w="19050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1325563"/>
                      <a:gd name="connsiteX1" fmla="*/ 10515600 w 10515600"/>
                      <a:gd name="connsiteY1" fmla="*/ 0 h 1325563"/>
                      <a:gd name="connsiteX2" fmla="*/ 10515600 w 10515600"/>
                      <a:gd name="connsiteY2" fmla="*/ 1325563 h 1325563"/>
                      <a:gd name="connsiteX3" fmla="*/ 0 w 10515600"/>
                      <a:gd name="connsiteY3" fmla="*/ 1325563 h 1325563"/>
                      <a:gd name="connsiteX4" fmla="*/ 0 w 10515600"/>
                      <a:gd name="connsiteY4" fmla="*/ 0 h 1325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1325563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477464" y="423689"/>
                          <a:pt x="10458210" y="888242"/>
                          <a:pt x="10515600" y="1325563"/>
                        </a:cubicBezTo>
                        <a:cubicBezTo>
                          <a:pt x="5888664" y="1277332"/>
                          <a:pt x="3324145" y="1410018"/>
                          <a:pt x="0" y="1325563"/>
                        </a:cubicBezTo>
                        <a:cubicBezTo>
                          <a:pt x="36733" y="785856"/>
                          <a:pt x="-80231" y="373729"/>
                          <a:pt x="0" y="0"/>
                        </a:cubicBezTo>
                        <a:close/>
                      </a:path>
                      <a:path w="10515600" h="1325563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515720" y="498504"/>
                          <a:pt x="10495572" y="1080981"/>
                          <a:pt x="10515600" y="1325563"/>
                        </a:cubicBezTo>
                        <a:cubicBezTo>
                          <a:pt x="8570514" y="1460163"/>
                          <a:pt x="4733866" y="1168367"/>
                          <a:pt x="0" y="1325563"/>
                        </a:cubicBezTo>
                        <a:cubicBezTo>
                          <a:pt x="72053" y="832329"/>
                          <a:pt x="44484" y="4602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ZA" dirty="0"/>
              <a:t>Time to look at code! :D (</a:t>
            </a:r>
            <a:r>
              <a:rPr lang="ko-KR" altLang="en-US" dirty="0"/>
              <a:t>코드를 살펴볼 시간입니다</a:t>
            </a:r>
            <a:r>
              <a:rPr lang="en-US" altLang="ko-KR" dirty="0"/>
              <a:t>.</a:t>
            </a:r>
            <a:r>
              <a:rPr lang="en-ZA" altLang="ko-KR" dirty="0"/>
              <a:t>)</a:t>
            </a:r>
            <a:endParaRPr lang="en-ZA" dirty="0"/>
          </a:p>
        </p:txBody>
      </p:sp>
      <p:pic>
        <p:nvPicPr>
          <p:cNvPr id="3076" name="Picture 4" descr="Smile Emoji Happy - Free vector graphic on Pixabay">
            <a:extLst>
              <a:ext uri="{FF2B5EF4-FFF2-40B4-BE49-F238E27FC236}">
                <a16:creationId xmlns:a16="http://schemas.microsoft.com/office/drawing/2014/main" id="{F8D643F2-E82E-4176-ADBF-A1679410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06675"/>
            <a:ext cx="2790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1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1010</TotalTime>
  <Words>626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MS Shell Dlg 2</vt:lpstr>
      <vt:lpstr>Noto Sans</vt:lpstr>
      <vt:lpstr>Wingdings</vt:lpstr>
      <vt:lpstr>Wingdings 3</vt:lpstr>
      <vt:lpstr>Madison</vt:lpstr>
      <vt:lpstr>Floor Plan CNN</vt:lpstr>
      <vt:lpstr>Network overview (네트워크 개요)</vt:lpstr>
      <vt:lpstr>Activation Function Challenges (활성화 기능의 당면 과제입니다)</vt:lpstr>
      <vt:lpstr>Activation Function Challenges (활성화 기능의 당면 과제입니다)</vt:lpstr>
      <vt:lpstr>Manually allocating data (데이터를 수동으로 할당하고 있습니다)</vt:lpstr>
      <vt:lpstr>How I created extra training data (추가 교육 데이터를 만든 방법입니다.)</vt:lpstr>
      <vt:lpstr>Problems</vt:lpstr>
      <vt:lpstr>Things I learnt (배운 것들입니다)</vt:lpstr>
      <vt:lpstr>Time to look at code! :D (코드를 살펴볼 시간입니다.)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Plan CNN</dc:title>
  <dc:creator>Bergesen, Nicholas, (Mr) (s210035064)</dc:creator>
  <cp:lastModifiedBy>Bergesen, Nicholas, (Mr) (s210035064)</cp:lastModifiedBy>
  <cp:revision>4</cp:revision>
  <dcterms:created xsi:type="dcterms:W3CDTF">2021-09-09T01:44:20Z</dcterms:created>
  <dcterms:modified xsi:type="dcterms:W3CDTF">2021-09-29T14:44:20Z</dcterms:modified>
</cp:coreProperties>
</file>