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9" r:id="rId3"/>
    <p:sldId id="270" r:id="rId4"/>
    <p:sldId id="275" r:id="rId5"/>
    <p:sldId id="268" r:id="rId6"/>
    <p:sldId id="257" r:id="rId7"/>
    <p:sldId id="258" r:id="rId8"/>
    <p:sldId id="259" r:id="rId9"/>
    <p:sldId id="260" r:id="rId10"/>
    <p:sldId id="276" r:id="rId11"/>
    <p:sldId id="261" r:id="rId12"/>
    <p:sldId id="262" r:id="rId13"/>
    <p:sldId id="263" r:id="rId14"/>
    <p:sldId id="264" r:id="rId15"/>
    <p:sldId id="265" r:id="rId16"/>
    <p:sldId id="266" r:id="rId17"/>
    <p:sldId id="267"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0" autoAdjust="0"/>
    <p:restoredTop sz="94660"/>
  </p:normalViewPr>
  <p:slideViewPr>
    <p:cSldViewPr snapToGrid="0">
      <p:cViewPr varScale="1">
        <p:scale>
          <a:sx n="75" d="100"/>
          <a:sy n="75"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D2400-B9BB-4E16-82C8-0DB9B9569563}"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16A16-4F8E-4FD8-954F-83D00AB68785}" type="slidenum">
              <a:rPr lang="en-US" smtClean="0"/>
              <a:t>‹#›</a:t>
            </a:fld>
            <a:endParaRPr lang="en-US"/>
          </a:p>
        </p:txBody>
      </p:sp>
    </p:spTree>
    <p:extLst>
      <p:ext uri="{BB962C8B-B14F-4D97-AF65-F5344CB8AC3E}">
        <p14:creationId xmlns:p14="http://schemas.microsoft.com/office/powerpoint/2010/main" val="422877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16A16-4F8E-4FD8-954F-83D00AB68785}" type="slidenum">
              <a:rPr lang="en-US" smtClean="0"/>
              <a:t>3</a:t>
            </a:fld>
            <a:endParaRPr lang="en-US"/>
          </a:p>
        </p:txBody>
      </p:sp>
    </p:spTree>
    <p:extLst>
      <p:ext uri="{BB962C8B-B14F-4D97-AF65-F5344CB8AC3E}">
        <p14:creationId xmlns:p14="http://schemas.microsoft.com/office/powerpoint/2010/main" val="75047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1F64F9-1DCE-4637-8194-1836B2FCAE8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148793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64F9-1DCE-4637-8194-1836B2FCAE8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15104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64F9-1DCE-4637-8194-1836B2FCAE8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872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F64F9-1DCE-4637-8194-1836B2FCAE8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346227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1F64F9-1DCE-4637-8194-1836B2FCAE8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22855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1F64F9-1DCE-4637-8194-1836B2FCAE8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275128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F64F9-1DCE-4637-8194-1836B2FCAE88}"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13656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F64F9-1DCE-4637-8194-1836B2FCAE88}"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136339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F64F9-1DCE-4637-8194-1836B2FCAE88}"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53890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F64F9-1DCE-4637-8194-1836B2FCAE8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4615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F64F9-1DCE-4637-8194-1836B2FCAE8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BF46-F4C5-4825-B807-26105B5E6F9A}" type="slidenum">
              <a:rPr lang="en-US" smtClean="0"/>
              <a:t>‹#›</a:t>
            </a:fld>
            <a:endParaRPr lang="en-US"/>
          </a:p>
        </p:txBody>
      </p:sp>
    </p:spTree>
    <p:extLst>
      <p:ext uri="{BB962C8B-B14F-4D97-AF65-F5344CB8AC3E}">
        <p14:creationId xmlns:p14="http://schemas.microsoft.com/office/powerpoint/2010/main" val="117343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F64F9-1DCE-4637-8194-1836B2FCAE88}"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CBF46-F4C5-4825-B807-26105B5E6F9A}" type="slidenum">
              <a:rPr lang="en-US" smtClean="0"/>
              <a:t>‹#›</a:t>
            </a:fld>
            <a:endParaRPr lang="en-US"/>
          </a:p>
        </p:txBody>
      </p:sp>
    </p:spTree>
    <p:extLst>
      <p:ext uri="{BB962C8B-B14F-4D97-AF65-F5344CB8AC3E}">
        <p14:creationId xmlns:p14="http://schemas.microsoft.com/office/powerpoint/2010/main" val="301149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tefanoleone992/imdb-extensive-datase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2552115"/>
            <a:ext cx="9144000" cy="1003300"/>
          </a:xfrm>
        </p:spPr>
        <p:txBody>
          <a:bodyPr/>
          <a:lstStyle/>
          <a:p>
            <a:r>
              <a:rPr lang="id-ID" dirty="0" smtClean="0"/>
              <a:t>Movie Recommender</a:t>
            </a:r>
            <a:endParaRPr lang="en-US" dirty="0"/>
          </a:p>
        </p:txBody>
      </p:sp>
      <p:sp>
        <p:nvSpPr>
          <p:cNvPr id="3" name="Subtitle 2"/>
          <p:cNvSpPr>
            <a:spLocks noGrp="1"/>
          </p:cNvSpPr>
          <p:nvPr>
            <p:ph type="subTitle" idx="1"/>
          </p:nvPr>
        </p:nvSpPr>
        <p:spPr>
          <a:xfrm>
            <a:off x="2997200" y="4245121"/>
            <a:ext cx="5994400" cy="1655762"/>
          </a:xfrm>
        </p:spPr>
        <p:txBody>
          <a:bodyPr/>
          <a:lstStyle/>
          <a:p>
            <a:pPr algn="l"/>
            <a:r>
              <a:rPr lang="id-ID" dirty="0" smtClean="0"/>
              <a:t>By: Nicholas Candra</a:t>
            </a:r>
          </a:p>
          <a:p>
            <a:pPr algn="l"/>
            <a:r>
              <a:rPr lang="id-ID" dirty="0" smtClean="0"/>
              <a:t>Purwadhika Data Science Job Connector JKT 07</a:t>
            </a:r>
            <a:endParaRPr lang="en-US" dirty="0"/>
          </a:p>
        </p:txBody>
      </p:sp>
    </p:spTree>
    <p:extLst>
      <p:ext uri="{BB962C8B-B14F-4D97-AF65-F5344CB8AC3E}">
        <p14:creationId xmlns:p14="http://schemas.microsoft.com/office/powerpoint/2010/main" val="243727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Movies by Language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8895346" cy="4406106"/>
          </a:xfrm>
          <a:solidFill>
            <a:schemeClr val="bg1"/>
          </a:solidFill>
          <a:ln w="3175">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009" y="1690688"/>
            <a:ext cx="1539431" cy="3078863"/>
          </a:xfrm>
          <a:prstGeom prst="rect">
            <a:avLst/>
          </a:prstGeom>
          <a:ln w="3175">
            <a:solidFill>
              <a:schemeClr val="tx1"/>
            </a:solidFill>
          </a:ln>
        </p:spPr>
      </p:pic>
    </p:spTree>
    <p:extLst>
      <p:ext uri="{BB962C8B-B14F-4D97-AF65-F5344CB8AC3E}">
        <p14:creationId xmlns:p14="http://schemas.microsoft.com/office/powerpoint/2010/main" val="244015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6111" r="2691"/>
          <a:stretch/>
        </p:blipFill>
        <p:spPr>
          <a:xfrm>
            <a:off x="9720778" y="3376246"/>
            <a:ext cx="2293034" cy="3481754"/>
          </a:xfrm>
          <a:prstGeom prst="rect">
            <a:avLst/>
          </a:prstGeom>
        </p:spPr>
      </p:pic>
      <p:sp>
        <p:nvSpPr>
          <p:cNvPr id="2" name="Title 1"/>
          <p:cNvSpPr>
            <a:spLocks noGrp="1"/>
          </p:cNvSpPr>
          <p:nvPr>
            <p:ph type="title"/>
          </p:nvPr>
        </p:nvSpPr>
        <p:spPr>
          <a:xfrm>
            <a:off x="1119555" y="97838"/>
            <a:ext cx="10515600" cy="1325563"/>
          </a:xfrm>
        </p:spPr>
        <p:txBody>
          <a:bodyPr/>
          <a:lstStyle/>
          <a:p>
            <a:r>
              <a:rPr lang="id-ID" dirty="0" smtClean="0"/>
              <a:t>Top 10 Director</a:t>
            </a:r>
            <a:endParaRPr lang="en-US" dirty="0"/>
          </a:p>
        </p:txBody>
      </p:sp>
      <p:sp>
        <p:nvSpPr>
          <p:cNvPr id="3" name="Content Placeholder 2"/>
          <p:cNvSpPr>
            <a:spLocks noGrp="1"/>
          </p:cNvSpPr>
          <p:nvPr>
            <p:ph idx="1"/>
          </p:nvPr>
        </p:nvSpPr>
        <p:spPr>
          <a:xfrm>
            <a:off x="1147689" y="1389526"/>
            <a:ext cx="10515600" cy="4351338"/>
          </a:xfrm>
        </p:spPr>
        <p:txBody>
          <a:bodyPr>
            <a:normAutofit fontScale="77500" lnSpcReduction="20000"/>
          </a:bodyPr>
          <a:lstStyle/>
          <a:p>
            <a:pPr marL="514350" indent="-514350">
              <a:buFont typeface="+mj-lt"/>
              <a:buAutoNum type="arabicPeriod"/>
            </a:pPr>
            <a:r>
              <a:rPr lang="en-US" dirty="0" smtClean="0"/>
              <a:t>Francis </a:t>
            </a:r>
            <a:r>
              <a:rPr lang="en-US" dirty="0"/>
              <a:t>Ford Coppola (The Godfather) with </a:t>
            </a:r>
            <a:r>
              <a:rPr lang="en-US" dirty="0" err="1" smtClean="0"/>
              <a:t>IMDb</a:t>
            </a:r>
            <a:r>
              <a:rPr lang="en-US" dirty="0" smtClean="0"/>
              <a:t> </a:t>
            </a:r>
            <a:r>
              <a:rPr lang="en-US" dirty="0"/>
              <a:t>average rating of </a:t>
            </a:r>
            <a:r>
              <a:rPr lang="en-US" dirty="0" smtClean="0"/>
              <a:t>8.87</a:t>
            </a:r>
            <a:endParaRPr lang="id-ID" dirty="0" smtClean="0"/>
          </a:p>
          <a:p>
            <a:pPr marL="514350" indent="-514350">
              <a:buFont typeface="+mj-lt"/>
              <a:buAutoNum type="arabicPeriod"/>
            </a:pPr>
            <a:r>
              <a:rPr lang="en-US" dirty="0" smtClean="0"/>
              <a:t>Christopher </a:t>
            </a:r>
            <a:r>
              <a:rPr lang="en-US" dirty="0"/>
              <a:t>Nolan (The Dark Knight) with </a:t>
            </a:r>
            <a:r>
              <a:rPr lang="en-US" dirty="0" err="1" smtClean="0"/>
              <a:t>IMDb</a:t>
            </a:r>
            <a:r>
              <a:rPr lang="en-US" dirty="0" smtClean="0"/>
              <a:t> </a:t>
            </a:r>
            <a:r>
              <a:rPr lang="en-US" dirty="0"/>
              <a:t>average rating of 8.56 </a:t>
            </a:r>
            <a:endParaRPr lang="id-ID" dirty="0"/>
          </a:p>
          <a:p>
            <a:pPr marL="514350" indent="-514350">
              <a:buFont typeface="+mj-lt"/>
              <a:buAutoNum type="arabicPeriod"/>
            </a:pPr>
            <a:r>
              <a:rPr lang="en-US" dirty="0" smtClean="0"/>
              <a:t>Peter </a:t>
            </a:r>
            <a:r>
              <a:rPr lang="en-US" dirty="0"/>
              <a:t>Jackson (The Lord of the Rings: The Fellowship of the Ring) with </a:t>
            </a:r>
            <a:r>
              <a:rPr lang="en-US" dirty="0" err="1" smtClean="0"/>
              <a:t>IMDb</a:t>
            </a:r>
            <a:r>
              <a:rPr lang="en-US" dirty="0" smtClean="0"/>
              <a:t> </a:t>
            </a:r>
            <a:r>
              <a:rPr lang="en-US" dirty="0"/>
              <a:t>average rating of 8.4 </a:t>
            </a:r>
            <a:endParaRPr lang="id-ID" dirty="0"/>
          </a:p>
          <a:p>
            <a:pPr marL="514350" indent="-514350">
              <a:buFont typeface="+mj-lt"/>
              <a:buAutoNum type="arabicPeriod"/>
            </a:pPr>
            <a:r>
              <a:rPr lang="en-US" dirty="0" smtClean="0"/>
              <a:t>Martin </a:t>
            </a:r>
            <a:r>
              <a:rPr lang="en-US" dirty="0"/>
              <a:t>Scorsese (The Departed) with </a:t>
            </a:r>
            <a:r>
              <a:rPr lang="en-US" dirty="0" err="1" smtClean="0"/>
              <a:t>IMDb</a:t>
            </a:r>
            <a:r>
              <a:rPr lang="en-US" dirty="0" smtClean="0"/>
              <a:t> </a:t>
            </a:r>
            <a:r>
              <a:rPr lang="en-US" dirty="0"/>
              <a:t>average rating of </a:t>
            </a:r>
            <a:r>
              <a:rPr lang="en-US" dirty="0" smtClean="0"/>
              <a:t>8.36</a:t>
            </a:r>
            <a:endParaRPr lang="id-ID" dirty="0" smtClean="0"/>
          </a:p>
          <a:p>
            <a:pPr marL="514350" indent="-514350">
              <a:buFont typeface="+mj-lt"/>
              <a:buAutoNum type="arabicPeriod"/>
            </a:pPr>
            <a:r>
              <a:rPr lang="en-US" dirty="0" smtClean="0"/>
              <a:t>Quentin </a:t>
            </a:r>
            <a:r>
              <a:rPr lang="en-US" dirty="0"/>
              <a:t>Tarantino (Pulp Fiction) with </a:t>
            </a:r>
            <a:r>
              <a:rPr lang="en-US" dirty="0" err="1" smtClean="0"/>
              <a:t>IMDb</a:t>
            </a:r>
            <a:r>
              <a:rPr lang="en-US" dirty="0" smtClean="0"/>
              <a:t> </a:t>
            </a:r>
            <a:r>
              <a:rPr lang="en-US" dirty="0"/>
              <a:t>average rating of </a:t>
            </a:r>
            <a:r>
              <a:rPr lang="en-US" dirty="0" smtClean="0"/>
              <a:t>8.33</a:t>
            </a:r>
            <a:endParaRPr lang="id-ID" dirty="0" smtClean="0"/>
          </a:p>
          <a:p>
            <a:pPr marL="514350" indent="-514350">
              <a:buFont typeface="+mj-lt"/>
              <a:buAutoNum type="arabicPeriod"/>
            </a:pPr>
            <a:r>
              <a:rPr lang="en-US" dirty="0" smtClean="0"/>
              <a:t>Steven </a:t>
            </a:r>
            <a:r>
              <a:rPr lang="en-US" dirty="0"/>
              <a:t>Spielberg (Saving Private Ryan) with </a:t>
            </a:r>
            <a:r>
              <a:rPr lang="en-US" dirty="0" err="1" smtClean="0"/>
              <a:t>IMDb</a:t>
            </a:r>
            <a:r>
              <a:rPr lang="en-US" dirty="0" smtClean="0"/>
              <a:t> </a:t>
            </a:r>
            <a:r>
              <a:rPr lang="en-US" dirty="0"/>
              <a:t>average rating of </a:t>
            </a:r>
            <a:r>
              <a:rPr lang="en-US" dirty="0" smtClean="0"/>
              <a:t>8.33</a:t>
            </a:r>
            <a:endParaRPr lang="id-ID" dirty="0" smtClean="0"/>
          </a:p>
          <a:p>
            <a:pPr marL="514350" indent="-514350">
              <a:buFont typeface="+mj-lt"/>
              <a:buAutoNum type="arabicPeriod"/>
            </a:pPr>
            <a:r>
              <a:rPr lang="en-US" dirty="0" smtClean="0"/>
              <a:t>Stanley </a:t>
            </a:r>
            <a:r>
              <a:rPr lang="en-US" dirty="0"/>
              <a:t>Kubrick (The Shining) with </a:t>
            </a:r>
            <a:r>
              <a:rPr lang="en-US" dirty="0" err="1" smtClean="0"/>
              <a:t>IMDb</a:t>
            </a:r>
            <a:r>
              <a:rPr lang="en-US" dirty="0" smtClean="0"/>
              <a:t> </a:t>
            </a:r>
            <a:r>
              <a:rPr lang="en-US" dirty="0"/>
              <a:t>average rating of </a:t>
            </a:r>
            <a:r>
              <a:rPr lang="en-US" dirty="0" smtClean="0"/>
              <a:t>8.32</a:t>
            </a:r>
            <a:endParaRPr lang="id-ID" dirty="0" smtClean="0"/>
          </a:p>
          <a:p>
            <a:pPr marL="514350" indent="-514350">
              <a:buFont typeface="+mj-lt"/>
              <a:buAutoNum type="arabicPeriod"/>
            </a:pPr>
            <a:r>
              <a:rPr lang="en-US" dirty="0" smtClean="0"/>
              <a:t>David </a:t>
            </a:r>
            <a:r>
              <a:rPr lang="en-US" dirty="0"/>
              <a:t>Fincher (Fight Club) with </a:t>
            </a:r>
            <a:r>
              <a:rPr lang="en-US" dirty="0" err="1" smtClean="0"/>
              <a:t>IMDb</a:t>
            </a:r>
            <a:r>
              <a:rPr lang="en-US" dirty="0" smtClean="0"/>
              <a:t> </a:t>
            </a:r>
            <a:r>
              <a:rPr lang="en-US" dirty="0"/>
              <a:t>average rating of </a:t>
            </a:r>
            <a:r>
              <a:rPr lang="en-US" dirty="0" smtClean="0"/>
              <a:t>8.2</a:t>
            </a:r>
            <a:endParaRPr lang="id-ID" dirty="0" smtClean="0"/>
          </a:p>
          <a:p>
            <a:pPr marL="514350" indent="-514350">
              <a:buFont typeface="+mj-lt"/>
              <a:buAutoNum type="arabicPeriod"/>
            </a:pPr>
            <a:r>
              <a:rPr lang="en-US" dirty="0" smtClean="0"/>
              <a:t>Pete </a:t>
            </a:r>
            <a:r>
              <a:rPr lang="en-US" dirty="0" err="1"/>
              <a:t>Docter</a:t>
            </a:r>
            <a:r>
              <a:rPr lang="en-US" dirty="0"/>
              <a:t> (Up) with </a:t>
            </a:r>
            <a:r>
              <a:rPr lang="en-US" dirty="0" err="1" smtClean="0"/>
              <a:t>IMDb</a:t>
            </a:r>
            <a:r>
              <a:rPr lang="en-US" dirty="0" smtClean="0"/>
              <a:t> </a:t>
            </a:r>
            <a:r>
              <a:rPr lang="en-US" dirty="0"/>
              <a:t>average rating of </a:t>
            </a:r>
            <a:r>
              <a:rPr lang="en-US" dirty="0" smtClean="0"/>
              <a:t>8.13</a:t>
            </a:r>
            <a:endParaRPr lang="id-ID" dirty="0" smtClean="0"/>
          </a:p>
          <a:p>
            <a:pPr marL="514350" indent="-514350">
              <a:buFont typeface="+mj-lt"/>
              <a:buAutoNum type="arabicPeriod"/>
            </a:pPr>
            <a:r>
              <a:rPr lang="en-US" dirty="0" smtClean="0"/>
              <a:t>Anthony </a:t>
            </a:r>
            <a:r>
              <a:rPr lang="en-US" dirty="0"/>
              <a:t>Russo (Avengers: Infinity War) with </a:t>
            </a:r>
            <a:r>
              <a:rPr lang="en-US" dirty="0" err="1" smtClean="0"/>
              <a:t>IMDb</a:t>
            </a:r>
            <a:r>
              <a:rPr lang="en-US" dirty="0" smtClean="0"/>
              <a:t> </a:t>
            </a:r>
            <a:r>
              <a:rPr lang="en-US" dirty="0"/>
              <a:t>average rating of </a:t>
            </a:r>
            <a:r>
              <a:rPr lang="en-US" dirty="0" smtClean="0"/>
              <a:t>8.12</a:t>
            </a:r>
            <a:endParaRPr lang="id-ID" dirty="0" smtClean="0"/>
          </a:p>
          <a:p>
            <a:pPr marL="0" indent="0">
              <a:buNone/>
            </a:pPr>
            <a:r>
              <a:rPr lang="en-US" dirty="0"/>
              <a:t>*with minimum of </a:t>
            </a:r>
            <a:r>
              <a:rPr lang="id-ID" dirty="0" smtClean="0"/>
              <a:t>3 </a:t>
            </a:r>
            <a:r>
              <a:rPr lang="en-US" dirty="0" smtClean="0"/>
              <a:t>Movies </a:t>
            </a:r>
            <a:r>
              <a:rPr lang="id-ID" dirty="0" smtClean="0"/>
              <a:t>above 500.000 votes </a:t>
            </a:r>
            <a:r>
              <a:rPr lang="en-US" dirty="0" smtClean="0"/>
              <a:t>on </a:t>
            </a:r>
            <a:r>
              <a:rPr lang="en-US" dirty="0" err="1" smtClean="0"/>
              <a:t>IMDb</a:t>
            </a:r>
            <a:r>
              <a:rPr lang="en-US" dirty="0" smtClean="0"/>
              <a:t>.</a:t>
            </a:r>
            <a:endParaRPr lang="en-US" dirty="0"/>
          </a:p>
        </p:txBody>
      </p:sp>
    </p:spTree>
    <p:extLst>
      <p:ext uri="{BB962C8B-B14F-4D97-AF65-F5344CB8AC3E}">
        <p14:creationId xmlns:p14="http://schemas.microsoft.com/office/powerpoint/2010/main" val="165755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90558" y="533938"/>
            <a:ext cx="10515600" cy="1325563"/>
          </a:xfrm>
        </p:spPr>
        <p:txBody>
          <a:bodyPr/>
          <a:lstStyle/>
          <a:p>
            <a:r>
              <a:rPr lang="id-ID" dirty="0" smtClean="0"/>
              <a:t>Top 10 Actor / Actress</a:t>
            </a:r>
            <a:endParaRPr lang="en-US" dirty="0"/>
          </a:p>
        </p:txBody>
      </p:sp>
      <p:sp>
        <p:nvSpPr>
          <p:cNvPr id="3" name="Content Placeholder 2"/>
          <p:cNvSpPr>
            <a:spLocks noGrp="1"/>
          </p:cNvSpPr>
          <p:nvPr>
            <p:ph idx="1"/>
          </p:nvPr>
        </p:nvSpPr>
        <p:spPr>
          <a:xfrm>
            <a:off x="1794801" y="2177318"/>
            <a:ext cx="10515600" cy="4351338"/>
          </a:xfrm>
        </p:spPr>
        <p:txBody>
          <a:bodyPr>
            <a:normAutofit fontScale="85000" lnSpcReduction="20000"/>
          </a:bodyPr>
          <a:lstStyle/>
          <a:p>
            <a:pPr marL="514350" indent="-514350">
              <a:buFont typeface="+mj-lt"/>
              <a:buAutoNum type="arabicPeriod"/>
            </a:pPr>
            <a:r>
              <a:rPr lang="en-US" dirty="0" smtClean="0"/>
              <a:t>Tom </a:t>
            </a:r>
            <a:r>
              <a:rPr lang="en-US" dirty="0"/>
              <a:t>Hanks with </a:t>
            </a:r>
            <a:r>
              <a:rPr lang="en-US" dirty="0" err="1" smtClean="0"/>
              <a:t>IMDb</a:t>
            </a:r>
            <a:r>
              <a:rPr lang="en-US" dirty="0" smtClean="0"/>
              <a:t> </a:t>
            </a:r>
            <a:r>
              <a:rPr lang="en-US" dirty="0"/>
              <a:t>average rating of </a:t>
            </a:r>
            <a:r>
              <a:rPr lang="en-US" dirty="0" smtClean="0"/>
              <a:t>8.45</a:t>
            </a:r>
            <a:endParaRPr lang="id-ID" dirty="0" smtClean="0"/>
          </a:p>
          <a:p>
            <a:pPr marL="514350" indent="-514350">
              <a:buFont typeface="+mj-lt"/>
              <a:buAutoNum type="arabicPeriod"/>
            </a:pPr>
            <a:r>
              <a:rPr lang="en-US" dirty="0" smtClean="0"/>
              <a:t>Cate </a:t>
            </a:r>
            <a:r>
              <a:rPr lang="en-US" dirty="0" err="1"/>
              <a:t>Blanchett</a:t>
            </a:r>
            <a:r>
              <a:rPr lang="en-US" dirty="0"/>
              <a:t> with </a:t>
            </a:r>
            <a:r>
              <a:rPr lang="en-US" dirty="0" err="1" smtClean="0"/>
              <a:t>IMDb</a:t>
            </a:r>
            <a:r>
              <a:rPr lang="en-US" dirty="0" smtClean="0"/>
              <a:t> </a:t>
            </a:r>
            <a:r>
              <a:rPr lang="en-US" dirty="0"/>
              <a:t>average rating of </a:t>
            </a:r>
            <a:r>
              <a:rPr lang="en-US" dirty="0" smtClean="0"/>
              <a:t>8.42</a:t>
            </a:r>
            <a:endParaRPr lang="id-ID" dirty="0" smtClean="0"/>
          </a:p>
          <a:p>
            <a:pPr marL="514350" indent="-514350">
              <a:buFont typeface="+mj-lt"/>
              <a:buAutoNum type="arabicPeriod"/>
            </a:pPr>
            <a:r>
              <a:rPr lang="en-US" dirty="0" smtClean="0"/>
              <a:t>Morgan </a:t>
            </a:r>
            <a:r>
              <a:rPr lang="en-US" dirty="0"/>
              <a:t>Freeman with </a:t>
            </a:r>
            <a:r>
              <a:rPr lang="en-US" dirty="0" err="1" smtClean="0"/>
              <a:t>IMDb</a:t>
            </a:r>
            <a:r>
              <a:rPr lang="en-US" dirty="0" smtClean="0"/>
              <a:t> </a:t>
            </a:r>
            <a:r>
              <a:rPr lang="en-US" dirty="0"/>
              <a:t>average rating of </a:t>
            </a:r>
            <a:r>
              <a:rPr lang="en-US" dirty="0" smtClean="0"/>
              <a:t>8.41</a:t>
            </a:r>
            <a:endParaRPr lang="id-ID" dirty="0" smtClean="0"/>
          </a:p>
          <a:p>
            <a:pPr marL="514350" indent="-514350">
              <a:buFont typeface="+mj-lt"/>
              <a:buAutoNum type="arabicPeriod"/>
            </a:pPr>
            <a:r>
              <a:rPr lang="en-US" dirty="0" smtClean="0"/>
              <a:t>Gary </a:t>
            </a:r>
            <a:r>
              <a:rPr lang="en-US" dirty="0" err="1"/>
              <a:t>Oldman</a:t>
            </a:r>
            <a:r>
              <a:rPr lang="en-US" dirty="0"/>
              <a:t> with </a:t>
            </a:r>
            <a:r>
              <a:rPr lang="en-US" dirty="0" err="1" smtClean="0"/>
              <a:t>IMDb</a:t>
            </a:r>
            <a:r>
              <a:rPr lang="en-US" dirty="0" smtClean="0"/>
              <a:t> </a:t>
            </a:r>
            <a:r>
              <a:rPr lang="en-US" dirty="0"/>
              <a:t>average rating of </a:t>
            </a:r>
            <a:r>
              <a:rPr lang="en-US" dirty="0" smtClean="0"/>
              <a:t>8.4</a:t>
            </a:r>
            <a:endParaRPr lang="id-ID" dirty="0" smtClean="0"/>
          </a:p>
          <a:p>
            <a:pPr marL="514350" indent="-514350">
              <a:buFont typeface="+mj-lt"/>
              <a:buAutoNum type="arabicPeriod"/>
            </a:pPr>
            <a:r>
              <a:rPr lang="en-US" dirty="0" smtClean="0"/>
              <a:t>Harrison </a:t>
            </a:r>
            <a:r>
              <a:rPr lang="en-US" dirty="0"/>
              <a:t>Ford with </a:t>
            </a:r>
            <a:r>
              <a:rPr lang="en-US" dirty="0" err="1" smtClean="0"/>
              <a:t>IMDb</a:t>
            </a:r>
            <a:r>
              <a:rPr lang="en-US" dirty="0" smtClean="0"/>
              <a:t> </a:t>
            </a:r>
            <a:r>
              <a:rPr lang="en-US" dirty="0"/>
              <a:t>average rating of </a:t>
            </a:r>
            <a:r>
              <a:rPr lang="en-US" dirty="0" smtClean="0"/>
              <a:t>8.33</a:t>
            </a:r>
            <a:endParaRPr lang="id-ID" dirty="0" smtClean="0"/>
          </a:p>
          <a:p>
            <a:pPr marL="514350" indent="-514350">
              <a:buFont typeface="+mj-lt"/>
              <a:buAutoNum type="arabicPeriod"/>
            </a:pPr>
            <a:r>
              <a:rPr lang="en-US" dirty="0" smtClean="0"/>
              <a:t>Michael </a:t>
            </a:r>
            <a:r>
              <a:rPr lang="en-US" dirty="0"/>
              <a:t>Caine with </a:t>
            </a:r>
            <a:r>
              <a:rPr lang="en-US" dirty="0" err="1" smtClean="0"/>
              <a:t>IMDb</a:t>
            </a:r>
            <a:r>
              <a:rPr lang="en-US" dirty="0" smtClean="0"/>
              <a:t> </a:t>
            </a:r>
            <a:r>
              <a:rPr lang="en-US" dirty="0"/>
              <a:t>average rating of </a:t>
            </a:r>
            <a:r>
              <a:rPr lang="en-US" dirty="0" smtClean="0"/>
              <a:t>8.31</a:t>
            </a:r>
            <a:endParaRPr lang="id-ID" dirty="0" smtClean="0"/>
          </a:p>
          <a:p>
            <a:pPr marL="514350" indent="-514350">
              <a:buFont typeface="+mj-lt"/>
              <a:buAutoNum type="arabicPeriod"/>
            </a:pPr>
            <a:r>
              <a:rPr lang="en-US" dirty="0" smtClean="0"/>
              <a:t>Matt </a:t>
            </a:r>
            <a:r>
              <a:rPr lang="en-US" dirty="0"/>
              <a:t>Damon with </a:t>
            </a:r>
            <a:r>
              <a:rPr lang="en-US" dirty="0" err="1" smtClean="0"/>
              <a:t>IMDb</a:t>
            </a:r>
            <a:r>
              <a:rPr lang="en-US" dirty="0" smtClean="0"/>
              <a:t> </a:t>
            </a:r>
            <a:r>
              <a:rPr lang="en-US" dirty="0"/>
              <a:t>average rating of </a:t>
            </a:r>
            <a:r>
              <a:rPr lang="en-US" dirty="0" smtClean="0"/>
              <a:t>8.28</a:t>
            </a:r>
            <a:endParaRPr lang="id-ID" dirty="0" smtClean="0"/>
          </a:p>
          <a:p>
            <a:pPr marL="514350" indent="-514350">
              <a:buFont typeface="+mj-lt"/>
              <a:buAutoNum type="arabicPeriod"/>
            </a:pPr>
            <a:r>
              <a:rPr lang="en-US" dirty="0" smtClean="0"/>
              <a:t>Leonardo </a:t>
            </a:r>
            <a:r>
              <a:rPr lang="en-US" dirty="0" err="1"/>
              <a:t>DiCaprio</a:t>
            </a:r>
            <a:r>
              <a:rPr lang="en-US" dirty="0"/>
              <a:t> with </a:t>
            </a:r>
            <a:r>
              <a:rPr lang="en-US" dirty="0" err="1" smtClean="0"/>
              <a:t>IMDb</a:t>
            </a:r>
            <a:r>
              <a:rPr lang="en-US" dirty="0" smtClean="0"/>
              <a:t> </a:t>
            </a:r>
            <a:r>
              <a:rPr lang="en-US" dirty="0"/>
              <a:t>average rating of </a:t>
            </a:r>
            <a:r>
              <a:rPr lang="en-US" dirty="0" smtClean="0"/>
              <a:t>8.24</a:t>
            </a:r>
            <a:endParaRPr lang="id-ID" dirty="0" smtClean="0"/>
          </a:p>
          <a:p>
            <a:pPr marL="514350" indent="-514350">
              <a:buFont typeface="+mj-lt"/>
              <a:buAutoNum type="arabicPeriod"/>
            </a:pPr>
            <a:r>
              <a:rPr lang="en-US" dirty="0" smtClean="0"/>
              <a:t>Mark </a:t>
            </a:r>
            <a:r>
              <a:rPr lang="en-US" dirty="0"/>
              <a:t>Hamill with </a:t>
            </a:r>
            <a:r>
              <a:rPr lang="en-US" dirty="0" err="1" smtClean="0"/>
              <a:t>IMDb</a:t>
            </a:r>
            <a:r>
              <a:rPr lang="en-US" dirty="0" smtClean="0"/>
              <a:t> </a:t>
            </a:r>
            <a:r>
              <a:rPr lang="en-US" dirty="0"/>
              <a:t>average rating of </a:t>
            </a:r>
            <a:r>
              <a:rPr lang="en-US" dirty="0" smtClean="0"/>
              <a:t>8.24</a:t>
            </a:r>
            <a:endParaRPr lang="id-ID" dirty="0" smtClean="0"/>
          </a:p>
          <a:p>
            <a:pPr marL="514350" indent="-514350">
              <a:buFont typeface="+mj-lt"/>
              <a:buAutoNum type="arabicPeriod"/>
            </a:pPr>
            <a:r>
              <a:rPr lang="en-US" dirty="0" smtClean="0"/>
              <a:t>Robert </a:t>
            </a:r>
            <a:r>
              <a:rPr lang="en-US" dirty="0"/>
              <a:t>De </a:t>
            </a:r>
            <a:r>
              <a:rPr lang="en-US" dirty="0" err="1"/>
              <a:t>Niro</a:t>
            </a:r>
            <a:r>
              <a:rPr lang="en-US" dirty="0"/>
              <a:t> with </a:t>
            </a:r>
            <a:r>
              <a:rPr lang="en-US" dirty="0" err="1" smtClean="0"/>
              <a:t>IMDb</a:t>
            </a:r>
            <a:r>
              <a:rPr lang="en-US" dirty="0" smtClean="0"/>
              <a:t> </a:t>
            </a:r>
            <a:r>
              <a:rPr lang="en-US" dirty="0"/>
              <a:t>average rating of </a:t>
            </a:r>
            <a:r>
              <a:rPr lang="en-US" dirty="0" smtClean="0"/>
              <a:t>8.22</a:t>
            </a:r>
            <a:endParaRPr lang="id-ID" dirty="0" smtClean="0"/>
          </a:p>
          <a:p>
            <a:pPr marL="0" indent="0">
              <a:buNone/>
            </a:pPr>
            <a:r>
              <a:rPr lang="en-US" dirty="0"/>
              <a:t>*with minimum of at least 5 </a:t>
            </a:r>
            <a:r>
              <a:rPr lang="id-ID" dirty="0" smtClean="0"/>
              <a:t>starring</a:t>
            </a:r>
            <a:r>
              <a:rPr lang="en-US" dirty="0" smtClean="0"/>
              <a:t> </a:t>
            </a:r>
            <a:r>
              <a:rPr lang="en-US" dirty="0"/>
              <a:t>on 500,000 votes or more Movies on </a:t>
            </a:r>
            <a:r>
              <a:rPr lang="en-US" dirty="0" err="1" smtClean="0"/>
              <a:t>IMDb</a:t>
            </a:r>
            <a:r>
              <a:rPr lang="en-US" dirty="0" smtClean="0"/>
              <a:t>.</a:t>
            </a:r>
            <a:endParaRPr lang="en-US" dirty="0"/>
          </a:p>
        </p:txBody>
      </p:sp>
    </p:spTree>
    <p:extLst>
      <p:ext uri="{BB962C8B-B14F-4D97-AF65-F5344CB8AC3E}">
        <p14:creationId xmlns:p14="http://schemas.microsoft.com/office/powerpoint/2010/main" val="151740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Movies Budget vs Movies Income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8947" r="7742" b="6989"/>
          <a:stretch/>
        </p:blipFill>
        <p:spPr>
          <a:xfrm>
            <a:off x="1017114" y="1821317"/>
            <a:ext cx="8160163" cy="4211348"/>
          </a:xfrm>
          <a:ln w="3175">
            <a:solidFill>
              <a:schemeClr val="tx1"/>
            </a:solidFill>
          </a:ln>
        </p:spPr>
      </p:pic>
    </p:spTree>
    <p:extLst>
      <p:ext uri="{BB962C8B-B14F-4D97-AF65-F5344CB8AC3E}">
        <p14:creationId xmlns:p14="http://schemas.microsoft.com/office/powerpoint/2010/main" val="347821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Votes</a:t>
            </a:r>
            <a:endParaRPr lang="en-US" dirty="0"/>
          </a:p>
        </p:txBody>
      </p:sp>
      <p:sp>
        <p:nvSpPr>
          <p:cNvPr id="3" name="Text Placeholder 2"/>
          <p:cNvSpPr>
            <a:spLocks noGrp="1"/>
          </p:cNvSpPr>
          <p:nvPr>
            <p:ph type="body" idx="1"/>
          </p:nvPr>
        </p:nvSpPr>
        <p:spPr>
          <a:xfrm>
            <a:off x="839788" y="1090320"/>
            <a:ext cx="5157787" cy="823912"/>
          </a:xfrm>
        </p:spPr>
        <p:txBody>
          <a:bodyPr/>
          <a:lstStyle/>
          <a:p>
            <a:pPr algn="ctr"/>
            <a:r>
              <a:rPr lang="id-ID" dirty="0" smtClean="0"/>
              <a:t>Average Votes</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52212" y="2363309"/>
            <a:ext cx="4645363" cy="3284222"/>
          </a:xfrm>
          <a:solidFill>
            <a:schemeClr val="bg1"/>
          </a:solidFill>
          <a:ln w="3175">
            <a:solidFill>
              <a:schemeClr val="tx1"/>
            </a:solidFill>
          </a:ln>
        </p:spPr>
      </p:pic>
      <p:sp>
        <p:nvSpPr>
          <p:cNvPr id="5" name="Text Placeholder 4"/>
          <p:cNvSpPr>
            <a:spLocks noGrp="1"/>
          </p:cNvSpPr>
          <p:nvPr>
            <p:ph type="body" sz="quarter" idx="3"/>
          </p:nvPr>
        </p:nvSpPr>
        <p:spPr>
          <a:xfrm>
            <a:off x="6284742" y="1090320"/>
            <a:ext cx="5183188" cy="823912"/>
          </a:xfrm>
        </p:spPr>
        <p:txBody>
          <a:bodyPr/>
          <a:lstStyle/>
          <a:p>
            <a:pPr algn="ctr"/>
            <a:r>
              <a:rPr lang="id-ID" dirty="0" smtClean="0"/>
              <a:t>Votes</a:t>
            </a:r>
            <a:endParaRPr lang="en-US" dirty="0"/>
          </a:p>
        </p:txBody>
      </p:sp>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738926" y="2363309"/>
            <a:ext cx="4473811" cy="3283200"/>
          </a:xfrm>
          <a:solidFill>
            <a:schemeClr val="bg1"/>
          </a:solidFill>
          <a:ln w="3175">
            <a:solidFill>
              <a:schemeClr val="tx1"/>
            </a:solidFill>
          </a:ln>
        </p:spPr>
      </p:pic>
    </p:spTree>
    <p:extLst>
      <p:ext uri="{BB962C8B-B14F-4D97-AF65-F5344CB8AC3E}">
        <p14:creationId xmlns:p14="http://schemas.microsoft.com/office/powerpoint/2010/main" val="80902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Metascore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28227" cy="3635405"/>
          </a:xfrm>
          <a:solidFill>
            <a:schemeClr val="bg1"/>
          </a:solidFill>
          <a:ln w="3175">
            <a:solidFill>
              <a:schemeClr val="tx1"/>
            </a:solidFill>
          </a:ln>
        </p:spPr>
      </p:pic>
    </p:spTree>
    <p:extLst>
      <p:ext uri="{BB962C8B-B14F-4D97-AF65-F5344CB8AC3E}">
        <p14:creationId xmlns:p14="http://schemas.microsoft.com/office/powerpoint/2010/main" val="157305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Reviews</a:t>
            </a:r>
            <a:endParaRPr lang="en-US" dirty="0"/>
          </a:p>
        </p:txBody>
      </p:sp>
      <p:sp>
        <p:nvSpPr>
          <p:cNvPr id="3" name="Text Placeholder 2"/>
          <p:cNvSpPr>
            <a:spLocks noGrp="1"/>
          </p:cNvSpPr>
          <p:nvPr>
            <p:ph type="body" idx="1"/>
          </p:nvPr>
        </p:nvSpPr>
        <p:spPr>
          <a:xfrm>
            <a:off x="839788" y="1470145"/>
            <a:ext cx="5157787" cy="823912"/>
          </a:xfrm>
        </p:spPr>
        <p:txBody>
          <a:bodyPr/>
          <a:lstStyle/>
          <a:p>
            <a:pPr algn="ctr"/>
            <a:r>
              <a:rPr lang="id-ID" dirty="0" smtClean="0"/>
              <a:t>Users</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11739" y="2459086"/>
            <a:ext cx="4585836" cy="3140820"/>
          </a:xfrm>
          <a:solidFill>
            <a:schemeClr val="bg1"/>
          </a:solidFill>
          <a:ln w="3175">
            <a:solidFill>
              <a:schemeClr val="tx1"/>
            </a:solidFill>
          </a:ln>
        </p:spPr>
      </p:pic>
      <p:sp>
        <p:nvSpPr>
          <p:cNvPr id="5" name="Text Placeholder 4"/>
          <p:cNvSpPr>
            <a:spLocks noGrp="1"/>
          </p:cNvSpPr>
          <p:nvPr>
            <p:ph type="body" sz="quarter" idx="3"/>
          </p:nvPr>
        </p:nvSpPr>
        <p:spPr>
          <a:xfrm>
            <a:off x="6283987" y="1470145"/>
            <a:ext cx="5183188" cy="823912"/>
          </a:xfrm>
        </p:spPr>
        <p:txBody>
          <a:bodyPr/>
          <a:lstStyle/>
          <a:p>
            <a:pPr algn="ctr"/>
            <a:r>
              <a:rPr lang="id-ID" dirty="0" smtClean="0"/>
              <a:t>Critics</a:t>
            </a:r>
            <a:endParaRPr lang="en-US" dirty="0"/>
          </a:p>
        </p:txBody>
      </p:sp>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878448" y="2459086"/>
            <a:ext cx="4588727" cy="3142800"/>
          </a:xfrm>
          <a:solidFill>
            <a:schemeClr val="bg1"/>
          </a:solidFill>
          <a:ln w="3175">
            <a:solidFill>
              <a:schemeClr val="tx1"/>
            </a:solidFill>
          </a:ln>
        </p:spPr>
      </p:pic>
    </p:spTree>
    <p:extLst>
      <p:ext uri="{BB962C8B-B14F-4D97-AF65-F5344CB8AC3E}">
        <p14:creationId xmlns:p14="http://schemas.microsoft.com/office/powerpoint/2010/main" val="287912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Reviews</a:t>
            </a:r>
            <a:endParaRPr lang="en-US" dirty="0"/>
          </a:p>
        </p:txBody>
      </p:sp>
      <p:pic>
        <p:nvPicPr>
          <p:cNvPr id="4" name="Content Placeholder 3"/>
          <p:cNvPicPr>
            <a:picLocks noGrp="1" noChangeAspect="1"/>
          </p:cNvPicPr>
          <p:nvPr>
            <p:ph idx="1"/>
          </p:nvPr>
        </p:nvPicPr>
        <p:blipFill>
          <a:blip r:embed="rId2"/>
          <a:stretch>
            <a:fillRect/>
          </a:stretch>
        </p:blipFill>
        <p:spPr>
          <a:xfrm>
            <a:off x="838200" y="1790301"/>
            <a:ext cx="4866292" cy="3812295"/>
          </a:xfrm>
          <a:prstGeom prst="rect">
            <a:avLst/>
          </a:prstGeom>
          <a:ln w="3175">
            <a:solidFill>
              <a:schemeClr val="tx1"/>
            </a:solidFill>
          </a:ln>
        </p:spPr>
      </p:pic>
    </p:spTree>
    <p:extLst>
      <p:ext uri="{BB962C8B-B14F-4D97-AF65-F5344CB8AC3E}">
        <p14:creationId xmlns:p14="http://schemas.microsoft.com/office/powerpoint/2010/main" val="217931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4299" y="365125"/>
            <a:ext cx="10515600" cy="1325563"/>
          </a:xfrm>
        </p:spPr>
        <p:txBody>
          <a:bodyPr/>
          <a:lstStyle/>
          <a:p>
            <a:r>
              <a:rPr lang="id-ID" dirty="0" smtClean="0"/>
              <a:t>Movie Recommender</a:t>
            </a:r>
            <a:endParaRPr lang="en-US" dirty="0"/>
          </a:p>
        </p:txBody>
      </p:sp>
      <p:sp>
        <p:nvSpPr>
          <p:cNvPr id="3" name="Content Placeholder 2"/>
          <p:cNvSpPr>
            <a:spLocks noGrp="1"/>
          </p:cNvSpPr>
          <p:nvPr>
            <p:ph idx="1"/>
          </p:nvPr>
        </p:nvSpPr>
        <p:spPr>
          <a:xfrm>
            <a:off x="1358706" y="1825625"/>
            <a:ext cx="10515600" cy="4351338"/>
          </a:xfrm>
        </p:spPr>
        <p:txBody>
          <a:bodyPr/>
          <a:lstStyle/>
          <a:p>
            <a:pPr marL="514350" indent="-514350">
              <a:buFont typeface="+mj-lt"/>
              <a:buAutoNum type="arabicPeriod"/>
            </a:pPr>
            <a:r>
              <a:rPr lang="id-ID" dirty="0" smtClean="0"/>
              <a:t>Data Processing</a:t>
            </a:r>
            <a:endParaRPr lang="id-ID" dirty="0"/>
          </a:p>
          <a:p>
            <a:pPr lvl="1"/>
            <a:r>
              <a:rPr lang="id-ID" dirty="0" smtClean="0"/>
              <a:t>Dropping Unnecessary Columns</a:t>
            </a:r>
          </a:p>
          <a:p>
            <a:pPr lvl="1"/>
            <a:r>
              <a:rPr lang="id-ID" dirty="0" smtClean="0"/>
              <a:t>Filling NaN value</a:t>
            </a:r>
          </a:p>
          <a:p>
            <a:pPr lvl="1"/>
            <a:r>
              <a:rPr lang="id-ID" dirty="0" smtClean="0"/>
              <a:t>Bagging of Words</a:t>
            </a:r>
          </a:p>
          <a:p>
            <a:pPr lvl="1"/>
            <a:r>
              <a:rPr lang="id-ID" dirty="0" smtClean="0"/>
              <a:t>Count Vectorizer of Words</a:t>
            </a:r>
          </a:p>
          <a:p>
            <a:pPr lvl="1"/>
            <a:r>
              <a:rPr lang="id-ID" dirty="0" smtClean="0"/>
              <a:t>Cosine Similarity</a:t>
            </a:r>
          </a:p>
          <a:p>
            <a:pPr marL="514350" indent="-514350">
              <a:buFont typeface="+mj-lt"/>
              <a:buAutoNum type="arabicPeriod"/>
            </a:pPr>
            <a:r>
              <a:rPr lang="id-ID" dirty="0" smtClean="0"/>
              <a:t>Recommender</a:t>
            </a:r>
          </a:p>
          <a:p>
            <a:pPr lvl="1"/>
            <a:r>
              <a:rPr lang="id-ID" dirty="0" smtClean="0"/>
              <a:t>Movies with Similar Top Actor</a:t>
            </a:r>
          </a:p>
          <a:p>
            <a:pPr lvl="1"/>
            <a:r>
              <a:rPr lang="id-ID" dirty="0" smtClean="0"/>
              <a:t>Similar Movies</a:t>
            </a:r>
          </a:p>
          <a:p>
            <a:pPr lvl="1"/>
            <a:r>
              <a:rPr lang="id-ID" dirty="0" smtClean="0"/>
              <a:t>Top 10 Recommended Movies</a:t>
            </a:r>
          </a:p>
          <a:p>
            <a:pPr lvl="1"/>
            <a:endParaRPr lang="id-ID" dirty="0" smtClean="0"/>
          </a:p>
        </p:txBody>
      </p:sp>
    </p:spTree>
    <p:extLst>
      <p:ext uri="{BB962C8B-B14F-4D97-AF65-F5344CB8AC3E}">
        <p14:creationId xmlns:p14="http://schemas.microsoft.com/office/powerpoint/2010/main" val="184197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4299" y="365125"/>
            <a:ext cx="10515600" cy="1325563"/>
          </a:xfrm>
        </p:spPr>
        <p:txBody>
          <a:bodyPr/>
          <a:lstStyle/>
          <a:p>
            <a:r>
              <a:rPr lang="id-ID" dirty="0" smtClean="0"/>
              <a:t>Cosine Similarity</a:t>
            </a:r>
            <a:endParaRPr lang="en-US" dirty="0"/>
          </a:p>
        </p:txBody>
      </p:sp>
      <p:sp>
        <p:nvSpPr>
          <p:cNvPr id="3" name="Content Placeholder 2"/>
          <p:cNvSpPr>
            <a:spLocks noGrp="1"/>
          </p:cNvSpPr>
          <p:nvPr>
            <p:ph idx="1"/>
          </p:nvPr>
        </p:nvSpPr>
        <p:spPr>
          <a:xfrm>
            <a:off x="1358706" y="1825625"/>
            <a:ext cx="10515600" cy="4351338"/>
          </a:xfrm>
        </p:spPr>
        <p:txBody>
          <a:bodyPr>
            <a:normAutofit fontScale="92500"/>
          </a:bodyPr>
          <a:lstStyle/>
          <a:p>
            <a:r>
              <a:rPr lang="id-ID" dirty="0" smtClean="0"/>
              <a:t>Definition</a:t>
            </a:r>
          </a:p>
          <a:p>
            <a:pPr lvl="1">
              <a:buFont typeface="Wingdings" panose="05000000000000000000" pitchFamily="2" charset="2"/>
              <a:buChar char="Ø"/>
            </a:pPr>
            <a:r>
              <a:rPr lang="en-US" dirty="0"/>
              <a:t>Cosine similarity is a measure of similarity between two non-zero vectors of an inner product space that measures the cosine of the angle between them. The cosine of 0° is 1, and it is less than 1 for any angle in the interval 0, π] radians</a:t>
            </a:r>
            <a:r>
              <a:rPr lang="en-US" dirty="0" smtClean="0"/>
              <a:t>.</a:t>
            </a:r>
            <a:endParaRPr lang="id-ID" dirty="0" smtClean="0"/>
          </a:p>
          <a:p>
            <a:pPr lvl="1">
              <a:buFont typeface="Wingdings" panose="05000000000000000000" pitchFamily="2" charset="2"/>
              <a:buChar char="Ø"/>
            </a:pPr>
            <a:endParaRPr lang="id-ID" dirty="0" smtClean="0"/>
          </a:p>
          <a:p>
            <a:pPr lvl="1">
              <a:buFont typeface="Wingdings" panose="05000000000000000000" pitchFamily="2" charset="2"/>
              <a:buChar char="Ø"/>
            </a:pPr>
            <a:endParaRPr lang="id-ID" dirty="0" smtClean="0"/>
          </a:p>
          <a:p>
            <a:r>
              <a:rPr lang="id-ID" dirty="0" smtClean="0"/>
              <a:t>A</a:t>
            </a:r>
            <a:r>
              <a:rPr lang="en-US" dirty="0" smtClean="0"/>
              <a:t> </a:t>
            </a:r>
            <a:r>
              <a:rPr lang="en-US" dirty="0"/>
              <a:t>metric used to measure how similar the documents are irrespective of their size</a:t>
            </a:r>
            <a:r>
              <a:rPr lang="en-US" dirty="0" smtClean="0"/>
              <a:t>.</a:t>
            </a:r>
            <a:endParaRPr lang="id-ID" dirty="0" smtClean="0"/>
          </a:p>
          <a:p>
            <a:r>
              <a:rPr lang="id-ID" dirty="0" smtClean="0"/>
              <a:t>I</a:t>
            </a:r>
            <a:r>
              <a:rPr lang="en-US" dirty="0" smtClean="0"/>
              <a:t>f </a:t>
            </a:r>
            <a:r>
              <a:rPr lang="en-US" dirty="0"/>
              <a:t>the two similar documents are far apart by the Euclidean distance (due to the size of the document), chances are they may still be oriented closer together. The smaller the angle, higher the cosine similarity.</a:t>
            </a:r>
            <a:endParaRPr lang="id-ID" dirty="0" smtClean="0"/>
          </a:p>
        </p:txBody>
      </p:sp>
      <p:pic>
        <p:nvPicPr>
          <p:cNvPr id="4" name="Picture 3"/>
          <p:cNvPicPr>
            <a:picLocks noChangeAspect="1"/>
          </p:cNvPicPr>
          <p:nvPr/>
        </p:nvPicPr>
        <p:blipFill>
          <a:blip r:embed="rId3"/>
          <a:stretch>
            <a:fillRect/>
          </a:stretch>
        </p:blipFill>
        <p:spPr>
          <a:xfrm>
            <a:off x="4229100" y="3259981"/>
            <a:ext cx="3577398" cy="741313"/>
          </a:xfrm>
          <a:prstGeom prst="rect">
            <a:avLst/>
          </a:prstGeom>
          <a:ln w="3175">
            <a:solidFill>
              <a:schemeClr val="tx1"/>
            </a:solidFill>
          </a:ln>
        </p:spPr>
      </p:pic>
    </p:spTree>
    <p:extLst>
      <p:ext uri="{BB962C8B-B14F-4D97-AF65-F5344CB8AC3E}">
        <p14:creationId xmlns:p14="http://schemas.microsoft.com/office/powerpoint/2010/main" val="135621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850900"/>
            <a:ext cx="10515600" cy="1011237"/>
          </a:xfrm>
        </p:spPr>
        <p:txBody>
          <a:bodyPr>
            <a:normAutofit/>
          </a:bodyPr>
          <a:lstStyle/>
          <a:p>
            <a:r>
              <a:rPr lang="id-ID" sz="5400" dirty="0" smtClean="0"/>
              <a:t>IMDb Dataset</a:t>
            </a:r>
            <a:endParaRPr lang="en-US" sz="5400" dirty="0"/>
          </a:p>
        </p:txBody>
      </p:sp>
      <p:sp>
        <p:nvSpPr>
          <p:cNvPr id="3" name="Text Placeholder 2"/>
          <p:cNvSpPr>
            <a:spLocks noGrp="1"/>
          </p:cNvSpPr>
          <p:nvPr>
            <p:ph type="body" idx="1"/>
          </p:nvPr>
        </p:nvSpPr>
        <p:spPr>
          <a:xfrm>
            <a:off x="641350" y="2176463"/>
            <a:ext cx="10515600" cy="515937"/>
          </a:xfrm>
        </p:spPr>
        <p:txBody>
          <a:bodyPr/>
          <a:lstStyle/>
          <a:p>
            <a:r>
              <a:rPr lang="en-US" dirty="0">
                <a:hlinkClick r:id="rId2"/>
              </a:rPr>
              <a:t>https://</a:t>
            </a:r>
            <a:r>
              <a:rPr lang="en-US" dirty="0" smtClean="0">
                <a:hlinkClick r:id="rId2"/>
              </a:rPr>
              <a:t>www.kaggle.com/stefanoleone992/IMDb-extensive-dataset</a:t>
            </a:r>
            <a:endParaRPr lang="en-US" dirty="0"/>
          </a:p>
        </p:txBody>
      </p:sp>
    </p:spTree>
    <p:extLst>
      <p:ext uri="{BB962C8B-B14F-4D97-AF65-F5344CB8AC3E}">
        <p14:creationId xmlns:p14="http://schemas.microsoft.com/office/powerpoint/2010/main" val="287616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477662"/>
            <a:ext cx="10515600" cy="1325563"/>
          </a:xfrm>
        </p:spPr>
        <p:txBody>
          <a:bodyPr/>
          <a:lstStyle/>
          <a:p>
            <a:r>
              <a:rPr lang="id-ID" dirty="0" smtClean="0"/>
              <a:t>IMDb</a:t>
            </a:r>
            <a:endParaRPr lang="en-US" dirty="0"/>
          </a:p>
        </p:txBody>
      </p:sp>
      <p:sp>
        <p:nvSpPr>
          <p:cNvPr id="3" name="Content Placeholder 2"/>
          <p:cNvSpPr>
            <a:spLocks noGrp="1"/>
          </p:cNvSpPr>
          <p:nvPr>
            <p:ph idx="1"/>
          </p:nvPr>
        </p:nvSpPr>
        <p:spPr>
          <a:xfrm>
            <a:off x="812800" y="1846721"/>
            <a:ext cx="10515600" cy="2739344"/>
          </a:xfrm>
        </p:spPr>
        <p:txBody>
          <a:bodyPr/>
          <a:lstStyle/>
          <a:p>
            <a:r>
              <a:rPr lang="id-ID" dirty="0" smtClean="0"/>
              <a:t>Internet Movie Database or IMDb is </a:t>
            </a:r>
            <a:r>
              <a:rPr lang="en-US" dirty="0" smtClean="0"/>
              <a:t>an </a:t>
            </a:r>
            <a:r>
              <a:rPr lang="en-US" dirty="0"/>
              <a:t>online database of information related to films, television programs, home videos, video games, and streaming content </a:t>
            </a:r>
            <a:r>
              <a:rPr lang="en-US" dirty="0" smtClean="0"/>
              <a:t>online</a:t>
            </a:r>
            <a:r>
              <a:rPr lang="id-ID" dirty="0" smtClean="0"/>
              <a:t>.</a:t>
            </a:r>
          </a:p>
          <a:p>
            <a:r>
              <a:rPr lang="id-ID" dirty="0" smtClean="0"/>
              <a:t>An Amazon subdisiary</a:t>
            </a:r>
          </a:p>
          <a:p>
            <a:r>
              <a:rPr lang="id-ID" dirty="0" smtClean="0"/>
              <a:t>Has approximately</a:t>
            </a:r>
            <a:r>
              <a:rPr lang="en-US" dirty="0"/>
              <a:t> 6.5 million </a:t>
            </a:r>
            <a:r>
              <a:rPr lang="en-US" dirty="0" smtClean="0"/>
              <a:t>titles</a:t>
            </a:r>
            <a:r>
              <a:rPr lang="id-ID" dirty="0" smtClean="0"/>
              <a:t> in the database as of January 2020</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6586" t="28819" r="17266" b="28549"/>
          <a:stretch/>
        </p:blipFill>
        <p:spPr>
          <a:xfrm>
            <a:off x="10367889" y="5894363"/>
            <a:ext cx="1631853" cy="787791"/>
          </a:xfrm>
          <a:prstGeom prst="rect">
            <a:avLst/>
          </a:prstGeom>
        </p:spPr>
      </p:pic>
    </p:spTree>
    <p:extLst>
      <p:ext uri="{BB962C8B-B14F-4D97-AF65-F5344CB8AC3E}">
        <p14:creationId xmlns:p14="http://schemas.microsoft.com/office/powerpoint/2010/main" val="340416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From the Data</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7"/>
            <a:ext cx="8877300" cy="4962411"/>
          </a:xfrm>
          <a:ln w="3175">
            <a:solidFill>
              <a:schemeClr val="tx1"/>
            </a:solidFill>
          </a:ln>
        </p:spPr>
      </p:pic>
    </p:spTree>
    <p:extLst>
      <p:ext uri="{BB962C8B-B14F-4D97-AF65-F5344CB8AC3E}">
        <p14:creationId xmlns:p14="http://schemas.microsoft.com/office/powerpoint/2010/main" val="366302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1080" y="220345"/>
            <a:ext cx="10515600" cy="1325563"/>
          </a:xfrm>
        </p:spPr>
        <p:txBody>
          <a:bodyPr/>
          <a:lstStyle/>
          <a:p>
            <a:r>
              <a:rPr lang="id-ID" dirty="0" smtClean="0"/>
              <a:t>From the Data</a:t>
            </a:r>
            <a:endParaRPr lang="en-US" dirty="0"/>
          </a:p>
        </p:txBody>
      </p:sp>
      <p:pic>
        <p:nvPicPr>
          <p:cNvPr id="7" name="Content Placeholder 6"/>
          <p:cNvPicPr>
            <a:picLocks noGrp="1" noChangeAspect="1"/>
          </p:cNvPicPr>
          <p:nvPr>
            <p:ph idx="1"/>
          </p:nvPr>
        </p:nvPicPr>
        <p:blipFill>
          <a:blip r:embed="rId3"/>
          <a:stretch>
            <a:fillRect/>
          </a:stretch>
        </p:blipFill>
        <p:spPr>
          <a:xfrm>
            <a:off x="4032959" y="1419699"/>
            <a:ext cx="4126081" cy="5080787"/>
          </a:xfrm>
          <a:prstGeom prst="rect">
            <a:avLst/>
          </a:prstGeom>
          <a:ln w="3175" cap="sq">
            <a:solidFill>
              <a:schemeClr val="tx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6769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Movies by Year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690688"/>
            <a:ext cx="10515600" cy="4413230"/>
          </a:xfrm>
          <a:solidFill>
            <a:schemeClr val="bg1"/>
          </a:solidFill>
          <a:ln w="3175">
            <a:solidFill>
              <a:schemeClr val="tx1"/>
            </a:solidFill>
          </a:ln>
        </p:spPr>
      </p:pic>
      <p:pic>
        <p:nvPicPr>
          <p:cNvPr id="3" name="Picture 2"/>
          <p:cNvPicPr>
            <a:picLocks noChangeAspect="1"/>
          </p:cNvPicPr>
          <p:nvPr/>
        </p:nvPicPr>
        <p:blipFill>
          <a:blip r:embed="rId4"/>
          <a:stretch>
            <a:fillRect/>
          </a:stretch>
        </p:blipFill>
        <p:spPr>
          <a:xfrm>
            <a:off x="11078667" y="1690688"/>
            <a:ext cx="855066" cy="3227531"/>
          </a:xfrm>
          <a:prstGeom prst="rect">
            <a:avLst/>
          </a:prstGeom>
          <a:ln w="3175">
            <a:solidFill>
              <a:schemeClr val="tx1"/>
            </a:solidFill>
          </a:ln>
        </p:spPr>
      </p:pic>
    </p:spTree>
    <p:extLst>
      <p:ext uri="{BB962C8B-B14F-4D97-AF65-F5344CB8AC3E}">
        <p14:creationId xmlns:p14="http://schemas.microsoft.com/office/powerpoint/2010/main" val="202306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Movies by Genre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500" y="1580459"/>
            <a:ext cx="9027102" cy="4757192"/>
          </a:xfrm>
          <a:solidFill>
            <a:schemeClr val="bg1"/>
          </a:solidFill>
          <a:ln w="3175">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7309" y="1307749"/>
            <a:ext cx="1190791" cy="5029902"/>
          </a:xfrm>
          <a:prstGeom prst="rect">
            <a:avLst/>
          </a:prstGeom>
          <a:ln w="3175">
            <a:solidFill>
              <a:schemeClr val="tx1"/>
            </a:solidFill>
          </a:ln>
        </p:spPr>
      </p:pic>
    </p:spTree>
    <p:extLst>
      <p:ext uri="{BB962C8B-B14F-4D97-AF65-F5344CB8AC3E}">
        <p14:creationId xmlns:p14="http://schemas.microsoft.com/office/powerpoint/2010/main" val="117511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Duration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3052"/>
            <a:ext cx="5150057" cy="3424657"/>
          </a:xfrm>
          <a:solidFill>
            <a:schemeClr val="bg1"/>
          </a:soli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498" y="1027905"/>
            <a:ext cx="5762625" cy="5314950"/>
          </a:xfrm>
          <a:prstGeom prst="rect">
            <a:avLst/>
          </a:prstGeom>
        </p:spPr>
      </p:pic>
    </p:spTree>
    <p:extLst>
      <p:ext uri="{BB962C8B-B14F-4D97-AF65-F5344CB8AC3E}">
        <p14:creationId xmlns:p14="http://schemas.microsoft.com/office/powerpoint/2010/main" val="275238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Movies by Country Origin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4643" y="1690688"/>
            <a:ext cx="9055832" cy="4485600"/>
          </a:xfrm>
          <a:solidFill>
            <a:schemeClr val="bg1"/>
          </a:solidFill>
          <a:ln w="3175">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4032" y="1690688"/>
            <a:ext cx="1624868" cy="2943158"/>
          </a:xfrm>
          <a:prstGeom prst="rect">
            <a:avLst/>
          </a:prstGeom>
          <a:ln w="3175">
            <a:solidFill>
              <a:schemeClr val="tx1"/>
            </a:solidFill>
          </a:ln>
        </p:spPr>
      </p:pic>
    </p:spTree>
    <p:extLst>
      <p:ext uri="{BB962C8B-B14F-4D97-AF65-F5344CB8AC3E}">
        <p14:creationId xmlns:p14="http://schemas.microsoft.com/office/powerpoint/2010/main" val="129843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482</Words>
  <Application>Microsoft Office PowerPoint</Application>
  <PresentationFormat>Widescreen</PresentationFormat>
  <Paragraphs>68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Movie Recommender</vt:lpstr>
      <vt:lpstr>IMDb Dataset</vt:lpstr>
      <vt:lpstr>IMDb</vt:lpstr>
      <vt:lpstr>From the Data</vt:lpstr>
      <vt:lpstr>From the Data</vt:lpstr>
      <vt:lpstr>Movies by Year</vt:lpstr>
      <vt:lpstr>Movies by Genre</vt:lpstr>
      <vt:lpstr>Duration</vt:lpstr>
      <vt:lpstr>Movies by Country Origin</vt:lpstr>
      <vt:lpstr>Movies by Language</vt:lpstr>
      <vt:lpstr>Top 10 Director</vt:lpstr>
      <vt:lpstr>Top 10 Actor / Actress</vt:lpstr>
      <vt:lpstr>Movies Budget vs Movies Income</vt:lpstr>
      <vt:lpstr>Votes</vt:lpstr>
      <vt:lpstr>Metascore</vt:lpstr>
      <vt:lpstr>Reviews</vt:lpstr>
      <vt:lpstr>Reviews</vt:lpstr>
      <vt:lpstr>Movie Recommender</vt:lpstr>
      <vt:lpstr>Cosine Similarity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27</cp:revision>
  <dcterms:created xsi:type="dcterms:W3CDTF">2020-03-23T05:21:16Z</dcterms:created>
  <dcterms:modified xsi:type="dcterms:W3CDTF">2020-03-31T02:54:36Z</dcterms:modified>
</cp:coreProperties>
</file>