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96" r:id="rId2"/>
    <p:sldId id="302" r:id="rId3"/>
    <p:sldId id="256" r:id="rId4"/>
    <p:sldId id="257" r:id="rId5"/>
    <p:sldId id="260" r:id="rId6"/>
    <p:sldId id="261" r:id="rId7"/>
    <p:sldId id="264" r:id="rId8"/>
    <p:sldId id="258" r:id="rId9"/>
    <p:sldId id="259" r:id="rId10"/>
    <p:sldId id="262" r:id="rId11"/>
    <p:sldId id="263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69" r:id="rId21"/>
    <p:sldId id="274" r:id="rId22"/>
    <p:sldId id="286" r:id="rId23"/>
    <p:sldId id="285" r:id="rId24"/>
    <p:sldId id="287" r:id="rId25"/>
    <p:sldId id="275" r:id="rId26"/>
    <p:sldId id="297" r:id="rId27"/>
    <p:sldId id="276" r:id="rId28"/>
    <p:sldId id="288" r:id="rId29"/>
    <p:sldId id="277" r:id="rId30"/>
    <p:sldId id="289" r:id="rId31"/>
    <p:sldId id="290" r:id="rId32"/>
    <p:sldId id="291" r:id="rId33"/>
    <p:sldId id="292" r:id="rId34"/>
    <p:sldId id="293" r:id="rId35"/>
    <p:sldId id="278" r:id="rId36"/>
    <p:sldId id="299" r:id="rId37"/>
    <p:sldId id="280" r:id="rId38"/>
    <p:sldId id="294" r:id="rId39"/>
    <p:sldId id="279" r:id="rId40"/>
    <p:sldId id="300" r:id="rId41"/>
    <p:sldId id="281" r:id="rId42"/>
    <p:sldId id="295" r:id="rId43"/>
    <p:sldId id="301" r:id="rId44"/>
    <p:sldId id="284" r:id="rId45"/>
    <p:sldId id="282" r:id="rId46"/>
    <p:sldId id="283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D59F58-9A1E-4349-A27B-5F727084AE52}" type="datetimeFigureOut">
              <a:rPr lang="en-US" smtClean="0"/>
              <a:t>8/24/2011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93F99F-B7D1-4C82-BFF7-99F3DB655C71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D59F58-9A1E-4349-A27B-5F727084AE52}" type="datetimeFigureOut">
              <a:rPr lang="en-US" smtClean="0"/>
              <a:t>8/24/2011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93F99F-B7D1-4C82-BFF7-99F3DB655C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D59F58-9A1E-4349-A27B-5F727084AE52}" type="datetimeFigureOut">
              <a:rPr lang="en-US" smtClean="0"/>
              <a:t>8/24/2011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93F99F-B7D1-4C82-BFF7-99F3DB655C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D59F58-9A1E-4349-A27B-5F727084AE52}" type="datetimeFigureOut">
              <a:rPr lang="en-US" smtClean="0"/>
              <a:t>8/24/2011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93F99F-B7D1-4C82-BFF7-99F3DB655C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D59F58-9A1E-4349-A27B-5F727084AE52}" type="datetimeFigureOut">
              <a:rPr lang="en-US" smtClean="0"/>
              <a:t>8/24/2011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93F99F-B7D1-4C82-BFF7-99F3DB655C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D59F58-9A1E-4349-A27B-5F727084AE52}" type="datetimeFigureOut">
              <a:rPr lang="en-US" smtClean="0"/>
              <a:t>8/24/2011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93F99F-B7D1-4C82-BFF7-99F3DB655C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D59F58-9A1E-4349-A27B-5F727084AE52}" type="datetimeFigureOut">
              <a:rPr lang="en-US" smtClean="0"/>
              <a:t>8/24/2011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93F99F-B7D1-4C82-BFF7-99F3DB655C7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D59F58-9A1E-4349-A27B-5F727084AE52}" type="datetimeFigureOut">
              <a:rPr lang="en-US" smtClean="0"/>
              <a:t>8/24/2011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93F99F-B7D1-4C82-BFF7-99F3DB655C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D59F58-9A1E-4349-A27B-5F727084AE52}" type="datetimeFigureOut">
              <a:rPr lang="en-US" smtClean="0"/>
              <a:t>8/24/2011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93F99F-B7D1-4C82-BFF7-99F3DB655C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D59F58-9A1E-4349-A27B-5F727084AE52}" type="datetimeFigureOut">
              <a:rPr lang="en-US" smtClean="0"/>
              <a:t>8/24/2011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93F99F-B7D1-4C82-BFF7-99F3DB655C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FCD59F58-9A1E-4349-A27B-5F727084AE52}" type="datetimeFigureOut">
              <a:rPr lang="en-US" smtClean="0"/>
              <a:t>8/24/2011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493F99F-B7D1-4C82-BFF7-99F3DB655C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CD59F58-9A1E-4349-A27B-5F727084AE52}" type="datetimeFigureOut">
              <a:rPr lang="en-US" smtClean="0"/>
              <a:t>8/24/2011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493F99F-B7D1-4C82-BFF7-99F3DB655C7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#!/pjvds" TargetMode="External"/><Relationship Id="rId3" Type="http://schemas.openxmlformats.org/officeDocument/2006/relationships/hyperlink" Target="http://groups.google.com/group/ncqrs-dev" TargetMode="External"/><Relationship Id="rId7" Type="http://schemas.openxmlformats.org/officeDocument/2006/relationships/hyperlink" Target="http://twitter.com/ncqrs" TargetMode="External"/><Relationship Id="rId2" Type="http://schemas.openxmlformats.org/officeDocument/2006/relationships/hyperlink" Target="http://ncqr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cqrs/ncqrs" TargetMode="External"/><Relationship Id="rId5" Type="http://schemas.openxmlformats.org/officeDocument/2006/relationships/hyperlink" Target="http://ncqrs.org/getting-started/" TargetMode="External"/><Relationship Id="rId4" Type="http://schemas.openxmlformats.org/officeDocument/2006/relationships/hyperlink" Target="http://ncqrs.org/reference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bliki/CQRS.html" TargetMode="External"/><Relationship Id="rId7" Type="http://schemas.openxmlformats.org/officeDocument/2006/relationships/hyperlink" Target="https://twitter.com/#!/darrencauthon" TargetMode="External"/><Relationship Id="rId2" Type="http://schemas.openxmlformats.org/officeDocument/2006/relationships/hyperlink" Target="http://cqrsinf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#!/UdiDahan" TargetMode="External"/><Relationship Id="rId5" Type="http://schemas.openxmlformats.org/officeDocument/2006/relationships/hyperlink" Target="https://twitter.com/#!/gregyoung" TargetMode="External"/><Relationship Id="rId4" Type="http://schemas.openxmlformats.org/officeDocument/2006/relationships/hyperlink" Target="https://github.com/tyronegroves/SimpleCQR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6645" y="830282"/>
            <a:ext cx="588635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Wireless Settings</a:t>
            </a:r>
          </a:p>
          <a:p>
            <a:r>
              <a:rPr lang="en-US" sz="3600" dirty="0" smtClean="0"/>
              <a:t>SSID: </a:t>
            </a:r>
            <a:r>
              <a:rPr lang="en-US" sz="3600" dirty="0" err="1" smtClean="0"/>
              <a:t>pegstaff</a:t>
            </a:r>
            <a:endParaRPr lang="en-US" sz="3600" dirty="0" smtClean="0"/>
          </a:p>
          <a:p>
            <a:r>
              <a:rPr lang="en-US" sz="3600" dirty="0" smtClean="0"/>
              <a:t>Security mode: WSA-Personal</a:t>
            </a:r>
          </a:p>
          <a:p>
            <a:r>
              <a:rPr lang="en-US" sz="3600" dirty="0" smtClean="0"/>
              <a:t>Password: </a:t>
            </a:r>
            <a:r>
              <a:rPr lang="en-US" sz="3600" dirty="0" err="1" smtClean="0"/>
              <a:t>letmeinplease</a:t>
            </a:r>
            <a:r>
              <a:rPr lang="en-US" sz="3600" dirty="0" smtClean="0"/>
              <a:t>!</a:t>
            </a:r>
          </a:p>
          <a:p>
            <a:endParaRPr lang="en-US" sz="3600" dirty="0"/>
          </a:p>
          <a:p>
            <a:r>
              <a:rPr lang="en-US" sz="4000" b="1" dirty="0" smtClean="0"/>
              <a:t>Google Group</a:t>
            </a:r>
          </a:p>
          <a:p>
            <a:r>
              <a:rPr lang="en-US" sz="3600" dirty="0" smtClean="0"/>
              <a:t>http://group.stlalt.net</a:t>
            </a:r>
          </a:p>
        </p:txBody>
      </p:sp>
      <p:pic>
        <p:nvPicPr>
          <p:cNvPr id="8195" name="Picture 3" descr="F:\Projects\stlaltdotnet\Logos\stl.n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914400"/>
            <a:ext cx="1911350" cy="1911350"/>
          </a:xfrm>
          <a:prstGeom prst="rect">
            <a:avLst/>
          </a:prstGeom>
          <a:noFill/>
          <a:effectLst>
            <a:reflection blurRad="6350" stA="300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31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recording all state changes to the domain as a series of events, domain changes can be replayed to recreate current state at any time</a:t>
            </a:r>
          </a:p>
          <a:p>
            <a:r>
              <a:rPr lang="en-US" dirty="0" smtClean="0"/>
              <a:t>If a bug exists in the domain, a record of state changes can help identify where it occurred</a:t>
            </a:r>
          </a:p>
          <a:p>
            <a:r>
              <a:rPr lang="en-US" dirty="0" smtClean="0"/>
              <a:t>Because current state is built from known history, current state is always correct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65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Raw event data is persisted in its own data store</a:t>
            </a:r>
          </a:p>
          <a:p>
            <a:r>
              <a:rPr lang="en-US" dirty="0" smtClean="0"/>
              <a:t>An event bus pipes domain state change events to objects that populate the “read” data store</a:t>
            </a:r>
          </a:p>
          <a:p>
            <a:r>
              <a:rPr lang="en-US" dirty="0" smtClean="0"/>
              <a:t>The difference in time between these two </a:t>
            </a:r>
            <a:r>
              <a:rPr lang="en-US" dirty="0"/>
              <a:t>o</a:t>
            </a:r>
            <a:r>
              <a:rPr lang="en-US" dirty="0" smtClean="0"/>
              <a:t>perations means that data is </a:t>
            </a:r>
            <a:r>
              <a:rPr lang="en-US" i="1" dirty="0" smtClean="0"/>
              <a:t>eventually consistent…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9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…but </a:t>
            </a:r>
            <a:r>
              <a:rPr lang="en-US" i="1" dirty="0" smtClean="0"/>
              <a:t>eventual consistency</a:t>
            </a:r>
            <a:r>
              <a:rPr lang="en-US" dirty="0" smtClean="0"/>
              <a:t> is ok, because most systems deal with stale data anyway</a:t>
            </a:r>
          </a:p>
          <a:p>
            <a:r>
              <a:rPr lang="en-US" dirty="0" smtClean="0"/>
              <a:t>This means that layers within an application can interact asynchronously, because there is no need to block for data to become consistent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2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drastic differences between “reads” and “writes”, and a system should reflect this</a:t>
            </a:r>
          </a:p>
          <a:p>
            <a:r>
              <a:rPr lang="en-US" dirty="0" smtClean="0"/>
              <a:t>The domain model should be decoupled from the data store</a:t>
            </a:r>
          </a:p>
          <a:p>
            <a:r>
              <a:rPr lang="en-US" dirty="0" smtClean="0"/>
              <a:t>A single model is not appropriate for all circumstances (transactions, reporting, searching, etc.)</a:t>
            </a:r>
          </a:p>
        </p:txBody>
      </p:sp>
    </p:spTree>
    <p:extLst>
      <p:ext uri="{BB962C8B-B14F-4D97-AF65-F5344CB8AC3E}">
        <p14:creationId xmlns:p14="http://schemas.microsoft.com/office/powerpoint/2010/main" val="100547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changes are </a:t>
            </a:r>
            <a:r>
              <a:rPr lang="en-US" i="1" dirty="0"/>
              <a:t>important</a:t>
            </a:r>
            <a:r>
              <a:rPr lang="en-US" dirty="0"/>
              <a:t>, and should </a:t>
            </a:r>
            <a:r>
              <a:rPr lang="en-US" dirty="0" smtClean="0"/>
              <a:t>be modeled and recorded</a:t>
            </a:r>
          </a:p>
          <a:p>
            <a:r>
              <a:rPr lang="en-US" dirty="0" smtClean="0"/>
              <a:t>Relaxed consistency is fine – most business cases have no need of immediate consistency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2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ncqrs.org/wp-content/uploads/2010/05/System_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2200"/>
            <a:ext cx="6096000" cy="2047876"/>
          </a:xfrm>
          <a:prstGeom prst="rect">
            <a:avLst/>
          </a:prstGeom>
          <a:noFill/>
          <a:effectLst>
            <a:reflection blurRad="6350" stA="300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86662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ncqrs.org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02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9609"/>
            <a:ext cx="5757592" cy="464339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reflection blurRad="6350" stA="300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NCQRS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79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NCQRS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“</a:t>
            </a:r>
            <a:r>
              <a:rPr lang="en-US" i="1" dirty="0" err="1"/>
              <a:t>Ncqrs</a:t>
            </a:r>
            <a:r>
              <a:rPr lang="en-US" i="1" dirty="0"/>
              <a:t> is a framework for .NET helps build scalable, extensible and maintainable applications by supporting developers apply the CQRS architectural pattern</a:t>
            </a:r>
            <a:r>
              <a:rPr lang="en-US" i="1" dirty="0" smtClean="0"/>
              <a:t>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NCQRS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Commands and handlers</a:t>
            </a:r>
          </a:p>
          <a:p>
            <a:r>
              <a:rPr lang="en-US" dirty="0" smtClean="0"/>
              <a:t>Event sourcing / event bus</a:t>
            </a:r>
          </a:p>
          <a:p>
            <a:r>
              <a:rPr lang="en-US" dirty="0" smtClean="0"/>
              <a:t>Domain object lifecycle management</a:t>
            </a:r>
          </a:p>
          <a:p>
            <a:r>
              <a:rPr lang="en-US" dirty="0" smtClean="0"/>
              <a:t>Sample applications</a:t>
            </a:r>
          </a:p>
          <a:p>
            <a:r>
              <a:rPr lang="en-US" dirty="0" smtClean="0"/>
              <a:t>Reference documentation and getting started guide</a:t>
            </a:r>
          </a:p>
          <a:p>
            <a:r>
              <a:rPr lang="en-US" dirty="0" smtClean="0"/>
              <a:t>Google group</a:t>
            </a:r>
          </a:p>
          <a:p>
            <a:r>
              <a:rPr lang="en-US" dirty="0" smtClean="0"/>
              <a:t>Plugins for </a:t>
            </a:r>
            <a:r>
              <a:rPr lang="en-US" dirty="0" err="1" smtClean="0"/>
              <a:t>NServiceBus</a:t>
            </a:r>
            <a:r>
              <a:rPr lang="en-US" dirty="0" smtClean="0"/>
              <a:t>, SQLite, Azure, </a:t>
            </a:r>
            <a:r>
              <a:rPr lang="en-US" dirty="0" err="1" smtClean="0"/>
              <a:t>StructureMap</a:t>
            </a:r>
            <a:r>
              <a:rPr lang="en-US" dirty="0" smtClean="0"/>
              <a:t>, </a:t>
            </a:r>
            <a:r>
              <a:rPr lang="en-US" dirty="0" err="1" smtClean="0"/>
              <a:t>RavenDB</a:t>
            </a:r>
            <a:r>
              <a:rPr lang="en-US" dirty="0" smtClean="0"/>
              <a:t>, </a:t>
            </a:r>
            <a:r>
              <a:rPr lang="en-US" dirty="0" err="1" smtClean="0"/>
              <a:t>MongoDB</a:t>
            </a:r>
            <a:r>
              <a:rPr lang="en-US" dirty="0" smtClean="0"/>
              <a:t>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4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.NET Framework 3.5+ (some extensions require 4.0)</a:t>
            </a:r>
          </a:p>
          <a:p>
            <a:r>
              <a:rPr lang="en-US" dirty="0" smtClean="0"/>
              <a:t>Microsoft Code Contracts</a:t>
            </a:r>
          </a:p>
          <a:p>
            <a:r>
              <a:rPr lang="en-US" dirty="0" smtClean="0"/>
              <a:t>Ncqrs.dll</a:t>
            </a:r>
          </a:p>
          <a:p>
            <a:pPr lvl="1"/>
            <a:r>
              <a:rPr lang="en-US" dirty="0" err="1" smtClean="0"/>
              <a:t>CodePlex</a:t>
            </a:r>
            <a:r>
              <a:rPr lang="en-US" dirty="0" smtClean="0"/>
              <a:t> (outdated)</a:t>
            </a:r>
          </a:p>
          <a:p>
            <a:pPr lvl="1"/>
            <a:r>
              <a:rPr lang="en-US" dirty="0" err="1" smtClean="0"/>
              <a:t>NuGet</a:t>
            </a:r>
            <a:r>
              <a:rPr lang="en-US" dirty="0" smtClean="0"/>
              <a:t> (outdated)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8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6645" y="830282"/>
            <a:ext cx="550663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Reminder</a:t>
            </a:r>
            <a:endParaRPr lang="en-US" sz="4000" dirty="0" smtClean="0"/>
          </a:p>
          <a:p>
            <a:r>
              <a:rPr lang="en-US" sz="4000" dirty="0" smtClean="0"/>
              <a:t>Next month is our annual</a:t>
            </a:r>
          </a:p>
          <a:p>
            <a:r>
              <a:rPr lang="en-US" sz="4000" dirty="0" smtClean="0"/>
              <a:t>social event!</a:t>
            </a:r>
          </a:p>
          <a:p>
            <a:endParaRPr lang="en-US" sz="4000" dirty="0"/>
          </a:p>
          <a:p>
            <a:r>
              <a:rPr lang="en-US" sz="4000" dirty="0" smtClean="0"/>
              <a:t>Location TBD</a:t>
            </a:r>
          </a:p>
          <a:p>
            <a:endParaRPr lang="en-US" sz="4000" dirty="0"/>
          </a:p>
          <a:p>
            <a:r>
              <a:rPr lang="en-US" sz="4000" dirty="0" smtClean="0"/>
              <a:t>Swag </a:t>
            </a:r>
            <a:r>
              <a:rPr lang="en-US" sz="4000" smtClean="0"/>
              <a:t>will be raffled!</a:t>
            </a:r>
            <a:endParaRPr lang="en-US" sz="3600" dirty="0" smtClean="0"/>
          </a:p>
        </p:txBody>
      </p:sp>
      <p:pic>
        <p:nvPicPr>
          <p:cNvPr id="8195" name="Picture 3" descr="F:\Projects\stlaltdotnet\Logos\stl.n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914400"/>
            <a:ext cx="1911350" cy="1911350"/>
          </a:xfrm>
          <a:prstGeom prst="rect">
            <a:avLst/>
          </a:prstGeom>
          <a:noFill/>
          <a:effectLst>
            <a:reflection blurRad="6350" stA="300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52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ncqrs.org/wp-content/uploads/2010/05/imag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7" y="304800"/>
            <a:ext cx="6029325" cy="4572000"/>
          </a:xfrm>
          <a:prstGeom prst="rect">
            <a:avLst/>
          </a:prstGeom>
          <a:noFill/>
          <a:effectLst>
            <a:reflection blurRad="6350" stA="300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86662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ncqrs.org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8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express </a:t>
            </a:r>
            <a:r>
              <a:rPr lang="en-US" i="1" dirty="0" smtClean="0"/>
              <a:t>intent</a:t>
            </a:r>
            <a:r>
              <a:rPr lang="en-US" dirty="0" smtClean="0"/>
              <a:t>, or what you want the system to do</a:t>
            </a:r>
          </a:p>
          <a:p>
            <a:r>
              <a:rPr lang="en-US" dirty="0" smtClean="0"/>
              <a:t>Commands may contain the same </a:t>
            </a:r>
            <a:r>
              <a:rPr lang="en-US" i="1" dirty="0" smtClean="0"/>
              <a:t>data</a:t>
            </a:r>
            <a:r>
              <a:rPr lang="en-US" dirty="0" smtClean="0"/>
              <a:t>, but indicate completely different business functions</a:t>
            </a:r>
          </a:p>
          <a:p>
            <a:pPr lvl="1"/>
            <a:r>
              <a:rPr lang="en-US" dirty="0" smtClean="0"/>
              <a:t>A last name is corrected because of misspelling</a:t>
            </a:r>
          </a:p>
          <a:p>
            <a:pPr lvl="1"/>
            <a:r>
              <a:rPr lang="en-US" dirty="0" smtClean="0"/>
              <a:t>A last name is changed because of marriage</a:t>
            </a:r>
          </a:p>
          <a:p>
            <a:pPr lvl="1"/>
            <a:r>
              <a:rPr lang="en-US" dirty="0" smtClean="0"/>
              <a:t>A last name is changed because of divorce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3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names </a:t>
            </a:r>
            <a:r>
              <a:rPr lang="en-US" i="1" dirty="0" smtClean="0"/>
              <a:t>always</a:t>
            </a:r>
            <a:r>
              <a:rPr lang="en-US" dirty="0" smtClean="0"/>
              <a:t> begin with a verb – the action to be taken in the domain – and are always in the imperative</a:t>
            </a:r>
          </a:p>
          <a:p>
            <a:pPr lvl="1"/>
            <a:r>
              <a:rPr lang="en-US" i="1" dirty="0" err="1" smtClean="0"/>
              <a:t>PurchaseItemCommand</a:t>
            </a:r>
            <a:endParaRPr lang="en-US" i="1" dirty="0" smtClean="0"/>
          </a:p>
          <a:p>
            <a:pPr lvl="1"/>
            <a:r>
              <a:rPr lang="en-US" i="1" dirty="0" err="1" smtClean="0"/>
              <a:t>ProvisionServerCommand</a:t>
            </a:r>
            <a:endParaRPr lang="en-US" i="1" dirty="0" smtClean="0"/>
          </a:p>
          <a:p>
            <a:pPr lvl="1"/>
            <a:r>
              <a:rPr lang="en-US" i="1" dirty="0" err="1" smtClean="0"/>
              <a:t>BurninatePeasantsCommand</a:t>
            </a:r>
            <a:endParaRPr lang="en-US" i="1" dirty="0"/>
          </a:p>
        </p:txBody>
      </p:sp>
      <p:pic>
        <p:nvPicPr>
          <p:cNvPr id="5122" name="Picture 2" descr="http://www.actionfigureinsider.com/main/wp-content/uploads/2010/01/trogd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71800"/>
            <a:ext cx="2376885" cy="339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505701" y="6376203"/>
            <a:ext cx="1447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http://bit.ly/5UJc9Z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676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command always has a unique identifier</a:t>
            </a:r>
          </a:p>
          <a:p>
            <a:r>
              <a:rPr lang="en-US" dirty="0"/>
              <a:t>Aggregate root IDs should be included in the commands that relate to them</a:t>
            </a:r>
          </a:p>
          <a:p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4099" name="Picture 3" descr="F:\Projects\stlaltdotnet\20110824 CQRS\Diagrams\CommandBase.cl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583" y="3733800"/>
            <a:ext cx="6504834" cy="2057400"/>
          </a:xfrm>
          <a:prstGeom prst="rect">
            <a:avLst/>
          </a:prstGeom>
          <a:noFill/>
          <a:effectLst>
            <a:reflection blurRad="6350" stA="300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9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will contain </a:t>
            </a:r>
            <a:r>
              <a:rPr lang="en-US" i="1" dirty="0" smtClean="0"/>
              <a:t>any data that is necessary to fulfill the command</a:t>
            </a:r>
            <a:endParaRPr lang="en-US" dirty="0" smtClean="0"/>
          </a:p>
          <a:p>
            <a:r>
              <a:rPr lang="en-US" dirty="0" smtClean="0"/>
              <a:t>Commands contain </a:t>
            </a:r>
            <a:r>
              <a:rPr lang="en-US" i="1" dirty="0" smtClean="0"/>
              <a:t>no business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02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Execute() method called to </a:t>
            </a:r>
            <a:r>
              <a:rPr lang="en-US" dirty="0" smtClean="0"/>
              <a:t>begin the commanding process for a given command</a:t>
            </a:r>
            <a:endParaRPr lang="en-US" dirty="0"/>
          </a:p>
          <a:p>
            <a:r>
              <a:rPr lang="en-US" dirty="0" smtClean="0"/>
              <a:t>Responsible for routing commands to the appropriate executors</a:t>
            </a:r>
          </a:p>
          <a:p>
            <a:r>
              <a:rPr lang="en-US" dirty="0" smtClean="0"/>
              <a:t>Implements </a:t>
            </a:r>
            <a:r>
              <a:rPr lang="en-US" dirty="0" err="1" smtClean="0"/>
              <a:t>ICommandService</a:t>
            </a:r>
            <a:endParaRPr lang="en-US" dirty="0" smtClean="0"/>
          </a:p>
          <a:p>
            <a:r>
              <a:rPr lang="en-US" dirty="0" smtClean="0"/>
              <a:t>In MVC or WCF, passed as a constructor argument to controllers/services, respectively</a:t>
            </a:r>
          </a:p>
        </p:txBody>
      </p:sp>
    </p:spTree>
    <p:extLst>
      <p:ext uri="{BB962C8B-B14F-4D97-AF65-F5344CB8AC3E}">
        <p14:creationId xmlns:p14="http://schemas.microsoft.com/office/powerpoint/2010/main" val="390852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ncqrs.org/wp-content/uploads/2010/05/imag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7" y="304800"/>
            <a:ext cx="6029325" cy="4572000"/>
          </a:xfrm>
          <a:prstGeom prst="rect">
            <a:avLst/>
          </a:prstGeom>
          <a:noFill/>
          <a:effectLst>
            <a:reflection blurRad="6350" stA="300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86662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ncqrs.org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5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Executors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contain business logic</a:t>
            </a:r>
          </a:p>
          <a:p>
            <a:r>
              <a:rPr lang="en-US" dirty="0" smtClean="0"/>
              <a:t>Call methods on aggregate roots (domain objects), passing them command data</a:t>
            </a:r>
          </a:p>
          <a:p>
            <a:r>
              <a:rPr lang="en-US" dirty="0" smtClean="0"/>
              <a:t>Can retrieve a domain object from the repository (to update it) via a context object</a:t>
            </a:r>
          </a:p>
          <a:p>
            <a:r>
              <a:rPr lang="en-US" dirty="0" smtClean="0"/>
              <a:t>Must call Accept() on the context object to finalize domain changes and write them to the event store (repository)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9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Executors</a:t>
            </a:r>
            <a:endParaRPr lang="en-US" dirty="0"/>
          </a:p>
        </p:txBody>
      </p:sp>
      <p:pic>
        <p:nvPicPr>
          <p:cNvPr id="6146" name="Picture 2" descr="F:\Projects\stlaltdotnet\20110824 CQRS\Diagrams\CommandExecutorBase.cl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444" y="1970260"/>
            <a:ext cx="4837112" cy="2917480"/>
          </a:xfrm>
          <a:prstGeom prst="rect">
            <a:avLst/>
          </a:prstGeom>
          <a:noFill/>
          <a:effectLst>
            <a:reflection blurRad="6350" stA="300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56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 model follows DDD principles</a:t>
            </a:r>
          </a:p>
          <a:p>
            <a:r>
              <a:rPr lang="en-US" dirty="0" smtClean="0"/>
              <a:t>Domain objects are divided into two classes</a:t>
            </a:r>
          </a:p>
          <a:p>
            <a:pPr lvl="1"/>
            <a:r>
              <a:rPr lang="en-US" dirty="0" smtClean="0"/>
              <a:t>Aggregate roots</a:t>
            </a:r>
          </a:p>
          <a:p>
            <a:pPr lvl="1"/>
            <a:r>
              <a:rPr lang="en-US" dirty="0" smtClean="0"/>
              <a:t>Value objects</a:t>
            </a:r>
          </a:p>
          <a:p>
            <a:r>
              <a:rPr lang="en-US" dirty="0" smtClean="0"/>
              <a:t>Command executors make changes to, and persist, aggregate roots</a:t>
            </a:r>
          </a:p>
          <a:p>
            <a:r>
              <a:rPr lang="en-US" dirty="0" smtClean="0"/>
              <a:t>Aggregate roots are responsible for their own business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9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CQRS and Event Sourcing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NCQRS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15200" y="6248400"/>
            <a:ext cx="1599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Nicholas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0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roots each have a unique ID</a:t>
            </a:r>
          </a:p>
          <a:p>
            <a:r>
              <a:rPr lang="en-US" dirty="0" smtClean="0"/>
              <a:t>They contain methods that manipulate their state</a:t>
            </a:r>
          </a:p>
          <a:p>
            <a:r>
              <a:rPr lang="en-US" dirty="0" smtClean="0"/>
              <a:t>Domain objects </a:t>
            </a:r>
            <a:r>
              <a:rPr lang="en-US" i="1" dirty="0" smtClean="0"/>
              <a:t>do not posses getters or setters—all state data is private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05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 objects implement methods that will accept events from the event bus for commands that are completed</a:t>
            </a:r>
          </a:p>
          <a:p>
            <a:r>
              <a:rPr lang="en-US" dirty="0" smtClean="0"/>
              <a:t>Domain objects inherit from either:</a:t>
            </a:r>
          </a:p>
          <a:p>
            <a:pPr lvl="1"/>
            <a:r>
              <a:rPr lang="en-US" dirty="0" err="1" smtClean="0"/>
              <a:t>AggregateRootMappedByConvention</a:t>
            </a:r>
            <a:endParaRPr lang="en-US" dirty="0" smtClean="0"/>
          </a:p>
          <a:p>
            <a:pPr lvl="1"/>
            <a:r>
              <a:rPr lang="en-US" dirty="0" err="1" smtClean="0"/>
              <a:t>AggregateRootMappedWithAttributes</a:t>
            </a:r>
            <a:endParaRPr lang="en-US" dirty="0" smtClean="0"/>
          </a:p>
          <a:p>
            <a:r>
              <a:rPr lang="en-US" dirty="0" smtClean="0"/>
              <a:t>These determine how event-handling methods are set up within a domain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6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aggregate root is reconstituted, all events are replayed through it, in order, to create the “current state” of that object</a:t>
            </a:r>
          </a:p>
          <a:p>
            <a:r>
              <a:rPr lang="en-US" dirty="0" smtClean="0"/>
              <a:t>Snapshots can be used to mark places in event history where an aggregate root was in a “known good state”, requiring that only events </a:t>
            </a:r>
            <a:r>
              <a:rPr lang="en-US" i="1" dirty="0" smtClean="0"/>
              <a:t>after</a:t>
            </a:r>
            <a:r>
              <a:rPr lang="en-US" dirty="0" smtClean="0"/>
              <a:t> that point need be replayed to reconstitute the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5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Objects</a:t>
            </a:r>
            <a:endParaRPr lang="en-US" dirty="0"/>
          </a:p>
        </p:txBody>
      </p:sp>
      <p:pic>
        <p:nvPicPr>
          <p:cNvPr id="7170" name="Picture 2" descr="F:\Projects\stlaltdotnet\20110824 CQRS\Diagrams\ISnapshotable.cl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682" y="1600200"/>
            <a:ext cx="4768636" cy="3629025"/>
          </a:xfrm>
          <a:prstGeom prst="rect">
            <a:avLst/>
          </a:prstGeom>
          <a:noFill/>
          <a:effectLst>
            <a:reflection blurRad="6350" stA="300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93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Objects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EventSourceId</a:t>
            </a:r>
            <a:r>
              <a:rPr lang="en-US" dirty="0" smtClean="0"/>
              <a:t> and Version properties of the snapshot should </a:t>
            </a:r>
            <a:r>
              <a:rPr lang="en-US" i="1" dirty="0" smtClean="0"/>
              <a:t>always</a:t>
            </a:r>
            <a:r>
              <a:rPr lang="en-US" dirty="0" smtClean="0"/>
              <a:t> be set to the ID and version of the aggregate root when the snapshot is created.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64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save and retrieve aggregate roots</a:t>
            </a:r>
          </a:p>
          <a:p>
            <a:pPr lvl="1"/>
            <a:r>
              <a:rPr lang="en-US" dirty="0" smtClean="0"/>
              <a:t>Saving an aggregate root involves storing all of its </a:t>
            </a:r>
            <a:r>
              <a:rPr lang="en-US" dirty="0" err="1" smtClean="0"/>
              <a:t>unpersisted</a:t>
            </a:r>
            <a:r>
              <a:rPr lang="en-US" dirty="0" smtClean="0"/>
              <a:t> events in the event store</a:t>
            </a:r>
          </a:p>
          <a:p>
            <a:pPr lvl="1"/>
            <a:r>
              <a:rPr lang="en-US" dirty="0" smtClean="0"/>
              <a:t>Getting an aggregate root involves reconstituting it by replaying all stored events that relate to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4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ncqrs.org/wp-content/uploads/2010/05/imag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7" y="304800"/>
            <a:ext cx="6029325" cy="4572000"/>
          </a:xfrm>
          <a:prstGeom prst="rect">
            <a:avLst/>
          </a:prstGeom>
          <a:noFill/>
          <a:effectLst>
            <a:reflection blurRad="6350" stA="300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86662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ncqrs.org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8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Publishes events to registered event listeners so they can react accordingly</a:t>
            </a:r>
          </a:p>
          <a:p>
            <a:r>
              <a:rPr lang="en-US" dirty="0" smtClean="0"/>
              <a:t>Events can be published:</a:t>
            </a:r>
          </a:p>
          <a:p>
            <a:pPr lvl="1"/>
            <a:r>
              <a:rPr lang="en-US" dirty="0" smtClean="0"/>
              <a:t>Synchronously (execution is blocked until all subscribers have handled the event)</a:t>
            </a:r>
          </a:p>
          <a:p>
            <a:pPr lvl="1"/>
            <a:r>
              <a:rPr lang="en-US" dirty="0" smtClean="0"/>
              <a:t>Asynchronously (results in “eventual consistency” of read model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8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published events from the event bus, and perform some action based on the event</a:t>
            </a:r>
          </a:p>
          <a:p>
            <a:r>
              <a:rPr lang="en-US" dirty="0" smtClean="0"/>
              <a:t>Commonly used to update the read model via </a:t>
            </a:r>
            <a:r>
              <a:rPr lang="en-US" i="1" dirty="0" err="1" smtClean="0"/>
              <a:t>denormalizers</a:t>
            </a:r>
            <a:endParaRPr lang="en-US" i="1" dirty="0" smtClean="0"/>
          </a:p>
          <a:p>
            <a:r>
              <a:rPr lang="en-US" dirty="0" smtClean="0"/>
              <a:t>Can be used to issue additional commands, talk to external systems,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8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event store contains all event data from the application</a:t>
            </a:r>
          </a:p>
          <a:p>
            <a:r>
              <a:rPr lang="en-US" dirty="0" smtClean="0"/>
              <a:t>It is separate from the “read model” data store</a:t>
            </a:r>
          </a:p>
          <a:p>
            <a:r>
              <a:rPr lang="en-US" dirty="0" smtClean="0"/>
              <a:t>It may be cached in memory for better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2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Command/Query Responsibility Segregation</a:t>
            </a:r>
          </a:p>
          <a:p>
            <a:pPr lvl="1"/>
            <a:r>
              <a:rPr lang="en-US" dirty="0" smtClean="0"/>
              <a:t>Commands == Writes</a:t>
            </a:r>
            <a:endParaRPr lang="en-US" dirty="0"/>
          </a:p>
          <a:p>
            <a:pPr lvl="1"/>
            <a:r>
              <a:rPr lang="en-US" dirty="0" smtClean="0"/>
              <a:t>Queries == Reads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1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ncqrs.org/wp-content/uploads/2010/05/imag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7" y="304800"/>
            <a:ext cx="6029325" cy="4572000"/>
          </a:xfrm>
          <a:prstGeom prst="rect">
            <a:avLst/>
          </a:prstGeom>
          <a:noFill/>
          <a:effectLst>
            <a:reflection blurRad="6350" stA="300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86662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ncqrs.org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2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Denormalizers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event handlers that add event data to the read model data store for the system to consume</a:t>
            </a:r>
          </a:p>
          <a:p>
            <a:r>
              <a:rPr lang="en-US" dirty="0" smtClean="0"/>
              <a:t>Can handle multiple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1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 store that is optimized for querying</a:t>
            </a:r>
          </a:p>
          <a:p>
            <a:r>
              <a:rPr lang="en-US" dirty="0" smtClean="0"/>
              <a:t>Data is </a:t>
            </a:r>
            <a:r>
              <a:rPr lang="en-US" dirty="0" err="1" smtClean="0"/>
              <a:t>denormalized</a:t>
            </a:r>
            <a:r>
              <a:rPr lang="en-US" dirty="0" smtClean="0"/>
              <a:t> into “views” that correspond to the way users will consume data at the UI</a:t>
            </a:r>
          </a:p>
          <a:p>
            <a:r>
              <a:rPr lang="en-US" dirty="0" smtClean="0"/>
              <a:t>Need not be a relational database—could be a document store, for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9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ncqrs.org/wp-content/uploads/2010/05/imag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7" y="304800"/>
            <a:ext cx="6029325" cy="4572000"/>
          </a:xfrm>
          <a:prstGeom prst="rect">
            <a:avLst/>
          </a:prstGeom>
          <a:noFill/>
          <a:effectLst>
            <a:reflection blurRad="6350" stA="300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86662" y="632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ncqrs.org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35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1295400"/>
            <a:ext cx="5410200" cy="4212336"/>
          </a:xfrm>
        </p:spPr>
        <p:txBody>
          <a:bodyPr/>
          <a:lstStyle/>
          <a:p>
            <a:pPr algn="ctr"/>
            <a:r>
              <a:rPr lang="en-US" sz="28700" dirty="0" smtClean="0">
                <a:effectLst>
                  <a:reflection blurRad="6350" stA="55000" endA="300" endPos="45500" dir="5400000" sy="-100000" algn="bl" rotWithShape="0"/>
                </a:effectLst>
              </a:rPr>
              <a:t>{}</a:t>
            </a:r>
            <a:endParaRPr lang="en-US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014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NCQRS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hlinkClick r:id="rId2"/>
              </a:rPr>
              <a:t>http://ncqrs.org</a:t>
            </a:r>
            <a:endParaRPr lang="en-US" b="1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groups.google.com/group/ncqrs-dev</a:t>
            </a:r>
            <a:endParaRPr lang="en-US" dirty="0" smtClean="0"/>
          </a:p>
          <a:p>
            <a:r>
              <a:rPr lang="en-US" dirty="0">
                <a:hlinkClick r:id="rId4"/>
              </a:rPr>
              <a:t>http://ncqrs.org/reference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http://ncqrs.org/getting-started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github.com/ncqrs/ncqrs</a:t>
            </a:r>
            <a:endParaRPr lang="en-US" dirty="0" smtClean="0"/>
          </a:p>
          <a:p>
            <a:endParaRPr lang="en-US" dirty="0" smtClean="0">
              <a:hlinkClick r:id="rId7"/>
            </a:endParaRPr>
          </a:p>
          <a:p>
            <a:r>
              <a:rPr lang="en-US" dirty="0" smtClean="0">
                <a:hlinkClick r:id="rId7"/>
              </a:rPr>
              <a:t>@</a:t>
            </a:r>
            <a:r>
              <a:rPr lang="en-US" dirty="0" err="1" smtClean="0">
                <a:hlinkClick r:id="rId7"/>
              </a:rPr>
              <a:t>ncqrs</a:t>
            </a:r>
            <a:endParaRPr lang="en-US" dirty="0" smtClean="0"/>
          </a:p>
          <a:p>
            <a:r>
              <a:rPr lang="en-US" dirty="0" smtClean="0"/>
              <a:t>Pieter </a:t>
            </a:r>
            <a:r>
              <a:rPr lang="en-US" dirty="0" err="1" smtClean="0"/>
              <a:t>Joost</a:t>
            </a:r>
            <a:r>
              <a:rPr lang="en-US" dirty="0" smtClean="0"/>
              <a:t> - </a:t>
            </a:r>
            <a:r>
              <a:rPr lang="en-US" dirty="0" smtClean="0">
                <a:hlinkClick r:id="rId8"/>
              </a:rPr>
              <a:t>@</a:t>
            </a:r>
            <a:r>
              <a:rPr lang="en-US" dirty="0" err="1" smtClean="0">
                <a:hlinkClick r:id="rId8"/>
              </a:rPr>
              <a:t>pjvds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3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CQRS/ES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924800" cy="4572000"/>
          </a:xfrm>
        </p:spPr>
        <p:txBody>
          <a:bodyPr/>
          <a:lstStyle/>
          <a:p>
            <a:r>
              <a:rPr lang="en-US" b="1" dirty="0">
                <a:hlinkClick r:id="rId2"/>
              </a:rPr>
              <a:t>http://cqrsinfo.com</a:t>
            </a:r>
            <a:r>
              <a:rPr lang="en-US" b="1" dirty="0" smtClean="0">
                <a:hlinkClick r:id="rId2"/>
              </a:rPr>
              <a:t>/</a:t>
            </a:r>
            <a:endParaRPr lang="en-US" b="1" dirty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martinfowler.com/bliki/CQRS.html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https://github.com/tyronegroves/SimpleCQRS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Greg Young - </a:t>
            </a:r>
            <a:r>
              <a:rPr lang="en-US" dirty="0" smtClean="0">
                <a:hlinkClick r:id="rId5"/>
              </a:rPr>
              <a:t>@</a:t>
            </a:r>
            <a:r>
              <a:rPr lang="en-US" dirty="0" err="1" smtClean="0">
                <a:hlinkClick r:id="rId5"/>
              </a:rPr>
              <a:t>gregyoung</a:t>
            </a:r>
            <a:endParaRPr lang="en-US" dirty="0" smtClean="0"/>
          </a:p>
          <a:p>
            <a:r>
              <a:rPr lang="en-US" dirty="0" err="1" smtClean="0"/>
              <a:t>Udi</a:t>
            </a:r>
            <a:r>
              <a:rPr lang="en-US" dirty="0" smtClean="0"/>
              <a:t> </a:t>
            </a:r>
            <a:r>
              <a:rPr lang="en-US" dirty="0" err="1" smtClean="0"/>
              <a:t>Dahan</a:t>
            </a:r>
            <a:r>
              <a:rPr lang="en-US" dirty="0" smtClean="0"/>
              <a:t> - </a:t>
            </a:r>
            <a:r>
              <a:rPr lang="en-US" dirty="0" smtClean="0">
                <a:hlinkClick r:id="rId6"/>
              </a:rPr>
              <a:t>@</a:t>
            </a:r>
            <a:r>
              <a:rPr lang="en-US" dirty="0" err="1" smtClean="0">
                <a:hlinkClick r:id="rId6"/>
              </a:rPr>
              <a:t>UdiDahan</a:t>
            </a:r>
            <a:endParaRPr lang="en-US" dirty="0" smtClean="0"/>
          </a:p>
          <a:p>
            <a:r>
              <a:rPr lang="en-US" dirty="0" smtClean="0"/>
              <a:t>Darren </a:t>
            </a:r>
            <a:r>
              <a:rPr lang="en-US" dirty="0" err="1" smtClean="0"/>
              <a:t>Cauthon</a:t>
            </a:r>
            <a:r>
              <a:rPr lang="en-US" dirty="0" smtClean="0"/>
              <a:t> - </a:t>
            </a:r>
            <a:r>
              <a:rPr lang="en-US" dirty="0" smtClean="0">
                <a:hlinkClick r:id="rId7"/>
              </a:rPr>
              <a:t>@</a:t>
            </a:r>
            <a:r>
              <a:rPr lang="en-US" dirty="0" err="1" smtClean="0">
                <a:hlinkClick r:id="rId7"/>
              </a:rPr>
              <a:t>darrencauthon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4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stateless application (or in a cached application), data is “stale” as soon as it is retrieved from the database</a:t>
            </a:r>
          </a:p>
          <a:p>
            <a:r>
              <a:rPr lang="en-US" dirty="0" smtClean="0"/>
              <a:t>“</a:t>
            </a:r>
            <a:r>
              <a:rPr lang="en-US" dirty="0"/>
              <a:t>Reads” are, by far, the most common data operation in a typical application</a:t>
            </a:r>
          </a:p>
          <a:p>
            <a:r>
              <a:rPr lang="en-US" dirty="0"/>
              <a:t>“Reads” and </a:t>
            </a:r>
            <a:r>
              <a:rPr lang="en-US" dirty="0" smtClean="0"/>
              <a:t>“writes</a:t>
            </a:r>
            <a:r>
              <a:rPr lang="en-US" dirty="0"/>
              <a:t>” are performed against different data </a:t>
            </a:r>
            <a:r>
              <a:rPr lang="en-US" dirty="0" smtClean="0"/>
              <a:t>stores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60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modify the domain layer; they change domain </a:t>
            </a:r>
            <a:r>
              <a:rPr lang="en-US" i="1" dirty="0" smtClean="0"/>
              <a:t>state</a:t>
            </a:r>
            <a:endParaRPr lang="en-US" dirty="0" smtClean="0"/>
          </a:p>
          <a:p>
            <a:r>
              <a:rPr lang="en-US" dirty="0" smtClean="0"/>
              <a:t>Queries only fetch data; they are side-effect free</a:t>
            </a:r>
          </a:p>
          <a:p>
            <a:r>
              <a:rPr lang="en-US" dirty="0" smtClean="0"/>
              <a:t>The “read</a:t>
            </a:r>
            <a:r>
              <a:rPr lang="en-US" dirty="0"/>
              <a:t>” data store does not contain a normalized database, but instead contains “views” of data that are easy to query (eliminating joins)</a:t>
            </a:r>
          </a:p>
        </p:txBody>
      </p:sp>
    </p:spTree>
    <p:extLst>
      <p:ext uri="{BB962C8B-B14F-4D97-AF65-F5344CB8AC3E}">
        <p14:creationId xmlns:p14="http://schemas.microsoft.com/office/powerpoint/2010/main" val="261145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domain </a:t>
            </a:r>
            <a:r>
              <a:rPr lang="en-US" dirty="0" smtClean="0"/>
              <a:t>model is only necessary for handling commands; it is unnecessary for queries</a:t>
            </a:r>
            <a:endParaRPr lang="en-US" dirty="0"/>
          </a:p>
          <a:p>
            <a:r>
              <a:rPr lang="en-US" dirty="0" smtClean="0"/>
              <a:t>Data </a:t>
            </a:r>
            <a:r>
              <a:rPr lang="en-US" dirty="0"/>
              <a:t>retrieval (queries) need not be transformed into domain objects, if all domain logic occurred </a:t>
            </a:r>
            <a:r>
              <a:rPr lang="en-US" i="1" dirty="0"/>
              <a:t>prior to </a:t>
            </a:r>
            <a:r>
              <a:rPr lang="en-US" i="1" dirty="0" smtClean="0"/>
              <a:t>persistence</a:t>
            </a:r>
          </a:p>
          <a:p>
            <a:r>
              <a:rPr lang="en-US" dirty="0" smtClean="0"/>
              <a:t>ORMs are good, but the tend to blur the line between the domain and data access layers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7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Stale data causes concurrency problems that have to be dealt with</a:t>
            </a:r>
          </a:p>
          <a:p>
            <a:pPr lvl="1"/>
            <a:r>
              <a:rPr lang="en-US" dirty="0" smtClean="0"/>
              <a:t>Tom accesses Record 1</a:t>
            </a:r>
          </a:p>
          <a:p>
            <a:pPr lvl="1"/>
            <a:r>
              <a:rPr lang="en-US" dirty="0" smtClean="0"/>
              <a:t>Beth accesses Record 1</a:t>
            </a:r>
          </a:p>
          <a:p>
            <a:pPr lvl="1"/>
            <a:r>
              <a:rPr lang="en-US" dirty="0" smtClean="0"/>
              <a:t>Beth updates Record 1</a:t>
            </a:r>
          </a:p>
          <a:p>
            <a:pPr lvl="1"/>
            <a:r>
              <a:rPr lang="en-US" dirty="0" smtClean="0"/>
              <a:t>Tom updates Record 1</a:t>
            </a:r>
          </a:p>
          <a:p>
            <a:pPr lvl="1"/>
            <a:r>
              <a:rPr lang="en-US" b="1" i="1" u="sng" dirty="0" smtClean="0"/>
              <a:t>Beth’s changes are lost</a:t>
            </a:r>
          </a:p>
          <a:p>
            <a:r>
              <a:rPr lang="en-US" dirty="0" smtClean="0"/>
              <a:t>Without an audit log, there is no way to know about state changes</a:t>
            </a:r>
          </a:p>
        </p:txBody>
      </p:sp>
    </p:spTree>
    <p:extLst>
      <p:ext uri="{BB962C8B-B14F-4D97-AF65-F5344CB8AC3E}">
        <p14:creationId xmlns:p14="http://schemas.microsoft.com/office/powerpoint/2010/main" val="163969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database implementations only provide a snapshot of the </a:t>
            </a:r>
            <a:r>
              <a:rPr lang="en-US" i="1" dirty="0"/>
              <a:t>current state</a:t>
            </a:r>
            <a:r>
              <a:rPr lang="en-US" dirty="0"/>
              <a:t> of the domain</a:t>
            </a:r>
          </a:p>
          <a:p>
            <a:r>
              <a:rPr lang="en-US" dirty="0" smtClean="0"/>
              <a:t>ES records </a:t>
            </a:r>
            <a:r>
              <a:rPr lang="en-US" i="1" dirty="0" smtClean="0"/>
              <a:t>all</a:t>
            </a:r>
            <a:r>
              <a:rPr lang="en-US" dirty="0" smtClean="0"/>
              <a:t> state changes to the domain</a:t>
            </a:r>
          </a:p>
          <a:p>
            <a:r>
              <a:rPr lang="en-US" dirty="0" smtClean="0"/>
              <a:t>Accounting analogy: accountants </a:t>
            </a:r>
            <a:r>
              <a:rPr lang="en-US" i="1" dirty="0" smtClean="0"/>
              <a:t>never</a:t>
            </a:r>
            <a:r>
              <a:rPr lang="en-US" dirty="0" smtClean="0"/>
              <a:t> erase numbers from a ledger, they always create offsetting entries – they do not work with “current state”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243</TotalTime>
  <Words>1322</Words>
  <Application>Microsoft Office PowerPoint</Application>
  <PresentationFormat>On-screen Show (4:3)</PresentationFormat>
  <Paragraphs>181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Metro</vt:lpstr>
      <vt:lpstr>PowerPoint Presentation</vt:lpstr>
      <vt:lpstr>PowerPoint Presentation</vt:lpstr>
      <vt:lpstr>CQRS and Event Sourcing</vt:lpstr>
      <vt:lpstr>CQRS</vt:lpstr>
      <vt:lpstr>CQRS</vt:lpstr>
      <vt:lpstr>CQRS</vt:lpstr>
      <vt:lpstr>CQRS</vt:lpstr>
      <vt:lpstr>Event Sourcing</vt:lpstr>
      <vt:lpstr>Event Sourcing</vt:lpstr>
      <vt:lpstr>Event Sourcing</vt:lpstr>
      <vt:lpstr>Event Sourcing</vt:lpstr>
      <vt:lpstr>Event Sourcing</vt:lpstr>
      <vt:lpstr>Key Concepts</vt:lpstr>
      <vt:lpstr>Key Concepts</vt:lpstr>
      <vt:lpstr>PowerPoint Presentation</vt:lpstr>
      <vt:lpstr>NCQRS</vt:lpstr>
      <vt:lpstr>NCQRS</vt:lpstr>
      <vt:lpstr>NCQRS</vt:lpstr>
      <vt:lpstr>Requirements</vt:lpstr>
      <vt:lpstr>PowerPoint Presentation</vt:lpstr>
      <vt:lpstr>Commands</vt:lpstr>
      <vt:lpstr>Commands</vt:lpstr>
      <vt:lpstr>Commands</vt:lpstr>
      <vt:lpstr>Commands</vt:lpstr>
      <vt:lpstr>Command Service</vt:lpstr>
      <vt:lpstr>PowerPoint Presentation</vt:lpstr>
      <vt:lpstr>Command Executors</vt:lpstr>
      <vt:lpstr>Command Executors</vt:lpstr>
      <vt:lpstr>Domain Objects</vt:lpstr>
      <vt:lpstr>Domain Objects</vt:lpstr>
      <vt:lpstr>Domain Objects</vt:lpstr>
      <vt:lpstr>Domain Objects</vt:lpstr>
      <vt:lpstr>Domain Objects</vt:lpstr>
      <vt:lpstr>Domain Objects</vt:lpstr>
      <vt:lpstr>Repository</vt:lpstr>
      <vt:lpstr>PowerPoint Presentation</vt:lpstr>
      <vt:lpstr>Event Bus</vt:lpstr>
      <vt:lpstr>Event Handlers</vt:lpstr>
      <vt:lpstr>Event Store</vt:lpstr>
      <vt:lpstr>PowerPoint Presentation</vt:lpstr>
      <vt:lpstr>Denormalizers</vt:lpstr>
      <vt:lpstr>Read Model</vt:lpstr>
      <vt:lpstr>PowerPoint Presentation</vt:lpstr>
      <vt:lpstr>{}</vt:lpstr>
      <vt:lpstr>NCQRS Resources</vt:lpstr>
      <vt:lpstr>CQRS/ES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CQRS and Event Sourcing</dc:title>
  <dc:creator>Nicholas Cloud</dc:creator>
  <cp:lastModifiedBy>Nicholas Cloud</cp:lastModifiedBy>
  <cp:revision>71</cp:revision>
  <dcterms:created xsi:type="dcterms:W3CDTF">2011-08-23T21:50:32Z</dcterms:created>
  <dcterms:modified xsi:type="dcterms:W3CDTF">2011-08-24T20:46:25Z</dcterms:modified>
</cp:coreProperties>
</file>