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8" r:id="rId12"/>
    <p:sldId id="267" r:id="rId13"/>
    <p:sldId id="266" r:id="rId14"/>
    <p:sldId id="271" r:id="rId15"/>
    <p:sldId id="272" r:id="rId16"/>
    <p:sldId id="276" r:id="rId17"/>
    <p:sldId id="277" r:id="rId18"/>
    <p:sldId id="273" r:id="rId19"/>
    <p:sldId id="274" r:id="rId20"/>
    <p:sldId id="275" r:id="rId21"/>
    <p:sldId id="270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153725-9E8E-4025-BB83-6217EF098FD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9"/>
            <p14:sldId id="264"/>
            <p14:sldId id="268"/>
            <p14:sldId id="267"/>
            <p14:sldId id="266"/>
            <p14:sldId id="271"/>
            <p14:sldId id="272"/>
            <p14:sldId id="276"/>
            <p14:sldId id="277"/>
            <p14:sldId id="273"/>
            <p14:sldId id="274"/>
            <p14:sldId id="275"/>
            <p14:sldId id="270"/>
            <p14:sldId id="278"/>
            <p14:sldId id="279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0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B483-8604-4A62-80C8-9826A8A7B5CB}" type="datetimeFigureOut">
              <a:rPr lang="en-US" smtClean="0"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F5FA-8130-482F-85C8-1BB95628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6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B483-8604-4A62-80C8-9826A8A7B5CB}" type="datetimeFigureOut">
              <a:rPr lang="en-US" smtClean="0"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F5FA-8130-482F-85C8-1BB95628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9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B483-8604-4A62-80C8-9826A8A7B5CB}" type="datetimeFigureOut">
              <a:rPr lang="en-US" smtClean="0"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F5FA-8130-482F-85C8-1BB95628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7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B483-8604-4A62-80C8-9826A8A7B5CB}" type="datetimeFigureOut">
              <a:rPr lang="en-US" smtClean="0"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F5FA-8130-482F-85C8-1BB95628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B483-8604-4A62-80C8-9826A8A7B5CB}" type="datetimeFigureOut">
              <a:rPr lang="en-US" smtClean="0"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F5FA-8130-482F-85C8-1BB95628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2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B483-8604-4A62-80C8-9826A8A7B5CB}" type="datetimeFigureOut">
              <a:rPr lang="en-US" smtClean="0"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F5FA-8130-482F-85C8-1BB95628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3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B483-8604-4A62-80C8-9826A8A7B5CB}" type="datetimeFigureOut">
              <a:rPr lang="en-US" smtClean="0"/>
              <a:t>10/20/2010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F5FA-8130-482F-85C8-1BB95628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7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B483-8604-4A62-80C8-9826A8A7B5CB}" type="datetimeFigureOut">
              <a:rPr lang="en-US" smtClean="0"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F5FA-8130-482F-85C8-1BB95628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4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B483-8604-4A62-80C8-9826A8A7B5CB}" type="datetimeFigureOut">
              <a:rPr lang="en-US" smtClean="0"/>
              <a:t>10/20/2010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F5FA-8130-482F-85C8-1BB95628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6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B483-8604-4A62-80C8-9826A8A7B5CB}" type="datetimeFigureOut">
              <a:rPr lang="en-US" smtClean="0"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F5FA-8130-482F-85C8-1BB95628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B483-8604-4A62-80C8-9826A8A7B5CB}" type="datetimeFigureOut">
              <a:rPr lang="en-US" smtClean="0"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F5FA-8130-482F-85C8-1BB95628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5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3B483-8604-4A62-80C8-9826A8A7B5CB}" type="datetimeFigureOut">
              <a:rPr lang="en-US" smtClean="0"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3F5FA-8130-482F-85C8-1BB95628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8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yende.com/blog/default.aspx" TargetMode="External"/><Relationship Id="rId2" Type="http://schemas.openxmlformats.org/officeDocument/2006/relationships/hyperlink" Target="http://www.nhforge.org/doc/nh/en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ummerofnhibernate.com/" TargetMode="External"/><Relationship Id="rId5" Type="http://schemas.openxmlformats.org/officeDocument/2006/relationships/hyperlink" Target="http://tekpub.com/production/nhibernate" TargetMode="External"/><Relationship Id="rId4" Type="http://schemas.openxmlformats.org/officeDocument/2006/relationships/hyperlink" Target="http://manning.com/kuat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hforge.org/media/" TargetMode="External"/><Relationship Id="rId2" Type="http://schemas.openxmlformats.org/officeDocument/2006/relationships/hyperlink" Target="http://sourceforge.net/projects/nhibernat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 that which will finally rid us of the evil DBAs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80" y="1525342"/>
            <a:ext cx="4163130" cy="93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Directive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App.config</a:t>
            </a:r>
            <a:r>
              <a:rPr lang="en-US" dirty="0" smtClean="0"/>
              <a:t> / </a:t>
            </a:r>
            <a:r>
              <a:rPr lang="en-US" dirty="0" err="1" smtClean="0"/>
              <a:t>Web.config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Add NHibernate </a:t>
            </a:r>
            <a:r>
              <a:rPr lang="en-US" dirty="0" err="1" smtClean="0"/>
              <a:t>configSection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b="1" dirty="0" smtClean="0">
                <a:solidFill>
                  <a:schemeClr val="accent2"/>
                </a:solidFill>
              </a:rPr>
              <a:t>hibernate-configuration</a:t>
            </a:r>
            <a:r>
              <a:rPr lang="en-US" dirty="0" smtClean="0"/>
              <a:t> block</a:t>
            </a:r>
          </a:p>
          <a:p>
            <a:r>
              <a:rPr lang="en-US" dirty="0" smtClean="0"/>
              <a:t>External configuration file</a:t>
            </a:r>
          </a:p>
          <a:p>
            <a:pPr lvl="1"/>
            <a:r>
              <a:rPr lang="en-US" dirty="0" smtClean="0"/>
              <a:t>XML file with </a:t>
            </a:r>
            <a:r>
              <a:rPr lang="en-US" b="1" dirty="0" smtClean="0">
                <a:solidFill>
                  <a:schemeClr val="accent2"/>
                </a:solidFill>
              </a:rPr>
              <a:t>hibernate-configuration</a:t>
            </a:r>
            <a:r>
              <a:rPr lang="en-US" dirty="0" smtClean="0"/>
              <a:t> block</a:t>
            </a:r>
          </a:p>
          <a:p>
            <a:pPr lvl="1"/>
            <a:r>
              <a:rPr lang="en-US" dirty="0" smtClean="0"/>
              <a:t>Reference nhibernate-configuration.xsd for XML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pPr lvl="1"/>
            <a:r>
              <a:rPr lang="en-US" dirty="0" smtClean="0"/>
              <a:t>Must be copied to output directory when project is built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hibernate-configuration</a:t>
            </a:r>
            <a:r>
              <a:rPr lang="en-US" dirty="0" smtClean="0"/>
              <a:t>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b="1" dirty="0" smtClean="0">
                <a:solidFill>
                  <a:schemeClr val="accent2"/>
                </a:solidFill>
              </a:rPr>
              <a:t>session-factory </a:t>
            </a:r>
            <a:r>
              <a:rPr lang="en-US" dirty="0" smtClean="0"/>
              <a:t>properties</a:t>
            </a:r>
          </a:p>
          <a:p>
            <a:pPr lvl="2"/>
            <a:r>
              <a:rPr lang="en-US" b="1" dirty="0" err="1" smtClean="0">
                <a:solidFill>
                  <a:schemeClr val="accent2"/>
                </a:solidFill>
              </a:rPr>
              <a:t>connection.driver_class</a:t>
            </a:r>
            <a:r>
              <a:rPr lang="en-US" dirty="0" smtClean="0"/>
              <a:t> – specific connection driver class (e.g., </a:t>
            </a:r>
            <a:r>
              <a:rPr lang="en-US" dirty="0" err="1" smtClean="0"/>
              <a:t>NHibernate.Driver.SqlClientDriver</a:t>
            </a:r>
            <a:r>
              <a:rPr lang="en-US" dirty="0" smtClean="0"/>
              <a:t>)</a:t>
            </a:r>
          </a:p>
          <a:p>
            <a:pPr lvl="2"/>
            <a:r>
              <a:rPr lang="en-US" b="1" dirty="0" err="1" smtClean="0">
                <a:solidFill>
                  <a:schemeClr val="accent2"/>
                </a:solidFill>
              </a:rPr>
              <a:t>connection.connection_string</a:t>
            </a:r>
            <a:r>
              <a:rPr lang="en-US" dirty="0" smtClean="0"/>
              <a:t> – database connection string OR </a:t>
            </a:r>
            <a:r>
              <a:rPr lang="en-US" b="1" dirty="0" err="1" smtClean="0">
                <a:solidFill>
                  <a:schemeClr val="accent2"/>
                </a:solidFill>
              </a:rPr>
              <a:t>connection.connection_string_name</a:t>
            </a:r>
            <a:r>
              <a:rPr lang="en-US" dirty="0" smtClean="0"/>
              <a:t> – if your connection string is defined in App/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dialect</a:t>
            </a:r>
            <a:r>
              <a:rPr lang="en-US" dirty="0" smtClean="0"/>
              <a:t> – specific SQL language implementation provider (e.g., NHibernate.Dialect.MsSql2005Dialect)</a:t>
            </a:r>
          </a:p>
          <a:p>
            <a:pPr lvl="2"/>
            <a:r>
              <a:rPr lang="en-US" b="1" dirty="0" err="1" smtClean="0">
                <a:solidFill>
                  <a:schemeClr val="accent2"/>
                </a:solidFill>
              </a:rPr>
              <a:t>proxyfactory.factory_class</a:t>
            </a:r>
            <a:r>
              <a:rPr lang="en-US" dirty="0" smtClean="0"/>
              <a:t> – proxy class to use for lazy-loading (e.g., </a:t>
            </a:r>
            <a:r>
              <a:rPr lang="en-US" dirty="0" err="1" smtClean="0"/>
              <a:t>NHibernate.ByteCode.Castle.ProxyFactoryFactory</a:t>
            </a:r>
            <a:r>
              <a:rPr lang="en-US" dirty="0" smtClean="0"/>
              <a:t>, </a:t>
            </a:r>
            <a:r>
              <a:rPr lang="en-US" dirty="0" err="1" smtClean="0"/>
              <a:t>NHibernate.ByteCode.Castle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lvl="2"/>
            <a:r>
              <a:rPr lang="en-US" b="1" dirty="0" err="1" smtClean="0">
                <a:solidFill>
                  <a:schemeClr val="accent2"/>
                </a:solidFill>
              </a:rPr>
              <a:t>current_session_context_class</a:t>
            </a:r>
            <a:r>
              <a:rPr lang="en-US" dirty="0" smtClean="0"/>
              <a:t> – class used to bind a session to a given context (e.g., “web” = </a:t>
            </a:r>
            <a:r>
              <a:rPr lang="en-US" dirty="0" err="1" smtClean="0"/>
              <a:t>HttpContext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Other properties affecting caching, joins, ADO.NET configuration, query interpretation, etc.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session-factory</a:t>
            </a:r>
            <a:r>
              <a:rPr lang="en-US" dirty="0" smtClean="0"/>
              <a:t> mapping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assembly</a:t>
            </a:r>
            <a:r>
              <a:rPr lang="en-US" dirty="0" smtClean="0"/>
              <a:t> – location of NHibernate entity mapping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the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ASP.NET/MVC </a:t>
            </a:r>
            <a:r>
              <a:rPr lang="en-US" dirty="0" err="1" smtClean="0"/>
              <a:t>Global.asax</a:t>
            </a:r>
            <a:endParaRPr lang="en-US" dirty="0" smtClean="0"/>
          </a:p>
          <a:p>
            <a:pPr lvl="1"/>
            <a:r>
              <a:rPr lang="en-US" dirty="0" err="1" smtClean="0"/>
              <a:t>Application_Start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Create instance of </a:t>
            </a:r>
            <a:r>
              <a:rPr lang="en-US" b="1" dirty="0" err="1" smtClean="0">
                <a:solidFill>
                  <a:schemeClr val="accent2"/>
                </a:solidFill>
              </a:rPr>
              <a:t>ISessionFactory</a:t>
            </a:r>
            <a:endParaRPr lang="en-US" b="1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err="1" smtClean="0"/>
              <a:t>Application_BeginRequest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Open </a:t>
            </a:r>
            <a:r>
              <a:rPr lang="en-US" b="1" dirty="0" err="1" smtClean="0">
                <a:solidFill>
                  <a:schemeClr val="accent2"/>
                </a:solidFill>
              </a:rPr>
              <a:t>ISession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instance</a:t>
            </a:r>
          </a:p>
          <a:p>
            <a:pPr lvl="2"/>
            <a:r>
              <a:rPr lang="en-US" dirty="0" smtClean="0"/>
              <a:t>Bind session to </a:t>
            </a:r>
            <a:r>
              <a:rPr lang="en-US" dirty="0" err="1" smtClean="0"/>
              <a:t>ManagedWebSessionContext</a:t>
            </a:r>
            <a:endParaRPr lang="en-US" dirty="0" smtClean="0"/>
          </a:p>
          <a:p>
            <a:pPr lvl="1"/>
            <a:r>
              <a:rPr lang="en-US" dirty="0" err="1" smtClean="0"/>
              <a:t>Application_EndRequest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Unbind session from </a:t>
            </a:r>
            <a:r>
              <a:rPr lang="en-US" dirty="0" err="1" smtClean="0"/>
              <a:t>ManagedWebSessionContext</a:t>
            </a:r>
            <a:endParaRPr lang="en-US" dirty="0" smtClean="0"/>
          </a:p>
          <a:p>
            <a:pPr lvl="2"/>
            <a:r>
              <a:rPr lang="en-US" dirty="0" smtClean="0"/>
              <a:t>Flush and close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lvl="1"/>
            <a:r>
              <a:rPr lang="en-US" dirty="0" err="1" smtClean="0"/>
              <a:t>Application_End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Close the session factory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general</a:t>
            </a:r>
          </a:p>
          <a:p>
            <a:pPr lvl="2"/>
            <a:r>
              <a:rPr lang="en-US" dirty="0" smtClean="0"/>
              <a:t>The session factory should live as long as the application does</a:t>
            </a:r>
          </a:p>
          <a:p>
            <a:pPr lvl="2"/>
            <a:r>
              <a:rPr lang="en-US" dirty="0" smtClean="0"/>
              <a:t>An open session should live as long as a request is active</a:t>
            </a:r>
          </a:p>
          <a:p>
            <a:pPr lvl="2"/>
            <a:r>
              <a:rPr lang="en-US" dirty="0" smtClean="0"/>
              <a:t>A transaction should live as long as a “unit of work” is being executed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16" y="1373902"/>
            <a:ext cx="5316384" cy="4978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0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79" y="1447800"/>
            <a:ext cx="6615567" cy="473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396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Entities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3505199" cy="4469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220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r>
              <a:rPr lang="en-US" dirty="0" smtClean="0"/>
              <a:t> Mapping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303644"/>
              </p:ext>
            </p:extLst>
          </p:nvPr>
        </p:nvGraphicFramePr>
        <p:xfrm>
          <a:off x="457200" y="1600200"/>
          <a:ext cx="8229600" cy="3845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/>
                <a:gridCol w="1676400"/>
                <a:gridCol w="21336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XML HBM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Fairly easy to edit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XSD schema provides </a:t>
                      </a:r>
                      <a:r>
                        <a:rPr lang="en-US" dirty="0" err="1" smtClean="0"/>
                        <a:t>intellisense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Convention</a:t>
                      </a:r>
                      <a:r>
                        <a:rPr lang="en-US" baseline="0" dirty="0" smtClean="0"/>
                        <a:t> driven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It’s XML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Automatic refactoring</a:t>
                      </a:r>
                      <a:r>
                        <a:rPr lang="en-US" baseline="0" dirty="0" smtClean="0"/>
                        <a:t> unavailable without third-party tools like </a:t>
                      </a:r>
                      <a:r>
                        <a:rPr lang="en-US" baseline="0" dirty="0" err="1" smtClean="0"/>
                        <a:t>ReSharper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FluentNHibernate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DLL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Intuitive interface for simple mappings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Refactoring</a:t>
                      </a:r>
                      <a:r>
                        <a:rPr lang="en-US" baseline="0" dirty="0" smtClean="0"/>
                        <a:t> support out of the 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Does</a:t>
                      </a:r>
                      <a:r>
                        <a:rPr lang="en-US" baseline="0" dirty="0" smtClean="0"/>
                        <a:t> not support all mapping features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Complex mappings can be difficult to read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1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definition</a:t>
            </a:r>
          </a:p>
          <a:p>
            <a:pPr lvl="1"/>
            <a:r>
              <a:rPr lang="en-US" dirty="0" smtClean="0"/>
              <a:t>Mapping is </a:t>
            </a:r>
            <a:r>
              <a:rPr lang="en-US" b="1" i="1" dirty="0" smtClean="0"/>
              <a:t>domain-centric, not data-centric</a:t>
            </a:r>
            <a:endParaRPr lang="en-US" dirty="0" smtClean="0"/>
          </a:p>
          <a:p>
            <a:pPr lvl="1"/>
            <a:r>
              <a:rPr lang="en-US" dirty="0" smtClean="0"/>
              <a:t>Special ID column and ID generator</a:t>
            </a:r>
          </a:p>
          <a:p>
            <a:pPr lvl="1"/>
            <a:r>
              <a:rPr lang="en-US" dirty="0" smtClean="0"/>
              <a:t>Property definitions (convention-driven)</a:t>
            </a:r>
          </a:p>
          <a:p>
            <a:pPr lvl="2"/>
            <a:r>
              <a:rPr lang="en-US" dirty="0" smtClean="0"/>
              <a:t>Scalar properties</a:t>
            </a:r>
          </a:p>
          <a:p>
            <a:pPr lvl="2"/>
            <a:r>
              <a:rPr lang="en-US" dirty="0" smtClean="0"/>
              <a:t>Entity properties</a:t>
            </a:r>
          </a:p>
          <a:p>
            <a:pPr lvl="3"/>
            <a:r>
              <a:rPr lang="en-US" dirty="0" smtClean="0"/>
              <a:t>Relationship</a:t>
            </a:r>
          </a:p>
          <a:p>
            <a:pPr lvl="1"/>
            <a:r>
              <a:rPr lang="en-US" dirty="0" smtClean="0"/>
              <a:t>Collection property definitions</a:t>
            </a:r>
          </a:p>
          <a:p>
            <a:pPr lvl="2"/>
            <a:r>
              <a:rPr lang="en-US" dirty="0" smtClean="0"/>
              <a:t>Relationship</a:t>
            </a:r>
          </a:p>
          <a:p>
            <a:pPr lvl="2"/>
            <a:r>
              <a:rPr lang="en-US" dirty="0" smtClean="0"/>
              <a:t>Key column</a:t>
            </a:r>
          </a:p>
        </p:txBody>
      </p:sp>
    </p:spTree>
    <p:extLst>
      <p:ext uri="{BB962C8B-B14F-4D97-AF65-F5344CB8AC3E}">
        <p14:creationId xmlns:p14="http://schemas.microsoft.com/office/powerpoint/2010/main" val="26886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software</a:t>
            </a:r>
          </a:p>
          <a:p>
            <a:r>
              <a:rPr lang="en-US" dirty="0" smtClean="0"/>
              <a:t>Object relational mapper (ORM)</a:t>
            </a:r>
          </a:p>
          <a:p>
            <a:r>
              <a:rPr lang="en-US" dirty="0" smtClean="0"/>
              <a:t>.NET port of Hibernate (Java ORM)</a:t>
            </a:r>
          </a:p>
          <a:p>
            <a:r>
              <a:rPr lang="en-US" dirty="0" smtClean="0"/>
              <a:t>Awesome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lvl="1"/>
            <a:r>
              <a:rPr lang="en-US" dirty="0" smtClean="0"/>
              <a:t>Subclass definitions</a:t>
            </a:r>
          </a:p>
          <a:p>
            <a:pPr lvl="1"/>
            <a:endParaRPr lang="en-US" dirty="0"/>
          </a:p>
          <a:p>
            <a:r>
              <a:rPr lang="en-US" dirty="0" smtClean="0"/>
              <a:t>Mapping files</a:t>
            </a:r>
          </a:p>
          <a:p>
            <a:pPr lvl="1"/>
            <a:r>
              <a:rPr lang="en-US" dirty="0" smtClean="0"/>
              <a:t>[EntityName].hbm.xml</a:t>
            </a:r>
          </a:p>
          <a:p>
            <a:pPr lvl="1"/>
            <a:r>
              <a:rPr lang="en-US" dirty="0" smtClean="0"/>
              <a:t>Must be embedded resources in containing assembly</a:t>
            </a:r>
          </a:p>
          <a:p>
            <a:pPr lvl="1"/>
            <a:r>
              <a:rPr lang="en-US" dirty="0" smtClean="0"/>
              <a:t>Mapping assembly defined in </a:t>
            </a:r>
            <a:r>
              <a:rPr lang="en-US" dirty="0" err="1" smtClean="0"/>
              <a:t>config</a:t>
            </a:r>
            <a:r>
              <a:rPr lang="en-US" dirty="0" smtClean="0"/>
              <a:t> file, or individual mapped files may be added during session factory configuration</a:t>
            </a:r>
          </a:p>
          <a:p>
            <a:pPr lvl="1"/>
            <a:r>
              <a:rPr lang="en-US" dirty="0" err="1" smtClean="0"/>
              <a:t>Intellisense</a:t>
            </a:r>
            <a:r>
              <a:rPr lang="en-US" dirty="0" smtClean="0"/>
              <a:t> provided by XSD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89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r>
              <a:rPr lang="en-US" dirty="0" smtClean="0"/>
              <a:t> Query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724823"/>
              </p:ext>
            </p:extLst>
          </p:nvPr>
        </p:nvGraphicFramePr>
        <p:xfrm>
          <a:off x="457200" y="1600200"/>
          <a:ext cx="8153399" cy="3662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53569"/>
                <a:gridCol w="1280231"/>
                <a:gridCol w="2133600"/>
                <a:gridCol w="2285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HQL (Hibernate Query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Easy to construct complex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String-based,</a:t>
                      </a:r>
                      <a:r>
                        <a:rPr lang="en-US" baseline="0" dirty="0" smtClean="0"/>
                        <a:t> not strong typed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Strong</a:t>
                      </a:r>
                      <a:r>
                        <a:rPr lang="en-US" baseline="0" dirty="0" smtClean="0"/>
                        <a:t> typed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Incredibly robust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Learning curve</a:t>
                      </a:r>
                      <a:r>
                        <a:rPr lang="en-US" baseline="0" dirty="0" smtClean="0"/>
                        <a:t> can be difficult at first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NHibernate.Linq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DLL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Strong</a:t>
                      </a:r>
                      <a:r>
                        <a:rPr lang="en-US" baseline="0" dirty="0" smtClean="0"/>
                        <a:t> typed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Intuitive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Lacks</a:t>
                      </a:r>
                      <a:r>
                        <a:rPr lang="en-US" baseline="0" dirty="0" smtClean="0"/>
                        <a:t> some features of Criteria API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External assembly unsigned, and sources not available (!)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API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ICriteria</a:t>
            </a:r>
            <a:endParaRPr lang="en-US" b="1" dirty="0" smtClean="0"/>
          </a:p>
          <a:p>
            <a:pPr lvl="1"/>
            <a:r>
              <a:rPr lang="en-US" dirty="0" smtClean="0"/>
              <a:t>A base entity “query” interface to which “criterion” expressions may be attached</a:t>
            </a:r>
          </a:p>
          <a:p>
            <a:pPr lvl="1"/>
            <a:r>
              <a:rPr lang="en-US" dirty="0" smtClean="0"/>
              <a:t>Usage: </a:t>
            </a:r>
            <a:r>
              <a:rPr lang="en-US" dirty="0" err="1" smtClean="0"/>
              <a:t>ISession.CreateCriteria</a:t>
            </a:r>
            <a:r>
              <a:rPr lang="en-US" dirty="0" smtClean="0"/>
              <a:t>&lt;</a:t>
            </a:r>
            <a:r>
              <a:rPr lang="en-US" dirty="0" err="1" smtClean="0"/>
              <a:t>TEntity</a:t>
            </a:r>
            <a:r>
              <a:rPr lang="en-US" dirty="0" smtClean="0"/>
              <a:t>&gt;()</a:t>
            </a:r>
          </a:p>
          <a:p>
            <a:pPr lvl="1"/>
            <a:r>
              <a:rPr lang="en-US" dirty="0" smtClean="0"/>
              <a:t>May be nested if criterion expressions or projections need to be added to other entities in the entity object’s graph</a:t>
            </a:r>
          </a:p>
          <a:p>
            <a:r>
              <a:rPr lang="en-US" b="1" dirty="0" err="1" smtClean="0"/>
              <a:t>ICriterion</a:t>
            </a:r>
            <a:r>
              <a:rPr lang="en-US" dirty="0" smtClean="0"/>
              <a:t> </a:t>
            </a:r>
            <a:r>
              <a:rPr lang="en-US" dirty="0"/>
              <a:t>(where, and, equals, in, etc.) </a:t>
            </a:r>
            <a:endParaRPr lang="en-US" dirty="0" smtClean="0"/>
          </a:p>
          <a:p>
            <a:pPr lvl="1"/>
            <a:r>
              <a:rPr lang="en-US" dirty="0" smtClean="0"/>
              <a:t>A condition added to a criteria to produce a result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63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lvl="1"/>
            <a:r>
              <a:rPr lang="en-US" b="1" dirty="0" err="1" smtClean="0">
                <a:solidFill>
                  <a:schemeClr val="accent2"/>
                </a:solidFill>
              </a:rPr>
              <a:t>NHibernate.Criterion.Restrictions</a:t>
            </a:r>
            <a:r>
              <a:rPr lang="en-US" dirty="0" smtClean="0"/>
              <a:t> provides access to common criterions</a:t>
            </a:r>
          </a:p>
          <a:p>
            <a:pPr lvl="1"/>
            <a:r>
              <a:rPr lang="en-US" dirty="0" smtClean="0"/>
              <a:t>Usage: </a:t>
            </a:r>
            <a:r>
              <a:rPr lang="en-US" dirty="0" err="1" smtClean="0"/>
              <a:t>ICriteria.Add</a:t>
            </a:r>
            <a:r>
              <a:rPr lang="en-US" dirty="0" smtClean="0"/>
              <a:t>(</a:t>
            </a:r>
            <a:r>
              <a:rPr lang="en-US" dirty="0" err="1" smtClean="0"/>
              <a:t>Restrictions.Eq</a:t>
            </a:r>
            <a:r>
              <a:rPr lang="en-US" dirty="0" smtClean="0"/>
              <a:t>(…))</a:t>
            </a:r>
          </a:p>
          <a:p>
            <a:r>
              <a:rPr lang="en-US" b="1" dirty="0" err="1" smtClean="0"/>
              <a:t>IProjection</a:t>
            </a:r>
            <a:r>
              <a:rPr lang="en-US" dirty="0" smtClean="0"/>
              <a:t> (row count, distinct, min, max, etc.)</a:t>
            </a:r>
          </a:p>
          <a:p>
            <a:pPr lvl="1"/>
            <a:r>
              <a:rPr lang="en-US" dirty="0" smtClean="0"/>
              <a:t>Used to perform aggregate operations on a criteria query</a:t>
            </a:r>
          </a:p>
          <a:p>
            <a:pPr lvl="1"/>
            <a:r>
              <a:rPr lang="en-US" b="1" dirty="0" err="1" smtClean="0">
                <a:solidFill>
                  <a:schemeClr val="accent2"/>
                </a:solidFill>
              </a:rPr>
              <a:t>NHibernate.Criterion.Projections</a:t>
            </a:r>
            <a:r>
              <a:rPr lang="en-US" dirty="0" smtClean="0"/>
              <a:t> provides access to common projections</a:t>
            </a:r>
          </a:p>
          <a:p>
            <a:pPr lvl="1"/>
            <a:r>
              <a:rPr lang="en-US" dirty="0" smtClean="0"/>
              <a:t>Usage: </a:t>
            </a:r>
            <a:r>
              <a:rPr lang="en-US" dirty="0" err="1" smtClean="0"/>
              <a:t>ICriteria.SetProjection</a:t>
            </a:r>
            <a:r>
              <a:rPr lang="en-US" dirty="0" smtClean="0"/>
              <a:t>(</a:t>
            </a:r>
            <a:r>
              <a:rPr lang="en-US" dirty="0" err="1" smtClean="0"/>
              <a:t>Projections.Max</a:t>
            </a:r>
            <a:r>
              <a:rPr lang="en-US" dirty="0" smtClean="0"/>
              <a:t>(…))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CoffeeShopMVC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4953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46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Reading</a:t>
            </a:r>
          </a:p>
          <a:p>
            <a:pPr lvl="1"/>
            <a:r>
              <a:rPr lang="en-US" dirty="0" smtClean="0"/>
              <a:t>NHibernate </a:t>
            </a:r>
            <a:r>
              <a:rPr lang="en-US" dirty="0"/>
              <a:t>documentation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www.nhforge.org/doc/nh/en/index.html</a:t>
            </a:r>
            <a:endParaRPr lang="en-US" dirty="0" smtClean="0"/>
          </a:p>
          <a:p>
            <a:pPr lvl="1"/>
            <a:r>
              <a:rPr lang="en-US" dirty="0" err="1" smtClean="0"/>
              <a:t>Ayende</a:t>
            </a:r>
            <a:r>
              <a:rPr lang="en-US" dirty="0" smtClean="0"/>
              <a:t> </a:t>
            </a:r>
            <a:r>
              <a:rPr lang="en-US" dirty="0" err="1" smtClean="0"/>
              <a:t>Rahien’s</a:t>
            </a:r>
            <a:r>
              <a:rPr lang="en-US" dirty="0"/>
              <a:t> blog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ayende.com/blog/default.aspx</a:t>
            </a:r>
            <a:endParaRPr lang="en-US" dirty="0" smtClean="0"/>
          </a:p>
          <a:p>
            <a:pPr lvl="1"/>
            <a:r>
              <a:rPr lang="en-US" dirty="0" smtClean="0"/>
              <a:t>NHibernate </a:t>
            </a:r>
            <a:r>
              <a:rPr lang="en-US" dirty="0"/>
              <a:t>in Action (book) </a:t>
            </a:r>
            <a:r>
              <a:rPr lang="en-US" dirty="0">
                <a:hlinkClick r:id="rId4"/>
              </a:rPr>
              <a:t>http://manning.com/kuate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Watching</a:t>
            </a:r>
          </a:p>
          <a:p>
            <a:pPr lvl="1"/>
            <a:r>
              <a:rPr lang="en-US" dirty="0" smtClean="0"/>
              <a:t>Mastering NHibernate (</a:t>
            </a:r>
            <a:r>
              <a:rPr lang="en-US" dirty="0" err="1" smtClean="0"/>
              <a:t>TekPub</a:t>
            </a:r>
            <a:r>
              <a:rPr lang="en-US" dirty="0"/>
              <a:t>)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tekpub.com/production/nhibernate</a:t>
            </a:r>
            <a:endParaRPr lang="en-US" dirty="0" smtClean="0"/>
          </a:p>
          <a:p>
            <a:pPr lvl="1"/>
            <a:r>
              <a:rPr lang="en-US" dirty="0" smtClean="0"/>
              <a:t>Summer of NHibernate </a:t>
            </a:r>
            <a:r>
              <a:rPr lang="en-US" dirty="0">
                <a:hlinkClick r:id="rId6"/>
              </a:rPr>
              <a:t>http://www.summerofnhibernate.com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Moving Parts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4" y="2039828"/>
            <a:ext cx="2438400" cy="35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901" y="2039828"/>
            <a:ext cx="4759599" cy="350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4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Configuration</a:t>
            </a:r>
            <a:r>
              <a:rPr lang="en-US" dirty="0" smtClean="0"/>
              <a:t> – a set of directives that determine how NHibernate behaves</a:t>
            </a:r>
          </a:p>
          <a:p>
            <a:r>
              <a:rPr lang="en-US" b="1" dirty="0" smtClean="0"/>
              <a:t>Session</a:t>
            </a:r>
            <a:r>
              <a:rPr lang="en-US" dirty="0" smtClean="0"/>
              <a:t> – mapped entities are retrieved from, and attached to, an active session</a:t>
            </a:r>
          </a:p>
          <a:p>
            <a:r>
              <a:rPr lang="en-US" b="1" dirty="0" smtClean="0"/>
              <a:t>Session factory</a:t>
            </a:r>
            <a:r>
              <a:rPr lang="en-US" dirty="0" smtClean="0"/>
              <a:t> – uses a specified configuration to create sessions</a:t>
            </a:r>
          </a:p>
          <a:p>
            <a:r>
              <a:rPr lang="en-US" b="1" dirty="0" smtClean="0"/>
              <a:t>Transaction</a:t>
            </a:r>
            <a:r>
              <a:rPr lang="en-US" dirty="0" smtClean="0"/>
              <a:t> – a grouped series of one or more actions (queries) performed against a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b="1" dirty="0" smtClean="0"/>
              <a:t>Transient object </a:t>
            </a:r>
            <a:r>
              <a:rPr lang="en-US" dirty="0" smtClean="0"/>
              <a:t>– an object that has no persistence</a:t>
            </a:r>
          </a:p>
          <a:p>
            <a:r>
              <a:rPr lang="en-US" b="1" dirty="0" smtClean="0"/>
              <a:t>Persistent object </a:t>
            </a:r>
            <a:r>
              <a:rPr lang="en-US" dirty="0" smtClean="0"/>
              <a:t>– an object that is mapped to a record in the data store, and is managed by the NHibernate session; NHibernate </a:t>
            </a:r>
            <a:r>
              <a:rPr lang="en-US" i="1" dirty="0" smtClean="0"/>
              <a:t>guarantees </a:t>
            </a:r>
            <a:r>
              <a:rPr lang="en-US" dirty="0"/>
              <a:t>that </a:t>
            </a:r>
            <a:r>
              <a:rPr lang="en-US" dirty="0">
                <a:solidFill>
                  <a:schemeClr val="accent2"/>
                </a:solidFill>
              </a:rPr>
              <a:t>persistent identity is equivalent to CLR identity</a:t>
            </a:r>
            <a:r>
              <a:rPr lang="en-US" dirty="0"/>
              <a:t> (in-memory location of the object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Detached object </a:t>
            </a:r>
            <a:r>
              <a:rPr lang="en-US" dirty="0" smtClean="0"/>
              <a:t>– a persistent object that is no longer associated with an active session (via serialization, closed session,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SourceForge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http://sourceforge.net/projects/nhibernate/</a:t>
            </a:r>
            <a:endParaRPr lang="en-US" dirty="0" smtClean="0"/>
          </a:p>
          <a:p>
            <a:r>
              <a:rPr lang="en-US" dirty="0" err="1" smtClean="0"/>
              <a:t>NHForge</a:t>
            </a:r>
            <a:r>
              <a:rPr lang="en-US" dirty="0" smtClean="0"/>
              <a:t> - </a:t>
            </a:r>
            <a:r>
              <a:rPr lang="en-US" dirty="0" smtClean="0">
                <a:hlinkClick r:id="rId3"/>
              </a:rPr>
              <a:t>http://nhforge.org/media/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9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NH Assemblies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binaries</a:t>
            </a:r>
          </a:p>
          <a:p>
            <a:pPr lvl="1"/>
            <a:r>
              <a:rPr lang="en-US" dirty="0" smtClean="0"/>
              <a:t>NHibernate.dll</a:t>
            </a:r>
          </a:p>
          <a:p>
            <a:pPr lvl="1"/>
            <a:r>
              <a:rPr lang="en-US" dirty="0" smtClean="0"/>
              <a:t>Antlr3.Runtime.dll (used for parsing and interpreting HQL)</a:t>
            </a:r>
          </a:p>
          <a:p>
            <a:pPr lvl="1"/>
            <a:r>
              <a:rPr lang="en-US" dirty="0" smtClean="0"/>
              <a:t>Iesi.Collections.dll (adds support for specialized collections)</a:t>
            </a:r>
          </a:p>
          <a:p>
            <a:pPr lvl="1"/>
            <a:r>
              <a:rPr lang="en-US" dirty="0" smtClean="0"/>
              <a:t>Log4net.dll (logging support for NHibernate)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25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Optional Castle binaries for lazy loading</a:t>
            </a:r>
          </a:p>
          <a:p>
            <a:pPr lvl="1"/>
            <a:r>
              <a:rPr lang="en-US" dirty="0" smtClean="0"/>
              <a:t>Castle.Core.dll</a:t>
            </a:r>
          </a:p>
          <a:p>
            <a:pPr lvl="1"/>
            <a:r>
              <a:rPr lang="en-US" dirty="0" smtClean="0"/>
              <a:t>Castle.DynamicProxy2.dll</a:t>
            </a:r>
          </a:p>
          <a:p>
            <a:pPr lvl="1"/>
            <a:r>
              <a:rPr lang="en-US" dirty="0" smtClean="0"/>
              <a:t>NHibernate.ByteCode.Castle.dll</a:t>
            </a:r>
          </a:p>
          <a:p>
            <a:pPr lvl="1"/>
            <a:endParaRPr lang="en-US" dirty="0"/>
          </a:p>
          <a:p>
            <a:r>
              <a:rPr lang="en-US" dirty="0" smtClean="0"/>
              <a:t>Other lazy loading providers</a:t>
            </a:r>
          </a:p>
          <a:p>
            <a:pPr lvl="1"/>
            <a:r>
              <a:rPr lang="en-US" dirty="0" err="1" smtClean="0"/>
              <a:t>LinFu</a:t>
            </a:r>
            <a:endParaRPr lang="en-US" dirty="0" smtClean="0"/>
          </a:p>
          <a:p>
            <a:pPr lvl="1"/>
            <a:r>
              <a:rPr lang="en-US" dirty="0" smtClean="0"/>
              <a:t>Spring</a:t>
            </a:r>
          </a:p>
        </p:txBody>
      </p:sp>
    </p:spTree>
    <p:extLst>
      <p:ext uri="{BB962C8B-B14F-4D97-AF65-F5344CB8AC3E}">
        <p14:creationId xmlns:p14="http://schemas.microsoft.com/office/powerpoint/2010/main" val="266496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configuration file</a:t>
            </a:r>
          </a:p>
          <a:p>
            <a:r>
              <a:rPr lang="en-US" dirty="0" smtClean="0"/>
              <a:t>Set configuration directives</a:t>
            </a:r>
          </a:p>
          <a:p>
            <a:r>
              <a:rPr lang="en-US" dirty="0" smtClean="0"/>
              <a:t>Initialize session 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794</Words>
  <Application>Microsoft Office PowerPoint</Application>
  <PresentationFormat>On-screen Show (4:3)</PresentationFormat>
  <Paragraphs>153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Introduction to NHibernate</vt:lpstr>
      <vt:lpstr>What is NHibernate</vt:lpstr>
      <vt:lpstr>The Moving Parts</vt:lpstr>
      <vt:lpstr>Concepts</vt:lpstr>
      <vt:lpstr>PowerPoint Presentation</vt:lpstr>
      <vt:lpstr>Getting NHibernate</vt:lpstr>
      <vt:lpstr>Referencing NH Assemblies</vt:lpstr>
      <vt:lpstr>PowerPoint Presentation</vt:lpstr>
      <vt:lpstr>Configuring NHibernate</vt:lpstr>
      <vt:lpstr>Configuration Directive Location</vt:lpstr>
      <vt:lpstr>hibernate-configuration Directives</vt:lpstr>
      <vt:lpstr>PowerPoint Presentation</vt:lpstr>
      <vt:lpstr>Initializing the Session</vt:lpstr>
      <vt:lpstr>PowerPoint Presentation</vt:lpstr>
      <vt:lpstr>Domain Model</vt:lpstr>
      <vt:lpstr>Data Model</vt:lpstr>
      <vt:lpstr>Mapping Entities</vt:lpstr>
      <vt:lpstr>NHibernate Mapping Methods</vt:lpstr>
      <vt:lpstr>Mapping Basics</vt:lpstr>
      <vt:lpstr>PowerPoint Presentation</vt:lpstr>
      <vt:lpstr>NHibernate Query Methods</vt:lpstr>
      <vt:lpstr>Criteria API Basics</vt:lpstr>
      <vt:lpstr>PowerPoint Presentation</vt:lpstr>
      <vt:lpstr>CoffeeShopMVC</vt:lpstr>
      <vt:lpstr>Resources</vt:lpstr>
    </vt:vector>
  </TitlesOfParts>
  <Company>Bitmesa,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Cloud</dc:creator>
  <cp:lastModifiedBy>Nicholas Cloud</cp:lastModifiedBy>
  <cp:revision>44</cp:revision>
  <dcterms:created xsi:type="dcterms:W3CDTF">2010-10-02T20:02:56Z</dcterms:created>
  <dcterms:modified xsi:type="dcterms:W3CDTF">2010-10-20T23:45:40Z</dcterms:modified>
</cp:coreProperties>
</file>