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3" r:id="rId6"/>
    <p:sldId id="261" r:id="rId7"/>
    <p:sldId id="259" r:id="rId8"/>
    <p:sldId id="262" r:id="rId9"/>
    <p:sldId id="264" r:id="rId10"/>
    <p:sldId id="265" r:id="rId11"/>
    <p:sldId id="266" r:id="rId12"/>
    <p:sldId id="341" r:id="rId13"/>
    <p:sldId id="267" r:id="rId14"/>
    <p:sldId id="340" r:id="rId15"/>
    <p:sldId id="268" r:id="rId16"/>
    <p:sldId id="269" r:id="rId17"/>
    <p:sldId id="270" r:id="rId18"/>
    <p:sldId id="271" r:id="rId19"/>
    <p:sldId id="272" r:id="rId20"/>
    <p:sldId id="273" r:id="rId21"/>
    <p:sldId id="274" r:id="rId22"/>
    <p:sldId id="275" r:id="rId23"/>
    <p:sldId id="276" r:id="rId24"/>
    <p:sldId id="342" r:id="rId25"/>
    <p:sldId id="277" r:id="rId26"/>
    <p:sldId id="278" r:id="rId27"/>
    <p:sldId id="279" r:id="rId28"/>
    <p:sldId id="343" r:id="rId29"/>
    <p:sldId id="289" r:id="rId30"/>
    <p:sldId id="280" r:id="rId31"/>
    <p:sldId id="281" r:id="rId32"/>
    <p:sldId id="282" r:id="rId33"/>
    <p:sldId id="283" r:id="rId34"/>
    <p:sldId id="284" r:id="rId35"/>
    <p:sldId id="285" r:id="rId36"/>
    <p:sldId id="286" r:id="rId37"/>
    <p:sldId id="287" r:id="rId38"/>
    <p:sldId id="333" r:id="rId39"/>
    <p:sldId id="291" r:id="rId40"/>
    <p:sldId id="290" r:id="rId41"/>
    <p:sldId id="292" r:id="rId42"/>
    <p:sldId id="293" r:id="rId43"/>
    <p:sldId id="323" r:id="rId44"/>
    <p:sldId id="326" r:id="rId45"/>
    <p:sldId id="324" r:id="rId46"/>
    <p:sldId id="294" r:id="rId47"/>
    <p:sldId id="295" r:id="rId48"/>
    <p:sldId id="296" r:id="rId49"/>
    <p:sldId id="297" r:id="rId50"/>
    <p:sldId id="298" r:id="rId51"/>
    <p:sldId id="299" r:id="rId52"/>
    <p:sldId id="334" r:id="rId53"/>
    <p:sldId id="300" r:id="rId54"/>
    <p:sldId id="301" r:id="rId55"/>
    <p:sldId id="335" r:id="rId56"/>
    <p:sldId id="302" r:id="rId57"/>
    <p:sldId id="303" r:id="rId58"/>
    <p:sldId id="336" r:id="rId59"/>
    <p:sldId id="304" r:id="rId60"/>
    <p:sldId id="305" r:id="rId61"/>
    <p:sldId id="337" r:id="rId62"/>
    <p:sldId id="306" r:id="rId63"/>
    <p:sldId id="307" r:id="rId64"/>
    <p:sldId id="308" r:id="rId65"/>
    <p:sldId id="309" r:id="rId66"/>
    <p:sldId id="310" r:id="rId67"/>
    <p:sldId id="311" r:id="rId68"/>
    <p:sldId id="312" r:id="rId69"/>
    <p:sldId id="313" r:id="rId70"/>
    <p:sldId id="314" r:id="rId71"/>
    <p:sldId id="315" r:id="rId72"/>
    <p:sldId id="319" r:id="rId73"/>
    <p:sldId id="316" r:id="rId74"/>
    <p:sldId id="317" r:id="rId75"/>
    <p:sldId id="318" r:id="rId76"/>
    <p:sldId id="320" r:id="rId77"/>
    <p:sldId id="338" r:id="rId78"/>
    <p:sldId id="321" r:id="rId79"/>
    <p:sldId id="339" r:id="rId80"/>
    <p:sldId id="322" r:id="rId81"/>
    <p:sldId id="327" r:id="rId82"/>
    <p:sldId id="328" r:id="rId83"/>
    <p:sldId id="329" r:id="rId84"/>
    <p:sldId id="330" r:id="rId85"/>
    <p:sldId id="331" r:id="rId86"/>
    <p:sldId id="33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9" autoAdjust="0"/>
    <p:restoredTop sz="94660"/>
  </p:normalViewPr>
  <p:slideViewPr>
    <p:cSldViewPr showGuides="1">
      <p:cViewPr varScale="1">
        <p:scale>
          <a:sx n="106" d="100"/>
          <a:sy n="106" d="100"/>
        </p:scale>
        <p:origin x="-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7BDD80-D8E5-4A4F-B67C-769B3D77D04D}"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247811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BDD80-D8E5-4A4F-B67C-769B3D77D04D}"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380364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BDD80-D8E5-4A4F-B67C-769B3D77D04D}"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293485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7BDD80-D8E5-4A4F-B67C-769B3D77D04D}"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74615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7BDD80-D8E5-4A4F-B67C-769B3D77D04D}" type="datetimeFigureOut">
              <a:rPr lang="en-US" smtClean="0"/>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33758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7BDD80-D8E5-4A4F-B67C-769B3D77D04D}"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307239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7BDD80-D8E5-4A4F-B67C-769B3D77D04D}" type="datetimeFigureOut">
              <a:rPr lang="en-US" smtClean="0"/>
              <a:t>3/22/2011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413265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7BDD80-D8E5-4A4F-B67C-769B3D77D04D}" type="datetimeFigureOut">
              <a:rPr lang="en-US" smtClean="0"/>
              <a:t>3/22/2011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128621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BDD80-D8E5-4A4F-B67C-769B3D77D04D}" type="datetimeFigureOut">
              <a:rPr lang="en-US" smtClean="0"/>
              <a:t>3/22/2011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381148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BDD80-D8E5-4A4F-B67C-769B3D77D04D}"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120796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7BDD80-D8E5-4A4F-B67C-769B3D77D04D}" type="datetimeFigureOut">
              <a:rPr lang="en-US" smtClean="0"/>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F2DAE-317F-4B88-8270-FBB29E470F81}" type="slidenum">
              <a:rPr lang="en-US" smtClean="0"/>
              <a:t>‹#›</a:t>
            </a:fld>
            <a:endParaRPr lang="en-US"/>
          </a:p>
        </p:txBody>
      </p:sp>
    </p:spTree>
    <p:extLst>
      <p:ext uri="{BB962C8B-B14F-4D97-AF65-F5344CB8AC3E}">
        <p14:creationId xmlns:p14="http://schemas.microsoft.com/office/powerpoint/2010/main" val="336381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BDD80-D8E5-4A4F-B67C-769B3D77D04D}" type="datetimeFigureOut">
              <a:rPr lang="en-US" smtClean="0"/>
              <a:t>3/22/2011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F2DAE-317F-4B88-8270-FBB29E470F81}" type="slidenum">
              <a:rPr lang="en-US" smtClean="0"/>
              <a:t>‹#›</a:t>
            </a:fld>
            <a:endParaRPr lang="en-US"/>
          </a:p>
        </p:txBody>
      </p:sp>
    </p:spTree>
    <p:extLst>
      <p:ext uri="{BB962C8B-B14F-4D97-AF65-F5344CB8AC3E}">
        <p14:creationId xmlns:p14="http://schemas.microsoft.com/office/powerpoint/2010/main" val="1797549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www.albahari.com/threadin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952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F:\STL ALT.NET\2011-03-23 Threading\Tron Lego\Tr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508" y="2163763"/>
            <a:ext cx="6258983" cy="469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96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029200"/>
            <a:ext cx="8229600" cy="1143000"/>
          </a:xfrm>
        </p:spPr>
        <p:txBody>
          <a:bodyPr/>
          <a:lstStyle/>
          <a:p>
            <a:r>
              <a:rPr lang="en-US" b="1" dirty="0" smtClean="0"/>
              <a:t>CLR THREADS</a:t>
            </a:r>
            <a:endParaRPr lang="en-US" b="1" dirty="0"/>
          </a:p>
        </p:txBody>
      </p:sp>
      <p:pic>
        <p:nvPicPr>
          <p:cNvPr id="4098" name="Picture 2" descr="F:\STL ALT.NET\2011-03-23 Threading\Tron Lego\stronkbkc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371600"/>
            <a:ext cx="2922587" cy="368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961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sz="3800" b="1" dirty="0" smtClean="0"/>
              <a:t>The Thread Class</a:t>
            </a:r>
          </a:p>
          <a:p>
            <a:pPr marL="0" indent="0">
              <a:buNone/>
            </a:pPr>
            <a:endParaRPr lang="en-US" dirty="0" smtClean="0"/>
          </a:p>
          <a:p>
            <a:pPr marL="0" indent="0">
              <a:buNone/>
            </a:pPr>
            <a:r>
              <a:rPr lang="en-US" sz="3800" dirty="0" smtClean="0"/>
              <a:t>The </a:t>
            </a:r>
            <a:r>
              <a:rPr lang="en-US" sz="3800" dirty="0"/>
              <a:t>Thread class </a:t>
            </a:r>
            <a:r>
              <a:rPr lang="en-US" sz="3800" dirty="0" smtClean="0"/>
              <a:t>is the basic type for asynchronous operations in .NET.  It </a:t>
            </a:r>
            <a:r>
              <a:rPr lang="en-US" sz="3800" dirty="0"/>
              <a:t>exposes some important properties for analyzing thread information</a:t>
            </a:r>
            <a:r>
              <a:rPr lang="en-US" sz="3800" dirty="0" smtClean="0"/>
              <a:t>:</a:t>
            </a:r>
          </a:p>
          <a:p>
            <a:pPr marL="0" indent="0">
              <a:buNone/>
            </a:pPr>
            <a:endParaRPr lang="en-US" sz="3800" dirty="0" smtClean="0"/>
          </a:p>
          <a:p>
            <a:r>
              <a:rPr lang="en-US" sz="3800" dirty="0"/>
              <a:t>[static] </a:t>
            </a:r>
            <a:r>
              <a:rPr lang="en-US" sz="3800" b="1" dirty="0" err="1"/>
              <a:t>CurrentThread</a:t>
            </a:r>
            <a:r>
              <a:rPr lang="en-US" sz="3800" dirty="0"/>
              <a:t> -- returns the thread object for the currently executing </a:t>
            </a:r>
            <a:r>
              <a:rPr lang="en-US" sz="3800" dirty="0" smtClean="0"/>
              <a:t>thread</a:t>
            </a:r>
            <a:br>
              <a:rPr lang="en-US" sz="3800" dirty="0" smtClean="0"/>
            </a:br>
            <a:endParaRPr lang="en-US" sz="3800" dirty="0" smtClean="0"/>
          </a:p>
          <a:p>
            <a:r>
              <a:rPr lang="en-US" sz="3800" b="1" dirty="0" err="1"/>
              <a:t>IsAlive</a:t>
            </a:r>
            <a:r>
              <a:rPr lang="en-US" sz="3800" dirty="0"/>
              <a:t> -- indicates if the thread is </a:t>
            </a:r>
            <a:r>
              <a:rPr lang="en-US" sz="3800" dirty="0" smtClean="0"/>
              <a:t>running</a:t>
            </a:r>
            <a:br>
              <a:rPr lang="en-US" sz="3800" dirty="0" smtClean="0"/>
            </a:br>
            <a:endParaRPr lang="en-US" sz="3800" dirty="0" smtClean="0"/>
          </a:p>
          <a:p>
            <a:r>
              <a:rPr lang="en-US" sz="3800" b="1" dirty="0" err="1"/>
              <a:t>IsBackground</a:t>
            </a:r>
            <a:r>
              <a:rPr lang="en-US" sz="3800" dirty="0"/>
              <a:t> -- indicates if the thread is a foreground/background </a:t>
            </a:r>
            <a:r>
              <a:rPr lang="en-US" sz="3800" dirty="0" smtClean="0"/>
              <a:t>thread</a:t>
            </a:r>
            <a:endParaRPr lang="en-US" sz="3800" dirty="0" smtClean="0"/>
          </a:p>
        </p:txBody>
      </p:sp>
    </p:spTree>
    <p:extLst>
      <p:ext uri="{BB962C8B-B14F-4D97-AF65-F5344CB8AC3E}">
        <p14:creationId xmlns:p14="http://schemas.microsoft.com/office/powerpoint/2010/main" val="3044756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400" b="1" dirty="0" err="1"/>
              <a:t>IsThreadPoolThread</a:t>
            </a:r>
            <a:r>
              <a:rPr lang="en-US" sz="2400" dirty="0"/>
              <a:t> -- indicates if the thread is owned by the </a:t>
            </a:r>
            <a:r>
              <a:rPr lang="en-US" sz="2400" dirty="0" err="1" smtClean="0"/>
              <a:t>ThreadPool</a:t>
            </a:r>
            <a:r>
              <a:rPr lang="en-US" sz="2400" dirty="0" smtClean="0"/>
              <a:t/>
            </a:r>
            <a:br>
              <a:rPr lang="en-US" sz="2400" dirty="0" smtClean="0"/>
            </a:br>
            <a:endParaRPr lang="en-US" sz="2400" dirty="0"/>
          </a:p>
          <a:p>
            <a:r>
              <a:rPr lang="en-US" sz="2400" b="1" dirty="0" err="1" smtClean="0"/>
              <a:t>ManagedThreadId</a:t>
            </a:r>
            <a:r>
              <a:rPr lang="en-US" sz="2400" dirty="0" smtClean="0"/>
              <a:t> </a:t>
            </a:r>
            <a:r>
              <a:rPr lang="en-US" sz="2400" dirty="0"/>
              <a:t>-- the unique identifier assigned to the thread by the </a:t>
            </a:r>
            <a:r>
              <a:rPr lang="en-US" sz="2400" dirty="0" smtClean="0"/>
              <a:t>CLR</a:t>
            </a:r>
            <a:br>
              <a:rPr lang="en-US" sz="2400" dirty="0" smtClean="0"/>
            </a:br>
            <a:endParaRPr lang="en-US" sz="2400" dirty="0" smtClean="0"/>
          </a:p>
          <a:p>
            <a:r>
              <a:rPr lang="en-US" sz="2400" b="1" dirty="0" smtClean="0"/>
              <a:t>Name</a:t>
            </a:r>
            <a:r>
              <a:rPr lang="en-US" sz="2400" dirty="0" smtClean="0"/>
              <a:t> </a:t>
            </a:r>
            <a:r>
              <a:rPr lang="en-US" sz="2400" dirty="0"/>
              <a:t>-- a custom name (optionally) assigned to the thread at </a:t>
            </a:r>
            <a:r>
              <a:rPr lang="en-US" sz="2400" dirty="0" smtClean="0"/>
              <a:t>creation</a:t>
            </a:r>
            <a:br>
              <a:rPr lang="en-US" sz="2400" dirty="0" smtClean="0"/>
            </a:br>
            <a:endParaRPr lang="en-US" sz="2400" dirty="0" smtClean="0"/>
          </a:p>
          <a:p>
            <a:r>
              <a:rPr lang="en-US" sz="2400" b="1" dirty="0" smtClean="0"/>
              <a:t>Priority</a:t>
            </a:r>
            <a:r>
              <a:rPr lang="en-US" sz="2400" dirty="0" smtClean="0"/>
              <a:t> </a:t>
            </a:r>
            <a:r>
              <a:rPr lang="en-US" sz="2400" dirty="0"/>
              <a:t>-- a hint given to the thread scheduler to indicate the relative importance of the </a:t>
            </a:r>
            <a:r>
              <a:rPr lang="en-US" sz="2400" dirty="0" smtClean="0"/>
              <a:t>thread</a:t>
            </a:r>
            <a:br>
              <a:rPr lang="en-US" sz="2400" dirty="0" smtClean="0"/>
            </a:br>
            <a:endParaRPr lang="en-US" sz="2400" dirty="0"/>
          </a:p>
          <a:p>
            <a:r>
              <a:rPr lang="en-US" sz="2400" b="1" dirty="0" err="1" smtClean="0"/>
              <a:t>ThreadState</a:t>
            </a:r>
            <a:r>
              <a:rPr lang="en-US" sz="2400" dirty="0" smtClean="0"/>
              <a:t> </a:t>
            </a:r>
            <a:r>
              <a:rPr lang="en-US" sz="2400" dirty="0"/>
              <a:t>-- indicates what the thread is doing at a given point in </a:t>
            </a:r>
            <a:r>
              <a:rPr lang="en-US" sz="2400" dirty="0" smtClean="0"/>
              <a:t>time</a:t>
            </a:r>
          </a:p>
        </p:txBody>
      </p:sp>
    </p:spTree>
    <p:extLst>
      <p:ext uri="{BB962C8B-B14F-4D97-AF65-F5344CB8AC3E}">
        <p14:creationId xmlns:p14="http://schemas.microsoft.com/office/powerpoint/2010/main" val="3345986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dirty="0"/>
              <a:t>The Thread class has two overloaded constructors</a:t>
            </a:r>
            <a:r>
              <a:rPr lang="en-US" dirty="0" smtClean="0"/>
              <a:t>:</a:t>
            </a:r>
          </a:p>
          <a:p>
            <a:pPr marL="0" indent="0">
              <a:buNone/>
            </a:pPr>
            <a:endParaRPr lang="en-US" dirty="0" smtClean="0"/>
          </a:p>
          <a:p>
            <a:r>
              <a:rPr lang="en-US" b="1" dirty="0" smtClean="0"/>
              <a:t>Thread(</a:t>
            </a:r>
            <a:r>
              <a:rPr lang="en-US" b="1" dirty="0" err="1" smtClean="0"/>
              <a:t>ThreadStart</a:t>
            </a:r>
            <a:r>
              <a:rPr lang="en-US" b="1" dirty="0" smtClean="0"/>
              <a:t>);</a:t>
            </a:r>
            <a:r>
              <a:rPr lang="en-US" dirty="0" smtClean="0"/>
              <a:t> </a:t>
            </a:r>
            <a:r>
              <a:rPr lang="en-US" dirty="0"/>
              <a:t>-- accepts a delegate with a </a:t>
            </a:r>
            <a:r>
              <a:rPr lang="en-US" dirty="0" err="1"/>
              <a:t>parameterless</a:t>
            </a:r>
            <a:r>
              <a:rPr lang="en-US" dirty="0"/>
              <a:t> </a:t>
            </a:r>
            <a:r>
              <a:rPr lang="en-US" dirty="0" smtClean="0"/>
              <a:t>signature</a:t>
            </a:r>
            <a:br>
              <a:rPr lang="en-US" dirty="0" smtClean="0"/>
            </a:br>
            <a:endParaRPr lang="en-US" dirty="0" smtClean="0"/>
          </a:p>
          <a:p>
            <a:r>
              <a:rPr lang="en-US" b="1" dirty="0" smtClean="0"/>
              <a:t>Thread(</a:t>
            </a:r>
            <a:r>
              <a:rPr lang="en-US" b="1" dirty="0" err="1" smtClean="0"/>
              <a:t>ParameterizedThreadStart</a:t>
            </a:r>
            <a:r>
              <a:rPr lang="en-US" b="1" dirty="0" smtClean="0"/>
              <a:t>);</a:t>
            </a:r>
            <a:r>
              <a:rPr lang="en-US" dirty="0" smtClean="0"/>
              <a:t> </a:t>
            </a:r>
            <a:r>
              <a:rPr lang="en-US" dirty="0"/>
              <a:t>-- accepts a delegate with a single parameter signature</a:t>
            </a:r>
            <a:endParaRPr lang="en-US" dirty="0" smtClean="0"/>
          </a:p>
          <a:p>
            <a:pPr marL="0" indent="0">
              <a:buNone/>
            </a:pPr>
            <a:endParaRPr lang="en-US" dirty="0" smtClean="0"/>
          </a:p>
          <a:p>
            <a:pPr marL="0" indent="0">
              <a:buNone/>
            </a:pPr>
            <a:r>
              <a:rPr lang="en-US" dirty="0" smtClean="0"/>
              <a:t>Threads </a:t>
            </a:r>
            <a:r>
              <a:rPr lang="en-US" dirty="0"/>
              <a:t>can be named, which makes it is easier to debug a thread at runtime</a:t>
            </a:r>
            <a:r>
              <a:rPr lang="en-US" dirty="0" smtClean="0"/>
              <a:t>.</a:t>
            </a:r>
            <a:endParaRPr lang="en-US" dirty="0"/>
          </a:p>
        </p:txBody>
      </p:sp>
    </p:spTree>
    <p:extLst>
      <p:ext uri="{BB962C8B-B14F-4D97-AF65-F5344CB8AC3E}">
        <p14:creationId xmlns:p14="http://schemas.microsoft.com/office/powerpoint/2010/main" val="2603066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Windows </a:t>
            </a:r>
            <a:r>
              <a:rPr lang="en-US" dirty="0"/>
              <a:t>suspends all threads in an application that is being debugged when a breakpoint is hit.</a:t>
            </a:r>
            <a:endParaRPr lang="en-US" dirty="0" smtClean="0"/>
          </a:p>
          <a:p>
            <a:pPr marL="0" indent="0">
              <a:buNone/>
            </a:pPr>
            <a:r>
              <a:rPr lang="en-US" dirty="0"/>
              <a:t/>
            </a:r>
            <a:br>
              <a:rPr lang="en-US" dirty="0"/>
            </a:br>
            <a:r>
              <a:rPr lang="en-US" dirty="0" smtClean="0"/>
              <a:t>When </a:t>
            </a:r>
            <a:r>
              <a:rPr lang="en-US" dirty="0"/>
              <a:t>performing garbage collection, the CLR suspends all threads and "walks" each thread stack </a:t>
            </a:r>
            <a:r>
              <a:rPr lang="en-US" i="1" dirty="0"/>
              <a:t>twice</a:t>
            </a:r>
            <a:r>
              <a:rPr lang="en-US" dirty="0"/>
              <a:t> to clean up objects.</a:t>
            </a:r>
            <a:endParaRPr lang="en-US" dirty="0" smtClean="0"/>
          </a:p>
          <a:p>
            <a:pPr marL="0" indent="0">
              <a:buNone/>
            </a:pPr>
            <a:endParaRPr lang="en-US" dirty="0"/>
          </a:p>
        </p:txBody>
      </p:sp>
    </p:spTree>
    <p:extLst>
      <p:ext uri="{BB962C8B-B14F-4D97-AF65-F5344CB8AC3E}">
        <p14:creationId xmlns:p14="http://schemas.microsoft.com/office/powerpoint/2010/main" val="334052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marL="0" indent="0">
              <a:buNone/>
            </a:pPr>
            <a:r>
              <a:rPr lang="en-US" dirty="0" smtClean="0"/>
              <a:t>An </a:t>
            </a:r>
            <a:r>
              <a:rPr lang="en-US" dirty="0"/>
              <a:t>application's </a:t>
            </a:r>
            <a:r>
              <a:rPr lang="en-US" b="1" dirty="0"/>
              <a:t>process priority</a:t>
            </a:r>
            <a:r>
              <a:rPr lang="en-US" dirty="0"/>
              <a:t> may be one of six process priority classes</a:t>
            </a:r>
            <a:r>
              <a:rPr lang="en-US" dirty="0" smtClean="0"/>
              <a:t>:</a:t>
            </a:r>
          </a:p>
          <a:p>
            <a:pPr marL="0" indent="0">
              <a:buNone/>
            </a:pPr>
            <a:endParaRPr lang="en-US" dirty="0" smtClean="0"/>
          </a:p>
          <a:p>
            <a:pPr marL="0" indent="0">
              <a:buNone/>
            </a:pPr>
            <a:endParaRPr lang="en-US" dirty="0" smtClean="0"/>
          </a:p>
          <a:p>
            <a:r>
              <a:rPr lang="en-US" dirty="0" smtClean="0"/>
              <a:t>Idle</a:t>
            </a:r>
          </a:p>
          <a:p>
            <a:r>
              <a:rPr lang="en-US" dirty="0" smtClean="0"/>
              <a:t>Below Normal</a:t>
            </a:r>
          </a:p>
          <a:p>
            <a:r>
              <a:rPr lang="en-US" dirty="0" smtClean="0"/>
              <a:t>Normal</a:t>
            </a:r>
          </a:p>
          <a:p>
            <a:r>
              <a:rPr lang="en-US" dirty="0" smtClean="0"/>
              <a:t>Above Normal</a:t>
            </a:r>
          </a:p>
          <a:p>
            <a:r>
              <a:rPr lang="en-US" dirty="0" smtClean="0"/>
              <a:t>High</a:t>
            </a:r>
          </a:p>
          <a:p>
            <a:r>
              <a:rPr lang="en-US" dirty="0" err="1" smtClean="0"/>
              <a:t>Realtime</a:t>
            </a:r>
            <a:endParaRPr lang="en-US" dirty="0" smtClean="0"/>
          </a:p>
          <a:p>
            <a:pPr marL="0" indent="0">
              <a:buNone/>
            </a:pPr>
            <a:endParaRPr lang="en-US" dirty="0" smtClean="0"/>
          </a:p>
          <a:p>
            <a:pPr marL="0" indent="0">
              <a:buNone/>
            </a:pPr>
            <a:endParaRPr lang="en-US" dirty="0"/>
          </a:p>
        </p:txBody>
      </p:sp>
      <p:sp>
        <p:nvSpPr>
          <p:cNvPr id="5" name="Content Placeholder 4"/>
          <p:cNvSpPr>
            <a:spLocks noGrp="1"/>
          </p:cNvSpPr>
          <p:nvPr>
            <p:ph sz="half" idx="2"/>
          </p:nvPr>
        </p:nvSpPr>
        <p:spPr/>
        <p:txBody>
          <a:bodyPr>
            <a:normAutofit fontScale="85000" lnSpcReduction="20000"/>
          </a:bodyPr>
          <a:lstStyle/>
          <a:p>
            <a:pPr marL="0" indent="0">
              <a:buNone/>
            </a:pPr>
            <a:r>
              <a:rPr lang="en-US" dirty="0" smtClean="0"/>
              <a:t>Within a process, a </a:t>
            </a:r>
            <a:r>
              <a:rPr lang="en-US" b="1" dirty="0" smtClean="0"/>
              <a:t>thread's priority</a:t>
            </a:r>
            <a:r>
              <a:rPr lang="en-US" dirty="0" smtClean="0"/>
              <a:t> may be one of seven priority classes relative (to the process):</a:t>
            </a:r>
          </a:p>
          <a:p>
            <a:pPr marL="0" indent="0">
              <a:buNone/>
            </a:pPr>
            <a:endParaRPr lang="en-US" i="1" dirty="0" smtClean="0"/>
          </a:p>
          <a:p>
            <a:r>
              <a:rPr lang="en-US" dirty="0" smtClean="0"/>
              <a:t>Idle</a:t>
            </a:r>
          </a:p>
          <a:p>
            <a:r>
              <a:rPr lang="en-US" dirty="0" smtClean="0"/>
              <a:t>Lowest</a:t>
            </a:r>
          </a:p>
          <a:p>
            <a:r>
              <a:rPr lang="en-US" dirty="0" smtClean="0"/>
              <a:t>Below Normal</a:t>
            </a:r>
          </a:p>
          <a:p>
            <a:r>
              <a:rPr lang="en-US" dirty="0" smtClean="0"/>
              <a:t>Normal</a:t>
            </a:r>
          </a:p>
          <a:p>
            <a:r>
              <a:rPr lang="en-US" dirty="0" smtClean="0"/>
              <a:t>Above Normal</a:t>
            </a:r>
          </a:p>
          <a:p>
            <a:r>
              <a:rPr lang="en-US" dirty="0" smtClean="0"/>
              <a:t>Highest</a:t>
            </a:r>
          </a:p>
          <a:p>
            <a:r>
              <a:rPr lang="en-US" dirty="0" smtClean="0"/>
              <a:t>Time-Critical</a:t>
            </a:r>
          </a:p>
          <a:p>
            <a:endParaRPr lang="en-US" dirty="0"/>
          </a:p>
        </p:txBody>
      </p:sp>
      <p:sp>
        <p:nvSpPr>
          <p:cNvPr id="6" name="Rectangle 5"/>
          <p:cNvSpPr/>
          <p:nvPr/>
        </p:nvSpPr>
        <p:spPr>
          <a:xfrm>
            <a:off x="457200" y="304800"/>
            <a:ext cx="2929776" cy="523220"/>
          </a:xfrm>
          <a:prstGeom prst="rect">
            <a:avLst/>
          </a:prstGeom>
        </p:spPr>
        <p:txBody>
          <a:bodyPr wrap="none">
            <a:spAutoFit/>
          </a:bodyPr>
          <a:lstStyle/>
          <a:p>
            <a:r>
              <a:rPr lang="en-US" sz="2800" b="1" dirty="0" smtClean="0"/>
              <a:t>Thread Scheduling</a:t>
            </a:r>
            <a:endParaRPr lang="en-US" sz="2800" dirty="0" smtClean="0"/>
          </a:p>
        </p:txBody>
      </p:sp>
    </p:spTree>
    <p:extLst>
      <p:ext uri="{BB962C8B-B14F-4D97-AF65-F5344CB8AC3E}">
        <p14:creationId xmlns:p14="http://schemas.microsoft.com/office/powerpoint/2010/main" val="2908261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381000"/>
            <a:ext cx="8229600" cy="5745163"/>
          </a:xfrm>
        </p:spPr>
        <p:txBody>
          <a:bodyPr>
            <a:normAutofit/>
          </a:bodyPr>
          <a:lstStyle/>
          <a:p>
            <a:pPr marL="0" indent="0">
              <a:buNone/>
            </a:pPr>
            <a:r>
              <a:rPr lang="en-US" sz="2800" dirty="0"/>
              <a:t>Every thread in the operating system is assigned a thread priority from 0 to 31 (lowest to highest).  The number chosen by the operating system is based on a combination of the </a:t>
            </a:r>
            <a:r>
              <a:rPr lang="en-US" sz="2800" i="1" dirty="0"/>
              <a:t>process priority</a:t>
            </a:r>
            <a:r>
              <a:rPr lang="en-US" sz="2800" dirty="0"/>
              <a:t> and the </a:t>
            </a:r>
            <a:r>
              <a:rPr lang="en-US" sz="2800" i="1" dirty="0"/>
              <a:t>relative thread priority</a:t>
            </a:r>
            <a:r>
              <a:rPr lang="en-US" sz="2800" dirty="0"/>
              <a:t> that was assigned by the developer.</a:t>
            </a:r>
          </a:p>
        </p:txBody>
      </p:sp>
      <p:pic>
        <p:nvPicPr>
          <p:cNvPr id="6146" name="Picture 2" descr="C:\Users\NICHOL~1\AppData\Local\Temp\enhtmlclip\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7" y="3362324"/>
            <a:ext cx="602932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664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marL="0" indent="0">
              <a:buNone/>
            </a:pPr>
            <a:r>
              <a:rPr lang="en-US" dirty="0"/>
              <a:t>Windows always schedules priority 31 threads first, and will interrupt other running threads if a priority 31 is ready to be scheduled</a:t>
            </a:r>
            <a:r>
              <a:rPr lang="en-US" dirty="0" smtClean="0"/>
              <a:t>.</a:t>
            </a:r>
            <a:r>
              <a:rPr lang="en-US" dirty="0"/>
              <a:t/>
            </a:r>
            <a:br>
              <a:rPr lang="en-US" dirty="0"/>
            </a:br>
            <a:endParaRPr lang="en-US" dirty="0" smtClean="0"/>
          </a:p>
          <a:p>
            <a:pPr marL="0" indent="0">
              <a:buNone/>
            </a:pPr>
            <a:r>
              <a:rPr lang="en-US" dirty="0"/>
              <a:t>If so many priority 31 threads are available that no other priority threads can be scheduled, it is called </a:t>
            </a:r>
            <a:r>
              <a:rPr lang="en-US" b="1" dirty="0"/>
              <a:t>starvation</a:t>
            </a:r>
            <a:r>
              <a:rPr lang="en-US" i="1" dirty="0" smtClean="0"/>
              <a:t>.</a:t>
            </a:r>
            <a:r>
              <a:rPr lang="en-US" dirty="0" smtClean="0"/>
              <a:t/>
            </a:r>
            <a:br>
              <a:rPr lang="en-US" dirty="0" smtClean="0"/>
            </a:br>
            <a:endParaRPr lang="en-US" dirty="0" smtClean="0"/>
          </a:p>
          <a:p>
            <a:pPr marL="0" indent="0">
              <a:buNone/>
            </a:pPr>
            <a:r>
              <a:rPr lang="en-US" dirty="0" smtClean="0"/>
              <a:t>Managed code typically runs in a single process, separated by </a:t>
            </a:r>
            <a:r>
              <a:rPr lang="en-US" dirty="0" err="1" smtClean="0"/>
              <a:t>AppDomains</a:t>
            </a:r>
            <a:r>
              <a:rPr lang="en-US" dirty="0" smtClean="0"/>
              <a:t>; the CLR determines the priority of the process.</a:t>
            </a:r>
            <a:br>
              <a:rPr lang="en-US" dirty="0" smtClean="0"/>
            </a:br>
            <a:endParaRPr lang="en-US" dirty="0" smtClean="0"/>
          </a:p>
          <a:p>
            <a:pPr marL="0" indent="0">
              <a:buNone/>
            </a:pPr>
            <a:r>
              <a:rPr lang="en-US" dirty="0" smtClean="0"/>
              <a:t>Threads in managed code may not use the Idle or Time-Critical thread priority classes; these are reserved by Windows.</a:t>
            </a:r>
          </a:p>
          <a:p>
            <a:pPr marL="0" indent="0">
              <a:buNone/>
            </a:pPr>
            <a:endParaRPr lang="en-US" dirty="0"/>
          </a:p>
        </p:txBody>
      </p:sp>
    </p:spTree>
    <p:extLst>
      <p:ext uri="{BB962C8B-B14F-4D97-AF65-F5344CB8AC3E}">
        <p14:creationId xmlns:p14="http://schemas.microsoft.com/office/powerpoint/2010/main" val="2305591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b="1" dirty="0"/>
              <a:t>Foreground vs. Background</a:t>
            </a:r>
            <a:endParaRPr lang="en-US" dirty="0" smtClean="0"/>
          </a:p>
          <a:p>
            <a:pPr marL="0" indent="0">
              <a:buNone/>
            </a:pPr>
            <a:endParaRPr lang="en-US" dirty="0" smtClean="0"/>
          </a:p>
          <a:p>
            <a:pPr marL="0" indent="0">
              <a:buNone/>
            </a:pPr>
            <a:r>
              <a:rPr lang="en-US" dirty="0"/>
              <a:t>Each thread in an </a:t>
            </a:r>
            <a:r>
              <a:rPr lang="en-US" dirty="0" err="1"/>
              <a:t>AppDomain</a:t>
            </a:r>
            <a:r>
              <a:rPr lang="en-US" dirty="0"/>
              <a:t> is designated as either "foreground" or "</a:t>
            </a:r>
            <a:r>
              <a:rPr lang="en-US" dirty="0" smtClean="0"/>
              <a:t>background“.</a:t>
            </a:r>
            <a:r>
              <a:rPr lang="en-US" dirty="0"/>
              <a:t/>
            </a:r>
            <a:br>
              <a:rPr lang="en-US" dirty="0"/>
            </a:br>
            <a:r>
              <a:rPr lang="en-US" dirty="0"/>
              <a:t/>
            </a:r>
            <a:br>
              <a:rPr lang="en-US" dirty="0"/>
            </a:br>
            <a:r>
              <a:rPr lang="en-US" dirty="0"/>
              <a:t>When the last foreground thread terminates, the application will shut </a:t>
            </a:r>
            <a:r>
              <a:rPr lang="en-US" dirty="0" smtClean="0"/>
              <a:t>down.</a:t>
            </a:r>
            <a:r>
              <a:rPr lang="en-US" dirty="0"/>
              <a:t/>
            </a:r>
            <a:br>
              <a:rPr lang="en-US" dirty="0"/>
            </a:br>
            <a:r>
              <a:rPr lang="en-US" dirty="0"/>
              <a:t/>
            </a:r>
            <a:br>
              <a:rPr lang="en-US" dirty="0"/>
            </a:br>
            <a:r>
              <a:rPr lang="en-US" dirty="0"/>
              <a:t>Each thread has an </a:t>
            </a:r>
            <a:r>
              <a:rPr lang="en-US" b="1" dirty="0" err="1"/>
              <a:t>IsBackground</a:t>
            </a:r>
            <a:r>
              <a:rPr lang="en-US" dirty="0"/>
              <a:t> </a:t>
            </a:r>
            <a:r>
              <a:rPr lang="en-US" dirty="0" smtClean="0"/>
              <a:t>property:</a:t>
            </a:r>
          </a:p>
          <a:p>
            <a:pPr marL="0" indent="0">
              <a:buNone/>
            </a:pPr>
            <a:endParaRPr lang="en-US" dirty="0"/>
          </a:p>
          <a:p>
            <a:r>
              <a:rPr lang="en-US" dirty="0" smtClean="0"/>
              <a:t>by </a:t>
            </a:r>
            <a:r>
              <a:rPr lang="en-US" dirty="0"/>
              <a:t>default, is set to "false"</a:t>
            </a:r>
            <a:endParaRPr lang="en-US" dirty="0" smtClean="0"/>
          </a:p>
          <a:p>
            <a:r>
              <a:rPr lang="en-US" dirty="0"/>
              <a:t>can be modified at any time</a:t>
            </a:r>
            <a:endParaRPr lang="en-US" dirty="0" smtClean="0"/>
          </a:p>
          <a:p>
            <a:r>
              <a:rPr lang="en-US" dirty="0"/>
              <a:t>is typically set before calling Start()</a:t>
            </a:r>
            <a:endParaRPr lang="en-US" dirty="0" smtClean="0"/>
          </a:p>
          <a:p>
            <a:pPr marL="0" indent="0">
              <a:buNone/>
            </a:pPr>
            <a:endParaRPr lang="en-US" dirty="0"/>
          </a:p>
        </p:txBody>
      </p:sp>
    </p:spTree>
    <p:extLst>
      <p:ext uri="{BB962C8B-B14F-4D97-AF65-F5344CB8AC3E}">
        <p14:creationId xmlns:p14="http://schemas.microsoft.com/office/powerpoint/2010/main" val="688946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Background threads will not prevent the process from stopping if the primary foreground thread is finished; in contrast, other foreground threads will</a:t>
            </a:r>
            <a:endParaRPr lang="en-US" dirty="0" smtClean="0"/>
          </a:p>
          <a:p>
            <a:pPr marL="0" indent="0">
              <a:buNone/>
            </a:pPr>
            <a:endParaRPr lang="en-US" dirty="0" smtClean="0"/>
          </a:p>
          <a:p>
            <a:pPr marL="0" indent="0">
              <a:buNone/>
            </a:pPr>
            <a:r>
              <a:rPr lang="en-US" dirty="0" smtClean="0"/>
              <a:t>A </a:t>
            </a:r>
            <a:r>
              <a:rPr lang="en-US" dirty="0"/>
              <a:t>CLR process will not be destroyed until all foreground threads in all </a:t>
            </a:r>
            <a:r>
              <a:rPr lang="en-US" dirty="0" err="1"/>
              <a:t>AppDomains</a:t>
            </a:r>
            <a:r>
              <a:rPr lang="en-US" dirty="0"/>
              <a:t> have been terminated</a:t>
            </a:r>
            <a:endParaRPr lang="en-US" dirty="0" smtClean="0"/>
          </a:p>
          <a:p>
            <a:pPr marL="0" indent="0">
              <a:buNone/>
            </a:pP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782" y="5687911"/>
            <a:ext cx="4397218" cy="109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46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STL ALT.NET\2011-03-23 Threading\Tron Lego\lego-man-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557" y="1219200"/>
            <a:ext cx="2164883" cy="4173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029200"/>
            <a:ext cx="8229600" cy="1143000"/>
          </a:xfrm>
        </p:spPr>
        <p:txBody>
          <a:bodyPr/>
          <a:lstStyle/>
          <a:p>
            <a:r>
              <a:rPr lang="en-US" b="1" dirty="0" smtClean="0"/>
              <a:t>INTRODUCTION</a:t>
            </a:r>
            <a:endParaRPr lang="en-US" b="1" dirty="0"/>
          </a:p>
        </p:txBody>
      </p:sp>
    </p:spTree>
    <p:extLst>
      <p:ext uri="{BB962C8B-B14F-4D97-AF65-F5344CB8AC3E}">
        <p14:creationId xmlns:p14="http://schemas.microsoft.com/office/powerpoint/2010/main" val="1302018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err="1" smtClean="0"/>
              <a:t>Threadstates</a:t>
            </a:r>
            <a:endParaRPr lang="en-US" dirty="0" smtClean="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3350861"/>
              </p:ext>
            </p:extLst>
          </p:nvPr>
        </p:nvGraphicFramePr>
        <p:xfrm>
          <a:off x="457200" y="1219200"/>
          <a:ext cx="8229600" cy="4206240"/>
        </p:xfrm>
        <a:graphic>
          <a:graphicData uri="http://schemas.openxmlformats.org/drawingml/2006/table">
            <a:tbl>
              <a:tblPr firstRow="1" firstCol="1" bandRow="1">
                <a:tableStyleId>{46F890A9-2807-4EBB-B81D-B2AA78EC7F39}</a:tableStyleId>
              </a:tblPr>
              <a:tblGrid>
                <a:gridCol w="2057400"/>
                <a:gridCol w="6172200"/>
              </a:tblGrid>
              <a:tr h="313113">
                <a:tc>
                  <a:txBody>
                    <a:bodyPr/>
                    <a:lstStyle/>
                    <a:p>
                      <a:r>
                        <a:rPr lang="en-US" sz="1500" dirty="0" err="1"/>
                        <a:t>ThreadState</a:t>
                      </a:r>
                      <a:endParaRPr lang="en-US" sz="1500" dirty="0"/>
                    </a:p>
                  </a:txBody>
                  <a:tcPr/>
                </a:tc>
                <a:tc>
                  <a:txBody>
                    <a:bodyPr/>
                    <a:lstStyle/>
                    <a:p>
                      <a:r>
                        <a:rPr lang="en-US" sz="1500" dirty="0"/>
                        <a:t>Description</a:t>
                      </a:r>
                    </a:p>
                  </a:txBody>
                  <a:tcPr/>
                </a:tc>
              </a:tr>
              <a:tr h="313113">
                <a:tc>
                  <a:txBody>
                    <a:bodyPr/>
                    <a:lstStyle/>
                    <a:p>
                      <a:r>
                        <a:rPr lang="en-US" sz="1500"/>
                        <a:t>Unstarted</a:t>
                      </a:r>
                    </a:p>
                  </a:txBody>
                  <a:tcPr/>
                </a:tc>
                <a:tc>
                  <a:txBody>
                    <a:bodyPr/>
                    <a:lstStyle/>
                    <a:p>
                      <a:r>
                        <a:rPr lang="en-US" sz="1500"/>
                        <a:t>thread has not been started</a:t>
                      </a:r>
                    </a:p>
                  </a:txBody>
                  <a:tcPr/>
                </a:tc>
              </a:tr>
              <a:tr h="313113">
                <a:tc>
                  <a:txBody>
                    <a:bodyPr/>
                    <a:lstStyle/>
                    <a:p>
                      <a:r>
                        <a:rPr lang="en-US" sz="1500"/>
                        <a:t>Running</a:t>
                      </a:r>
                    </a:p>
                  </a:txBody>
                  <a:tcPr/>
                </a:tc>
                <a:tc>
                  <a:txBody>
                    <a:bodyPr/>
                    <a:lstStyle/>
                    <a:p>
                      <a:r>
                        <a:rPr lang="en-US" sz="1500" dirty="0"/>
                        <a:t>thread is a foreground thread, and is </a:t>
                      </a:r>
                      <a:r>
                        <a:rPr lang="en-US" sz="1500" dirty="0" smtClean="0"/>
                        <a:t>running</a:t>
                      </a:r>
                      <a:endParaRPr lang="en-US" sz="1500" dirty="0"/>
                    </a:p>
                  </a:txBody>
                  <a:tcPr/>
                </a:tc>
              </a:tr>
              <a:tr h="313113">
                <a:tc>
                  <a:txBody>
                    <a:bodyPr/>
                    <a:lstStyle/>
                    <a:p>
                      <a:r>
                        <a:rPr lang="en-US" sz="1500"/>
                        <a:t>Background</a:t>
                      </a:r>
                    </a:p>
                  </a:txBody>
                  <a:tcPr/>
                </a:tc>
                <a:tc>
                  <a:txBody>
                    <a:bodyPr/>
                    <a:lstStyle/>
                    <a:p>
                      <a:r>
                        <a:rPr lang="en-US" sz="1500" dirty="0"/>
                        <a:t>thread is a background thread, and is running</a:t>
                      </a:r>
                    </a:p>
                  </a:txBody>
                  <a:tcPr/>
                </a:tc>
              </a:tr>
              <a:tr h="313113">
                <a:tc>
                  <a:txBody>
                    <a:bodyPr/>
                    <a:lstStyle/>
                    <a:p>
                      <a:r>
                        <a:rPr lang="en-US" sz="1500"/>
                        <a:t>WaitSleepJoin</a:t>
                      </a:r>
                    </a:p>
                  </a:txBody>
                  <a:tcPr/>
                </a:tc>
                <a:tc>
                  <a:txBody>
                    <a:bodyPr/>
                    <a:lstStyle/>
                    <a:p>
                      <a:r>
                        <a:rPr lang="en-US" sz="1500" dirty="0"/>
                        <a:t>a result of calling Wait(), Sleep(), or Join() on a thread</a:t>
                      </a:r>
                    </a:p>
                  </a:txBody>
                  <a:tcPr/>
                </a:tc>
              </a:tr>
              <a:tr h="313113">
                <a:tc>
                  <a:txBody>
                    <a:bodyPr/>
                    <a:lstStyle/>
                    <a:p>
                      <a:r>
                        <a:rPr lang="en-US" sz="1500"/>
                        <a:t>SuspendedRequest</a:t>
                      </a:r>
                    </a:p>
                  </a:txBody>
                  <a:tcPr/>
                </a:tc>
                <a:tc>
                  <a:txBody>
                    <a:bodyPr/>
                    <a:lstStyle/>
                    <a:p>
                      <a:r>
                        <a:rPr lang="en-US" sz="1500" dirty="0"/>
                        <a:t>a result of calling Suspend() on a </a:t>
                      </a:r>
                      <a:r>
                        <a:rPr lang="en-US" sz="1500" dirty="0" smtClean="0"/>
                        <a:t>thread</a:t>
                      </a:r>
                      <a:r>
                        <a:rPr lang="en-US" sz="1500" baseline="0" dirty="0" smtClean="0"/>
                        <a:t> (until the CLR actually performs the suspension)</a:t>
                      </a:r>
                      <a:endParaRPr lang="en-US" sz="1500" dirty="0"/>
                    </a:p>
                  </a:txBody>
                  <a:tcPr/>
                </a:tc>
              </a:tr>
              <a:tr h="313113">
                <a:tc>
                  <a:txBody>
                    <a:bodyPr/>
                    <a:lstStyle/>
                    <a:p>
                      <a:r>
                        <a:rPr lang="en-US" sz="1500" dirty="0"/>
                        <a:t>Suspended</a:t>
                      </a:r>
                    </a:p>
                  </a:txBody>
                  <a:tcPr/>
                </a:tc>
                <a:tc>
                  <a:txBody>
                    <a:bodyPr/>
                    <a:lstStyle/>
                    <a:p>
                      <a:r>
                        <a:rPr lang="en-US" sz="1500" dirty="0" smtClean="0"/>
                        <a:t>the thread is suspended</a:t>
                      </a:r>
                      <a:endParaRPr lang="en-US" sz="1500" dirty="0"/>
                    </a:p>
                  </a:txBody>
                  <a:tcPr/>
                </a:tc>
              </a:tr>
              <a:tr h="313113">
                <a:tc>
                  <a:txBody>
                    <a:bodyPr/>
                    <a:lstStyle/>
                    <a:p>
                      <a:r>
                        <a:rPr lang="en-US" sz="1500"/>
                        <a:t>AbortRequested</a:t>
                      </a:r>
                    </a:p>
                  </a:txBody>
                  <a:tcPr/>
                </a:tc>
                <a:tc>
                  <a:txBody>
                    <a:bodyPr/>
                    <a:lstStyle/>
                    <a:p>
                      <a:r>
                        <a:rPr lang="en-US" sz="1500" dirty="0"/>
                        <a:t>a result of calling Abort() on a thread </a:t>
                      </a:r>
                      <a:r>
                        <a:rPr lang="en-US" sz="1500" dirty="0" smtClean="0"/>
                        <a:t>(until</a:t>
                      </a:r>
                      <a:r>
                        <a:rPr lang="en-US" sz="1500" baseline="0" dirty="0" smtClean="0"/>
                        <a:t> the CLR actually performs the abort)</a:t>
                      </a:r>
                      <a:endParaRPr lang="en-US" sz="1500" dirty="0"/>
                    </a:p>
                  </a:txBody>
                  <a:tcPr/>
                </a:tc>
              </a:tr>
              <a:tr h="313113">
                <a:tc>
                  <a:txBody>
                    <a:bodyPr/>
                    <a:lstStyle/>
                    <a:p>
                      <a:r>
                        <a:rPr lang="en-US" sz="1500"/>
                        <a:t>Aborted</a:t>
                      </a:r>
                    </a:p>
                  </a:txBody>
                  <a:tcPr/>
                </a:tc>
                <a:tc>
                  <a:txBody>
                    <a:bodyPr/>
                    <a:lstStyle/>
                    <a:p>
                      <a:r>
                        <a:rPr lang="en-US" sz="1500" dirty="0" smtClean="0"/>
                        <a:t>the</a:t>
                      </a:r>
                      <a:r>
                        <a:rPr lang="en-US" sz="1500" baseline="0" dirty="0" smtClean="0"/>
                        <a:t> thread is aborted</a:t>
                      </a:r>
                      <a:endParaRPr lang="en-US" sz="1500" dirty="0"/>
                    </a:p>
                  </a:txBody>
                  <a:tcPr/>
                </a:tc>
              </a:tr>
              <a:tr h="313113">
                <a:tc>
                  <a:txBody>
                    <a:bodyPr/>
                    <a:lstStyle/>
                    <a:p>
                      <a:r>
                        <a:rPr lang="en-US" sz="1500"/>
                        <a:t>StopRequested</a:t>
                      </a:r>
                    </a:p>
                  </a:txBody>
                  <a:tcPr/>
                </a:tc>
                <a:tc>
                  <a:txBody>
                    <a:bodyPr/>
                    <a:lstStyle/>
                    <a:p>
                      <a:r>
                        <a:rPr lang="en-US" sz="1500" dirty="0"/>
                        <a:t>a result of calling Stop() on a </a:t>
                      </a:r>
                      <a:r>
                        <a:rPr lang="en-US" sz="1500" dirty="0" smtClean="0"/>
                        <a:t>thread (until the CLR actually performs the suspension)</a:t>
                      </a:r>
                      <a:endParaRPr lang="en-US" sz="1500" dirty="0"/>
                    </a:p>
                  </a:txBody>
                  <a:tcPr/>
                </a:tc>
              </a:tr>
              <a:tr h="313113">
                <a:tc>
                  <a:txBody>
                    <a:bodyPr/>
                    <a:lstStyle/>
                    <a:p>
                      <a:r>
                        <a:rPr lang="en-US" sz="1500" dirty="0"/>
                        <a:t>Stopped</a:t>
                      </a:r>
                    </a:p>
                  </a:txBody>
                  <a:tcPr/>
                </a:tc>
                <a:tc>
                  <a:txBody>
                    <a:bodyPr/>
                    <a:lstStyle/>
                    <a:p>
                      <a:r>
                        <a:rPr lang="en-US" sz="1500" dirty="0"/>
                        <a:t>a thread is no longer running</a:t>
                      </a:r>
                    </a:p>
                  </a:txBody>
                  <a:tcPr/>
                </a:tc>
              </a:tr>
            </a:tbl>
          </a:graphicData>
        </a:graphic>
      </p:graphicFrame>
    </p:spTree>
    <p:extLst>
      <p:ext uri="{BB962C8B-B14F-4D97-AF65-F5344CB8AC3E}">
        <p14:creationId xmlns:p14="http://schemas.microsoft.com/office/powerpoint/2010/main" val="2372955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a:t>Fork and </a:t>
            </a:r>
            <a:r>
              <a:rPr lang="en-US" b="1" dirty="0" smtClean="0"/>
              <a:t>Join</a:t>
            </a:r>
          </a:p>
          <a:p>
            <a:pPr marL="0" indent="0">
              <a:buNone/>
            </a:pPr>
            <a:endParaRPr lang="en-US" dirty="0" smtClean="0"/>
          </a:p>
          <a:p>
            <a:pPr marL="0" indent="0">
              <a:buNone/>
            </a:pPr>
            <a:r>
              <a:rPr lang="en-US" dirty="0" smtClean="0"/>
              <a:t>When </a:t>
            </a:r>
            <a:r>
              <a:rPr lang="en-US" dirty="0"/>
              <a:t>a thread spawns other threads, it is said to have "</a:t>
            </a:r>
            <a:r>
              <a:rPr lang="en-US" dirty="0" smtClean="0"/>
              <a:t>forked“.</a:t>
            </a:r>
          </a:p>
          <a:p>
            <a:pPr marL="0" indent="0">
              <a:buNone/>
            </a:pPr>
            <a:endParaRPr lang="en-US" dirty="0" smtClean="0"/>
          </a:p>
          <a:p>
            <a:pPr marL="0" indent="0">
              <a:buNone/>
            </a:pPr>
            <a:r>
              <a:rPr lang="en-US" dirty="0" smtClean="0"/>
              <a:t>When </a:t>
            </a:r>
            <a:r>
              <a:rPr lang="en-US" dirty="0"/>
              <a:t>a main thread instructs other threads to return flow-of-control to the main thread, it tells them to "join" (by calling Join</a:t>
            </a:r>
            <a:r>
              <a:rPr lang="en-US" dirty="0" smtClean="0"/>
              <a:t>()).</a:t>
            </a:r>
          </a:p>
          <a:p>
            <a:pPr marL="0" indent="0">
              <a:buNone/>
            </a:pPr>
            <a:endParaRPr lang="en-US" dirty="0"/>
          </a:p>
        </p:txBody>
      </p:sp>
    </p:spTree>
    <p:extLst>
      <p:ext uri="{BB962C8B-B14F-4D97-AF65-F5344CB8AC3E}">
        <p14:creationId xmlns:p14="http://schemas.microsoft.com/office/powerpoint/2010/main" val="2754784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b="1" dirty="0"/>
              <a:t>Abort</a:t>
            </a:r>
            <a:endParaRPr lang="en-US" dirty="0" smtClean="0"/>
          </a:p>
          <a:p>
            <a:pPr marL="0" indent="0">
              <a:buNone/>
            </a:pPr>
            <a:endParaRPr lang="en-US" dirty="0" smtClean="0"/>
          </a:p>
          <a:p>
            <a:pPr marL="0" indent="0">
              <a:buNone/>
            </a:pPr>
            <a:r>
              <a:rPr lang="en-US" dirty="0" smtClean="0"/>
              <a:t>Aborting </a:t>
            </a:r>
            <a:r>
              <a:rPr lang="en-US" dirty="0"/>
              <a:t>threads should only be done as a last resort; it is typically done </a:t>
            </a:r>
            <a:r>
              <a:rPr lang="en-US" i="1" dirty="0"/>
              <a:t>after</a:t>
            </a:r>
            <a:r>
              <a:rPr lang="en-US" dirty="0"/>
              <a:t> a thread has been signaled to stop, but for some reason the thread does not </a:t>
            </a:r>
            <a:r>
              <a:rPr lang="en-US" dirty="0" smtClean="0"/>
              <a:t>stop.</a:t>
            </a:r>
          </a:p>
          <a:p>
            <a:pPr marL="0" indent="0">
              <a:buNone/>
            </a:pPr>
            <a:endParaRPr lang="en-US" dirty="0" smtClean="0"/>
          </a:p>
          <a:p>
            <a:pPr marL="0" indent="0">
              <a:buNone/>
            </a:pPr>
            <a:r>
              <a:rPr lang="en-US" dirty="0" smtClean="0"/>
              <a:t>Abort() is called on every thread when </a:t>
            </a:r>
            <a:r>
              <a:rPr lang="en-US" b="1" dirty="0" err="1" smtClean="0"/>
              <a:t>AppDomain.Unload</a:t>
            </a:r>
            <a:r>
              <a:rPr lang="en-US" b="1" dirty="0" smtClean="0"/>
              <a:t>()</a:t>
            </a:r>
            <a:r>
              <a:rPr lang="en-US" dirty="0" smtClean="0"/>
              <a:t> is called</a:t>
            </a:r>
            <a:r>
              <a:rPr lang="en-US" dirty="0" smtClean="0"/>
              <a:t>.</a:t>
            </a:r>
            <a:endParaRPr lang="en-US" dirty="0" smtClean="0"/>
          </a:p>
        </p:txBody>
      </p:sp>
    </p:spTree>
    <p:extLst>
      <p:ext uri="{BB962C8B-B14F-4D97-AF65-F5344CB8AC3E}">
        <p14:creationId xmlns:p14="http://schemas.microsoft.com/office/powerpoint/2010/main" val="1712127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dirty="0" smtClean="0"/>
              <a:t>The </a:t>
            </a:r>
            <a:r>
              <a:rPr lang="en-US" dirty="0" err="1" smtClean="0"/>
              <a:t>ThreadAbortException</a:t>
            </a:r>
            <a:r>
              <a:rPr lang="en-US" dirty="0" smtClean="0"/>
              <a:t> is special:</a:t>
            </a:r>
          </a:p>
          <a:p>
            <a:pPr marL="0" indent="0">
              <a:buNone/>
            </a:pPr>
            <a:endParaRPr lang="en-US" dirty="0" smtClean="0"/>
          </a:p>
          <a:p>
            <a:r>
              <a:rPr lang="en-US" dirty="0" smtClean="0"/>
              <a:t>it is caught in the aborted </a:t>
            </a:r>
            <a:r>
              <a:rPr lang="en-US" dirty="0" smtClean="0"/>
              <a:t>thread</a:t>
            </a:r>
            <a:br>
              <a:rPr lang="en-US" dirty="0" smtClean="0"/>
            </a:br>
            <a:endParaRPr lang="en-US" dirty="0" smtClean="0"/>
          </a:p>
          <a:p>
            <a:r>
              <a:rPr lang="en-US" dirty="0" smtClean="0"/>
              <a:t>it will be </a:t>
            </a:r>
            <a:r>
              <a:rPr lang="en-US" dirty="0" err="1" smtClean="0"/>
              <a:t>rethrown</a:t>
            </a:r>
            <a:r>
              <a:rPr lang="en-US" dirty="0" smtClean="0"/>
              <a:t> </a:t>
            </a:r>
            <a:r>
              <a:rPr lang="en-US" i="1" dirty="0" smtClean="0"/>
              <a:t>automatically</a:t>
            </a:r>
            <a:r>
              <a:rPr lang="en-US" dirty="0" smtClean="0"/>
              <a:t> after any </a:t>
            </a:r>
            <a:r>
              <a:rPr lang="en-US" dirty="0" smtClean="0"/>
              <a:t>catch</a:t>
            </a:r>
            <a:br>
              <a:rPr lang="en-US" dirty="0" smtClean="0"/>
            </a:br>
            <a:endParaRPr lang="en-US" dirty="0" smtClean="0"/>
          </a:p>
          <a:p>
            <a:r>
              <a:rPr lang="en-US" dirty="0" err="1" smtClean="0"/>
              <a:t>rethrowing</a:t>
            </a:r>
            <a:r>
              <a:rPr lang="en-US" dirty="0" smtClean="0"/>
              <a:t> can be canceled by calling </a:t>
            </a:r>
            <a:r>
              <a:rPr lang="en-US" dirty="0" err="1" smtClean="0"/>
              <a:t>Thread.ResetAbort</a:t>
            </a:r>
            <a:r>
              <a:rPr lang="en-US" dirty="0" smtClean="0"/>
              <a:t>() inside a catch </a:t>
            </a:r>
            <a:r>
              <a:rPr lang="en-US" dirty="0" smtClean="0"/>
              <a:t>block</a:t>
            </a:r>
            <a:br>
              <a:rPr lang="en-US" dirty="0" smtClean="0"/>
            </a:br>
            <a:endParaRPr lang="en-US" dirty="0" smtClean="0"/>
          </a:p>
          <a:p>
            <a:r>
              <a:rPr lang="en-US" dirty="0"/>
              <a:t>t</a:t>
            </a:r>
            <a:r>
              <a:rPr lang="en-US" dirty="0" smtClean="0"/>
              <a:t>he special </a:t>
            </a:r>
            <a:r>
              <a:rPr lang="en-US" dirty="0" err="1" smtClean="0"/>
              <a:t>UnhandledExceptionHandler</a:t>
            </a:r>
            <a:r>
              <a:rPr lang="en-US" dirty="0" smtClean="0"/>
              <a:t> at the bottom of the stack will not allow a </a:t>
            </a:r>
            <a:r>
              <a:rPr lang="en-US" dirty="0" err="1" smtClean="0"/>
              <a:t>ThreadAbortException</a:t>
            </a:r>
            <a:r>
              <a:rPr lang="en-US" dirty="0" smtClean="0"/>
              <a:t> to crash an </a:t>
            </a:r>
            <a:r>
              <a:rPr lang="en-US" dirty="0" smtClean="0"/>
              <a:t>application</a:t>
            </a:r>
            <a:endParaRPr lang="en-US" dirty="0" smtClean="0"/>
          </a:p>
        </p:txBody>
      </p:sp>
    </p:spTree>
    <p:extLst>
      <p:ext uri="{BB962C8B-B14F-4D97-AF65-F5344CB8AC3E}">
        <p14:creationId xmlns:p14="http://schemas.microsoft.com/office/powerpoint/2010/main" val="3629242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It </a:t>
            </a:r>
            <a:r>
              <a:rPr lang="en-US" dirty="0" smtClean="0"/>
              <a:t>is very important to include finally blocks to clean up resources when a thread is aborted, because the </a:t>
            </a:r>
            <a:r>
              <a:rPr lang="en-US" dirty="0" err="1" smtClean="0"/>
              <a:t>ThreadAbortException</a:t>
            </a:r>
            <a:r>
              <a:rPr lang="en-US" dirty="0" smtClean="0"/>
              <a:t> will unwind the stack.</a:t>
            </a:r>
          </a:p>
          <a:p>
            <a:endParaRPr lang="en-US" dirty="0"/>
          </a:p>
        </p:txBody>
      </p:sp>
    </p:spTree>
    <p:extLst>
      <p:ext uri="{BB962C8B-B14F-4D97-AF65-F5344CB8AC3E}">
        <p14:creationId xmlns:p14="http://schemas.microsoft.com/office/powerpoint/2010/main" val="43822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a:t>Suspend and </a:t>
            </a:r>
            <a:r>
              <a:rPr lang="en-US" b="1" dirty="0" smtClean="0"/>
              <a:t>Resume</a:t>
            </a:r>
          </a:p>
          <a:p>
            <a:pPr marL="0" indent="0">
              <a:buNone/>
            </a:pPr>
            <a:endParaRPr lang="en-US" dirty="0" smtClean="0"/>
          </a:p>
          <a:p>
            <a:pPr marL="0" indent="0">
              <a:buNone/>
            </a:pPr>
            <a:r>
              <a:rPr lang="en-US" dirty="0"/>
              <a:t>The Thread class has Suspend() and Resume() methods which are tempting to </a:t>
            </a:r>
            <a:r>
              <a:rPr lang="en-US" dirty="0" smtClean="0"/>
              <a:t>use.</a:t>
            </a:r>
          </a:p>
          <a:p>
            <a:endParaRPr lang="en-US" dirty="0" smtClean="0"/>
          </a:p>
          <a:p>
            <a:pPr marL="0" indent="0">
              <a:buNone/>
            </a:pPr>
            <a:r>
              <a:rPr lang="en-US" dirty="0"/>
              <a:t>They can preempt your code </a:t>
            </a:r>
            <a:r>
              <a:rPr lang="en-US" dirty="0" smtClean="0"/>
              <a:t>anywhere.</a:t>
            </a:r>
          </a:p>
          <a:p>
            <a:pPr marL="0" indent="0">
              <a:buNone/>
            </a:pPr>
            <a:endParaRPr lang="en-US" dirty="0" smtClean="0"/>
          </a:p>
          <a:p>
            <a:pPr marL="0" indent="0">
              <a:buNone/>
            </a:pPr>
            <a:r>
              <a:rPr lang="en-US" dirty="0" smtClean="0"/>
              <a:t>Suspend</a:t>
            </a:r>
            <a:r>
              <a:rPr lang="en-US" dirty="0"/>
              <a:t>() and Resume() are </a:t>
            </a:r>
            <a:r>
              <a:rPr lang="en-US" b="1" dirty="0"/>
              <a:t>deprecated in favor of using synchronization </a:t>
            </a:r>
            <a:r>
              <a:rPr lang="en-US" b="1" dirty="0" smtClean="0"/>
              <a:t>objects</a:t>
            </a:r>
            <a:r>
              <a:rPr lang="en-US" dirty="0" smtClean="0"/>
              <a:t>.</a:t>
            </a:r>
          </a:p>
          <a:p>
            <a:pPr marL="0" indent="0">
              <a:buNone/>
            </a:pPr>
            <a:endParaRPr lang="en-US" dirty="0"/>
          </a:p>
        </p:txBody>
      </p:sp>
    </p:spTree>
    <p:extLst>
      <p:ext uri="{BB962C8B-B14F-4D97-AF65-F5344CB8AC3E}">
        <p14:creationId xmlns:p14="http://schemas.microsoft.com/office/powerpoint/2010/main" val="236740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2228692"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1000" y="5029200"/>
            <a:ext cx="8229600" cy="1143000"/>
          </a:xfrm>
        </p:spPr>
        <p:txBody>
          <a:bodyPr/>
          <a:lstStyle/>
          <a:p>
            <a:r>
              <a:rPr lang="en-US" b="1" dirty="0" smtClean="0"/>
              <a:t>THREAD SYNCHRONIZATION</a:t>
            </a:r>
            <a:endParaRPr lang="en-US" b="1" dirty="0"/>
          </a:p>
        </p:txBody>
      </p:sp>
    </p:spTree>
    <p:extLst>
      <p:ext uri="{BB962C8B-B14F-4D97-AF65-F5344CB8AC3E}">
        <p14:creationId xmlns:p14="http://schemas.microsoft.com/office/powerpoint/2010/main" val="3663268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err="1" smtClean="0"/>
              <a:t>Syncrhonization</a:t>
            </a:r>
            <a:r>
              <a:rPr lang="en-US" b="1" dirty="0" smtClean="0"/>
              <a:t> Objects</a:t>
            </a:r>
          </a:p>
          <a:p>
            <a:pPr marL="0" indent="0">
              <a:buNone/>
            </a:pPr>
            <a:endParaRPr lang="en-US" dirty="0"/>
          </a:p>
          <a:p>
            <a:r>
              <a:rPr lang="en-US" dirty="0" smtClean="0"/>
              <a:t>Are not true “</a:t>
            </a:r>
            <a:r>
              <a:rPr lang="en-US" dirty="0" err="1" smtClean="0"/>
              <a:t>eventing</a:t>
            </a:r>
            <a:r>
              <a:rPr lang="en-US" dirty="0" smtClean="0"/>
              <a:t>” mechanisms, but kernel </a:t>
            </a:r>
            <a:r>
              <a:rPr lang="en-US" dirty="0" smtClean="0"/>
              <a:t>objects</a:t>
            </a:r>
            <a:br>
              <a:rPr lang="en-US" dirty="0" smtClean="0"/>
            </a:br>
            <a:endParaRPr lang="en-US" dirty="0" smtClean="0"/>
          </a:p>
          <a:p>
            <a:r>
              <a:rPr lang="en-US" dirty="0" smtClean="0"/>
              <a:t>Behave like a stop light in the execution of a </a:t>
            </a:r>
            <a:r>
              <a:rPr lang="en-US" dirty="0" smtClean="0"/>
              <a:t>thread</a:t>
            </a:r>
            <a:br>
              <a:rPr lang="en-US" dirty="0" smtClean="0"/>
            </a:br>
            <a:endParaRPr lang="en-US" dirty="0" smtClean="0"/>
          </a:p>
          <a:p>
            <a:r>
              <a:rPr lang="en-US" dirty="0" smtClean="0"/>
              <a:t>Thread execution can be blocked or allowed to continue by a synchronization </a:t>
            </a:r>
            <a:r>
              <a:rPr lang="en-US" dirty="0" smtClean="0"/>
              <a:t>object</a:t>
            </a:r>
            <a:endParaRPr lang="en-US" dirty="0" smtClean="0"/>
          </a:p>
        </p:txBody>
      </p:sp>
    </p:spTree>
    <p:extLst>
      <p:ext uri="{BB962C8B-B14F-4D97-AF65-F5344CB8AC3E}">
        <p14:creationId xmlns:p14="http://schemas.microsoft.com/office/powerpoint/2010/main" val="4016462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Used </a:t>
            </a:r>
            <a:r>
              <a:rPr lang="en-US" dirty="0" smtClean="0"/>
              <a:t>to communicate between </a:t>
            </a:r>
            <a:r>
              <a:rPr lang="en-US" dirty="0" smtClean="0"/>
              <a:t>threads</a:t>
            </a:r>
            <a:br>
              <a:rPr lang="en-US" dirty="0" smtClean="0"/>
            </a:br>
            <a:endParaRPr lang="en-US" dirty="0" smtClean="0"/>
          </a:p>
          <a:p>
            <a:r>
              <a:rPr lang="en-US" dirty="0" smtClean="0"/>
              <a:t>Can be either blocking or non-blocking</a:t>
            </a:r>
            <a:endParaRPr lang="en-US" dirty="0"/>
          </a:p>
        </p:txBody>
      </p:sp>
    </p:spTree>
    <p:extLst>
      <p:ext uri="{BB962C8B-B14F-4D97-AF65-F5344CB8AC3E}">
        <p14:creationId xmlns:p14="http://schemas.microsoft.com/office/powerpoint/2010/main" val="3264192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normAutofit/>
          </a:bodyPr>
          <a:lstStyle/>
          <a:p>
            <a:r>
              <a:rPr lang="en-US" b="1" dirty="0" smtClean="0"/>
              <a:t>BLOCKING</a:t>
            </a:r>
            <a:endParaRPr lang="en-US" b="1" dirty="0"/>
          </a:p>
        </p:txBody>
      </p:sp>
      <p:pic>
        <p:nvPicPr>
          <p:cNvPr id="11266" name="Picture 2" descr="F:\STL ALT.NET\2011-03-23 Threading\Tron Lego\stronkbkb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838200"/>
            <a:ext cx="2151795" cy="417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THREADING AND THE OS</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Each </a:t>
            </a:r>
            <a:r>
              <a:rPr lang="en-US" dirty="0"/>
              <a:t>program instance is run in a "process", with its own virtual address space; each process is allocated a single thread by the OS</a:t>
            </a:r>
            <a:r>
              <a:rPr lang="en-US" dirty="0" smtClean="0"/>
              <a:t>.</a:t>
            </a:r>
          </a:p>
          <a:p>
            <a:pPr marL="0" indent="0">
              <a:buNone/>
            </a:pPr>
            <a:endParaRPr lang="en-US" dirty="0"/>
          </a:p>
          <a:p>
            <a:pPr marL="0" indent="0">
              <a:buNone/>
            </a:pPr>
            <a:r>
              <a:rPr lang="en-US" dirty="0" smtClean="0"/>
              <a:t>A thread is a chain of execution starting with a particular function.</a:t>
            </a:r>
          </a:p>
          <a:p>
            <a:pPr marL="0" indent="0">
              <a:buNone/>
            </a:pPr>
            <a:endParaRPr lang="en-US" dirty="0" smtClean="0"/>
          </a:p>
          <a:p>
            <a:pPr marL="0" indent="0">
              <a:buNone/>
            </a:pPr>
            <a:r>
              <a:rPr lang="en-US" dirty="0" smtClean="0"/>
              <a:t>Threads</a:t>
            </a:r>
            <a:r>
              <a:rPr lang="en-US" dirty="0"/>
              <a:t>, in essence, virtualize the CPU</a:t>
            </a:r>
            <a:r>
              <a:rPr lang="en-US" dirty="0" smtClean="0"/>
              <a:t>.</a:t>
            </a:r>
          </a:p>
          <a:p>
            <a:endParaRPr lang="en-US" dirty="0"/>
          </a:p>
        </p:txBody>
      </p:sp>
    </p:spTree>
    <p:extLst>
      <p:ext uri="{BB962C8B-B14F-4D97-AF65-F5344CB8AC3E}">
        <p14:creationId xmlns:p14="http://schemas.microsoft.com/office/powerpoint/2010/main" val="3637732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err="1" smtClean="0"/>
              <a:t>WaitHandle</a:t>
            </a:r>
            <a:r>
              <a:rPr lang="en-US" b="1" dirty="0"/>
              <a:t> </a:t>
            </a:r>
            <a:r>
              <a:rPr lang="en-US" b="1" dirty="0" smtClean="0"/>
              <a:t>Family</a:t>
            </a:r>
          </a:p>
          <a:p>
            <a:pPr marL="0" indent="0">
              <a:buNone/>
            </a:pPr>
            <a:endParaRPr lang="en-US" dirty="0" smtClean="0"/>
          </a:p>
          <a:p>
            <a:pPr marL="0" indent="0">
              <a:buNone/>
            </a:pPr>
            <a:endParaRPr lang="en-US" dirty="0"/>
          </a:p>
        </p:txBody>
      </p:sp>
      <p:pic>
        <p:nvPicPr>
          <p:cNvPr id="10242" name="Picture 2" descr="F:\STL ALT.NET\2011-03-23 Threading\wait-hand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76" y="1371600"/>
            <a:ext cx="8270424"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80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buNone/>
            </a:pPr>
            <a:r>
              <a:rPr lang="en-US" b="1" dirty="0" smtClean="0"/>
              <a:t>Manual/</a:t>
            </a:r>
            <a:r>
              <a:rPr lang="en-US" b="1" dirty="0" err="1" smtClean="0"/>
              <a:t>AutoResetEvent</a:t>
            </a:r>
            <a:endParaRPr lang="en-US" b="1" dirty="0" smtClean="0"/>
          </a:p>
          <a:p>
            <a:pPr marL="0" indent="0">
              <a:buNone/>
            </a:pPr>
            <a:endParaRPr lang="en-US" dirty="0"/>
          </a:p>
          <a:p>
            <a:pPr marL="0" indent="0">
              <a:buNone/>
            </a:pPr>
            <a:r>
              <a:rPr lang="en-US" dirty="0" err="1" smtClean="0"/>
              <a:t>AutoResetEvent</a:t>
            </a:r>
            <a:r>
              <a:rPr lang="en-US" dirty="0" smtClean="0"/>
              <a:t> signals reset to “stop” after a single thread is allowed through (via a call to Set() by the owning thread); other threads must then wait.</a:t>
            </a:r>
          </a:p>
          <a:p>
            <a:pPr marL="0" indent="0">
              <a:buNone/>
            </a:pPr>
            <a:endParaRPr lang="en-US" dirty="0"/>
          </a:p>
          <a:p>
            <a:pPr marL="0" indent="0">
              <a:buNone/>
            </a:pPr>
            <a:r>
              <a:rPr lang="en-US" dirty="0" err="1" smtClean="0"/>
              <a:t>ManualResetEvent</a:t>
            </a:r>
            <a:r>
              <a:rPr lang="en-US" dirty="0" smtClean="0"/>
              <a:t> signals continue to allow threads to proceed after they are set to “go”; other threads only wait if the event is signaled to “stop” again.</a:t>
            </a:r>
          </a:p>
          <a:p>
            <a:pPr marL="0" indent="0">
              <a:buNone/>
            </a:pPr>
            <a:endParaRPr lang="en-US" dirty="0"/>
          </a:p>
          <a:p>
            <a:pPr marL="0" indent="0">
              <a:buNone/>
            </a:pPr>
            <a:r>
              <a:rPr lang="en-US" dirty="0" smtClean="0"/>
              <a:t>Both events have a constructor parameter for their initial starting state (“stop” or “go”).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1057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indent="0">
              <a:buNone/>
            </a:pPr>
            <a:r>
              <a:rPr lang="en-US" b="1" dirty="0" err="1" smtClean="0"/>
              <a:t>Mutex</a:t>
            </a:r>
            <a:endParaRPr lang="en-US" b="1" dirty="0" smtClean="0"/>
          </a:p>
          <a:p>
            <a:pPr marL="0" indent="0">
              <a:buNone/>
            </a:pPr>
            <a:endParaRPr lang="en-US" dirty="0"/>
          </a:p>
          <a:p>
            <a:pPr marL="0" indent="0">
              <a:buNone/>
            </a:pPr>
            <a:r>
              <a:rPr lang="en-US" dirty="0" smtClean="0"/>
              <a:t>A </a:t>
            </a:r>
            <a:r>
              <a:rPr lang="en-US" dirty="0" err="1" smtClean="0"/>
              <a:t>Mutex</a:t>
            </a:r>
            <a:r>
              <a:rPr lang="en-US" dirty="0" smtClean="0"/>
              <a:t> </a:t>
            </a:r>
            <a:r>
              <a:rPr lang="en-US" dirty="0" smtClean="0"/>
              <a:t>is good for serializing (one-at-a-time) access to code and data.</a:t>
            </a:r>
          </a:p>
          <a:p>
            <a:pPr marL="0" indent="0">
              <a:buNone/>
            </a:pPr>
            <a:endParaRPr lang="en-US" dirty="0"/>
          </a:p>
          <a:p>
            <a:pPr marL="0" indent="0">
              <a:buNone/>
            </a:pPr>
            <a:r>
              <a:rPr lang="en-US" dirty="0" smtClean="0"/>
              <a:t>It enforces “</a:t>
            </a:r>
            <a:r>
              <a:rPr lang="en-US" b="1" u="sng" dirty="0" smtClean="0"/>
              <a:t>mut</a:t>
            </a:r>
            <a:r>
              <a:rPr lang="en-US" dirty="0" smtClean="0"/>
              <a:t>ual </a:t>
            </a:r>
            <a:r>
              <a:rPr lang="en-US" b="1" u="sng" dirty="0" smtClean="0"/>
              <a:t>ex</a:t>
            </a:r>
            <a:r>
              <a:rPr lang="en-US" dirty="0" smtClean="0"/>
              <a:t>clusion” among threads; only one thread may run and access resources at a time.</a:t>
            </a:r>
          </a:p>
          <a:p>
            <a:pPr marL="0" indent="0">
              <a:buNone/>
            </a:pPr>
            <a:endParaRPr lang="en-US" dirty="0"/>
          </a:p>
          <a:p>
            <a:pPr marL="0" indent="0">
              <a:buNone/>
            </a:pPr>
            <a:r>
              <a:rPr lang="en-US" dirty="0" smtClean="0"/>
              <a:t>A </a:t>
            </a:r>
            <a:r>
              <a:rPr lang="en-US" dirty="0" err="1"/>
              <a:t>M</a:t>
            </a:r>
            <a:r>
              <a:rPr lang="en-US" dirty="0" err="1" smtClean="0"/>
              <a:t>utex</a:t>
            </a:r>
            <a:r>
              <a:rPr lang="en-US" dirty="0" smtClean="0"/>
              <a:t> can limit thread access across </a:t>
            </a:r>
            <a:r>
              <a:rPr lang="en-US" dirty="0" smtClean="0"/>
              <a:t>processes, and is commonly used to ensure that only one copy of a program runs at a time.</a:t>
            </a:r>
            <a:endParaRPr lang="en-US" dirty="0"/>
          </a:p>
        </p:txBody>
      </p:sp>
    </p:spTree>
    <p:extLst>
      <p:ext uri="{BB962C8B-B14F-4D97-AF65-F5344CB8AC3E}">
        <p14:creationId xmlns:p14="http://schemas.microsoft.com/office/powerpoint/2010/main" val="4197725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Semaphore</a:t>
            </a:r>
          </a:p>
          <a:p>
            <a:pPr marL="0" indent="0">
              <a:buNone/>
            </a:pPr>
            <a:endParaRPr lang="en-US" dirty="0"/>
          </a:p>
          <a:p>
            <a:pPr marL="0" indent="0">
              <a:buNone/>
            </a:pPr>
            <a:r>
              <a:rPr lang="en-US" dirty="0" smtClean="0"/>
              <a:t>Unlike a </a:t>
            </a:r>
            <a:r>
              <a:rPr lang="en-US" dirty="0" err="1" smtClean="0"/>
              <a:t>Mutex</a:t>
            </a:r>
            <a:r>
              <a:rPr lang="en-US" dirty="0" smtClean="0"/>
              <a:t>, a Semaphore does not serialize thread access to resources.</a:t>
            </a:r>
          </a:p>
          <a:p>
            <a:pPr marL="0" indent="0">
              <a:buNone/>
            </a:pPr>
            <a:endParaRPr lang="en-US" dirty="0"/>
          </a:p>
          <a:p>
            <a:pPr marL="0" indent="0">
              <a:buNone/>
            </a:pPr>
            <a:r>
              <a:rPr lang="en-US" dirty="0" smtClean="0"/>
              <a:t>A Semaphore limits the number of threads running concurrently to a specific batch size.</a:t>
            </a:r>
            <a:endParaRPr lang="en-US" dirty="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15000"/>
            <a:ext cx="3657600" cy="1107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64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b="1" dirty="0" smtClean="0"/>
              <a:t>Monitor</a:t>
            </a:r>
          </a:p>
          <a:p>
            <a:pPr marL="0" indent="0">
              <a:buNone/>
            </a:pPr>
            <a:endParaRPr lang="en-US" dirty="0"/>
          </a:p>
          <a:p>
            <a:pPr marL="0" indent="0">
              <a:buNone/>
            </a:pPr>
            <a:r>
              <a:rPr lang="en-US" dirty="0"/>
              <a:t>Monitor is a static class that is not in the </a:t>
            </a:r>
            <a:r>
              <a:rPr lang="en-US" dirty="0" err="1"/>
              <a:t>WaitHandle</a:t>
            </a:r>
            <a:r>
              <a:rPr lang="en-US" dirty="0"/>
              <a:t> family tree.</a:t>
            </a:r>
            <a:br>
              <a:rPr lang="en-US" dirty="0"/>
            </a:br>
            <a:endParaRPr lang="en-US" dirty="0" smtClean="0"/>
          </a:p>
          <a:p>
            <a:pPr marL="0" indent="0">
              <a:buNone/>
            </a:pPr>
            <a:r>
              <a:rPr lang="en-US" dirty="0"/>
              <a:t>It cannot be shared across processes.</a:t>
            </a:r>
            <a:br>
              <a:rPr lang="en-US" dirty="0"/>
            </a:br>
            <a:endParaRPr lang="en-US" dirty="0" smtClean="0"/>
          </a:p>
          <a:p>
            <a:pPr marL="0" indent="0">
              <a:buNone/>
            </a:pPr>
            <a:r>
              <a:rPr lang="en-US" dirty="0"/>
              <a:t>It is commonly employed with its syntactical sugar equivalent, the "</a:t>
            </a:r>
            <a:r>
              <a:rPr lang="en-US" b="1" dirty="0"/>
              <a:t>lock</a:t>
            </a:r>
            <a:r>
              <a:rPr lang="en-US" dirty="0"/>
              <a:t>" keyword.</a:t>
            </a:r>
            <a:br>
              <a:rPr lang="en-US" dirty="0"/>
            </a:br>
            <a:endParaRPr lang="en-US" dirty="0" smtClean="0"/>
          </a:p>
          <a:p>
            <a:pPr marL="0" indent="0">
              <a:buNone/>
            </a:pPr>
            <a:r>
              <a:rPr lang="en-US" dirty="0"/>
              <a:t>Monitor may use any reference type in .NET to serialize access to code.</a:t>
            </a:r>
            <a:endParaRPr lang="en-US" dirty="0" smtClean="0"/>
          </a:p>
          <a:p>
            <a:pPr marL="0" indent="0">
              <a:buNone/>
            </a:pPr>
            <a:endParaRPr lang="en-US" dirty="0"/>
          </a:p>
        </p:txBody>
      </p:sp>
    </p:spTree>
    <p:extLst>
      <p:ext uri="{BB962C8B-B14F-4D97-AF65-F5344CB8AC3E}">
        <p14:creationId xmlns:p14="http://schemas.microsoft.com/office/powerpoint/2010/main" val="3207365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If a monitor is not released after execution, it is considered to be "</a:t>
            </a:r>
            <a:r>
              <a:rPr lang="en-US" b="1" dirty="0"/>
              <a:t>abandoned</a:t>
            </a:r>
            <a:r>
              <a:rPr lang="en-US" dirty="0"/>
              <a:t>" and will probably deadlock the program in the future. No other thread would be able to access code within the scope of the monitor's lock.</a:t>
            </a:r>
            <a:br>
              <a:rPr lang="en-US" dirty="0"/>
            </a:br>
            <a:endParaRPr lang="en-US" dirty="0" smtClean="0"/>
          </a:p>
          <a:p>
            <a:pPr marL="0" indent="0">
              <a:buNone/>
            </a:pPr>
            <a:r>
              <a:rPr lang="en-US" dirty="0"/>
              <a:t>All code protected by synchronization should be in a try block; the finally block should be used to release the synchronization object via </a:t>
            </a:r>
            <a:r>
              <a:rPr lang="en-US" dirty="0" err="1"/>
              <a:t>Monitor.Exit</a:t>
            </a:r>
            <a:r>
              <a:rPr lang="en-US" dirty="0" smtClean="0"/>
              <a:t>().</a:t>
            </a:r>
            <a:endParaRPr lang="en-US" dirty="0"/>
          </a:p>
        </p:txBody>
      </p:sp>
    </p:spTree>
    <p:extLst>
      <p:ext uri="{BB962C8B-B14F-4D97-AF65-F5344CB8AC3E}">
        <p14:creationId xmlns:p14="http://schemas.microsoft.com/office/powerpoint/2010/main" val="4157656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dirty="0"/>
              <a:t>The Monitor class has several other methods that allow more granular control over its behavior, and facilitate communication between threads that are contending the same lock.</a:t>
            </a:r>
            <a:r>
              <a:rPr lang="en-US" dirty="0" smtClean="0"/>
              <a:t> </a:t>
            </a:r>
          </a:p>
          <a:p>
            <a:pPr marL="0" indent="0">
              <a:buNone/>
            </a:pPr>
            <a:endParaRPr lang="en-US" dirty="0"/>
          </a:p>
          <a:p>
            <a:r>
              <a:rPr lang="en-US" b="1" dirty="0" err="1"/>
              <a:t>TryEnter</a:t>
            </a:r>
            <a:r>
              <a:rPr lang="en-US" b="1" dirty="0"/>
              <a:t>() </a:t>
            </a:r>
            <a:r>
              <a:rPr lang="en-US" dirty="0"/>
              <a:t>will attempt to acquire a lock on a specified synchronization object, but will not block the thread if a lock cannot be acquired.  An optional second parameter indicates the number of milliseconds the calling thread should wait for the lock to be acquired before it continues</a:t>
            </a:r>
            <a:r>
              <a:rPr lang="en-US" dirty="0" smtClean="0"/>
              <a:t>.</a:t>
            </a:r>
            <a:br>
              <a:rPr lang="en-US" dirty="0" smtClean="0"/>
            </a:br>
            <a:endParaRPr lang="en-US" dirty="0" smtClean="0"/>
          </a:p>
          <a:p>
            <a:r>
              <a:rPr lang="en-US" b="1" dirty="0"/>
              <a:t>Wait()</a:t>
            </a:r>
            <a:r>
              <a:rPr lang="en-US" dirty="0"/>
              <a:t> will effectively pause a thread and release a lock until another thread calls Pulse() or </a:t>
            </a:r>
            <a:r>
              <a:rPr lang="en-US" dirty="0" err="1"/>
              <a:t>PulseAll</a:t>
            </a:r>
            <a:r>
              <a:rPr lang="en-US" dirty="0"/>
              <a:t>() on the lock</a:t>
            </a:r>
            <a:r>
              <a:rPr lang="en-US" dirty="0" smtClean="0"/>
              <a:t>.</a:t>
            </a:r>
          </a:p>
        </p:txBody>
      </p:sp>
    </p:spTree>
    <p:extLst>
      <p:ext uri="{BB962C8B-B14F-4D97-AF65-F5344CB8AC3E}">
        <p14:creationId xmlns:p14="http://schemas.microsoft.com/office/powerpoint/2010/main" val="3929642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When a thread calls </a:t>
            </a:r>
            <a:r>
              <a:rPr lang="en-US" dirty="0" err="1" smtClean="0"/>
              <a:t>Monitor.</a:t>
            </a:r>
            <a:r>
              <a:rPr lang="en-US" b="1" dirty="0" err="1" smtClean="0"/>
              <a:t>Pulse</a:t>
            </a:r>
            <a:r>
              <a:rPr lang="en-US" b="1" dirty="0" smtClean="0"/>
              <a:t>()</a:t>
            </a:r>
            <a:r>
              <a:rPr lang="en-US" dirty="0" smtClean="0"/>
              <a:t>, the CLR will choose </a:t>
            </a:r>
            <a:r>
              <a:rPr lang="en-US" i="1" dirty="0" smtClean="0"/>
              <a:t>one</a:t>
            </a:r>
            <a:r>
              <a:rPr lang="en-US" dirty="0" smtClean="0"/>
              <a:t> thread that is waiting for the lock (via the Wait() method) and allow that thread to resume.</a:t>
            </a:r>
            <a:br>
              <a:rPr lang="en-US" dirty="0" smtClean="0"/>
            </a:br>
            <a:endParaRPr lang="en-US" dirty="0" smtClean="0"/>
          </a:p>
          <a:p>
            <a:pPr marL="0" indent="0">
              <a:buNone/>
            </a:pPr>
            <a:r>
              <a:rPr lang="en-US" dirty="0" smtClean="0"/>
              <a:t>Likewise</a:t>
            </a:r>
            <a:r>
              <a:rPr lang="en-US" dirty="0"/>
              <a:t>, when a thread calls </a:t>
            </a:r>
            <a:r>
              <a:rPr lang="en-US" b="1" dirty="0" err="1"/>
              <a:t>PulseAll</a:t>
            </a:r>
            <a:r>
              <a:rPr lang="en-US" b="1" dirty="0"/>
              <a:t>()</a:t>
            </a:r>
            <a:r>
              <a:rPr lang="en-US" dirty="0"/>
              <a:t>, the CLR will wake up </a:t>
            </a:r>
            <a:r>
              <a:rPr lang="en-US" i="1" dirty="0"/>
              <a:t>all</a:t>
            </a:r>
            <a:r>
              <a:rPr lang="en-US" dirty="0"/>
              <a:t> threads contending a lock (again, via the Wait() method) so that each thread, in turn, can acquire the lock and continue</a:t>
            </a:r>
            <a:r>
              <a:rPr lang="en-US" dirty="0" smtClean="0"/>
              <a:t>.</a:t>
            </a:r>
          </a:p>
        </p:txBody>
      </p:sp>
    </p:spTree>
    <p:extLst>
      <p:ext uri="{BB962C8B-B14F-4D97-AF65-F5344CB8AC3E}">
        <p14:creationId xmlns:p14="http://schemas.microsoft.com/office/powerpoint/2010/main" val="4138655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Use </a:t>
            </a:r>
            <a:r>
              <a:rPr lang="en-US" b="1" dirty="0" smtClean="0"/>
              <a:t>Pulse()</a:t>
            </a:r>
            <a:r>
              <a:rPr lang="en-US" dirty="0" smtClean="0"/>
              <a:t> when you have several worker threads that </a:t>
            </a:r>
            <a:r>
              <a:rPr lang="en-US" i="1" dirty="0" smtClean="0"/>
              <a:t>do the same thing</a:t>
            </a:r>
            <a:r>
              <a:rPr lang="en-US" dirty="0" smtClean="0"/>
              <a:t>, because it does not matter which runs next.</a:t>
            </a:r>
          </a:p>
          <a:p>
            <a:pPr marL="0" indent="0">
              <a:buNone/>
            </a:pPr>
            <a:endParaRPr lang="en-US" dirty="0" smtClean="0"/>
          </a:p>
          <a:p>
            <a:pPr marL="0" indent="0">
              <a:buNone/>
            </a:pPr>
            <a:r>
              <a:rPr lang="en-US" dirty="0" smtClean="0"/>
              <a:t>Use </a:t>
            </a:r>
            <a:r>
              <a:rPr lang="en-US" b="1" dirty="0" err="1" smtClean="0"/>
              <a:t>PulseAll</a:t>
            </a:r>
            <a:r>
              <a:rPr lang="en-US" b="1" dirty="0" smtClean="0"/>
              <a:t>()</a:t>
            </a:r>
            <a:r>
              <a:rPr lang="en-US" dirty="0" smtClean="0"/>
              <a:t> when you have worker threads that d</a:t>
            </a:r>
            <a:r>
              <a:rPr lang="en-US" i="1" dirty="0" smtClean="0"/>
              <a:t>o different things</a:t>
            </a:r>
            <a:r>
              <a:rPr lang="en-US" dirty="0" smtClean="0"/>
              <a:t>, because each needs to evaluate the current state of shared data.</a:t>
            </a:r>
          </a:p>
        </p:txBody>
      </p:sp>
    </p:spTree>
    <p:extLst>
      <p:ext uri="{BB962C8B-B14F-4D97-AF65-F5344CB8AC3E}">
        <p14:creationId xmlns:p14="http://schemas.microsoft.com/office/powerpoint/2010/main" val="1516874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b="1" dirty="0"/>
              <a:t>[Synchronization] Class </a:t>
            </a:r>
            <a:r>
              <a:rPr lang="en-US" b="1" dirty="0" smtClean="0"/>
              <a:t>Attribute</a:t>
            </a:r>
          </a:p>
          <a:p>
            <a:pPr marL="0" indent="0">
              <a:buNone/>
            </a:pPr>
            <a:endParaRPr lang="en-US" dirty="0" smtClean="0"/>
          </a:p>
          <a:p>
            <a:pPr marL="0" indent="0">
              <a:buNone/>
            </a:pPr>
            <a:r>
              <a:rPr lang="en-US" dirty="0"/>
              <a:t>All instance members of a class may be automatically synchronized between threads by the CLR if the class is adorned with a [Synchronization] attribute</a:t>
            </a:r>
            <a:r>
              <a:rPr lang="en-US" dirty="0" smtClean="0"/>
              <a:t>.</a:t>
            </a:r>
          </a:p>
          <a:p>
            <a:pPr marL="0" indent="0">
              <a:buNone/>
            </a:pPr>
            <a:endParaRPr lang="en-US" dirty="0" smtClean="0"/>
          </a:p>
          <a:p>
            <a:pPr marL="0" indent="0">
              <a:buNone/>
            </a:pPr>
            <a:r>
              <a:rPr lang="en-US" dirty="0" smtClean="0"/>
              <a:t>Classes </a:t>
            </a:r>
            <a:r>
              <a:rPr lang="en-US" dirty="0"/>
              <a:t>adorned with the [Synchronization] attribute must inherit from </a:t>
            </a:r>
            <a:r>
              <a:rPr lang="en-US" dirty="0" err="1"/>
              <a:t>System.ContextBoundObject</a:t>
            </a:r>
            <a:r>
              <a:rPr lang="en-US" dirty="0"/>
              <a:t>, which ensures that the object is never moved to an unsynchronized context</a:t>
            </a:r>
            <a:r>
              <a:rPr lang="en-US" dirty="0" smtClean="0"/>
              <a:t>.</a:t>
            </a:r>
          </a:p>
          <a:p>
            <a:pPr marL="0" indent="0">
              <a:buNone/>
            </a:pPr>
            <a:endParaRPr lang="en-US" dirty="0" smtClean="0"/>
          </a:p>
          <a:p>
            <a:pPr marL="0" indent="0">
              <a:buNone/>
            </a:pPr>
            <a:r>
              <a:rPr lang="en-US" dirty="0" smtClean="0"/>
              <a:t>Avoid </a:t>
            </a:r>
            <a:r>
              <a:rPr lang="en-US" dirty="0"/>
              <a:t>the [Synchronization] attribute if the class has a significant number of members that </a:t>
            </a:r>
            <a:r>
              <a:rPr lang="en-US" i="1" dirty="0"/>
              <a:t>don't</a:t>
            </a:r>
            <a:r>
              <a:rPr lang="en-US" dirty="0"/>
              <a:t> require thread synchronization, because the overhead imposed would negate the benefit</a:t>
            </a:r>
            <a:r>
              <a:rPr lang="en-US" dirty="0" smtClean="0"/>
              <a:t>.</a:t>
            </a:r>
          </a:p>
        </p:txBody>
      </p:sp>
    </p:spTree>
    <p:extLst>
      <p:ext uri="{BB962C8B-B14F-4D97-AF65-F5344CB8AC3E}">
        <p14:creationId xmlns:p14="http://schemas.microsoft.com/office/powerpoint/2010/main" val="377253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a:t>Each thread is allocated with</a:t>
            </a:r>
            <a:r>
              <a:rPr lang="en-US" dirty="0" smtClean="0"/>
              <a:t>:</a:t>
            </a:r>
          </a:p>
          <a:p>
            <a:pPr marL="0" indent="0">
              <a:buNone/>
            </a:pPr>
            <a:endParaRPr lang="en-US" dirty="0" smtClean="0"/>
          </a:p>
          <a:p>
            <a:r>
              <a:rPr lang="en-US" b="1" dirty="0" smtClean="0"/>
              <a:t>a thread kernel object</a:t>
            </a:r>
            <a:r>
              <a:rPr lang="en-US" dirty="0" smtClean="0"/>
              <a:t> -- a data structure that contains information about the thread's </a:t>
            </a:r>
            <a:r>
              <a:rPr lang="en-US" b="1" dirty="0" smtClean="0"/>
              <a:t>context</a:t>
            </a:r>
          </a:p>
          <a:p>
            <a:endParaRPr lang="en-US" b="1" dirty="0"/>
          </a:p>
          <a:p>
            <a:pPr marL="0" indent="0">
              <a:buNone/>
            </a:pPr>
            <a:r>
              <a:rPr lang="en-US" i="1" dirty="0" smtClean="0"/>
              <a:t>What is a context?</a:t>
            </a:r>
            <a:r>
              <a:rPr lang="en-US" dirty="0" smtClean="0"/>
              <a:t/>
            </a:r>
            <a:br>
              <a:rPr lang="en-US" dirty="0" smtClean="0"/>
            </a:br>
            <a:endParaRPr lang="en-US" dirty="0" smtClean="0"/>
          </a:p>
        </p:txBody>
      </p:sp>
    </p:spTree>
    <p:extLst>
      <p:ext uri="{BB962C8B-B14F-4D97-AF65-F5344CB8AC3E}">
        <p14:creationId xmlns:p14="http://schemas.microsoft.com/office/powerpoint/2010/main" val="962684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lstStyle/>
          <a:p>
            <a:r>
              <a:rPr lang="en-US" b="1" dirty="0" smtClean="0"/>
              <a:t>NON-BLOCKING</a:t>
            </a:r>
            <a:endParaRPr lang="en-US" b="1" dirty="0"/>
          </a:p>
        </p:txBody>
      </p:sp>
      <p:pic>
        <p:nvPicPr>
          <p:cNvPr id="12290" name="Picture 2" descr="F:\STL ALT.NET\2011-03-23 Threading\Tron Lego\stronkbka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54" y="1447800"/>
            <a:ext cx="2187292" cy="369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0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b="1" dirty="0" smtClean="0"/>
              <a:t>Interlocked</a:t>
            </a:r>
          </a:p>
          <a:p>
            <a:pPr marL="0" indent="0">
              <a:buNone/>
            </a:pPr>
            <a:endParaRPr lang="en-US" dirty="0"/>
          </a:p>
          <a:p>
            <a:pPr marL="0" indent="0">
              <a:buNone/>
            </a:pPr>
            <a:r>
              <a:rPr lang="en-US" dirty="0"/>
              <a:t>This class allows data to be atomically swapped out of CPU registers so that operations which would typically take more than one instruction are treated as if they only took one. (e.g., Writing a 64-bit integer on a 32-bit system takes two instructions.  Interlock treats both instructions, from a threading perspective, as one atomic operation.)</a:t>
            </a:r>
            <a:r>
              <a:rPr lang="en-US" dirty="0" smtClean="0"/>
              <a:t> </a:t>
            </a:r>
            <a:endParaRPr lang="en-US" dirty="0"/>
          </a:p>
        </p:txBody>
      </p:sp>
    </p:spTree>
    <p:extLst>
      <p:ext uri="{BB962C8B-B14F-4D97-AF65-F5344CB8AC3E}">
        <p14:creationId xmlns:p14="http://schemas.microsoft.com/office/powerpoint/2010/main" val="1118117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indent="0">
              <a:buNone/>
            </a:pPr>
            <a:r>
              <a:rPr lang="en-US" dirty="0"/>
              <a:t>It provides the following methods for common operations</a:t>
            </a:r>
            <a:r>
              <a:rPr lang="en-US" dirty="0" smtClean="0"/>
              <a:t>:</a:t>
            </a:r>
          </a:p>
          <a:p>
            <a:pPr marL="0" indent="0">
              <a:buNone/>
            </a:pPr>
            <a:endParaRPr lang="en-US" dirty="0" smtClean="0"/>
          </a:p>
          <a:p>
            <a:r>
              <a:rPr lang="en-US" b="1" dirty="0"/>
              <a:t>Increment() </a:t>
            </a:r>
            <a:r>
              <a:rPr lang="en-US" dirty="0"/>
              <a:t>-- increments a value by 1</a:t>
            </a:r>
            <a:endParaRPr lang="en-US" dirty="0" smtClean="0"/>
          </a:p>
          <a:p>
            <a:r>
              <a:rPr lang="en-US" b="1" dirty="0"/>
              <a:t>Decrement() </a:t>
            </a:r>
            <a:r>
              <a:rPr lang="en-US" dirty="0"/>
              <a:t>-- decrements a value by 1</a:t>
            </a:r>
            <a:endParaRPr lang="en-US" dirty="0" smtClean="0"/>
          </a:p>
          <a:p>
            <a:r>
              <a:rPr lang="en-US" b="1" dirty="0"/>
              <a:t>Exchange() </a:t>
            </a:r>
            <a:r>
              <a:rPr lang="en-US" dirty="0"/>
              <a:t>-- swaps two values</a:t>
            </a:r>
            <a:endParaRPr lang="en-US" dirty="0" smtClean="0"/>
          </a:p>
          <a:p>
            <a:r>
              <a:rPr lang="en-US" b="1" dirty="0" err="1"/>
              <a:t>CompareExchange</a:t>
            </a:r>
            <a:r>
              <a:rPr lang="en-US" b="1" dirty="0"/>
              <a:t>() </a:t>
            </a:r>
            <a:r>
              <a:rPr lang="en-US" dirty="0"/>
              <a:t>-- compares to values, and if they are the same, replaces one of them with a third value (used to determine if shared data acquired at a prior point in a thread's execution is still the same, and if so, changes it)</a:t>
            </a:r>
            <a:endParaRPr lang="en-US" dirty="0" smtClean="0"/>
          </a:p>
          <a:p>
            <a:pPr marL="0" indent="0">
              <a:buNone/>
            </a:pPr>
            <a:endParaRPr lang="en-US" dirty="0"/>
          </a:p>
        </p:txBody>
      </p:sp>
    </p:spTree>
    <p:extLst>
      <p:ext uri="{BB962C8B-B14F-4D97-AF65-F5344CB8AC3E}">
        <p14:creationId xmlns:p14="http://schemas.microsoft.com/office/powerpoint/2010/main" val="2637225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lstStyle/>
          <a:p>
            <a:r>
              <a:rPr lang="en-US" dirty="0" smtClean="0"/>
              <a:t>DEADLOCK</a:t>
            </a:r>
            <a:endParaRPr lang="en-US" dirty="0"/>
          </a:p>
        </p:txBody>
      </p:sp>
      <p:pic>
        <p:nvPicPr>
          <p:cNvPr id="21506" name="Picture 2" descr="F:\STL ALT.NET\2011-03-23 Threading\Tron Lego\stronkbkc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622" y="1447800"/>
            <a:ext cx="3429000" cy="359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5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dirty="0" smtClean="0"/>
              <a:t>Deadlock </a:t>
            </a:r>
            <a:r>
              <a:rPr lang="en-US" dirty="0"/>
              <a:t>occurs when two or more threads are </a:t>
            </a:r>
            <a:r>
              <a:rPr lang="en-US" i="1" dirty="0"/>
              <a:t>mutually</a:t>
            </a:r>
            <a:r>
              <a:rPr lang="en-US" dirty="0"/>
              <a:t> dependent on resources </a:t>
            </a:r>
            <a:r>
              <a:rPr lang="en-US" dirty="0" smtClean="0"/>
              <a:t>that are locked by each other.</a:t>
            </a:r>
          </a:p>
          <a:p>
            <a:pPr marL="0" indent="0">
              <a:buNone/>
            </a:pPr>
            <a:endParaRPr lang="en-US" dirty="0" smtClean="0"/>
          </a:p>
          <a:p>
            <a:pPr marL="0" indent="0">
              <a:buNone/>
            </a:pPr>
            <a:r>
              <a:rPr lang="en-US" dirty="0" smtClean="0"/>
              <a:t>Deadlocks are hard to detect and repair.</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17545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endParaRPr lang="en-US" dirty="0"/>
          </a:p>
        </p:txBody>
      </p:sp>
      <p:pic>
        <p:nvPicPr>
          <p:cNvPr id="4" name="Picture 2" descr="F:\STL ALT.NET\2011-03-23 Threading\Deadlock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619" y="1708150"/>
            <a:ext cx="6354762" cy="316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763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STL ALT.NET\2011-03-23 Threading\Tron Lego\red-tron-gu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289" y="914400"/>
            <a:ext cx="2291110" cy="46569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5029200"/>
            <a:ext cx="8229600" cy="1143000"/>
          </a:xfrm>
        </p:spPr>
        <p:txBody>
          <a:bodyPr/>
          <a:lstStyle/>
          <a:p>
            <a:r>
              <a:rPr lang="en-US" b="1" dirty="0" smtClean="0"/>
              <a:t>THREAD CANCELATION</a:t>
            </a:r>
            <a:endParaRPr lang="en-US" b="1" dirty="0"/>
          </a:p>
        </p:txBody>
      </p:sp>
    </p:spTree>
    <p:extLst>
      <p:ext uri="{BB962C8B-B14F-4D97-AF65-F5344CB8AC3E}">
        <p14:creationId xmlns:p14="http://schemas.microsoft.com/office/powerpoint/2010/main" val="13579170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dirty="0"/>
              <a:t>Cancellation requests can be sent to child threads via a </a:t>
            </a:r>
            <a:r>
              <a:rPr lang="en-US" b="1" dirty="0" err="1"/>
              <a:t>CancellationTokenSource</a:t>
            </a:r>
            <a:r>
              <a:rPr lang="en-US" dirty="0"/>
              <a:t> object</a:t>
            </a:r>
            <a:r>
              <a:rPr lang="en-US" dirty="0" smtClean="0"/>
              <a:t>.</a:t>
            </a:r>
            <a:endParaRPr lang="en-US" dirty="0"/>
          </a:p>
          <a:p>
            <a:pPr marL="0" indent="0">
              <a:buNone/>
            </a:pPr>
            <a:endParaRPr lang="en-US" dirty="0" smtClean="0"/>
          </a:p>
          <a:p>
            <a:pPr marL="0" indent="0">
              <a:buNone/>
            </a:pPr>
            <a:r>
              <a:rPr lang="en-US" dirty="0"/>
              <a:t>The parent thread instantiates a </a:t>
            </a:r>
            <a:r>
              <a:rPr lang="en-US" dirty="0" err="1"/>
              <a:t>CancellationTokenSource</a:t>
            </a:r>
            <a:r>
              <a:rPr lang="en-US" dirty="0"/>
              <a:t>, retrieves a </a:t>
            </a:r>
            <a:r>
              <a:rPr lang="en-US" dirty="0" err="1"/>
              <a:t>CancellationToken</a:t>
            </a:r>
            <a:r>
              <a:rPr lang="en-US" dirty="0"/>
              <a:t> from its Token property, and passes the </a:t>
            </a:r>
            <a:r>
              <a:rPr lang="en-US" dirty="0" err="1"/>
              <a:t>CancellationToken</a:t>
            </a:r>
            <a:r>
              <a:rPr lang="en-US" dirty="0"/>
              <a:t> to code that will run on another thread.</a:t>
            </a:r>
            <a:endParaRPr lang="en-US" dirty="0" smtClean="0"/>
          </a:p>
          <a:p>
            <a:pPr marL="0" indent="0">
              <a:buNone/>
            </a:pPr>
            <a:r>
              <a:rPr lang="en-US" dirty="0"/>
              <a:t/>
            </a:r>
            <a:br>
              <a:rPr lang="en-US" dirty="0"/>
            </a:br>
            <a:r>
              <a:rPr lang="en-US" dirty="0" smtClean="0"/>
              <a:t>When </a:t>
            </a:r>
            <a:r>
              <a:rPr lang="en-US" dirty="0"/>
              <a:t>the parent thread is ready to cancel the child thread, it calls the Cancel() method on the token source. The child thread tests for the cancellation condition by calling </a:t>
            </a:r>
            <a:r>
              <a:rPr lang="en-US" dirty="0" err="1"/>
              <a:t>token.IsCancelationRequested</a:t>
            </a:r>
            <a:r>
              <a:rPr lang="en-US" dirty="0" smtClean="0"/>
              <a:t>.</a:t>
            </a:r>
          </a:p>
        </p:txBody>
      </p:sp>
    </p:spTree>
    <p:extLst>
      <p:ext uri="{BB962C8B-B14F-4D97-AF65-F5344CB8AC3E}">
        <p14:creationId xmlns:p14="http://schemas.microsoft.com/office/powerpoint/2010/main" val="3597796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marL="0" indent="0">
              <a:buNone/>
            </a:pPr>
            <a:r>
              <a:rPr lang="en-US" dirty="0"/>
              <a:t>The </a:t>
            </a:r>
            <a:r>
              <a:rPr lang="en-US" dirty="0" err="1"/>
              <a:t>CancellationToken</a:t>
            </a:r>
            <a:r>
              <a:rPr lang="en-US" dirty="0"/>
              <a:t> exposes the underlying </a:t>
            </a:r>
            <a:r>
              <a:rPr lang="en-US" dirty="0" err="1"/>
              <a:t>WaitHandle</a:t>
            </a:r>
            <a:r>
              <a:rPr lang="en-US" dirty="0"/>
              <a:t> via its </a:t>
            </a:r>
            <a:r>
              <a:rPr lang="en-US" dirty="0" err="1"/>
              <a:t>WaitHandle</a:t>
            </a:r>
            <a:r>
              <a:rPr lang="en-US" dirty="0"/>
              <a:t> property.  The </a:t>
            </a:r>
            <a:r>
              <a:rPr lang="en-US" dirty="0" err="1"/>
              <a:t>WaitHandle</a:t>
            </a:r>
            <a:r>
              <a:rPr lang="en-US" dirty="0"/>
              <a:t> exposes two instance methods that may be used to by a child thread to pause execution</a:t>
            </a:r>
            <a:r>
              <a:rPr lang="en-US" dirty="0" smtClean="0"/>
              <a:t>:</a:t>
            </a:r>
          </a:p>
          <a:p>
            <a:pPr marL="0" indent="0">
              <a:buNone/>
            </a:pPr>
            <a:endParaRPr lang="en-US" dirty="0" smtClean="0"/>
          </a:p>
          <a:p>
            <a:r>
              <a:rPr lang="en-US" b="1" dirty="0" err="1"/>
              <a:t>WaitOne</a:t>
            </a:r>
            <a:r>
              <a:rPr lang="en-US" b="1" dirty="0"/>
              <a:t>() </a:t>
            </a:r>
            <a:r>
              <a:rPr lang="en-US" dirty="0"/>
              <a:t>-- the child thread will pause until the parent thread has called Cancel() on the </a:t>
            </a:r>
            <a:r>
              <a:rPr lang="en-US" dirty="0" err="1" smtClean="0"/>
              <a:t>CancellationToken</a:t>
            </a:r>
            <a:endParaRPr lang="en-US" dirty="0" smtClean="0"/>
          </a:p>
          <a:p>
            <a:pPr marL="0" indent="0">
              <a:buNone/>
            </a:pPr>
            <a:endParaRPr lang="en-US" dirty="0" smtClean="0"/>
          </a:p>
          <a:p>
            <a:r>
              <a:rPr lang="en-US" b="1" dirty="0" err="1"/>
              <a:t>WaitOne</a:t>
            </a:r>
            <a:r>
              <a:rPr lang="en-US" b="1" dirty="0"/>
              <a:t>([</a:t>
            </a:r>
            <a:r>
              <a:rPr lang="en-US" b="1" dirty="0" err="1"/>
              <a:t>int|long|TimeSpan</a:t>
            </a:r>
            <a:r>
              <a:rPr lang="en-US" b="1" dirty="0"/>
              <a:t>] timeout)</a:t>
            </a:r>
            <a:r>
              <a:rPr lang="en-US" dirty="0"/>
              <a:t> -- the child thread will pause for a specific amount of time, and will resume if the parent thread has not called Cancel() on the </a:t>
            </a:r>
            <a:r>
              <a:rPr lang="en-US" dirty="0" err="1"/>
              <a:t>CancellationToken</a:t>
            </a:r>
            <a:r>
              <a:rPr lang="en-US" dirty="0"/>
              <a:t> (the method returns "false" if Cancel() has not been called, true if it has)</a:t>
            </a:r>
            <a:endParaRPr lang="en-US" dirty="0" smtClean="0"/>
          </a:p>
          <a:p>
            <a:pPr marL="0" indent="0">
              <a:buNone/>
            </a:pPr>
            <a:endParaRPr lang="en-US" dirty="0"/>
          </a:p>
        </p:txBody>
      </p:sp>
    </p:spTree>
    <p:extLst>
      <p:ext uri="{BB962C8B-B14F-4D97-AF65-F5344CB8AC3E}">
        <p14:creationId xmlns:p14="http://schemas.microsoft.com/office/powerpoint/2010/main" val="2556214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marL="0" indent="0">
              <a:buNone/>
            </a:pPr>
            <a:r>
              <a:rPr lang="en-US" dirty="0"/>
              <a:t>The </a:t>
            </a:r>
            <a:r>
              <a:rPr lang="en-US" dirty="0" err="1"/>
              <a:t>CancellationTokenSource</a:t>
            </a:r>
            <a:r>
              <a:rPr lang="en-US" dirty="0"/>
              <a:t> may register callback methods (via the </a:t>
            </a:r>
            <a:r>
              <a:rPr lang="en-US" b="1" dirty="0"/>
              <a:t>Register()</a:t>
            </a:r>
            <a:r>
              <a:rPr lang="en-US" dirty="0"/>
              <a:t> method) to be executed when its Cancel() method is called.  It must specify a </a:t>
            </a:r>
            <a:r>
              <a:rPr lang="en-US" dirty="0" err="1"/>
              <a:t>boolean</a:t>
            </a:r>
            <a:r>
              <a:rPr lang="en-US" dirty="0"/>
              <a:t> parameter indicating whether to use the its own synchronization context or not when invoking the registered callbacks</a:t>
            </a:r>
            <a:r>
              <a:rPr lang="en-US" dirty="0" smtClean="0"/>
              <a:t>.</a:t>
            </a:r>
          </a:p>
          <a:p>
            <a:pPr marL="0" indent="0">
              <a:buNone/>
            </a:pPr>
            <a:endParaRPr lang="en-US" dirty="0" smtClean="0"/>
          </a:p>
          <a:p>
            <a:r>
              <a:rPr lang="en-US" dirty="0"/>
              <a:t>If true, the first callback method that throws an unhandled exception will halt all further callback methods, and the exception will be </a:t>
            </a:r>
            <a:r>
              <a:rPr lang="en-US" dirty="0" err="1"/>
              <a:t>rethrown</a:t>
            </a:r>
            <a:r>
              <a:rPr lang="en-US" dirty="0"/>
              <a:t> in the parent thread</a:t>
            </a:r>
            <a:r>
              <a:rPr lang="en-US" dirty="0" smtClean="0"/>
              <a:t>.</a:t>
            </a:r>
          </a:p>
          <a:p>
            <a:endParaRPr lang="en-US" dirty="0" smtClean="0"/>
          </a:p>
          <a:p>
            <a:r>
              <a:rPr lang="en-US" dirty="0"/>
              <a:t>If false, all unhandled callback exceptions will be bundled into an </a:t>
            </a:r>
            <a:r>
              <a:rPr lang="en-US" dirty="0" err="1"/>
              <a:t>AggregateException</a:t>
            </a:r>
            <a:r>
              <a:rPr lang="en-US" dirty="0"/>
              <a:t>, which will be thrown once all </a:t>
            </a:r>
            <a:r>
              <a:rPr lang="en-US" dirty="0" err="1"/>
              <a:t>calbacks</a:t>
            </a:r>
            <a:r>
              <a:rPr lang="en-US" dirty="0"/>
              <a:t> have been invoked.</a:t>
            </a:r>
            <a:endParaRPr lang="en-US" dirty="0" smtClean="0"/>
          </a:p>
          <a:p>
            <a:pPr marL="0" indent="0">
              <a:buNone/>
            </a:pPr>
            <a:endParaRPr lang="en-US" dirty="0"/>
          </a:p>
        </p:txBody>
      </p:sp>
    </p:spTree>
    <p:extLst>
      <p:ext uri="{BB962C8B-B14F-4D97-AF65-F5344CB8AC3E}">
        <p14:creationId xmlns:p14="http://schemas.microsoft.com/office/powerpoint/2010/main" val="47514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28600"/>
            <a:ext cx="5943600" cy="6362700"/>
          </a:xfrm>
        </p:spPr>
        <p:txBody>
          <a:bodyPr>
            <a:normAutofit fontScale="92500" lnSpcReduction="10000"/>
          </a:bodyPr>
          <a:lstStyle/>
          <a:p>
            <a:pPr marL="0" indent="0">
              <a:buNone/>
            </a:pPr>
            <a:r>
              <a:rPr lang="en-US" sz="2400" dirty="0" smtClean="0">
                <a:solidFill>
                  <a:schemeClr val="bg1"/>
                </a:solidFill>
                <a:latin typeface="Consolas" pitchFamily="49" charset="0"/>
                <a:cs typeface="Consolas" pitchFamily="49" charset="0"/>
              </a:rPr>
              <a:t>A context is </a:t>
            </a:r>
            <a:r>
              <a:rPr lang="en-US" sz="2400" u="sng" dirty="0" smtClean="0">
                <a:solidFill>
                  <a:schemeClr val="bg1"/>
                </a:solidFill>
                <a:latin typeface="Consolas" pitchFamily="49" charset="0"/>
                <a:cs typeface="Consolas" pitchFamily="49" charset="0"/>
              </a:rPr>
              <a:t>a set of properties or usage rules that define an environment where a collection of objects resides</a:t>
            </a:r>
            <a:r>
              <a:rPr lang="en-US" sz="2400" dirty="0" smtClean="0">
                <a:solidFill>
                  <a:schemeClr val="bg1"/>
                </a:solidFill>
                <a:latin typeface="Consolas" pitchFamily="49" charset="0"/>
                <a:cs typeface="Consolas" pitchFamily="49" charset="0"/>
              </a:rPr>
              <a:t>.</a:t>
            </a:r>
          </a:p>
          <a:p>
            <a:pPr marL="0" indent="0">
              <a:buNone/>
            </a:pPr>
            <a:endParaRPr lang="en-US" sz="2400" dirty="0" smtClean="0">
              <a:solidFill>
                <a:schemeClr val="bg1"/>
              </a:solidFill>
              <a:latin typeface="Consolas" pitchFamily="49" charset="0"/>
              <a:cs typeface="Consolas" pitchFamily="49" charset="0"/>
            </a:endParaRPr>
          </a:p>
          <a:p>
            <a:pPr marL="0" indent="0">
              <a:buNone/>
            </a:pPr>
            <a:r>
              <a:rPr lang="en-US" sz="2400" dirty="0" smtClean="0">
                <a:solidFill>
                  <a:schemeClr val="bg1"/>
                </a:solidFill>
                <a:latin typeface="Consolas" pitchFamily="49" charset="0"/>
                <a:cs typeface="Consolas" pitchFamily="49" charset="0"/>
              </a:rPr>
              <a:t>The rules are enforced when the objects are entering or leaving a context…  </a:t>
            </a:r>
            <a:r>
              <a:rPr lang="en-US" sz="2400" u="sng" dirty="0" smtClean="0">
                <a:solidFill>
                  <a:schemeClr val="bg1"/>
                </a:solidFill>
                <a:latin typeface="Consolas" pitchFamily="49" charset="0"/>
                <a:cs typeface="Consolas" pitchFamily="49" charset="0"/>
              </a:rPr>
              <a:t>Contexts are created during object activation</a:t>
            </a:r>
            <a:r>
              <a:rPr lang="en-US" sz="2400" dirty="0" smtClean="0">
                <a:solidFill>
                  <a:schemeClr val="bg1"/>
                </a:solidFill>
                <a:latin typeface="Consolas" pitchFamily="49" charset="0"/>
                <a:cs typeface="Consolas" pitchFamily="49" charset="0"/>
              </a:rPr>
              <a:t>.</a:t>
            </a:r>
          </a:p>
          <a:p>
            <a:pPr marL="0" indent="0">
              <a:buNone/>
            </a:pPr>
            <a:endParaRPr lang="en-US" sz="2400" dirty="0" smtClean="0">
              <a:solidFill>
                <a:schemeClr val="bg1"/>
              </a:solidFill>
              <a:latin typeface="Consolas" pitchFamily="49" charset="0"/>
              <a:cs typeface="Consolas" pitchFamily="49" charset="0"/>
            </a:endParaRPr>
          </a:p>
          <a:p>
            <a:pPr marL="0" indent="0">
              <a:buNone/>
            </a:pPr>
            <a:r>
              <a:rPr lang="en-US" sz="2400" dirty="0" smtClean="0">
                <a:solidFill>
                  <a:schemeClr val="bg1"/>
                </a:solidFill>
                <a:latin typeface="Consolas" pitchFamily="49" charset="0"/>
                <a:cs typeface="Consolas" pitchFamily="49" charset="0"/>
              </a:rPr>
              <a:t>A new object is placed into an existing context or into a new context created </a:t>
            </a:r>
            <a:r>
              <a:rPr lang="en-US" sz="2400" u="sng" dirty="0" smtClean="0">
                <a:solidFill>
                  <a:schemeClr val="bg1"/>
                </a:solidFill>
                <a:latin typeface="Consolas" pitchFamily="49" charset="0"/>
                <a:cs typeface="Consolas" pitchFamily="49" charset="0"/>
              </a:rPr>
              <a:t>using the attributes included in the metadata of the type</a:t>
            </a:r>
            <a:r>
              <a:rPr lang="en-US" sz="2400" dirty="0" smtClean="0">
                <a:solidFill>
                  <a:schemeClr val="bg1"/>
                </a:solidFill>
                <a:latin typeface="Consolas" pitchFamily="49" charset="0"/>
                <a:cs typeface="Consolas" pitchFamily="49" charset="0"/>
              </a:rPr>
              <a:t>…</a:t>
            </a:r>
          </a:p>
          <a:p>
            <a:pPr marL="0" indent="0">
              <a:buNone/>
            </a:pPr>
            <a:endParaRPr lang="en-US" sz="2400" dirty="0" smtClean="0">
              <a:solidFill>
                <a:schemeClr val="bg1"/>
              </a:solidFill>
              <a:latin typeface="Consolas" pitchFamily="49" charset="0"/>
              <a:cs typeface="Consolas" pitchFamily="49" charset="0"/>
            </a:endParaRPr>
          </a:p>
          <a:p>
            <a:pPr marL="0" indent="0">
              <a:buNone/>
            </a:pPr>
            <a:r>
              <a:rPr lang="en-US" sz="2400" dirty="0" smtClean="0">
                <a:solidFill>
                  <a:schemeClr val="bg1"/>
                </a:solidFill>
                <a:latin typeface="Consolas" pitchFamily="49" charset="0"/>
                <a:cs typeface="Consolas" pitchFamily="49" charset="0"/>
              </a:rPr>
              <a:t>The context properties that can be added </a:t>
            </a:r>
            <a:r>
              <a:rPr lang="en-US" sz="2400" u="sng" dirty="0" smtClean="0">
                <a:solidFill>
                  <a:schemeClr val="bg1"/>
                </a:solidFill>
                <a:latin typeface="Consolas" pitchFamily="49" charset="0"/>
                <a:cs typeface="Consolas" pitchFamily="49" charset="0"/>
              </a:rPr>
              <a:t>include policies regarding synchronization</a:t>
            </a:r>
            <a:r>
              <a:rPr lang="en-US" sz="2400" dirty="0" smtClean="0">
                <a:solidFill>
                  <a:schemeClr val="bg1"/>
                </a:solidFill>
                <a:latin typeface="Consolas" pitchFamily="49" charset="0"/>
                <a:cs typeface="Consolas" pitchFamily="49" charset="0"/>
              </a:rPr>
              <a:t> and transactions.</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2719996" cy="5761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457200"/>
            <a:ext cx="1762021" cy="523220"/>
          </a:xfrm>
          <a:prstGeom prst="rect">
            <a:avLst/>
          </a:prstGeom>
          <a:noFill/>
        </p:spPr>
        <p:txBody>
          <a:bodyPr wrap="none" rtlCol="0">
            <a:spAutoFit/>
          </a:bodyPr>
          <a:lstStyle/>
          <a:p>
            <a:r>
              <a:rPr lang="en-US" sz="2800" b="1" dirty="0" smtClean="0">
                <a:solidFill>
                  <a:schemeClr val="bg1"/>
                </a:solidFill>
                <a:latin typeface="Consolas" pitchFamily="49" charset="0"/>
                <a:cs typeface="Consolas" pitchFamily="49" charset="0"/>
              </a:rPr>
              <a:t>MSDN -&gt; </a:t>
            </a:r>
            <a:endParaRPr lang="en-US" sz="2800" b="1"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4052784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marL="0" indent="0">
              <a:buNone/>
            </a:pPr>
            <a:r>
              <a:rPr lang="en-US" dirty="0"/>
              <a:t>When Register() is called it returns a </a:t>
            </a:r>
            <a:r>
              <a:rPr lang="en-US" dirty="0" err="1"/>
              <a:t>CancellationTokenRegistration</a:t>
            </a:r>
            <a:r>
              <a:rPr lang="en-US" dirty="0"/>
              <a:t> object.  Calling the Dispose() method on this object will remove the associated callback from the </a:t>
            </a:r>
            <a:r>
              <a:rPr lang="en-US" dirty="0" err="1"/>
              <a:t>CancellationTokenSource</a:t>
            </a:r>
            <a:r>
              <a:rPr lang="en-US" dirty="0"/>
              <a:t>.</a:t>
            </a:r>
            <a:endParaRPr lang="en-US" dirty="0" smtClean="0"/>
          </a:p>
          <a:p>
            <a:pPr marL="0" indent="0">
              <a:buNone/>
            </a:pPr>
            <a:endParaRPr lang="en-US" dirty="0" smtClean="0"/>
          </a:p>
          <a:p>
            <a:pPr marL="0" indent="0">
              <a:buNone/>
            </a:pPr>
            <a:r>
              <a:rPr lang="en-US" dirty="0" err="1"/>
              <a:t>CancellationTokenSource</a:t>
            </a:r>
            <a:r>
              <a:rPr lang="en-US" dirty="0"/>
              <a:t> objects may be combined in a </a:t>
            </a:r>
            <a:r>
              <a:rPr lang="en-US" dirty="0" err="1"/>
              <a:t>boolean</a:t>
            </a:r>
            <a:r>
              <a:rPr lang="en-US" dirty="0"/>
              <a:t> "or" fashion with the </a:t>
            </a:r>
            <a:r>
              <a:rPr lang="en-US" dirty="0" err="1" smtClean="0"/>
              <a:t>CreateLinkedTokenSource</a:t>
            </a:r>
            <a:r>
              <a:rPr lang="en-US" dirty="0"/>
              <a:t>() </a:t>
            </a:r>
            <a:r>
              <a:rPr lang="en-US" dirty="0" smtClean="0"/>
              <a:t>method:</a:t>
            </a:r>
          </a:p>
          <a:p>
            <a:pPr marL="0" indent="0">
              <a:buNone/>
            </a:pPr>
            <a:endParaRPr lang="en-US" dirty="0" smtClean="0"/>
          </a:p>
          <a:p>
            <a:pPr marL="0" indent="0">
              <a:buNone/>
            </a:pPr>
            <a:r>
              <a:rPr lang="en-US" dirty="0"/>
              <a:t>This method returns a </a:t>
            </a:r>
            <a:r>
              <a:rPr lang="en-US" dirty="0" err="1"/>
              <a:t>CancellationTokenSource</a:t>
            </a:r>
            <a:r>
              <a:rPr lang="en-US" dirty="0"/>
              <a:t> object whose </a:t>
            </a:r>
            <a:r>
              <a:rPr lang="en-US" dirty="0" err="1"/>
              <a:t>IsCancellationRequested</a:t>
            </a:r>
            <a:r>
              <a:rPr lang="en-US" dirty="0"/>
              <a:t> property will return true if </a:t>
            </a:r>
            <a:r>
              <a:rPr lang="en-US" i="1" dirty="0"/>
              <a:t>any</a:t>
            </a:r>
            <a:r>
              <a:rPr lang="en-US" dirty="0"/>
              <a:t> of the linked sources has requested a cancellation.</a:t>
            </a:r>
            <a:endParaRPr lang="en-US" dirty="0" smtClean="0"/>
          </a:p>
          <a:p>
            <a:pPr marL="0" indent="0">
              <a:buNone/>
            </a:pPr>
            <a:endParaRPr lang="en-US" dirty="0"/>
          </a:p>
        </p:txBody>
      </p:sp>
    </p:spTree>
    <p:extLst>
      <p:ext uri="{BB962C8B-B14F-4D97-AF65-F5344CB8AC3E}">
        <p14:creationId xmlns:p14="http://schemas.microsoft.com/office/powerpoint/2010/main" val="4182719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232" y="1143000"/>
            <a:ext cx="1974368"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5029200"/>
            <a:ext cx="8229600" cy="1143000"/>
          </a:xfrm>
        </p:spPr>
        <p:txBody>
          <a:bodyPr/>
          <a:lstStyle/>
          <a:p>
            <a:r>
              <a:rPr lang="en-US" b="1" dirty="0" smtClean="0"/>
              <a:t>THREADPOOL</a:t>
            </a:r>
            <a:endParaRPr lang="en-US" b="1" dirty="0"/>
          </a:p>
        </p:txBody>
      </p:sp>
    </p:spTree>
    <p:extLst>
      <p:ext uri="{BB962C8B-B14F-4D97-AF65-F5344CB8AC3E}">
        <p14:creationId xmlns:p14="http://schemas.microsoft.com/office/powerpoint/2010/main" val="422177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buNone/>
            </a:pPr>
            <a:r>
              <a:rPr lang="en-US" dirty="0"/>
              <a:t>A pool of threads to which each application has </a:t>
            </a:r>
            <a:r>
              <a:rPr lang="en-US" dirty="0" smtClean="0"/>
              <a:t>access.</a:t>
            </a:r>
          </a:p>
          <a:p>
            <a:pPr marL="0" indent="0">
              <a:buNone/>
            </a:pPr>
            <a:endParaRPr lang="en-US" dirty="0" smtClean="0"/>
          </a:p>
          <a:p>
            <a:pPr marL="0" indent="0" fontAlgn="t">
              <a:buNone/>
            </a:pPr>
            <a:r>
              <a:rPr lang="en-US" b="1" dirty="0" smtClean="0"/>
              <a:t>Pros:</a:t>
            </a:r>
            <a:endParaRPr lang="en-US" dirty="0"/>
          </a:p>
          <a:p>
            <a:pPr fontAlgn="t"/>
            <a:r>
              <a:rPr lang="en-US" dirty="0"/>
              <a:t>No need to manage threads (creation, disposal, etc.)</a:t>
            </a:r>
          </a:p>
          <a:p>
            <a:pPr fontAlgn="t"/>
            <a:r>
              <a:rPr lang="en-US" dirty="0"/>
              <a:t>Jobs queue automatically</a:t>
            </a:r>
          </a:p>
          <a:p>
            <a:pPr fontAlgn="t"/>
            <a:r>
              <a:rPr lang="en-US" dirty="0"/>
              <a:t>Avoids creating many unnecessary idle threads</a:t>
            </a:r>
          </a:p>
          <a:p>
            <a:pPr fontAlgn="t"/>
            <a:r>
              <a:rPr lang="en-US" dirty="0"/>
              <a:t>Serves as the basis for Tasks in the TPL</a:t>
            </a:r>
          </a:p>
          <a:p>
            <a:pPr fontAlgn="t"/>
            <a:r>
              <a:rPr lang="en-US" dirty="0"/>
              <a:t>Threads created in the thread pool are reused, not destroyed, eliminating the resource overhead of creating new threads for each asynchronous operation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5" name="Rectangle 1"/>
          <p:cNvSpPr>
            <a:spLocks noChangeArrowheads="1"/>
          </p:cNvSpPr>
          <p:nvPr/>
        </p:nvSpPr>
        <p:spPr bwMode="auto">
          <a:xfrm>
            <a:off x="45720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29532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A pool of threads to which each application has </a:t>
            </a:r>
            <a:r>
              <a:rPr lang="en-US" dirty="0" smtClean="0"/>
              <a:t>access.</a:t>
            </a:r>
          </a:p>
          <a:p>
            <a:pPr marL="0" indent="0" fontAlgn="t">
              <a:buNone/>
            </a:pPr>
            <a:endParaRPr lang="en-US" b="1" dirty="0" smtClean="0"/>
          </a:p>
          <a:p>
            <a:pPr marL="0" indent="0" fontAlgn="t">
              <a:buNone/>
            </a:pPr>
            <a:r>
              <a:rPr lang="en-US" b="1" dirty="0" smtClean="0"/>
              <a:t>Cons:</a:t>
            </a:r>
            <a:endParaRPr lang="en-US" dirty="0"/>
          </a:p>
          <a:p>
            <a:pPr fontAlgn="t"/>
            <a:r>
              <a:rPr lang="en-US" dirty="0"/>
              <a:t>No foreground threads</a:t>
            </a:r>
          </a:p>
          <a:p>
            <a:pPr fontAlgn="t"/>
            <a:r>
              <a:rPr lang="en-US" dirty="0"/>
              <a:t>No control over thread priority</a:t>
            </a:r>
          </a:p>
          <a:p>
            <a:pPr fontAlgn="t"/>
            <a:r>
              <a:rPr lang="en-US" dirty="0"/>
              <a:t>No control over assignment</a:t>
            </a:r>
          </a:p>
          <a:p>
            <a:pPr fontAlgn="t"/>
            <a:r>
              <a:rPr lang="en-US" dirty="0"/>
              <a:t>Very limited control over the pool size (min., max.)</a:t>
            </a:r>
          </a:p>
          <a:p>
            <a:pPr marL="0" indent="0">
              <a:buNone/>
            </a:pPr>
            <a:endParaRPr lang="en-US" dirty="0"/>
          </a:p>
          <a:p>
            <a:pPr marL="0" indent="0">
              <a:buNone/>
            </a:pPr>
            <a:endParaRPr lang="en-US" dirty="0"/>
          </a:p>
        </p:txBody>
      </p:sp>
      <p:sp>
        <p:nvSpPr>
          <p:cNvPr id="5" name="Rectangle 1"/>
          <p:cNvSpPr>
            <a:spLocks noChangeArrowheads="1"/>
          </p:cNvSpPr>
          <p:nvPr/>
        </p:nvSpPr>
        <p:spPr bwMode="auto">
          <a:xfrm>
            <a:off x="457200" y="231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188790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a:t>Threads in the thread pool are categorized in two ways</a:t>
            </a:r>
            <a:r>
              <a:rPr lang="en-US" dirty="0" smtClean="0"/>
              <a:t>:</a:t>
            </a:r>
          </a:p>
          <a:p>
            <a:pPr marL="0" indent="0">
              <a:buNone/>
            </a:pPr>
            <a:endParaRPr lang="en-US" dirty="0" smtClean="0"/>
          </a:p>
          <a:p>
            <a:r>
              <a:rPr lang="en-US" dirty="0"/>
              <a:t>Worker threads -- perform asynchronous compute-bound operations (performing calculations</a:t>
            </a:r>
            <a:r>
              <a:rPr lang="en-US" dirty="0" smtClean="0"/>
              <a:t>)</a:t>
            </a:r>
            <a:br>
              <a:rPr lang="en-US" dirty="0" smtClean="0"/>
            </a:br>
            <a:endParaRPr lang="en-US" dirty="0" smtClean="0"/>
          </a:p>
          <a:p>
            <a:r>
              <a:rPr lang="en-US" dirty="0"/>
              <a:t>I/O threads -- perform asynchronous I/O-bound operations (accessing resources</a:t>
            </a:r>
            <a:r>
              <a:rPr lang="en-US" dirty="0" smtClean="0"/>
              <a:t>)</a:t>
            </a:r>
          </a:p>
        </p:txBody>
      </p:sp>
    </p:spTree>
    <p:extLst>
      <p:ext uri="{BB962C8B-B14F-4D97-AF65-F5344CB8AC3E}">
        <p14:creationId xmlns:p14="http://schemas.microsoft.com/office/powerpoint/2010/main" val="32858958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smtClean="0"/>
              <a:t>Place </a:t>
            </a:r>
            <a:r>
              <a:rPr lang="en-US" dirty="0"/>
              <a:t>a job in the pool by using the </a:t>
            </a:r>
            <a:r>
              <a:rPr lang="en-US" dirty="0" err="1"/>
              <a:t>QueueUserWorkItem</a:t>
            </a:r>
            <a:r>
              <a:rPr lang="en-US" dirty="0"/>
              <a:t>() method</a:t>
            </a:r>
            <a:r>
              <a:rPr lang="en-US" dirty="0" smtClean="0"/>
              <a:t>:</a:t>
            </a:r>
          </a:p>
          <a:p>
            <a:pPr marL="0" indent="0">
              <a:buNone/>
            </a:pPr>
            <a:endParaRPr lang="en-US" dirty="0" smtClean="0"/>
          </a:p>
          <a:p>
            <a:r>
              <a:rPr lang="en-US" dirty="0" err="1"/>
              <a:t>ThreadPool.QueueUserWorkItem</a:t>
            </a:r>
            <a:r>
              <a:rPr lang="en-US" dirty="0"/>
              <a:t>(</a:t>
            </a:r>
            <a:r>
              <a:rPr lang="en-US" dirty="0" err="1"/>
              <a:t>WaitCallback</a:t>
            </a:r>
            <a:r>
              <a:rPr lang="en-US" dirty="0"/>
              <a:t> </a:t>
            </a:r>
            <a:r>
              <a:rPr lang="en-US" dirty="0" err="1"/>
              <a:t>callBack</a:t>
            </a:r>
            <a:r>
              <a:rPr lang="en-US" dirty="0" smtClean="0"/>
              <a:t>);</a:t>
            </a:r>
            <a:br>
              <a:rPr lang="en-US" dirty="0" smtClean="0"/>
            </a:br>
            <a:endParaRPr lang="en-US" dirty="0" smtClean="0"/>
          </a:p>
          <a:p>
            <a:r>
              <a:rPr lang="en-US" dirty="0" err="1"/>
              <a:t>ThreadPool.QueueUserWorkItem</a:t>
            </a:r>
            <a:r>
              <a:rPr lang="en-US" dirty="0"/>
              <a:t>(</a:t>
            </a:r>
            <a:r>
              <a:rPr lang="en-US" dirty="0" err="1"/>
              <a:t>WaitCallback</a:t>
            </a:r>
            <a:r>
              <a:rPr lang="en-US" dirty="0"/>
              <a:t> </a:t>
            </a:r>
            <a:r>
              <a:rPr lang="en-US" dirty="0" err="1"/>
              <a:t>callBack</a:t>
            </a:r>
            <a:r>
              <a:rPr lang="en-US" dirty="0"/>
              <a:t>, object state</a:t>
            </a:r>
            <a:r>
              <a:rPr lang="en-US" dirty="0" smtClean="0"/>
              <a:t>);</a:t>
            </a:r>
          </a:p>
          <a:p>
            <a:pPr marL="0" indent="0">
              <a:buNone/>
            </a:pPr>
            <a:endParaRPr lang="en-US" dirty="0"/>
          </a:p>
        </p:txBody>
      </p:sp>
    </p:spTree>
    <p:extLst>
      <p:ext uri="{BB962C8B-B14F-4D97-AF65-F5344CB8AC3E}">
        <p14:creationId xmlns:p14="http://schemas.microsoft.com/office/powerpoint/2010/main" val="32686753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990600"/>
            <a:ext cx="255408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5029200"/>
            <a:ext cx="8229600" cy="1143000"/>
          </a:xfrm>
        </p:spPr>
        <p:txBody>
          <a:bodyPr/>
          <a:lstStyle/>
          <a:p>
            <a:r>
              <a:rPr lang="en-US" b="1" dirty="0" smtClean="0"/>
              <a:t>ASYNCHRONOUS DELEGATES</a:t>
            </a:r>
            <a:endParaRPr lang="en-US" b="1" dirty="0"/>
          </a:p>
        </p:txBody>
      </p:sp>
    </p:spTree>
    <p:extLst>
      <p:ext uri="{BB962C8B-B14F-4D97-AF65-F5344CB8AC3E}">
        <p14:creationId xmlns:p14="http://schemas.microsoft.com/office/powerpoint/2010/main" val="23848034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a:t>Delegates are essentially function "pointers" that have built-in asynchronous abilities</a:t>
            </a:r>
            <a:r>
              <a:rPr lang="en-US" dirty="0" smtClean="0"/>
              <a:t>. Asynchronous delegate operations are executed by threads in the </a:t>
            </a:r>
            <a:r>
              <a:rPr lang="en-US" dirty="0" err="1" smtClean="0"/>
              <a:t>ThreadPool</a:t>
            </a:r>
            <a:r>
              <a:rPr lang="en-US" dirty="0" smtClean="0"/>
              <a:t>.</a:t>
            </a:r>
          </a:p>
        </p:txBody>
      </p:sp>
      <p:pic>
        <p:nvPicPr>
          <p:cNvPr id="28674" name="Picture 2" descr="F:\STL ALT.NET\2011-03-23 Threading\Tron Lego\stronkbkc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 y="5334000"/>
            <a:ext cx="4046738" cy="136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053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buNone/>
            </a:pPr>
            <a:r>
              <a:rPr lang="en-US" dirty="0" smtClean="0"/>
              <a:t>When </a:t>
            </a:r>
            <a:r>
              <a:rPr lang="en-US" dirty="0"/>
              <a:t>a delegate is declared, the compiler creates a sealed class with two methods used for asynchronous </a:t>
            </a:r>
            <a:r>
              <a:rPr lang="en-US" dirty="0" smtClean="0"/>
              <a:t>invocation:</a:t>
            </a:r>
          </a:p>
          <a:p>
            <a:pPr marL="0" indent="0">
              <a:buNone/>
            </a:pPr>
            <a:endParaRPr lang="en-US" dirty="0" smtClean="0"/>
          </a:p>
          <a:p>
            <a:r>
              <a:rPr lang="en-US" dirty="0" smtClean="0"/>
              <a:t>public </a:t>
            </a:r>
            <a:r>
              <a:rPr lang="en-US" dirty="0" err="1" smtClean="0"/>
              <a:t>IAsyncResult</a:t>
            </a:r>
            <a:r>
              <a:rPr lang="en-US" dirty="0" smtClean="0"/>
              <a:t> </a:t>
            </a:r>
            <a:r>
              <a:rPr lang="en-US" dirty="0" err="1" smtClean="0"/>
              <a:t>BeginInvoke</a:t>
            </a:r>
            <a:r>
              <a:rPr lang="en-US" dirty="0" smtClean="0"/>
              <a:t>([parameters], </a:t>
            </a:r>
            <a:r>
              <a:rPr lang="en-US" dirty="0" err="1" smtClean="0"/>
              <a:t>AsyncCallback</a:t>
            </a:r>
            <a:r>
              <a:rPr lang="en-US" dirty="0" smtClean="0"/>
              <a:t> </a:t>
            </a:r>
            <a:r>
              <a:rPr lang="en-US" dirty="0" err="1" smtClean="0"/>
              <a:t>cb</a:t>
            </a:r>
            <a:r>
              <a:rPr lang="en-US" dirty="0" smtClean="0"/>
              <a:t>, object state);</a:t>
            </a:r>
          </a:p>
          <a:p>
            <a:r>
              <a:rPr lang="en-US" dirty="0" smtClean="0"/>
              <a:t>public </a:t>
            </a:r>
            <a:r>
              <a:rPr lang="en-US" dirty="0"/>
              <a:t>[return type] </a:t>
            </a:r>
            <a:r>
              <a:rPr lang="en-US" dirty="0" err="1"/>
              <a:t>EndInvoke</a:t>
            </a:r>
            <a:r>
              <a:rPr lang="en-US" dirty="0"/>
              <a:t>(</a:t>
            </a:r>
            <a:r>
              <a:rPr lang="en-US" dirty="0" err="1"/>
              <a:t>IAsyncResult</a:t>
            </a:r>
            <a:r>
              <a:rPr lang="en-US" dirty="0"/>
              <a:t> result</a:t>
            </a:r>
            <a:r>
              <a:rPr lang="en-US" dirty="0" smtClean="0"/>
              <a:t>);</a:t>
            </a:r>
          </a:p>
          <a:p>
            <a:endParaRPr lang="en-US" dirty="0"/>
          </a:p>
          <a:p>
            <a:pPr marL="0" indent="0">
              <a:buNone/>
            </a:pPr>
            <a:r>
              <a:rPr lang="en-US" dirty="0"/>
              <a:t>The [parameters] and [return type] depend on the signature of the declared delegate</a:t>
            </a:r>
            <a:r>
              <a:rPr lang="en-US" dirty="0" smtClean="0"/>
              <a:t>.</a:t>
            </a:r>
            <a:endParaRPr lang="en-US" dirty="0"/>
          </a:p>
        </p:txBody>
      </p:sp>
    </p:spTree>
    <p:extLst>
      <p:ext uri="{BB962C8B-B14F-4D97-AF65-F5344CB8AC3E}">
        <p14:creationId xmlns:p14="http://schemas.microsoft.com/office/powerpoint/2010/main" val="3757736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dirty="0"/>
              <a:t>The </a:t>
            </a:r>
            <a:r>
              <a:rPr lang="en-US" dirty="0" err="1"/>
              <a:t>IAsyncResult</a:t>
            </a:r>
            <a:r>
              <a:rPr lang="en-US" dirty="0"/>
              <a:t> object is used to synchronize both threads when the asynchronous operation is complete</a:t>
            </a:r>
            <a:r>
              <a:rPr lang="en-US" dirty="0" smtClean="0"/>
              <a:t>.</a:t>
            </a:r>
          </a:p>
          <a:p>
            <a:pPr marL="0" indent="0">
              <a:buNone/>
            </a:pPr>
            <a:endParaRPr lang="en-US" dirty="0" smtClean="0"/>
          </a:p>
          <a:p>
            <a:r>
              <a:rPr lang="en-US" dirty="0"/>
              <a:t>By querying the </a:t>
            </a:r>
            <a:r>
              <a:rPr lang="en-US" dirty="0" err="1"/>
              <a:t>IAsyncResult.IsCompleted</a:t>
            </a:r>
            <a:r>
              <a:rPr lang="en-US" dirty="0"/>
              <a:t> property, the main thread knows when to call </a:t>
            </a:r>
            <a:r>
              <a:rPr lang="en-US" dirty="0" err="1"/>
              <a:t>EndInvoke</a:t>
            </a:r>
            <a:r>
              <a:rPr lang="en-US" dirty="0" smtClean="0"/>
              <a:t>().</a:t>
            </a:r>
          </a:p>
          <a:p>
            <a:pPr marL="0" indent="0">
              <a:buNone/>
            </a:pPr>
            <a:endParaRPr lang="en-US" dirty="0" smtClean="0"/>
          </a:p>
          <a:p>
            <a:r>
              <a:rPr lang="en-US" dirty="0"/>
              <a:t>If </a:t>
            </a:r>
            <a:r>
              <a:rPr lang="en-US" dirty="0" err="1"/>
              <a:t>EndInvoke</a:t>
            </a:r>
            <a:r>
              <a:rPr lang="en-US" dirty="0"/>
              <a:t>() is called before </a:t>
            </a:r>
            <a:r>
              <a:rPr lang="en-US" dirty="0" err="1"/>
              <a:t>IsComplete</a:t>
            </a:r>
            <a:r>
              <a:rPr lang="en-US" dirty="0"/>
              <a:t> is true, then the main thread will block until the asynchronous operation has finished.</a:t>
            </a:r>
            <a:endParaRPr lang="en-US" dirty="0" smtClean="0"/>
          </a:p>
          <a:p>
            <a:pPr marL="0" indent="0">
              <a:buNone/>
            </a:pPr>
            <a:endParaRPr lang="en-US" dirty="0"/>
          </a:p>
        </p:txBody>
      </p:sp>
    </p:spTree>
    <p:extLst>
      <p:ext uri="{BB962C8B-B14F-4D97-AF65-F5344CB8AC3E}">
        <p14:creationId xmlns:p14="http://schemas.microsoft.com/office/powerpoint/2010/main" val="197808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a thread environment block</a:t>
            </a:r>
            <a:r>
              <a:rPr lang="en-US" dirty="0" smtClean="0"/>
              <a:t> -- memory allocated to the application that contains:</a:t>
            </a:r>
          </a:p>
          <a:p>
            <a:pPr lvl="1"/>
            <a:r>
              <a:rPr lang="en-US" dirty="0" smtClean="0"/>
              <a:t>the head of the thread's exception handling chain</a:t>
            </a:r>
          </a:p>
          <a:p>
            <a:pPr lvl="1"/>
            <a:r>
              <a:rPr lang="en-US" dirty="0" smtClean="0"/>
              <a:t>thread-local storage data</a:t>
            </a:r>
          </a:p>
          <a:p>
            <a:pPr lvl="1"/>
            <a:r>
              <a:rPr lang="en-US" dirty="0" smtClean="0"/>
              <a:t>data structures used by graphics APIs</a:t>
            </a:r>
            <a:r>
              <a:rPr lang="en-US" dirty="0"/>
              <a:t/>
            </a:r>
            <a:br>
              <a:rPr lang="en-US" dirty="0"/>
            </a:br>
            <a:endParaRPr lang="en-US" dirty="0" smtClean="0"/>
          </a:p>
          <a:p>
            <a:r>
              <a:rPr lang="en-US" b="1" dirty="0" smtClean="0"/>
              <a:t>a user-mode stack</a:t>
            </a:r>
            <a:r>
              <a:rPr lang="en-US" dirty="0" smtClean="0"/>
              <a:t> -- memory that contains local variables and arguments passed to methods during the thread's execution</a:t>
            </a:r>
          </a:p>
        </p:txBody>
      </p:sp>
    </p:spTree>
    <p:extLst>
      <p:ext uri="{BB962C8B-B14F-4D97-AF65-F5344CB8AC3E}">
        <p14:creationId xmlns:p14="http://schemas.microsoft.com/office/powerpoint/2010/main" val="20530851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400" dirty="0"/>
              <a:t>Additionally, a callback method may be specified as a parameter to the </a:t>
            </a:r>
            <a:r>
              <a:rPr lang="en-US" sz="2400" dirty="0" err="1"/>
              <a:t>BeginInvoke</a:t>
            </a:r>
            <a:r>
              <a:rPr lang="en-US" sz="2400" dirty="0"/>
              <a:t>() method which will execute once the asynchronous operation has completed.</a:t>
            </a:r>
          </a:p>
          <a:p>
            <a:pPr marL="0" indent="0">
              <a:buNone/>
            </a:pPr>
            <a:endParaRPr lang="en-US" sz="2400" dirty="0"/>
          </a:p>
          <a:p>
            <a:r>
              <a:rPr lang="en-US" sz="2400" dirty="0"/>
              <a:t>The callback method will not be executed on the main thread.</a:t>
            </a:r>
            <a:br>
              <a:rPr lang="en-US" sz="2400" dirty="0"/>
            </a:br>
            <a:endParaRPr lang="en-US" sz="2400" dirty="0"/>
          </a:p>
          <a:p>
            <a:r>
              <a:rPr lang="en-US" sz="2400" dirty="0"/>
              <a:t>The callback method must conform to the </a:t>
            </a:r>
            <a:r>
              <a:rPr lang="en-US" sz="2400" dirty="0" err="1"/>
              <a:t>AsyncCallback</a:t>
            </a:r>
            <a:r>
              <a:rPr lang="en-US" sz="2400" dirty="0"/>
              <a:t> delegate signature, which takes a single argument of </a:t>
            </a:r>
            <a:r>
              <a:rPr lang="en-US" sz="2400" dirty="0" err="1"/>
              <a:t>IAsyncResult</a:t>
            </a:r>
            <a:r>
              <a:rPr lang="en-US" sz="2400" dirty="0"/>
              <a:t>.</a:t>
            </a:r>
            <a:br>
              <a:rPr lang="en-US" sz="2400" dirty="0"/>
            </a:br>
            <a:endParaRPr lang="en-US" sz="2400" dirty="0"/>
          </a:p>
          <a:p>
            <a:r>
              <a:rPr lang="en-US" sz="2400" dirty="0"/>
              <a:t>To retrieve state data passed to </a:t>
            </a:r>
            <a:r>
              <a:rPr lang="en-US" sz="2400" dirty="0" err="1"/>
              <a:t>BeginInvoke</a:t>
            </a:r>
            <a:r>
              <a:rPr lang="en-US" sz="2400" dirty="0"/>
              <a:t>(), access the </a:t>
            </a:r>
            <a:r>
              <a:rPr lang="en-US" sz="2400" dirty="0" err="1"/>
              <a:t>IAsyncResult.AsyncState</a:t>
            </a:r>
            <a:r>
              <a:rPr lang="en-US" sz="2400" dirty="0"/>
              <a:t> property (cast required)</a:t>
            </a:r>
          </a:p>
        </p:txBody>
      </p:sp>
    </p:spTree>
    <p:extLst>
      <p:ext uri="{BB962C8B-B14F-4D97-AF65-F5344CB8AC3E}">
        <p14:creationId xmlns:p14="http://schemas.microsoft.com/office/powerpoint/2010/main" val="329375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400" dirty="0" smtClean="0"/>
              <a:t>To retrieve the actual return value of the operation (if the operation does not return void): </a:t>
            </a:r>
            <a:br>
              <a:rPr lang="en-US" sz="2400" dirty="0" smtClean="0"/>
            </a:br>
            <a:endParaRPr lang="en-US" sz="2400" dirty="0" smtClean="0"/>
          </a:p>
          <a:p>
            <a:pPr lvl="1"/>
            <a:r>
              <a:rPr lang="en-US" sz="2400" dirty="0" smtClean="0"/>
              <a:t>cast the </a:t>
            </a:r>
            <a:r>
              <a:rPr lang="en-US" sz="2400" dirty="0" err="1" smtClean="0"/>
              <a:t>IAsyncResult</a:t>
            </a:r>
            <a:r>
              <a:rPr lang="en-US" sz="2400" dirty="0" smtClean="0"/>
              <a:t> to an </a:t>
            </a:r>
            <a:r>
              <a:rPr lang="en-US" sz="2400" dirty="0" err="1" smtClean="0"/>
              <a:t>AsyncResult</a:t>
            </a:r>
            <a:r>
              <a:rPr lang="en-US" sz="2400" dirty="0" smtClean="0"/>
              <a:t> object</a:t>
            </a:r>
          </a:p>
          <a:p>
            <a:pPr lvl="1"/>
            <a:r>
              <a:rPr lang="en-US" sz="2400" dirty="0" smtClean="0"/>
              <a:t>cast the </a:t>
            </a:r>
            <a:r>
              <a:rPr lang="en-US" sz="2400" dirty="0" err="1" smtClean="0"/>
              <a:t>AsyncResult.AsyncDelegate</a:t>
            </a:r>
            <a:r>
              <a:rPr lang="en-US" sz="2400" dirty="0" smtClean="0"/>
              <a:t> to the </a:t>
            </a:r>
            <a:r>
              <a:rPr lang="en-US" sz="2400" i="1" dirty="0" smtClean="0"/>
              <a:t>type of the delegate running the asynchronous operation</a:t>
            </a:r>
            <a:endParaRPr lang="en-US" sz="2400" dirty="0" smtClean="0"/>
          </a:p>
          <a:p>
            <a:pPr lvl="1"/>
            <a:r>
              <a:rPr lang="en-US" sz="2400" dirty="0" smtClean="0"/>
              <a:t>call </a:t>
            </a:r>
            <a:r>
              <a:rPr lang="en-US" sz="2400" dirty="0" err="1" smtClean="0"/>
              <a:t>EndInvoke</a:t>
            </a:r>
            <a:r>
              <a:rPr lang="en-US" sz="2400" dirty="0" smtClean="0"/>
              <a:t>() on the delegate object and pass it the </a:t>
            </a:r>
            <a:r>
              <a:rPr lang="en-US" sz="2400" dirty="0" err="1" smtClean="0"/>
              <a:t>IAsyncResult</a:t>
            </a:r>
            <a:r>
              <a:rPr lang="en-US" sz="2400" dirty="0" smtClean="0"/>
              <a:t> object as a parameter (as you would on the main thread outside of the callback)</a:t>
            </a:r>
          </a:p>
        </p:txBody>
      </p:sp>
    </p:spTree>
    <p:extLst>
      <p:ext uri="{BB962C8B-B14F-4D97-AF65-F5344CB8AC3E}">
        <p14:creationId xmlns:p14="http://schemas.microsoft.com/office/powerpoint/2010/main" val="16680480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432" y="228600"/>
            <a:ext cx="7516813" cy="444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800" y="4106220"/>
            <a:ext cx="8229600" cy="1143000"/>
          </a:xfrm>
        </p:spPr>
        <p:txBody>
          <a:bodyPr>
            <a:normAutofit fontScale="90000"/>
          </a:bodyPr>
          <a:lstStyle/>
          <a:p>
            <a:pPr algn="r"/>
            <a:r>
              <a:rPr lang="en-US" dirty="0" smtClean="0">
                <a:solidFill>
                  <a:schemeClr val="bg1"/>
                </a:solidFill>
                <a:latin typeface="Consolas" pitchFamily="49" charset="0"/>
                <a:cs typeface="Consolas" pitchFamily="49" charset="0"/>
              </a:rPr>
              <a:t>THE TASK PARALLEL </a:t>
            </a:r>
            <a:br>
              <a:rPr lang="en-US" dirty="0" smtClean="0">
                <a:solidFill>
                  <a:schemeClr val="bg1"/>
                </a:solidFill>
                <a:latin typeface="Consolas" pitchFamily="49" charset="0"/>
                <a:cs typeface="Consolas" pitchFamily="49" charset="0"/>
              </a:rPr>
            </a:br>
            <a:r>
              <a:rPr lang="en-US" dirty="0" smtClean="0">
                <a:solidFill>
                  <a:schemeClr val="bg1"/>
                </a:solidFill>
                <a:latin typeface="Consolas" pitchFamily="49" charset="0"/>
                <a:cs typeface="Consolas" pitchFamily="49" charset="0"/>
              </a:rPr>
              <a:t>LIBRARY (TPL)</a:t>
            </a:r>
            <a:endParaRPr lang="en-US"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6538720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a:t>The Task Parallel Library (TPL) is a collection of classes that hides the internals of threading operations by abstracting the operations of the </a:t>
            </a:r>
            <a:r>
              <a:rPr lang="en-US" dirty="0" err="1"/>
              <a:t>ThreadPool</a:t>
            </a:r>
            <a:r>
              <a:rPr lang="en-US" dirty="0"/>
              <a:t>.</a:t>
            </a:r>
            <a:endParaRPr lang="en-US" dirty="0" smtClean="0"/>
          </a:p>
          <a:p>
            <a:pPr marL="0" indent="0">
              <a:buNone/>
            </a:pPr>
            <a:endParaRPr lang="en-US" dirty="0" smtClean="0"/>
          </a:p>
          <a:p>
            <a:pPr marL="0" indent="0">
              <a:buNone/>
            </a:pPr>
            <a:r>
              <a:rPr lang="en-US" dirty="0"/>
              <a:t>The TPL is concerned with </a:t>
            </a:r>
            <a:r>
              <a:rPr lang="en-US" i="1" dirty="0"/>
              <a:t>data parallelism</a:t>
            </a:r>
            <a:r>
              <a:rPr lang="en-US" dirty="0"/>
              <a:t> -- the ability to iterate over data, in parallel, and execute an operation on each item.</a:t>
            </a:r>
            <a:endParaRPr lang="en-US" dirty="0" smtClean="0"/>
          </a:p>
          <a:p>
            <a:pPr marL="0" indent="0">
              <a:buNone/>
            </a:pPr>
            <a:endParaRPr lang="en-US" dirty="0"/>
          </a:p>
        </p:txBody>
      </p:sp>
    </p:spTree>
    <p:extLst>
      <p:ext uri="{BB962C8B-B14F-4D97-AF65-F5344CB8AC3E}">
        <p14:creationId xmlns:p14="http://schemas.microsoft.com/office/powerpoint/2010/main" val="17369337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387" y="965200"/>
            <a:ext cx="2189226"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5029200"/>
            <a:ext cx="8229600" cy="1143000"/>
          </a:xfrm>
        </p:spPr>
        <p:txBody>
          <a:bodyPr/>
          <a:lstStyle/>
          <a:p>
            <a:r>
              <a:rPr lang="en-US" dirty="0" smtClean="0"/>
              <a:t>THE PARALLEL CLASS</a:t>
            </a:r>
            <a:endParaRPr lang="en-US" dirty="0"/>
          </a:p>
        </p:txBody>
      </p:sp>
    </p:spTree>
    <p:extLst>
      <p:ext uri="{BB962C8B-B14F-4D97-AF65-F5344CB8AC3E}">
        <p14:creationId xmlns:p14="http://schemas.microsoft.com/office/powerpoint/2010/main" val="31398487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smtClean="0"/>
              <a:t>The core TPL class is </a:t>
            </a:r>
            <a:r>
              <a:rPr lang="en-US" b="1" dirty="0" smtClean="0"/>
              <a:t>Parallel</a:t>
            </a:r>
            <a:r>
              <a:rPr lang="en-US" dirty="0" smtClean="0"/>
              <a:t>.  It has two instance methods mirror the behavior of the traditional for and </a:t>
            </a:r>
            <a:r>
              <a:rPr lang="en-US" dirty="0" err="1" smtClean="0"/>
              <a:t>foreach</a:t>
            </a:r>
            <a:r>
              <a:rPr lang="en-US" dirty="0" smtClean="0"/>
              <a:t> keywords:</a:t>
            </a:r>
          </a:p>
          <a:p>
            <a:pPr marL="0" indent="0">
              <a:buNone/>
            </a:pPr>
            <a:endParaRPr lang="en-US" dirty="0" smtClean="0"/>
          </a:p>
          <a:p>
            <a:r>
              <a:rPr lang="en-US" dirty="0"/>
              <a:t>For() -- repeat some action a given number of </a:t>
            </a:r>
            <a:r>
              <a:rPr lang="en-US" dirty="0" smtClean="0"/>
              <a:t>times</a:t>
            </a:r>
            <a:br>
              <a:rPr lang="en-US" dirty="0" smtClean="0"/>
            </a:br>
            <a:endParaRPr lang="en-US" dirty="0" smtClean="0"/>
          </a:p>
          <a:p>
            <a:r>
              <a:rPr lang="en-US" dirty="0" err="1"/>
              <a:t>ForEach</a:t>
            </a:r>
            <a:r>
              <a:rPr lang="en-US" dirty="0"/>
              <a:t>() -- iterate over an </a:t>
            </a:r>
            <a:r>
              <a:rPr lang="en-US" dirty="0" err="1"/>
              <a:t>IEnumerable</a:t>
            </a:r>
            <a:r>
              <a:rPr lang="en-US" dirty="0"/>
              <a:t>&lt;T&gt; collection and perform some action</a:t>
            </a:r>
            <a:endParaRPr lang="en-US" dirty="0" smtClean="0"/>
          </a:p>
          <a:p>
            <a:pPr marL="0" indent="0">
              <a:buNone/>
            </a:pPr>
            <a:endParaRPr lang="en-US" dirty="0"/>
          </a:p>
        </p:txBody>
      </p:sp>
    </p:spTree>
    <p:extLst>
      <p:ext uri="{BB962C8B-B14F-4D97-AF65-F5344CB8AC3E}">
        <p14:creationId xmlns:p14="http://schemas.microsoft.com/office/powerpoint/2010/main" val="2480525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US" dirty="0"/>
              <a:t>The Parallel class will split work across multiple processors (or cores), but still blocks the main thread when used.</a:t>
            </a:r>
            <a:endParaRPr lang="en-US" dirty="0" smtClean="0"/>
          </a:p>
          <a:p>
            <a:pPr marL="0" indent="0">
              <a:buNone/>
            </a:pPr>
            <a:r>
              <a:rPr lang="en-US" dirty="0"/>
              <a:t/>
            </a:r>
            <a:br>
              <a:rPr lang="en-US" dirty="0"/>
            </a:br>
            <a:r>
              <a:rPr lang="en-US" dirty="0" smtClean="0"/>
              <a:t>Like </a:t>
            </a:r>
            <a:r>
              <a:rPr lang="en-US" dirty="0"/>
              <a:t>traditional threads, the Parallel class supports cancellation via a </a:t>
            </a:r>
            <a:r>
              <a:rPr lang="en-US" dirty="0" err="1"/>
              <a:t>CancellationToken</a:t>
            </a:r>
            <a:r>
              <a:rPr lang="en-US" dirty="0"/>
              <a:t>.  The For() and </a:t>
            </a:r>
            <a:r>
              <a:rPr lang="en-US" dirty="0" err="1"/>
              <a:t>ForEach</a:t>
            </a:r>
            <a:r>
              <a:rPr lang="en-US" dirty="0"/>
              <a:t>() methods accept an argument of type </a:t>
            </a:r>
            <a:r>
              <a:rPr lang="en-US" dirty="0" err="1"/>
              <a:t>ParallelOptions</a:t>
            </a:r>
            <a:r>
              <a:rPr lang="en-US" dirty="0"/>
              <a:t>, which has a </a:t>
            </a:r>
            <a:r>
              <a:rPr lang="en-US" dirty="0" err="1"/>
              <a:t>CancellationToken</a:t>
            </a:r>
            <a:r>
              <a:rPr lang="en-US" dirty="0"/>
              <a:t> property that may be set by the main thread so that the parallel operations can query for cancellation status.</a:t>
            </a:r>
            <a:endParaRPr lang="en-US" dirty="0" smtClean="0"/>
          </a:p>
          <a:p>
            <a:pPr marL="0" indent="0">
              <a:buNone/>
            </a:pPr>
            <a:r>
              <a:rPr lang="en-US" dirty="0"/>
              <a:t/>
            </a:r>
            <a:br>
              <a:rPr lang="en-US" dirty="0"/>
            </a:br>
            <a:r>
              <a:rPr lang="en-US" dirty="0" smtClean="0"/>
              <a:t>The </a:t>
            </a:r>
            <a:r>
              <a:rPr lang="en-US" dirty="0"/>
              <a:t>Parallel class also has an Invoke() method, which takes a parameter array of Action delegates that will all be performed asynchronously.  </a:t>
            </a:r>
            <a:endParaRPr lang="en-US" dirty="0" smtClean="0"/>
          </a:p>
          <a:p>
            <a:pPr marL="0" indent="0">
              <a:buNone/>
            </a:pPr>
            <a:endParaRPr lang="en-US" dirty="0"/>
          </a:p>
        </p:txBody>
      </p:sp>
    </p:spTree>
    <p:extLst>
      <p:ext uri="{BB962C8B-B14F-4D97-AF65-F5344CB8AC3E}">
        <p14:creationId xmlns:p14="http://schemas.microsoft.com/office/powerpoint/2010/main" val="10393429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49" y="533400"/>
            <a:ext cx="2400935"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5029200"/>
            <a:ext cx="8229600" cy="1143000"/>
          </a:xfrm>
        </p:spPr>
        <p:txBody>
          <a:bodyPr/>
          <a:lstStyle/>
          <a:p>
            <a:r>
              <a:rPr lang="en-US" dirty="0" smtClean="0"/>
              <a:t>THE TASK CLASS</a:t>
            </a:r>
            <a:endParaRPr lang="en-US" dirty="0"/>
          </a:p>
        </p:txBody>
      </p:sp>
    </p:spTree>
    <p:extLst>
      <p:ext uri="{BB962C8B-B14F-4D97-AF65-F5344CB8AC3E}">
        <p14:creationId xmlns:p14="http://schemas.microsoft.com/office/powerpoint/2010/main" val="2628706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dirty="0"/>
              <a:t>The Task class executes a given Action delegate in an asynchronous manner.  Tasks may be created</a:t>
            </a:r>
            <a:r>
              <a:rPr lang="en-US" dirty="0" smtClean="0"/>
              <a:t>:</a:t>
            </a:r>
          </a:p>
          <a:p>
            <a:pPr marL="0" indent="0">
              <a:buNone/>
            </a:pPr>
            <a:endParaRPr lang="en-US" dirty="0" smtClean="0"/>
          </a:p>
          <a:p>
            <a:r>
              <a:rPr lang="en-US" dirty="0"/>
              <a:t>by using the Task() constructor, then calling the Start() method on the task object to schedule the Action; </a:t>
            </a:r>
            <a:r>
              <a:rPr lang="en-US" dirty="0" smtClean="0"/>
              <a:t>or</a:t>
            </a:r>
            <a:br>
              <a:rPr lang="en-US" dirty="0" smtClean="0"/>
            </a:br>
            <a:endParaRPr lang="en-US" dirty="0" smtClean="0"/>
          </a:p>
          <a:p>
            <a:r>
              <a:rPr lang="en-US" dirty="0"/>
              <a:t>by using the </a:t>
            </a:r>
            <a:r>
              <a:rPr lang="en-US" dirty="0" err="1"/>
              <a:t>Task.Factory.StartNew</a:t>
            </a:r>
            <a:r>
              <a:rPr lang="en-US" dirty="0"/>
              <a:t>() method which immediately schedules the action to be run.</a:t>
            </a:r>
            <a:endParaRPr lang="en-US" dirty="0" smtClean="0"/>
          </a:p>
          <a:p>
            <a:pPr marL="0" indent="0">
              <a:buNone/>
            </a:pPr>
            <a:endParaRPr lang="en-US" dirty="0"/>
          </a:p>
        </p:txBody>
      </p:sp>
    </p:spTree>
    <p:extLst>
      <p:ext uri="{BB962C8B-B14F-4D97-AF65-F5344CB8AC3E}">
        <p14:creationId xmlns:p14="http://schemas.microsoft.com/office/powerpoint/2010/main" val="19971784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dirty="0"/>
              <a:t>A task may be run synchronously if the </a:t>
            </a:r>
            <a:r>
              <a:rPr lang="en-US" dirty="0" err="1"/>
              <a:t>RunSynchronously</a:t>
            </a:r>
            <a:r>
              <a:rPr lang="en-US" dirty="0"/>
              <a:t>() method is called instead of Start().</a:t>
            </a:r>
            <a:endParaRPr lang="en-US" dirty="0" smtClean="0"/>
          </a:p>
          <a:p>
            <a:pPr marL="0" indent="0">
              <a:buNone/>
            </a:pPr>
            <a:endParaRPr lang="en-US" dirty="0" smtClean="0"/>
          </a:p>
          <a:p>
            <a:pPr marL="0" indent="0">
              <a:buNone/>
            </a:pPr>
            <a:r>
              <a:rPr lang="en-US" dirty="0"/>
              <a:t>Tasks may also accept an instance of </a:t>
            </a:r>
            <a:r>
              <a:rPr lang="en-US" dirty="0" err="1"/>
              <a:t>CancellationToken</a:t>
            </a:r>
            <a:r>
              <a:rPr lang="en-US" dirty="0"/>
              <a:t> via the constructor (or via the </a:t>
            </a:r>
            <a:r>
              <a:rPr lang="en-US" dirty="0" err="1"/>
              <a:t>TaskFactory.StartNew</a:t>
            </a:r>
            <a:r>
              <a:rPr lang="en-US" dirty="0"/>
              <a:t>() method), which will halt the task if the Cancel() method is called on the token.</a:t>
            </a:r>
            <a:endParaRPr lang="en-US" dirty="0" smtClean="0"/>
          </a:p>
          <a:p>
            <a:pPr marL="0" indent="0">
              <a:buNone/>
            </a:pPr>
            <a:endParaRPr lang="en-US" dirty="0" smtClean="0"/>
          </a:p>
          <a:p>
            <a:pPr marL="0" indent="0">
              <a:buNone/>
            </a:pPr>
            <a:r>
              <a:rPr lang="en-US" dirty="0"/>
              <a:t>Calling the instance method Wait() on a task object will block the calling thread until the task is complete.</a:t>
            </a:r>
            <a:endParaRPr lang="en-US" dirty="0" smtClean="0"/>
          </a:p>
          <a:p>
            <a:pPr marL="0" indent="0">
              <a:buNone/>
            </a:pPr>
            <a:endParaRPr lang="en-US" dirty="0"/>
          </a:p>
        </p:txBody>
      </p:sp>
    </p:spTree>
    <p:extLst>
      <p:ext uri="{BB962C8B-B14F-4D97-AF65-F5344CB8AC3E}">
        <p14:creationId xmlns:p14="http://schemas.microsoft.com/office/powerpoint/2010/main" val="2373830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a kernel-mode stack</a:t>
            </a:r>
            <a:r>
              <a:rPr lang="en-US" dirty="0" smtClean="0"/>
              <a:t> -- memory that contains copies of variables and arguments passed to kernel (OS) functions</a:t>
            </a:r>
            <a:br>
              <a:rPr lang="en-US" dirty="0" smtClean="0"/>
            </a:br>
            <a:endParaRPr lang="en-US" dirty="0" smtClean="0"/>
          </a:p>
          <a:p>
            <a:pPr marL="0" indent="0">
              <a:buNone/>
            </a:pPr>
            <a:r>
              <a:rPr lang="en-US" dirty="0" smtClean="0"/>
              <a:t>Isolation from user-mode stack ensures that the application can't change data after it has been passed to the kernel.</a:t>
            </a:r>
          </a:p>
          <a:p>
            <a:pPr marL="0" indent="0">
              <a:buNone/>
            </a:pPr>
            <a:endParaRPr lang="en-US" dirty="0">
              <a:effectLst/>
            </a:endParaRPr>
          </a:p>
          <a:p>
            <a:pPr marL="0" indent="0">
              <a:buNone/>
            </a:pPr>
            <a:r>
              <a:rPr lang="en-US" dirty="0" smtClean="0"/>
              <a:t>At any given time, only one thread is operating per CPU (or core, on a multi-core CPU).</a:t>
            </a:r>
            <a:endParaRPr lang="en-US" dirty="0" smtClean="0">
              <a:effectLst/>
            </a:endParaRPr>
          </a:p>
          <a:p>
            <a:endParaRPr lang="en-US" dirty="0"/>
          </a:p>
        </p:txBody>
      </p:sp>
    </p:spTree>
    <p:extLst>
      <p:ext uri="{BB962C8B-B14F-4D97-AF65-F5344CB8AC3E}">
        <p14:creationId xmlns:p14="http://schemas.microsoft.com/office/powerpoint/2010/main" val="2867255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US" dirty="0"/>
              <a:t>If a thread needs to be blocked while waiting for several tasks to complete, it may call the static Wait*() methods on the Task class</a:t>
            </a:r>
            <a:r>
              <a:rPr lang="en-US" dirty="0" smtClean="0"/>
              <a:t>:</a:t>
            </a:r>
          </a:p>
          <a:p>
            <a:pPr marL="0" indent="0">
              <a:buNone/>
            </a:pPr>
            <a:endParaRPr lang="en-US" dirty="0" smtClean="0"/>
          </a:p>
          <a:p>
            <a:r>
              <a:rPr lang="en-US" b="1" dirty="0" err="1"/>
              <a:t>WaitAll</a:t>
            </a:r>
            <a:r>
              <a:rPr lang="en-US" b="1" dirty="0"/>
              <a:t>() </a:t>
            </a:r>
            <a:r>
              <a:rPr lang="en-US" dirty="0"/>
              <a:t>-- accepts an array of Task objects and blocks the calling thread until</a:t>
            </a:r>
            <a:r>
              <a:rPr lang="en-US" dirty="0" smtClean="0"/>
              <a:t> </a:t>
            </a:r>
            <a:r>
              <a:rPr lang="en-US" i="1" dirty="0"/>
              <a:t>all</a:t>
            </a:r>
            <a:r>
              <a:rPr lang="en-US" dirty="0" smtClean="0"/>
              <a:t> </a:t>
            </a:r>
            <a:r>
              <a:rPr lang="en-US" dirty="0"/>
              <a:t>tasks are </a:t>
            </a:r>
            <a:r>
              <a:rPr lang="en-US" dirty="0" smtClean="0"/>
              <a:t>complete</a:t>
            </a:r>
            <a:br>
              <a:rPr lang="en-US" dirty="0" smtClean="0"/>
            </a:br>
            <a:endParaRPr lang="en-US" dirty="0" smtClean="0"/>
          </a:p>
          <a:p>
            <a:r>
              <a:rPr lang="en-US" b="1" dirty="0" err="1"/>
              <a:t>WaitAny</a:t>
            </a:r>
            <a:r>
              <a:rPr lang="en-US" b="1" dirty="0"/>
              <a:t>()</a:t>
            </a:r>
            <a:r>
              <a:rPr lang="en-US" dirty="0"/>
              <a:t> -- accepts an array of Tasks and blocks the calling thread until</a:t>
            </a:r>
            <a:r>
              <a:rPr lang="en-US" dirty="0" smtClean="0"/>
              <a:t> </a:t>
            </a:r>
            <a:r>
              <a:rPr lang="en-US" i="1" dirty="0"/>
              <a:t>any</a:t>
            </a:r>
            <a:r>
              <a:rPr lang="en-US" dirty="0"/>
              <a:t> task is complete</a:t>
            </a:r>
            <a:endParaRPr lang="en-US" dirty="0" smtClean="0"/>
          </a:p>
          <a:p>
            <a:pPr marL="0" indent="0">
              <a:buNone/>
            </a:pPr>
            <a:endParaRPr lang="en-US" dirty="0"/>
          </a:p>
        </p:txBody>
      </p:sp>
    </p:spTree>
    <p:extLst>
      <p:ext uri="{BB962C8B-B14F-4D97-AF65-F5344CB8AC3E}">
        <p14:creationId xmlns:p14="http://schemas.microsoft.com/office/powerpoint/2010/main" val="23738301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t>Tasks can be chained together with the </a:t>
            </a:r>
            <a:r>
              <a:rPr lang="en-US" dirty="0" err="1"/>
              <a:t>ContinueWith</a:t>
            </a:r>
            <a:r>
              <a:rPr lang="en-US" dirty="0"/>
              <a:t>() method, which accepts another Action delegate and optional </a:t>
            </a:r>
            <a:r>
              <a:rPr lang="en-US" dirty="0" err="1"/>
              <a:t>CancelationToken</a:t>
            </a:r>
            <a:r>
              <a:rPr lang="en-US" dirty="0"/>
              <a:t>.  A "continued" task will execute asynchronously once the initial task is complete.</a:t>
            </a:r>
            <a:r>
              <a:rPr lang="en-US" dirty="0" smtClean="0"/>
              <a:t> </a:t>
            </a:r>
            <a:endParaRPr lang="en-US" dirty="0"/>
          </a:p>
        </p:txBody>
      </p:sp>
    </p:spTree>
    <p:extLst>
      <p:ext uri="{BB962C8B-B14F-4D97-AF65-F5344CB8AC3E}">
        <p14:creationId xmlns:p14="http://schemas.microsoft.com/office/powerpoint/2010/main" val="23738301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lstStyle/>
          <a:p>
            <a:r>
              <a:rPr lang="en-US" dirty="0" smtClean="0"/>
              <a:t>PARALLEL LINQ (PLINQ)</a:t>
            </a:r>
            <a:endParaRPr lang="en-US" dirty="0"/>
          </a:p>
        </p:txBody>
      </p:sp>
      <p:pic>
        <p:nvPicPr>
          <p:cNvPr id="20484" name="Picture 4" descr="F:\STL ALT.NET\2011-03-23 Threading\Tron Lego\stronkbka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1851485" cy="398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108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a:t>PLINQ allows a normal LINQ operation to be split across multiple threads.</a:t>
            </a:r>
            <a:endParaRPr lang="en-US" dirty="0" smtClean="0"/>
          </a:p>
          <a:p>
            <a:pPr marL="0" indent="0">
              <a:buNone/>
            </a:pPr>
            <a:r>
              <a:rPr lang="en-US" dirty="0"/>
              <a:t/>
            </a:r>
            <a:br>
              <a:rPr lang="en-US" dirty="0"/>
            </a:br>
            <a:r>
              <a:rPr lang="en-US" dirty="0" smtClean="0"/>
              <a:t>Calling </a:t>
            </a:r>
            <a:r>
              <a:rPr lang="en-US" dirty="0" err="1"/>
              <a:t>AsParallel</a:t>
            </a:r>
            <a:r>
              <a:rPr lang="en-US" dirty="0"/>
              <a:t>() on a collection creates a </a:t>
            </a:r>
            <a:r>
              <a:rPr lang="en-US" dirty="0" err="1"/>
              <a:t>ParallelQuery</a:t>
            </a:r>
            <a:r>
              <a:rPr lang="en-US" dirty="0"/>
              <a:t>&lt;T&gt; object, which is the basis for parallel LINQ operations.</a:t>
            </a:r>
            <a:endParaRPr lang="en-US" dirty="0" smtClean="0"/>
          </a:p>
          <a:p>
            <a:pPr marL="0" indent="0">
              <a:buNone/>
            </a:pPr>
            <a:endParaRPr lang="en-US" dirty="0" smtClean="0"/>
          </a:p>
          <a:p>
            <a:pPr marL="0" indent="0">
              <a:buNone/>
            </a:pPr>
            <a:r>
              <a:rPr lang="en-US" dirty="0"/>
              <a:t>PLINQ uses the </a:t>
            </a:r>
            <a:r>
              <a:rPr lang="en-US" dirty="0" err="1"/>
              <a:t>ThreadPool</a:t>
            </a:r>
            <a:r>
              <a:rPr lang="en-US" dirty="0"/>
              <a:t> class to create threaded operations, thereby eliminating the overhead of constantly creating new threads.</a:t>
            </a:r>
            <a:endParaRPr lang="en-US" dirty="0" smtClean="0"/>
          </a:p>
          <a:p>
            <a:pPr marL="0" indent="0">
              <a:buNone/>
            </a:pPr>
            <a:endParaRPr lang="en-US" dirty="0"/>
          </a:p>
        </p:txBody>
      </p:sp>
    </p:spTree>
    <p:extLst>
      <p:ext uri="{BB962C8B-B14F-4D97-AF65-F5344CB8AC3E}">
        <p14:creationId xmlns:p14="http://schemas.microsoft.com/office/powerpoint/2010/main" val="18286573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dirty="0"/>
              <a:t>Parallel queries do not </a:t>
            </a:r>
            <a:r>
              <a:rPr lang="en-US" i="1" dirty="0"/>
              <a:t>always</a:t>
            </a:r>
            <a:r>
              <a:rPr lang="en-US" dirty="0"/>
              <a:t> perform faster, especially if parallelizing a relatively light-weight operation; the overhead of engaging the thread pool negates any potential benefit.</a:t>
            </a:r>
            <a:endParaRPr lang="en-US" dirty="0" smtClean="0"/>
          </a:p>
          <a:p>
            <a:pPr marL="0" indent="0">
              <a:buNone/>
            </a:pPr>
            <a:endParaRPr lang="en-US" dirty="0" smtClean="0"/>
          </a:p>
          <a:p>
            <a:pPr marL="0" indent="0">
              <a:buNone/>
            </a:pPr>
            <a:r>
              <a:rPr lang="en-US" dirty="0" smtClean="0"/>
              <a:t>When </a:t>
            </a:r>
            <a:r>
              <a:rPr lang="en-US" dirty="0" err="1" smtClean="0"/>
              <a:t>AsParallel</a:t>
            </a:r>
            <a:r>
              <a:rPr lang="en-US" dirty="0" smtClean="0"/>
              <a:t>() is used on a query, the order of the results are not guaranteed unless </a:t>
            </a:r>
            <a:r>
              <a:rPr lang="en-US" dirty="0" err="1" smtClean="0"/>
              <a:t>ParallelQuery.AsOrdered</a:t>
            </a:r>
            <a:r>
              <a:rPr lang="en-US" dirty="0" smtClean="0"/>
              <a:t>() is invoked, in which case they are returned in the same order as they appear in the original collection.  This will impact performance because maintaining order is expensive.</a:t>
            </a:r>
          </a:p>
        </p:txBody>
      </p:sp>
    </p:spTree>
    <p:extLst>
      <p:ext uri="{BB962C8B-B14F-4D97-AF65-F5344CB8AC3E}">
        <p14:creationId xmlns:p14="http://schemas.microsoft.com/office/powerpoint/2010/main" val="18286573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US" dirty="0"/>
              <a:t>Parallel operations that access the same data can create race conditions unless locking is used to prevent concurrent data access</a:t>
            </a:r>
            <a:r>
              <a:rPr lang="en-US" dirty="0" smtClean="0"/>
              <a:t>.</a:t>
            </a:r>
          </a:p>
          <a:p>
            <a:pPr marL="0" indent="0">
              <a:buNone/>
            </a:pPr>
            <a:endParaRPr lang="en-US" dirty="0" smtClean="0"/>
          </a:p>
          <a:p>
            <a:pPr marL="0" indent="0">
              <a:buNone/>
            </a:pPr>
            <a:r>
              <a:rPr lang="en-US" b="1" dirty="0"/>
              <a:t>object locker = new object();</a:t>
            </a:r>
            <a:endParaRPr lang="en-US" b="1" dirty="0" smtClean="0"/>
          </a:p>
          <a:p>
            <a:pPr marL="0" indent="0">
              <a:buNone/>
            </a:pPr>
            <a:r>
              <a:rPr lang="en-US" b="1" dirty="0" err="1"/>
              <a:t>int</a:t>
            </a:r>
            <a:r>
              <a:rPr lang="en-US" b="1" dirty="0" smtClean="0"/>
              <a:t> </a:t>
            </a:r>
            <a:r>
              <a:rPr lang="en-US" b="1" dirty="0" err="1"/>
              <a:t>firstNameBeginsWithB</a:t>
            </a:r>
            <a:r>
              <a:rPr lang="en-US" b="1" dirty="0"/>
              <a:t> = 0;</a:t>
            </a:r>
            <a:endParaRPr lang="en-US" b="1" dirty="0" smtClean="0"/>
          </a:p>
          <a:p>
            <a:pPr marL="0" indent="0">
              <a:buNone/>
            </a:pPr>
            <a:r>
              <a:rPr lang="en-US" dirty="0" err="1"/>
              <a:t>stopWatch.Restart</a:t>
            </a:r>
            <a:r>
              <a:rPr lang="en-US" dirty="0"/>
              <a:t>();</a:t>
            </a:r>
            <a:endParaRPr lang="en-US" dirty="0" smtClean="0"/>
          </a:p>
          <a:p>
            <a:pPr marL="0" indent="0">
              <a:buNone/>
            </a:pPr>
            <a:r>
              <a:rPr lang="en-US" dirty="0" err="1"/>
              <a:t>people.AsParallel</a:t>
            </a:r>
            <a:r>
              <a:rPr lang="en-US" dirty="0"/>
              <a:t>()</a:t>
            </a:r>
            <a:endParaRPr lang="en-US" dirty="0" smtClean="0"/>
          </a:p>
          <a:p>
            <a:pPr marL="0" indent="0">
              <a:buNone/>
            </a:pPr>
            <a:r>
              <a:rPr lang="en-US" dirty="0"/>
              <a:t>    .</a:t>
            </a:r>
            <a:r>
              <a:rPr lang="en-US" dirty="0" err="1"/>
              <a:t>AsOrdered</a:t>
            </a:r>
            <a:r>
              <a:rPr lang="en-US" dirty="0"/>
              <a:t>()</a:t>
            </a:r>
            <a:endParaRPr lang="en-US" dirty="0" smtClean="0"/>
          </a:p>
          <a:p>
            <a:pPr marL="0" indent="0">
              <a:buNone/>
            </a:pPr>
            <a:r>
              <a:rPr lang="en-US" dirty="0"/>
              <a:t>    .Where(p =&gt; </a:t>
            </a:r>
            <a:r>
              <a:rPr lang="en-US" dirty="0" err="1"/>
              <a:t>p.FirstName.StartsWith</a:t>
            </a:r>
            <a:r>
              <a:rPr lang="en-US" dirty="0"/>
              <a:t>("B"))</a:t>
            </a:r>
            <a:endParaRPr lang="en-US" dirty="0" smtClean="0"/>
          </a:p>
          <a:p>
            <a:pPr marL="0" indent="0">
              <a:buNone/>
            </a:pPr>
            <a:r>
              <a:rPr lang="en-US" dirty="0"/>
              <a:t>    .Select(p =&gt; {</a:t>
            </a:r>
            <a:endParaRPr lang="en-US" dirty="0" smtClean="0"/>
          </a:p>
          <a:p>
            <a:pPr marL="0" indent="0">
              <a:buNone/>
            </a:pPr>
            <a:r>
              <a:rPr lang="en-US" dirty="0"/>
              <a:t>       </a:t>
            </a:r>
            <a:r>
              <a:rPr lang="en-US" dirty="0" smtClean="0"/>
              <a:t> </a:t>
            </a:r>
            <a:r>
              <a:rPr lang="en-US" b="1" dirty="0"/>
              <a:t>lock</a:t>
            </a:r>
            <a:r>
              <a:rPr lang="en-US" b="1" dirty="0" smtClean="0"/>
              <a:t> </a:t>
            </a:r>
            <a:r>
              <a:rPr lang="en-US" b="1" dirty="0"/>
              <a:t>(locker) {</a:t>
            </a:r>
            <a:endParaRPr lang="en-US" b="1" dirty="0" smtClean="0"/>
          </a:p>
          <a:p>
            <a:pPr marL="0" indent="0">
              <a:buNone/>
            </a:pPr>
            <a:r>
              <a:rPr lang="en-US" b="1" dirty="0"/>
              <a:t>            </a:t>
            </a:r>
            <a:r>
              <a:rPr lang="en-US" b="1" dirty="0" err="1"/>
              <a:t>firstNameBeginsWithB</a:t>
            </a:r>
            <a:r>
              <a:rPr lang="en-US" b="1" dirty="0"/>
              <a:t> += 1;</a:t>
            </a:r>
            <a:endParaRPr lang="en-US" b="1" dirty="0" smtClean="0"/>
          </a:p>
          <a:p>
            <a:pPr marL="0" indent="0">
              <a:buNone/>
            </a:pPr>
            <a:r>
              <a:rPr lang="en-US" b="1" dirty="0"/>
              <a:t>        }</a:t>
            </a:r>
            <a:endParaRPr lang="en-US" b="1" dirty="0" smtClean="0"/>
          </a:p>
          <a:p>
            <a:pPr marL="0" indent="0">
              <a:buNone/>
            </a:pPr>
            <a:r>
              <a:rPr lang="en-US" dirty="0"/>
              <a:t>       </a:t>
            </a:r>
            <a:r>
              <a:rPr lang="en-US" dirty="0" smtClean="0"/>
              <a:t> </a:t>
            </a:r>
            <a:r>
              <a:rPr lang="en-US" dirty="0"/>
              <a:t>return</a:t>
            </a:r>
            <a:r>
              <a:rPr lang="en-US" dirty="0" smtClean="0"/>
              <a:t> </a:t>
            </a:r>
            <a:r>
              <a:rPr lang="en-US" dirty="0"/>
              <a:t>p;</a:t>
            </a:r>
            <a:endParaRPr lang="en-US" dirty="0" smtClean="0"/>
          </a:p>
          <a:p>
            <a:pPr marL="0" indent="0">
              <a:buNone/>
            </a:pPr>
            <a:r>
              <a:rPr lang="en-US" dirty="0"/>
              <a:t>    })</a:t>
            </a:r>
            <a:endParaRPr lang="en-US" dirty="0" smtClean="0"/>
          </a:p>
          <a:p>
            <a:pPr marL="0" indent="0">
              <a:buNone/>
            </a:pPr>
            <a:r>
              <a:rPr lang="en-US" dirty="0"/>
              <a:t>    .</a:t>
            </a:r>
            <a:r>
              <a:rPr lang="en-US" dirty="0" err="1"/>
              <a:t>ToList</a:t>
            </a:r>
            <a:r>
              <a:rPr lang="en-US" dirty="0" smtClean="0"/>
              <a:t>();</a:t>
            </a:r>
          </a:p>
        </p:txBody>
      </p:sp>
    </p:spTree>
    <p:extLst>
      <p:ext uri="{BB962C8B-B14F-4D97-AF65-F5344CB8AC3E}">
        <p14:creationId xmlns:p14="http://schemas.microsoft.com/office/powerpoint/2010/main" val="18286573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a:t>The </a:t>
            </a:r>
            <a:r>
              <a:rPr lang="en-US" dirty="0" err="1"/>
              <a:t>ParallelQuery.WithExecutionMode</a:t>
            </a:r>
            <a:r>
              <a:rPr lang="en-US" dirty="0"/>
              <a:t>() method is used to indicate that LINQ should </a:t>
            </a:r>
            <a:r>
              <a:rPr lang="en-US" i="1" dirty="0"/>
              <a:t>always</a:t>
            </a:r>
            <a:r>
              <a:rPr lang="en-US" dirty="0"/>
              <a:t> force parallelism (sometimes LINQ determines that a </a:t>
            </a:r>
            <a:r>
              <a:rPr lang="en-US" dirty="0" err="1"/>
              <a:t>ParallelQuery</a:t>
            </a:r>
            <a:r>
              <a:rPr lang="en-US" dirty="0"/>
              <a:t> call is best executed on the calling thread</a:t>
            </a:r>
            <a:r>
              <a:rPr lang="en-US" dirty="0" smtClean="0"/>
              <a:t>).</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308600"/>
            <a:ext cx="49403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1072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dirty="0" smtClean="0"/>
              <a:t>The </a:t>
            </a:r>
            <a:r>
              <a:rPr lang="en-US" dirty="0" err="1" smtClean="0"/>
              <a:t>ParallelQuery.WithMergeOptions</a:t>
            </a:r>
            <a:r>
              <a:rPr lang="en-US" dirty="0" smtClean="0"/>
              <a:t>() method determines how LINQ should approach merging result sets from different threads.  The available options are:</a:t>
            </a:r>
          </a:p>
          <a:p>
            <a:pPr marL="0" indent="0">
              <a:buNone/>
            </a:pPr>
            <a:endParaRPr lang="en-US" dirty="0" smtClean="0"/>
          </a:p>
          <a:p>
            <a:r>
              <a:rPr lang="en-US" b="1" dirty="0" smtClean="0"/>
              <a:t>Default</a:t>
            </a:r>
            <a:br>
              <a:rPr lang="en-US" b="1" dirty="0" smtClean="0"/>
            </a:br>
            <a:endParaRPr lang="en-US" b="1" dirty="0" smtClean="0"/>
          </a:p>
          <a:p>
            <a:r>
              <a:rPr lang="en-US" b="1" dirty="0" err="1" smtClean="0"/>
              <a:t>AutoBuffered</a:t>
            </a:r>
            <a:r>
              <a:rPr lang="en-US" dirty="0" smtClean="0"/>
              <a:t> (Default) -- the system chooses if results should be buffered before being returned to the main thread, and if so, how large the buffer will be</a:t>
            </a:r>
            <a:br>
              <a:rPr lang="en-US" dirty="0" smtClean="0"/>
            </a:br>
            <a:endParaRPr lang="en-US" dirty="0" smtClean="0"/>
          </a:p>
          <a:p>
            <a:r>
              <a:rPr lang="en-US" b="1" dirty="0" err="1" smtClean="0"/>
              <a:t>FullyBuffered</a:t>
            </a:r>
            <a:r>
              <a:rPr lang="en-US" dirty="0" smtClean="0"/>
              <a:t> -- all results are buffered before they are returned to the main thread</a:t>
            </a:r>
            <a:br>
              <a:rPr lang="en-US" dirty="0" smtClean="0"/>
            </a:br>
            <a:endParaRPr lang="en-US" dirty="0" smtClean="0"/>
          </a:p>
          <a:p>
            <a:r>
              <a:rPr lang="en-US" b="1" dirty="0" err="1" smtClean="0"/>
              <a:t>NotBuffered</a:t>
            </a:r>
            <a:r>
              <a:rPr lang="en-US" dirty="0" smtClean="0"/>
              <a:t> -- results are streamed back to the main thread, one at a time, as they are completed on the child thread</a:t>
            </a:r>
            <a:endParaRPr lang="en-US" dirty="0"/>
          </a:p>
        </p:txBody>
      </p:sp>
    </p:spTree>
    <p:extLst>
      <p:ext uri="{BB962C8B-B14F-4D97-AF65-F5344CB8AC3E}">
        <p14:creationId xmlns:p14="http://schemas.microsoft.com/office/powerpoint/2010/main" val="698963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a:t>Parallel LINQ queries may be canceled by passing a </a:t>
            </a:r>
            <a:r>
              <a:rPr lang="en-US" dirty="0" err="1"/>
              <a:t>CancelationToken</a:t>
            </a:r>
            <a:r>
              <a:rPr lang="en-US" dirty="0"/>
              <a:t> to the </a:t>
            </a:r>
            <a:r>
              <a:rPr lang="en-US" b="1" dirty="0" err="1"/>
              <a:t>ParallelQuery.WithCancelation</a:t>
            </a:r>
            <a:r>
              <a:rPr lang="en-US" b="1" dirty="0"/>
              <a:t>() </a:t>
            </a:r>
            <a:r>
              <a:rPr lang="en-US" dirty="0"/>
              <a:t>method.  If the Cancel() method is invoked on the </a:t>
            </a:r>
            <a:r>
              <a:rPr lang="en-US" dirty="0" err="1"/>
              <a:t>CancellationToken</a:t>
            </a:r>
            <a:r>
              <a:rPr lang="en-US" dirty="0"/>
              <a:t> by the main thread, LINQ will generate an </a:t>
            </a:r>
            <a:r>
              <a:rPr lang="en-US" b="1" dirty="0" err="1"/>
              <a:t>OperationCanceledException</a:t>
            </a:r>
            <a:r>
              <a:rPr lang="en-US" dirty="0"/>
              <a:t>, so all PLINQ queries using </a:t>
            </a:r>
            <a:r>
              <a:rPr lang="en-US" dirty="0" err="1"/>
              <a:t>WithCancelation</a:t>
            </a:r>
            <a:r>
              <a:rPr lang="en-US" dirty="0"/>
              <a:t>() should be wrapped in an appropriate try/catch block.</a:t>
            </a:r>
            <a:r>
              <a:rPr lang="en-US" dirty="0" smtClean="0"/>
              <a:t> </a:t>
            </a:r>
          </a:p>
        </p:txBody>
      </p:sp>
    </p:spTree>
    <p:extLst>
      <p:ext uri="{BB962C8B-B14F-4D97-AF65-F5344CB8AC3E}">
        <p14:creationId xmlns:p14="http://schemas.microsoft.com/office/powerpoint/2010/main" val="18437383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Threads </a:t>
            </a:r>
            <a:r>
              <a:rPr lang="en-US" dirty="0"/>
              <a:t>running in </a:t>
            </a:r>
            <a:r>
              <a:rPr lang="en-US" dirty="0" err="1"/>
              <a:t>ParallelQuery</a:t>
            </a:r>
            <a:r>
              <a:rPr lang="en-US" dirty="0"/>
              <a:t> operations can generate exceptions, which will be collected in an </a:t>
            </a:r>
            <a:r>
              <a:rPr lang="en-US" b="1" dirty="0" err="1"/>
              <a:t>AggregateException</a:t>
            </a:r>
            <a:r>
              <a:rPr lang="en-US" dirty="0"/>
              <a:t> class that is thrown on the main thread once all parallel operations have completed.</a:t>
            </a:r>
            <a:endParaRPr lang="en-US" dirty="0" smtClean="0"/>
          </a:p>
          <a:p>
            <a:pPr marL="0" indent="0">
              <a:buNone/>
            </a:pPr>
            <a:endParaRPr lang="en-US" dirty="0" smtClean="0"/>
          </a:p>
          <a:p>
            <a:pPr marL="0" indent="0">
              <a:buNone/>
            </a:pPr>
            <a:r>
              <a:rPr lang="en-US" dirty="0" smtClean="0"/>
              <a:t>The </a:t>
            </a:r>
            <a:r>
              <a:rPr lang="en-US" b="1" dirty="0" err="1" smtClean="0"/>
              <a:t>InnerExceptions</a:t>
            </a:r>
            <a:r>
              <a:rPr lang="en-US" dirty="0"/>
              <a:t> property returns an array of Exception objects that were thrown on different threads.</a:t>
            </a:r>
            <a:endParaRPr lang="en-US" dirty="0" smtClean="0"/>
          </a:p>
          <a:p>
            <a:pPr marL="0" indent="0">
              <a:buNone/>
            </a:pPr>
            <a:endParaRPr lang="en-US" dirty="0"/>
          </a:p>
        </p:txBody>
      </p:sp>
    </p:spTree>
    <p:extLst>
      <p:ext uri="{BB962C8B-B14F-4D97-AF65-F5344CB8AC3E}">
        <p14:creationId xmlns:p14="http://schemas.microsoft.com/office/powerpoint/2010/main" val="2647814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US" dirty="0" smtClean="0"/>
              <a:t>Each thread is given a time slice (quantum) in which to run.  When it's time slice is up, Windows performs a </a:t>
            </a:r>
            <a:r>
              <a:rPr lang="en-US" b="1" i="1" dirty="0" smtClean="0"/>
              <a:t>context switch</a:t>
            </a:r>
            <a:r>
              <a:rPr lang="en-US" dirty="0" smtClean="0"/>
              <a:t>:</a:t>
            </a:r>
          </a:p>
          <a:p>
            <a:pPr marL="0" indent="0">
              <a:buNone/>
            </a:pPr>
            <a:endParaRPr lang="en-US" dirty="0" smtClean="0"/>
          </a:p>
          <a:p>
            <a:pPr marL="514350" indent="-514350">
              <a:buFont typeface="+mj-lt"/>
              <a:buAutoNum type="arabicPeriod"/>
            </a:pPr>
            <a:r>
              <a:rPr lang="en-US" dirty="0" smtClean="0"/>
              <a:t>Values in the CPU's registers are stored in the thread's context (the thread kernel object).</a:t>
            </a:r>
          </a:p>
          <a:p>
            <a:pPr marL="514350" indent="-514350">
              <a:buFont typeface="+mj-lt"/>
              <a:buAutoNum type="arabicPeriod"/>
            </a:pPr>
            <a:r>
              <a:rPr lang="en-US" dirty="0" smtClean="0"/>
              <a:t>Another thread is selected for time slice allocation.</a:t>
            </a:r>
          </a:p>
          <a:p>
            <a:pPr marL="514350" indent="-514350">
              <a:buFont typeface="+mj-lt"/>
              <a:buAutoNum type="arabicPeriod"/>
            </a:pPr>
            <a:r>
              <a:rPr lang="en-US" dirty="0" smtClean="0"/>
              <a:t>If the new thread does not belong to the same process as the old thread, the CPU must be pointed to the virtual address space of the new process.</a:t>
            </a:r>
          </a:p>
          <a:p>
            <a:pPr marL="514350" indent="-514350">
              <a:buFont typeface="+mj-lt"/>
              <a:buAutoNum type="arabicPeriod"/>
            </a:pPr>
            <a:r>
              <a:rPr lang="en-US" dirty="0" smtClean="0"/>
              <a:t>The new thread's context values are loaded into the CPU's registers.</a:t>
            </a:r>
          </a:p>
          <a:p>
            <a:endParaRPr lang="en-US" dirty="0"/>
          </a:p>
        </p:txBody>
      </p:sp>
    </p:spTree>
    <p:extLst>
      <p:ext uri="{BB962C8B-B14F-4D97-AF65-F5344CB8AC3E}">
        <p14:creationId xmlns:p14="http://schemas.microsoft.com/office/powerpoint/2010/main" val="3538571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lstStyle/>
          <a:p>
            <a:r>
              <a:rPr lang="en-US" b="1" dirty="0" smtClean="0"/>
              <a:t>ASYNCHRONY</a:t>
            </a:r>
            <a:endParaRPr lang="en-US" b="1" dirty="0"/>
          </a:p>
        </p:txBody>
      </p:sp>
      <p:pic>
        <p:nvPicPr>
          <p:cNvPr id="23556" name="Picture 4" descr="F:\STL ALT.NET\2011-03-23 Threading\Tron Lego\stronkbkd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74" y="740310"/>
            <a:ext cx="2536251" cy="445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354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Asynchrony will be a new C# 5 feature – an extension to the Task Parallel Library.</a:t>
            </a:r>
          </a:p>
          <a:p>
            <a:pPr marL="0" indent="0">
              <a:buNone/>
            </a:pPr>
            <a:endParaRPr lang="en-US" dirty="0"/>
          </a:p>
          <a:p>
            <a:pPr marL="0" indent="0">
              <a:buNone/>
            </a:pPr>
            <a:r>
              <a:rPr lang="en-US" dirty="0"/>
              <a:t>The goal of Asynchrony is to allow developers to write code as if it were synchronous, but use keywords to indicate that it should be compiled as asynchronous</a:t>
            </a:r>
            <a:r>
              <a:rPr lang="en-US" dirty="0" smtClean="0"/>
              <a:t>.</a:t>
            </a:r>
          </a:p>
        </p:txBody>
      </p:sp>
    </p:spTree>
    <p:extLst>
      <p:ext uri="{BB962C8B-B14F-4D97-AF65-F5344CB8AC3E}">
        <p14:creationId xmlns:p14="http://schemas.microsoft.com/office/powerpoint/2010/main" val="16065342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smtClean="0"/>
              <a:t>Two new language keywords will be introduced:</a:t>
            </a:r>
          </a:p>
          <a:p>
            <a:pPr marL="0" indent="0">
              <a:buNone/>
            </a:pPr>
            <a:endParaRPr lang="en-US" dirty="0" smtClean="0"/>
          </a:p>
          <a:p>
            <a:r>
              <a:rPr lang="en-US" b="1" dirty="0" err="1" smtClean="0"/>
              <a:t>async</a:t>
            </a:r>
            <a:r>
              <a:rPr lang="en-US" b="1" dirty="0" smtClean="0"/>
              <a:t> </a:t>
            </a:r>
            <a:r>
              <a:rPr lang="en-US" dirty="0" smtClean="0"/>
              <a:t>-- modifier that marks a method (or lambda) as asynchronous</a:t>
            </a:r>
            <a:br>
              <a:rPr lang="en-US" dirty="0" smtClean="0"/>
            </a:br>
            <a:endParaRPr lang="en-US" dirty="0" smtClean="0"/>
          </a:p>
          <a:p>
            <a:r>
              <a:rPr lang="en-US" b="1" dirty="0" smtClean="0"/>
              <a:t>await</a:t>
            </a:r>
            <a:r>
              <a:rPr lang="en-US" dirty="0" smtClean="0"/>
              <a:t> </a:t>
            </a:r>
            <a:r>
              <a:rPr lang="en-US" dirty="0"/>
              <a:t>-- operator that returns control to calling code while an asynchronous task is being </a:t>
            </a:r>
            <a:r>
              <a:rPr lang="en-US" dirty="0" smtClean="0"/>
              <a:t>completed</a:t>
            </a:r>
          </a:p>
        </p:txBody>
      </p:sp>
    </p:spTree>
    <p:extLst>
      <p:ext uri="{BB962C8B-B14F-4D97-AF65-F5344CB8AC3E}">
        <p14:creationId xmlns:p14="http://schemas.microsoft.com/office/powerpoint/2010/main" val="8863747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The new generic type Task&lt;T&gt; encapsulates asynchronous operations -- it is used as a building block for </a:t>
            </a:r>
            <a:r>
              <a:rPr lang="en-US" dirty="0" err="1" smtClean="0"/>
              <a:t>composable</a:t>
            </a:r>
            <a:r>
              <a:rPr lang="en-US" dirty="0" smtClean="0"/>
              <a:t> applications.</a:t>
            </a:r>
          </a:p>
          <a:p>
            <a:pPr marL="0" indent="0">
              <a:buNone/>
            </a:pPr>
            <a:endParaRPr lang="en-US" dirty="0" smtClean="0"/>
          </a:p>
          <a:p>
            <a:pPr marL="0" indent="0">
              <a:buNone/>
            </a:pPr>
            <a:r>
              <a:rPr lang="en-US" dirty="0" smtClean="0"/>
              <a:t>Methods that are marked as </a:t>
            </a:r>
            <a:r>
              <a:rPr lang="en-US" dirty="0" err="1" smtClean="0"/>
              <a:t>async</a:t>
            </a:r>
            <a:r>
              <a:rPr lang="en-US" dirty="0" smtClean="0"/>
              <a:t> and chained together to perform asynchronous operations will return an object of type Task&lt;T&gt;.</a:t>
            </a:r>
            <a:endParaRPr lang="en-US" dirty="0"/>
          </a:p>
        </p:txBody>
      </p:sp>
    </p:spTree>
    <p:extLst>
      <p:ext uri="{BB962C8B-B14F-4D97-AF65-F5344CB8AC3E}">
        <p14:creationId xmlns:p14="http://schemas.microsoft.com/office/powerpoint/2010/main" val="37493495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29200"/>
            <a:ext cx="8229600" cy="1143000"/>
          </a:xfrm>
        </p:spPr>
        <p:txBody>
          <a:bodyPr/>
          <a:lstStyle/>
          <a:p>
            <a:r>
              <a:rPr lang="en-US" b="1" dirty="0" smtClean="0"/>
              <a:t>RESOURCES</a:t>
            </a:r>
            <a:endParaRPr lang="en-US" b="1" dirty="0"/>
          </a:p>
        </p:txBody>
      </p:sp>
      <p:pic>
        <p:nvPicPr>
          <p:cNvPr id="24582" name="Picture 6" descr="F:\STL ALT.NET\2011-03-23 Threading\Tron Lego\stronkbkb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48000"/>
            <a:ext cx="3657600" cy="151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79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i="1" dirty="0" smtClean="0"/>
              <a:t>Threading in C# </a:t>
            </a:r>
            <a:r>
              <a:rPr lang="en-US" dirty="0" smtClean="0"/>
              <a:t>by </a:t>
            </a:r>
            <a:r>
              <a:rPr lang="en-US" dirty="0"/>
              <a:t>Joseph </a:t>
            </a:r>
            <a:r>
              <a:rPr lang="en-US" dirty="0" err="1"/>
              <a:t>Albahari</a:t>
            </a:r>
            <a:r>
              <a:rPr lang="en-US" dirty="0"/>
              <a:t> </a:t>
            </a:r>
            <a:r>
              <a:rPr lang="en-US" dirty="0" smtClean="0"/>
              <a:t>(</a:t>
            </a:r>
            <a:r>
              <a:rPr lang="en-US" dirty="0" smtClean="0">
                <a:hlinkClick r:id="rId2"/>
              </a:rPr>
              <a:t>http://www.albahari.com/threading/</a:t>
            </a:r>
            <a:r>
              <a:rPr lang="en-US" dirty="0" smtClean="0"/>
              <a:t>)</a:t>
            </a:r>
          </a:p>
          <a:p>
            <a:pPr marL="0" indent="0">
              <a:buNone/>
            </a:pPr>
            <a:endParaRPr lang="en-US" dirty="0"/>
          </a:p>
          <a:p>
            <a:pPr marL="0" indent="0">
              <a:buNone/>
            </a:pPr>
            <a:r>
              <a:rPr lang="en-US" i="1" dirty="0" smtClean="0"/>
              <a:t>Pro C# 2010 and the .NET 4 Platform</a:t>
            </a:r>
            <a:r>
              <a:rPr lang="en-US" dirty="0" smtClean="0"/>
              <a:t> by Andrew </a:t>
            </a:r>
            <a:r>
              <a:rPr lang="en-US" dirty="0" err="1" smtClean="0"/>
              <a:t>Troelsen</a:t>
            </a:r>
            <a:r>
              <a:rPr lang="en-US" dirty="0" smtClean="0"/>
              <a:t> (great chapters on threading)</a:t>
            </a:r>
            <a:endParaRPr lang="en-US" i="1" dirty="0" smtClean="0"/>
          </a:p>
          <a:p>
            <a:pPr marL="0" indent="0">
              <a:buNone/>
            </a:pPr>
            <a:endParaRPr lang="en-US" dirty="0"/>
          </a:p>
          <a:p>
            <a:pPr marL="0" indent="0">
              <a:buNone/>
            </a:pPr>
            <a:r>
              <a:rPr lang="en-US" i="1" dirty="0" smtClean="0"/>
              <a:t>CLR via C# </a:t>
            </a:r>
            <a:r>
              <a:rPr lang="en-US" dirty="0" smtClean="0"/>
              <a:t>by Jeffrey Richter (in-depth threading)</a:t>
            </a:r>
          </a:p>
          <a:p>
            <a:pPr marL="0" indent="0">
              <a:buNone/>
            </a:pPr>
            <a:endParaRPr lang="en-US" dirty="0"/>
          </a:p>
          <a:p>
            <a:pPr marL="0" indent="0">
              <a:buNone/>
            </a:pPr>
            <a:r>
              <a:rPr lang="en-US" i="1" dirty="0" smtClean="0"/>
              <a:t>C# 4.0 in a Nutshell </a:t>
            </a:r>
            <a:r>
              <a:rPr lang="en-US" dirty="0" smtClean="0"/>
              <a:t>by Joseph and Ben </a:t>
            </a:r>
            <a:r>
              <a:rPr lang="en-US" dirty="0" err="1" smtClean="0"/>
              <a:t>Albahari</a:t>
            </a:r>
            <a:endParaRPr lang="en-US" dirty="0"/>
          </a:p>
        </p:txBody>
      </p:sp>
    </p:spTree>
    <p:extLst>
      <p:ext uri="{BB962C8B-B14F-4D97-AF65-F5344CB8AC3E}">
        <p14:creationId xmlns:p14="http://schemas.microsoft.com/office/powerpoint/2010/main" val="27636764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descr="F:\STL ALT.NET\2011-03-23 Threading\Tron Lego\lego-tron-icedu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37" y="0"/>
            <a:ext cx="10344355" cy="769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37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buNone/>
            </a:pPr>
            <a:r>
              <a:rPr lang="en-US" b="1" dirty="0"/>
              <a:t>Multi-CPU </a:t>
            </a:r>
            <a:r>
              <a:rPr lang="en-US" b="1" dirty="0" smtClean="0"/>
              <a:t>Technologies</a:t>
            </a:r>
          </a:p>
          <a:p>
            <a:pPr marL="0" indent="0">
              <a:buNone/>
            </a:pPr>
            <a:endParaRPr lang="en-US" dirty="0" smtClean="0"/>
          </a:p>
          <a:p>
            <a:r>
              <a:rPr lang="en-US" dirty="0"/>
              <a:t>Multiple physical CPUs</a:t>
            </a:r>
            <a:endParaRPr lang="en-US" dirty="0" smtClean="0"/>
          </a:p>
          <a:p>
            <a:r>
              <a:rPr lang="en-US" dirty="0" err="1"/>
              <a:t>Hyperthreaded</a:t>
            </a:r>
            <a:r>
              <a:rPr lang="en-US" dirty="0"/>
              <a:t> chips (Intel) </a:t>
            </a:r>
            <a:endParaRPr lang="en-US" dirty="0" smtClean="0"/>
          </a:p>
          <a:p>
            <a:pPr lvl="1"/>
            <a:r>
              <a:rPr lang="en-US" dirty="0" smtClean="0"/>
              <a:t>the </a:t>
            </a:r>
            <a:r>
              <a:rPr lang="en-US" dirty="0"/>
              <a:t>CPU fools the operating system into thinking that it is actually multiple CPUs</a:t>
            </a:r>
            <a:endParaRPr lang="en-US" dirty="0" smtClean="0"/>
          </a:p>
          <a:p>
            <a:pPr lvl="1"/>
            <a:r>
              <a:rPr lang="en-US" dirty="0" smtClean="0"/>
              <a:t>the </a:t>
            </a:r>
            <a:r>
              <a:rPr lang="en-US" dirty="0"/>
              <a:t>operating system schedules threads as if it were scheduling on multiple CPUs</a:t>
            </a:r>
            <a:endParaRPr lang="en-US" dirty="0" smtClean="0"/>
          </a:p>
          <a:p>
            <a:pPr lvl="1"/>
            <a:r>
              <a:rPr lang="en-US" dirty="0" smtClean="0"/>
              <a:t>the </a:t>
            </a:r>
            <a:r>
              <a:rPr lang="en-US" dirty="0"/>
              <a:t>CPU hardware handles resource switching</a:t>
            </a:r>
            <a:endParaRPr lang="en-US" dirty="0" smtClean="0"/>
          </a:p>
          <a:p>
            <a:pPr lvl="1"/>
            <a:r>
              <a:rPr lang="en-US" dirty="0"/>
              <a:t>i</a:t>
            </a:r>
            <a:r>
              <a:rPr lang="en-US" dirty="0" smtClean="0"/>
              <a:t>f </a:t>
            </a:r>
            <a:r>
              <a:rPr lang="en-US" dirty="0"/>
              <a:t>Windows detects </a:t>
            </a:r>
            <a:r>
              <a:rPr lang="en-US" i="1" dirty="0"/>
              <a:t>multiple</a:t>
            </a:r>
            <a:r>
              <a:rPr lang="en-US" dirty="0"/>
              <a:t> </a:t>
            </a:r>
            <a:r>
              <a:rPr lang="en-US" dirty="0" err="1"/>
              <a:t>hyperthreaded</a:t>
            </a:r>
            <a:r>
              <a:rPr lang="en-US" dirty="0"/>
              <a:t> CPUs, it will perform "round-robin" scheduling to make sure that threads are assigned to each physical CPU</a:t>
            </a:r>
            <a:endParaRPr lang="en-US" dirty="0" smtClean="0"/>
          </a:p>
          <a:p>
            <a:r>
              <a:rPr lang="en-US" dirty="0" smtClean="0"/>
              <a:t>Multi-core chips</a:t>
            </a:r>
          </a:p>
          <a:p>
            <a:endParaRPr lang="en-US" dirty="0"/>
          </a:p>
        </p:txBody>
      </p:sp>
    </p:spTree>
    <p:extLst>
      <p:ext uri="{BB962C8B-B14F-4D97-AF65-F5344CB8AC3E}">
        <p14:creationId xmlns:p14="http://schemas.microsoft.com/office/powerpoint/2010/main" val="3530580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368</TotalTime>
  <Words>2090</Words>
  <Application>Microsoft Office PowerPoint</Application>
  <PresentationFormat>On-screen Show (4:3)</PresentationFormat>
  <Paragraphs>364</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PowerPoint Presentation</vt:lpstr>
      <vt:lpstr>INTRODUCTION</vt:lpstr>
      <vt:lpstr>THREADING AND THE OS</vt:lpstr>
      <vt:lpstr>PowerPoint Presentation</vt:lpstr>
      <vt:lpstr>PowerPoint Presentation</vt:lpstr>
      <vt:lpstr>PowerPoint Presentation</vt:lpstr>
      <vt:lpstr>PowerPoint Presentation</vt:lpstr>
      <vt:lpstr>PowerPoint Presentation</vt:lpstr>
      <vt:lpstr>PowerPoint Presentation</vt:lpstr>
      <vt:lpstr>CLR THREADS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 SYNCHRONIZATION</vt:lpstr>
      <vt:lpstr>PowerPoint Presentation</vt:lpstr>
      <vt:lpstr>PowerPoint Presentation</vt:lpstr>
      <vt:lpstr>BLOCKING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NON-BLOCKING</vt:lpstr>
      <vt:lpstr>PowerPoint Presentation</vt:lpstr>
      <vt:lpstr>PowerPoint Presentation</vt:lpstr>
      <vt:lpstr>DEADLOCK</vt:lpstr>
      <vt:lpstr>PowerPoint Presentation</vt:lpstr>
      <vt:lpstr>PowerPoint Presentation</vt:lpstr>
      <vt:lpstr>THREAD CANCELATION</vt:lpstr>
      <vt:lpstr>PowerPoint Presentation</vt:lpstr>
      <vt:lpstr>PowerPoint Presentation</vt:lpstr>
      <vt:lpstr>PowerPoint Presentation</vt:lpstr>
      <vt:lpstr>PowerPoint Presentation</vt:lpstr>
      <vt:lpstr>THREADPOOL</vt:lpstr>
      <vt:lpstr>PowerPoint Presentation</vt:lpstr>
      <vt:lpstr>PowerPoint Presentation</vt:lpstr>
      <vt:lpstr>PowerPoint Presentation</vt:lpstr>
      <vt:lpstr>PowerPoint Presentation</vt:lpstr>
      <vt:lpstr>ASYNCHRONOUS DELEGATES</vt:lpstr>
      <vt:lpstr>PowerPoint Presentation</vt:lpstr>
      <vt:lpstr>PowerPoint Presentation</vt:lpstr>
      <vt:lpstr>PowerPoint Presentation</vt:lpstr>
      <vt:lpstr>PowerPoint Presentation</vt:lpstr>
      <vt:lpstr>PowerPoint Presentation</vt:lpstr>
      <vt:lpstr>THE TASK PARALLEL  LIBRARY (TPL)</vt:lpstr>
      <vt:lpstr>PowerPoint Presentation</vt:lpstr>
      <vt:lpstr>THE PARALLEL CLASS</vt:lpstr>
      <vt:lpstr>PowerPoint Presentation</vt:lpstr>
      <vt:lpstr>PowerPoint Presentation</vt:lpstr>
      <vt:lpstr>THE TASK CLASS</vt:lpstr>
      <vt:lpstr>PowerPoint Presentation</vt:lpstr>
      <vt:lpstr>PowerPoint Presentation</vt:lpstr>
      <vt:lpstr>PowerPoint Presentation</vt:lpstr>
      <vt:lpstr>PowerPoint Presentation</vt:lpstr>
      <vt:lpstr>PARALLEL LINQ (PLINQ)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ASYNCHRONY</vt:lpstr>
      <vt:lpstr>PowerPoint Presentation</vt:lpstr>
      <vt:lpstr>PowerPoint Presentation</vt:lpstr>
      <vt:lpstr>PowerPoint Presentation</vt:lpstr>
      <vt:lpstr>RESOURCES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Cloud</dc:creator>
  <cp:lastModifiedBy>Nicholas Cloud</cp:lastModifiedBy>
  <cp:revision>98</cp:revision>
  <dcterms:created xsi:type="dcterms:W3CDTF">2011-03-22T22:39:21Z</dcterms:created>
  <dcterms:modified xsi:type="dcterms:W3CDTF">2011-03-23T05:13:20Z</dcterms:modified>
</cp:coreProperties>
</file>