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62" r:id="rId4"/>
    <p:sldId id="263" r:id="rId5"/>
    <p:sldId id="257" r:id="rId6"/>
    <p:sldId id="258" r:id="rId7"/>
    <p:sldId id="259" r:id="rId8"/>
    <p:sldId id="260" r:id="rId9"/>
    <p:sldId id="261" r:id="rId10"/>
    <p:sldId id="264" r:id="rId11"/>
    <p:sldId id="268" r:id="rId12"/>
    <p:sldId id="265" r:id="rId13"/>
    <p:sldId id="267" r:id="rId14"/>
    <p:sldId id="266" r:id="rId15"/>
    <p:sldId id="269" r:id="rId16"/>
    <p:sldId id="274" r:id="rId17"/>
    <p:sldId id="275" r:id="rId18"/>
    <p:sldId id="301" r:id="rId19"/>
    <p:sldId id="302" r:id="rId20"/>
    <p:sldId id="270" r:id="rId21"/>
    <p:sldId id="271" r:id="rId22"/>
    <p:sldId id="272" r:id="rId23"/>
    <p:sldId id="273"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9" r:id="rId37"/>
    <p:sldId id="290" r:id="rId38"/>
    <p:sldId id="291" r:id="rId39"/>
    <p:sldId id="292" r:id="rId40"/>
    <p:sldId id="293" r:id="rId41"/>
    <p:sldId id="294" r:id="rId42"/>
    <p:sldId id="295" r:id="rId43"/>
    <p:sldId id="303" r:id="rId44"/>
    <p:sldId id="296" r:id="rId45"/>
    <p:sldId id="297" r:id="rId46"/>
    <p:sldId id="298" r:id="rId47"/>
    <p:sldId id="299" r:id="rId48"/>
    <p:sldId id="300" r:id="rId49"/>
    <p:sldId id="28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0783D8-2792-4A5C-8226-4CA39E013E7D}" type="datetimeFigureOut">
              <a:rPr lang="en-US" smtClean="0"/>
              <a:t>11/17/2010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16688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783D8-2792-4A5C-8226-4CA39E013E7D}" type="datetimeFigureOut">
              <a:rPr lang="en-US" smtClean="0"/>
              <a:t>11/17/2010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240406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783D8-2792-4A5C-8226-4CA39E013E7D}" type="datetimeFigureOut">
              <a:rPr lang="en-US" smtClean="0"/>
              <a:t>11/17/2010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204518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783D8-2792-4A5C-8226-4CA39E013E7D}" type="datetimeFigureOut">
              <a:rPr lang="en-US" smtClean="0"/>
              <a:t>11/17/2010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38232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783D8-2792-4A5C-8226-4CA39E013E7D}" type="datetimeFigureOut">
              <a:rPr lang="en-US" smtClean="0"/>
              <a:t>11/17/2010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308439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783D8-2792-4A5C-8226-4CA39E013E7D}" type="datetimeFigureOut">
              <a:rPr lang="en-US" smtClean="0"/>
              <a:t>11/17/2010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5846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0783D8-2792-4A5C-8226-4CA39E013E7D}" type="datetimeFigureOut">
              <a:rPr lang="en-US" smtClean="0"/>
              <a:t>11/17/2010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95852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0783D8-2792-4A5C-8226-4CA39E013E7D}" type="datetimeFigureOut">
              <a:rPr lang="en-US" smtClean="0"/>
              <a:t>11/17/2010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30772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783D8-2792-4A5C-8226-4CA39E013E7D}" type="datetimeFigureOut">
              <a:rPr lang="en-US" smtClean="0"/>
              <a:t>11/17/2010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261258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783D8-2792-4A5C-8226-4CA39E013E7D}" type="datetimeFigureOut">
              <a:rPr lang="en-US" smtClean="0"/>
              <a:t>11/17/2010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138831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783D8-2792-4A5C-8226-4CA39E013E7D}" type="datetimeFigureOut">
              <a:rPr lang="en-US" smtClean="0"/>
              <a:t>11/17/2010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913E4-B577-48C6-ACE9-4DBB87E9E3C1}" type="slidenum">
              <a:rPr lang="en-US" smtClean="0"/>
              <a:t>‹#›</a:t>
            </a:fld>
            <a:endParaRPr lang="en-US"/>
          </a:p>
        </p:txBody>
      </p:sp>
    </p:spTree>
    <p:extLst>
      <p:ext uri="{BB962C8B-B14F-4D97-AF65-F5344CB8AC3E}">
        <p14:creationId xmlns:p14="http://schemas.microsoft.com/office/powerpoint/2010/main" val="126042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783D8-2792-4A5C-8226-4CA39E013E7D}" type="datetimeFigureOut">
              <a:rPr lang="en-US" smtClean="0"/>
              <a:t>11/17/2010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913E4-B577-48C6-ACE9-4DBB87E9E3C1}" type="slidenum">
              <a:rPr lang="en-US" smtClean="0"/>
              <a:t>‹#›</a:t>
            </a:fld>
            <a:endParaRPr lang="en-US"/>
          </a:p>
        </p:txBody>
      </p:sp>
    </p:spTree>
    <p:extLst>
      <p:ext uri="{BB962C8B-B14F-4D97-AF65-F5344CB8AC3E}">
        <p14:creationId xmlns:p14="http://schemas.microsoft.com/office/powerpoint/2010/main" val="4245405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cs.hubfs.net/blogs/tomasp/default.aspx" TargetMode="External"/><Relationship Id="rId3" Type="http://schemas.openxmlformats.org/officeDocument/2006/relationships/hyperlink" Target="http://tomasp.net/articles/fsharp-i-introduction/article.pdf" TargetMode="External"/><Relationship Id="rId7" Type="http://schemas.openxmlformats.org/officeDocument/2006/relationships/hyperlink" Target="http://en.wikipedia.org/wiki/Functional_programming" TargetMode="External"/><Relationship Id="rId12" Type="http://schemas.openxmlformats.org/officeDocument/2006/relationships/hyperlink" Target="http://code-magazine.com/Article.aspx?QuickID=0809051" TargetMode="External"/><Relationship Id="rId2" Type="http://schemas.openxmlformats.org/officeDocument/2006/relationships/hyperlink" Target="http://cufp.org/videos/first-substantial-line-business-application-f" TargetMode="External"/><Relationship Id="rId1" Type="http://schemas.openxmlformats.org/officeDocument/2006/relationships/slideLayout" Target="../slideLayouts/slideLayout2.xml"/><Relationship Id="rId6" Type="http://schemas.openxmlformats.org/officeDocument/2006/relationships/hyperlink" Target="http://msdn.microsoft.com/en-us/library/dd233154.aspx" TargetMode="External"/><Relationship Id="rId11" Type="http://schemas.openxmlformats.org/officeDocument/2006/relationships/hyperlink" Target="http://fsharpnews.blogspot.com/" TargetMode="External"/><Relationship Id="rId5" Type="http://schemas.openxmlformats.org/officeDocument/2006/relationships/hyperlink" Target="http://en.wikibooks.org/wiki/Programming:F_Sharp" TargetMode="External"/><Relationship Id="rId10" Type="http://schemas.openxmlformats.org/officeDocument/2006/relationships/hyperlink" Target="http://cs.hubfs.net/" TargetMode="External"/><Relationship Id="rId4" Type="http://schemas.openxmlformats.org/officeDocument/2006/relationships/hyperlink" Target="http://ctocorner.com/fsharp/book/default.aspx" TargetMode="External"/><Relationship Id="rId9" Type="http://schemas.openxmlformats.org/officeDocument/2006/relationships/hyperlink" Target="http://fsharppowerpack.codeplex.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Brief Introduction to F#</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224" y="3429000"/>
            <a:ext cx="3429000" cy="2057400"/>
          </a:xfrm>
          <a:prstGeom prst="rect">
            <a:avLst/>
          </a:prstGeom>
        </p:spPr>
      </p:pic>
    </p:spTree>
    <p:extLst>
      <p:ext uri="{BB962C8B-B14F-4D97-AF65-F5344CB8AC3E}">
        <p14:creationId xmlns:p14="http://schemas.microsoft.com/office/powerpoint/2010/main" val="2582131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a:bodyPr>
          <a:lstStyle/>
          <a:p>
            <a:r>
              <a:rPr lang="en-US" dirty="0" smtClean="0"/>
              <a:t>Functions </a:t>
            </a:r>
            <a:r>
              <a:rPr lang="en-US" dirty="0"/>
              <a:t>are declared with the "let" keyword, followed by a function name and arguments, and divided from the function body by the equal sign.</a:t>
            </a:r>
            <a:endParaRPr lang="en-US" dirty="0" smtClean="0"/>
          </a:p>
          <a:p>
            <a:r>
              <a:rPr lang="en-US" dirty="0" smtClean="0"/>
              <a:t>Identifiers </a:t>
            </a:r>
            <a:r>
              <a:rPr lang="en-US" dirty="0"/>
              <a:t>declared outside of a function are not effective inside the function scope.</a:t>
            </a:r>
            <a:endParaRPr lang="en-US" dirty="0" smtClean="0"/>
          </a:p>
          <a:p>
            <a:r>
              <a:rPr lang="en-US" dirty="0" smtClean="0"/>
              <a:t>Functions </a:t>
            </a:r>
            <a:r>
              <a:rPr lang="en-US" dirty="0"/>
              <a:t>are first-order types; they can be declared and assigned to identifiers, passed as parameters to other functions, and returned from other functions.</a:t>
            </a:r>
            <a:endParaRPr lang="en-US" dirty="0" smtClean="0"/>
          </a:p>
          <a:p>
            <a:endParaRPr lang="en-US" dirty="0"/>
          </a:p>
        </p:txBody>
      </p:sp>
    </p:spTree>
    <p:extLst>
      <p:ext uri="{BB962C8B-B14F-4D97-AF65-F5344CB8AC3E}">
        <p14:creationId xmlns:p14="http://schemas.microsoft.com/office/powerpoint/2010/main" val="282786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greet </a:t>
            </a:r>
            <a:r>
              <a:rPr lang="en-US" dirty="0" err="1">
                <a:latin typeface="Consolas" pitchFamily="49" charset="0"/>
                <a:cs typeface="Consolas" pitchFamily="49" charset="0"/>
              </a:rPr>
              <a:t>firstName</a:t>
            </a:r>
            <a:r>
              <a:rPr lang="en-US" dirty="0">
                <a:latin typeface="Consolas" pitchFamily="49" charset="0"/>
                <a:cs typeface="Consolas" pitchFamily="49" charset="0"/>
              </a:rPr>
              <a:t> </a:t>
            </a:r>
            <a:r>
              <a:rPr lang="en-US" dirty="0" err="1">
                <a:latin typeface="Consolas" pitchFamily="49" charset="0"/>
                <a:cs typeface="Consolas" pitchFamily="49" charset="0"/>
              </a:rPr>
              <a:t>lastName</a:t>
            </a:r>
            <a:r>
              <a:rPr lang="en-US" dirty="0">
                <a:latin typeface="Consolas" pitchFamily="49" charset="0"/>
                <a:cs typeface="Consolas" pitchFamily="49" charset="0"/>
              </a:rPr>
              <a:t> =</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"Welcome, "</a:t>
            </a:r>
            <a:r>
              <a:rPr lang="en-US" dirty="0">
                <a:latin typeface="Consolas" pitchFamily="49" charset="0"/>
                <a:cs typeface="Consolas" pitchFamily="49" charset="0"/>
              </a:rPr>
              <a:t> +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firstName</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 "</a:t>
            </a:r>
            <a:r>
              <a:rPr lang="en-US" dirty="0">
                <a:latin typeface="Consolas" pitchFamily="49" charset="0"/>
                <a:cs typeface="Consolas" pitchFamily="49" charset="0"/>
              </a:rPr>
              <a:t> + </a:t>
            </a:r>
            <a:r>
              <a:rPr lang="en-US" dirty="0" err="1">
                <a:latin typeface="Consolas" pitchFamily="49" charset="0"/>
                <a:cs typeface="Consolas" pitchFamily="49" charset="0"/>
              </a:rPr>
              <a:t>lastName</a:t>
            </a:r>
            <a:r>
              <a:rPr lang="en-US" dirty="0">
                <a:latin typeface="Consolas" pitchFamily="49" charset="0"/>
                <a:cs typeface="Consolas" pitchFamily="49" charset="0"/>
              </a:rPr>
              <a:t> + </a:t>
            </a: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greet </a:t>
            </a:r>
            <a:r>
              <a:rPr lang="en-US" dirty="0">
                <a:solidFill>
                  <a:schemeClr val="accent2"/>
                </a:solidFill>
                <a:latin typeface="Consolas" pitchFamily="49" charset="0"/>
                <a:cs typeface="Consolas" pitchFamily="49" charset="0"/>
              </a:rPr>
              <a:t>"Han" "Solo"</a:t>
            </a:r>
          </a:p>
          <a:p>
            <a:pPr marL="0" indent="0">
              <a:buNone/>
            </a:pPr>
            <a:endParaRPr lang="en-US" dirty="0"/>
          </a:p>
        </p:txBody>
      </p:sp>
    </p:spTree>
    <p:extLst>
      <p:ext uri="{BB962C8B-B14F-4D97-AF65-F5344CB8AC3E}">
        <p14:creationId xmlns:p14="http://schemas.microsoft.com/office/powerpoint/2010/main" val="254026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Composition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Higher order functions are functions composed of other functions</a:t>
            </a:r>
            <a:r>
              <a:rPr lang="en-US" dirty="0" smtClean="0"/>
              <a:t>.</a:t>
            </a:r>
          </a:p>
          <a:p>
            <a:r>
              <a:rPr lang="en-US" dirty="0" smtClean="0"/>
              <a:t>Functions </a:t>
            </a:r>
            <a:r>
              <a:rPr lang="en-US" dirty="0"/>
              <a:t>may be passed to other functions as a function parameter, just like any other parameter</a:t>
            </a:r>
            <a:r>
              <a:rPr lang="en-US" dirty="0" smtClean="0"/>
              <a:t>.</a:t>
            </a:r>
          </a:p>
          <a:p>
            <a:r>
              <a:rPr lang="en-US" dirty="0" smtClean="0"/>
              <a:t>This </a:t>
            </a:r>
            <a:r>
              <a:rPr lang="en-US" dirty="0"/>
              <a:t>is similar to passing in a delegate (C#) or anonymous function </a:t>
            </a:r>
            <a:r>
              <a:rPr lang="en-US" dirty="0" smtClean="0"/>
              <a:t>(JavaScript).</a:t>
            </a:r>
          </a:p>
          <a:p>
            <a:r>
              <a:rPr lang="en-US" dirty="0" smtClean="0"/>
              <a:t>Types </a:t>
            </a:r>
            <a:r>
              <a:rPr lang="en-US" dirty="0"/>
              <a:t>returned from function parameters are generic types, because the return value type of the function parameter is not know.  Generic types are indicated by a tick mark, e.g., 'a.</a:t>
            </a:r>
            <a:endParaRPr lang="en-US" dirty="0" smtClean="0"/>
          </a:p>
          <a:p>
            <a:r>
              <a:rPr lang="en-US" dirty="0" smtClean="0"/>
              <a:t>Functions </a:t>
            </a:r>
            <a:r>
              <a:rPr lang="en-US" dirty="0"/>
              <a:t>may be composed using the pipe-forward operator (|&gt;) as </a:t>
            </a:r>
            <a:r>
              <a:rPr lang="en-US" dirty="0" smtClean="0"/>
              <a:t>well.</a:t>
            </a:r>
          </a:p>
          <a:p>
            <a:endParaRPr lang="en-US" dirty="0" smtClean="0"/>
          </a:p>
          <a:p>
            <a:endParaRPr lang="en-US" dirty="0"/>
          </a:p>
        </p:txBody>
      </p:sp>
    </p:spTree>
    <p:extLst>
      <p:ext uri="{BB962C8B-B14F-4D97-AF65-F5344CB8AC3E}">
        <p14:creationId xmlns:p14="http://schemas.microsoft.com/office/powerpoint/2010/main" val="44120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applyMath</a:t>
            </a:r>
            <a:r>
              <a:rPr lang="en-US" dirty="0">
                <a:latin typeface="Consolas" pitchFamily="49" charset="0"/>
                <a:cs typeface="Consolas" pitchFamily="49" charset="0"/>
              </a:rPr>
              <a:t> operation a b  = </a:t>
            </a:r>
          </a:p>
          <a:p>
            <a:pPr marL="0" indent="0">
              <a:buNone/>
            </a:pPr>
            <a:r>
              <a:rPr lang="en-US" dirty="0">
                <a:latin typeface="Consolas" pitchFamily="49" charset="0"/>
                <a:cs typeface="Consolas" pitchFamily="49" charset="0"/>
              </a:rPr>
              <a:t>    operation a b</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add a b = a + b</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sub a b = a - b</a:t>
            </a:r>
          </a:p>
          <a:p>
            <a:pPr marL="0" indent="0">
              <a:buNone/>
            </a:pPr>
            <a:endParaRPr lang="en-US" dirty="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applyMath</a:t>
            </a:r>
            <a:r>
              <a:rPr lang="en-US" dirty="0">
                <a:latin typeface="Consolas" pitchFamily="49" charset="0"/>
                <a:cs typeface="Consolas" pitchFamily="49" charset="0"/>
              </a:rPr>
              <a:t> add 3 5)</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applyMath</a:t>
            </a:r>
            <a:r>
              <a:rPr lang="en-US" dirty="0">
                <a:latin typeface="Consolas" pitchFamily="49" charset="0"/>
                <a:cs typeface="Consolas" pitchFamily="49" charset="0"/>
              </a:rPr>
              <a:t> sub 10 4)</a:t>
            </a:r>
          </a:p>
        </p:txBody>
      </p:sp>
    </p:spTree>
    <p:extLst>
      <p:ext uri="{BB962C8B-B14F-4D97-AF65-F5344CB8AC3E}">
        <p14:creationId xmlns:p14="http://schemas.microsoft.com/office/powerpoint/2010/main" val="186190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Partial Function Application (Currying)</a:t>
            </a:r>
            <a:endParaRPr lang="en-US" dirty="0"/>
          </a:p>
        </p:txBody>
      </p:sp>
      <p:sp>
        <p:nvSpPr>
          <p:cNvPr id="3" name="Content Placeholder 2"/>
          <p:cNvSpPr>
            <a:spLocks noGrp="1"/>
          </p:cNvSpPr>
          <p:nvPr>
            <p:ph idx="1"/>
          </p:nvPr>
        </p:nvSpPr>
        <p:spPr/>
        <p:txBody>
          <a:bodyPr/>
          <a:lstStyle/>
          <a:p>
            <a:r>
              <a:rPr lang="en-US" dirty="0"/>
              <a:t>Currying a function involves transforming a function that takes multiple arguments into multiple functions that each take one argument.</a:t>
            </a:r>
            <a:endParaRPr lang="en-US" dirty="0" smtClean="0"/>
          </a:p>
          <a:p>
            <a:r>
              <a:rPr lang="en-US" dirty="0"/>
              <a:t>Because a function is simply a value, when it receives less arguments than it expects, it returns a function to accept the remaining argument(s).</a:t>
            </a:r>
            <a:endParaRPr lang="en-US" dirty="0" smtClean="0"/>
          </a:p>
          <a:p>
            <a:endParaRPr lang="en-US" dirty="0"/>
          </a:p>
        </p:txBody>
      </p:sp>
    </p:spTree>
    <p:extLst>
      <p:ext uri="{BB962C8B-B14F-4D97-AF65-F5344CB8AC3E}">
        <p14:creationId xmlns:p14="http://schemas.microsoft.com/office/powerpoint/2010/main" val="35503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0" indent="0">
              <a:buNone/>
            </a:pPr>
            <a:r>
              <a:rPr lang="en-US" dirty="0"/>
              <a:t>&gt; </a:t>
            </a:r>
            <a:r>
              <a:rPr lang="en-US" dirty="0">
                <a:solidFill>
                  <a:schemeClr val="tx2"/>
                </a:solidFill>
              </a:rPr>
              <a:t>let</a:t>
            </a:r>
            <a:r>
              <a:rPr lang="en-US" dirty="0"/>
              <a:t> add a b = a + b;;</a:t>
            </a:r>
            <a:endParaRPr lang="en-US" dirty="0" smtClean="0">
              <a:effectLst/>
            </a:endParaRPr>
          </a:p>
          <a:p>
            <a:pPr marL="0" indent="0">
              <a:buNone/>
            </a:pPr>
            <a:endParaRPr lang="en-US" dirty="0" smtClean="0">
              <a:effectLst/>
            </a:endParaRPr>
          </a:p>
          <a:p>
            <a:pPr marL="0" indent="0">
              <a:buNone/>
            </a:pPr>
            <a:r>
              <a:rPr lang="en-US" i="1" dirty="0" err="1"/>
              <a:t>val</a:t>
            </a:r>
            <a:r>
              <a:rPr lang="en-US" i="1" dirty="0"/>
              <a:t> add : </a:t>
            </a:r>
            <a:r>
              <a:rPr lang="en-US" i="1" dirty="0" err="1"/>
              <a:t>int</a:t>
            </a:r>
            <a:r>
              <a:rPr lang="en-US" i="1" dirty="0"/>
              <a:t> -&gt; </a:t>
            </a:r>
            <a:r>
              <a:rPr lang="en-US" i="1" dirty="0" err="1"/>
              <a:t>int</a:t>
            </a:r>
            <a:r>
              <a:rPr lang="en-US" i="1" dirty="0"/>
              <a:t> -&gt; </a:t>
            </a:r>
            <a:r>
              <a:rPr lang="en-US" i="1" dirty="0" err="1"/>
              <a:t>int</a:t>
            </a:r>
            <a:endParaRPr lang="en-US" i="1" dirty="0" smtClean="0">
              <a:effectLst/>
            </a:endParaRPr>
          </a:p>
          <a:p>
            <a:pPr marL="0" indent="0">
              <a:buNone/>
            </a:pPr>
            <a:endParaRPr lang="en-US" dirty="0" smtClean="0">
              <a:effectLst/>
            </a:endParaRPr>
          </a:p>
          <a:p>
            <a:pPr marL="0" indent="0">
              <a:buNone/>
            </a:pPr>
            <a:r>
              <a:rPr lang="en-US" dirty="0"/>
              <a:t>&gt; </a:t>
            </a:r>
            <a:r>
              <a:rPr lang="en-US" dirty="0">
                <a:solidFill>
                  <a:schemeClr val="tx2"/>
                </a:solidFill>
              </a:rPr>
              <a:t>let</a:t>
            </a:r>
            <a:r>
              <a:rPr lang="en-US" dirty="0"/>
              <a:t> </a:t>
            </a:r>
            <a:r>
              <a:rPr lang="en-US" dirty="0" err="1"/>
              <a:t>addone</a:t>
            </a:r>
            <a:r>
              <a:rPr lang="en-US" dirty="0"/>
              <a:t> = add 1;;</a:t>
            </a:r>
            <a:endParaRPr lang="en-US" dirty="0" smtClean="0">
              <a:effectLst/>
            </a:endParaRPr>
          </a:p>
          <a:p>
            <a:pPr marL="0" indent="0">
              <a:buNone/>
            </a:pPr>
            <a:endParaRPr lang="en-US" dirty="0" smtClean="0">
              <a:effectLst/>
            </a:endParaRPr>
          </a:p>
          <a:p>
            <a:pPr marL="0" indent="0">
              <a:buNone/>
            </a:pPr>
            <a:r>
              <a:rPr lang="en-US" i="1" dirty="0" err="1" smtClean="0"/>
              <a:t>val</a:t>
            </a:r>
            <a:r>
              <a:rPr lang="en-US" i="1" dirty="0" smtClean="0"/>
              <a:t> </a:t>
            </a:r>
            <a:r>
              <a:rPr lang="en-US" i="1" dirty="0" err="1" smtClean="0"/>
              <a:t>addone</a:t>
            </a:r>
            <a:r>
              <a:rPr lang="en-US" i="1" dirty="0" smtClean="0"/>
              <a:t> : (</a:t>
            </a:r>
            <a:r>
              <a:rPr lang="en-US" i="1" dirty="0" err="1" smtClean="0"/>
              <a:t>int</a:t>
            </a:r>
            <a:r>
              <a:rPr lang="en-US" i="1" dirty="0" smtClean="0"/>
              <a:t> -&gt; </a:t>
            </a:r>
            <a:r>
              <a:rPr lang="en-US" i="1" dirty="0" err="1" smtClean="0"/>
              <a:t>int</a:t>
            </a:r>
            <a:r>
              <a:rPr lang="en-US" i="1" dirty="0" smtClean="0"/>
              <a:t>)</a:t>
            </a:r>
            <a:endParaRPr lang="en-US" i="1" dirty="0" smtClean="0">
              <a:effectLst/>
            </a:endParaRPr>
          </a:p>
          <a:p>
            <a:pPr marL="0" indent="0">
              <a:buNone/>
            </a:pPr>
            <a:endParaRPr lang="en-US" dirty="0"/>
          </a:p>
          <a:p>
            <a:pPr marL="0" indent="0">
              <a:buNone/>
            </a:pPr>
            <a:r>
              <a:rPr lang="en-US" dirty="0" smtClean="0"/>
              <a:t>&gt; </a:t>
            </a:r>
            <a:r>
              <a:rPr lang="en-US" dirty="0" err="1" smtClean="0"/>
              <a:t>addone</a:t>
            </a:r>
            <a:r>
              <a:rPr lang="en-US" dirty="0" smtClean="0"/>
              <a:t> </a:t>
            </a:r>
            <a:r>
              <a:rPr lang="en-US" dirty="0"/>
              <a:t>5</a:t>
            </a:r>
            <a:r>
              <a:rPr lang="en-US" dirty="0" smtClean="0"/>
              <a:t>;;</a:t>
            </a:r>
          </a:p>
          <a:p>
            <a:pPr marL="0" indent="0">
              <a:buNone/>
            </a:pPr>
            <a:endParaRPr lang="en-US" dirty="0" smtClean="0">
              <a:effectLst/>
            </a:endParaRPr>
          </a:p>
          <a:p>
            <a:pPr marL="0" indent="0">
              <a:buNone/>
            </a:pPr>
            <a:r>
              <a:rPr lang="en-US" i="1" dirty="0" err="1"/>
              <a:t>val</a:t>
            </a:r>
            <a:r>
              <a:rPr lang="en-US" i="1" dirty="0"/>
              <a:t> it : </a:t>
            </a:r>
            <a:r>
              <a:rPr lang="en-US" i="1" dirty="0" err="1"/>
              <a:t>int</a:t>
            </a:r>
            <a:r>
              <a:rPr lang="en-US" i="1" dirty="0"/>
              <a:t> = 6</a:t>
            </a:r>
            <a:endParaRPr lang="en-US" i="1" dirty="0" smtClean="0">
              <a:effectLst/>
            </a:endParaRPr>
          </a:p>
          <a:p>
            <a:endParaRPr lang="en-US" dirty="0"/>
          </a:p>
        </p:txBody>
      </p:sp>
    </p:spTree>
    <p:extLst>
      <p:ext uri="{BB962C8B-B14F-4D97-AF65-F5344CB8AC3E}">
        <p14:creationId xmlns:p14="http://schemas.microsoft.com/office/powerpoint/2010/main" val="342660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F# functions are not recursive by default.  The "rec" keyword is necessary to mark a function as recursive.</a:t>
            </a:r>
            <a:r>
              <a:rPr lang="en-US" dirty="0" smtClean="0"/>
              <a:t> </a:t>
            </a:r>
          </a:p>
          <a:p>
            <a:r>
              <a:rPr lang="en-US" dirty="0"/>
              <a:t>Functions in which the last instruction executed is a recursive call do not allocate stack frames for each iteration of the recursive function, because it is not necessary to return back to the previous recursive function call to continue executing.  This is called </a:t>
            </a:r>
            <a:r>
              <a:rPr lang="en-US" b="1" dirty="0"/>
              <a:t>tail recursion</a:t>
            </a:r>
            <a:r>
              <a:rPr lang="en-US" dirty="0"/>
              <a:t>.  The CLR drops the current stack frame before executing the recursive function.</a:t>
            </a:r>
            <a:r>
              <a:rPr lang="en-US" dirty="0" smtClean="0"/>
              <a:t> </a:t>
            </a:r>
          </a:p>
          <a:p>
            <a:r>
              <a:rPr lang="en-US" dirty="0"/>
              <a:t>Recursive functions must have a finishing condition, or else they will execute indefinitely.</a:t>
            </a:r>
            <a:r>
              <a:rPr lang="en-US" dirty="0" smtClean="0"/>
              <a:t> </a:t>
            </a:r>
            <a:endParaRPr lang="en-US" dirty="0"/>
          </a:p>
        </p:txBody>
      </p:sp>
    </p:spTree>
    <p:extLst>
      <p:ext uri="{BB962C8B-B14F-4D97-AF65-F5344CB8AC3E}">
        <p14:creationId xmlns:p14="http://schemas.microsoft.com/office/powerpoint/2010/main" val="2291680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dirty="0">
                <a:solidFill>
                  <a:schemeClr val="tx2"/>
                </a:solidFill>
              </a:rPr>
              <a:t>type</a:t>
            </a:r>
            <a:r>
              <a:rPr lang="en-US" dirty="0"/>
              <a:t> product = {</a:t>
            </a:r>
          </a:p>
          <a:p>
            <a:pPr marL="0" indent="0">
              <a:buNone/>
            </a:pPr>
            <a:r>
              <a:rPr lang="en-US" dirty="0"/>
              <a:t>    Name : string;</a:t>
            </a:r>
          </a:p>
          <a:p>
            <a:pPr marL="0" indent="0">
              <a:buNone/>
            </a:pPr>
            <a:r>
              <a:rPr lang="en-US" dirty="0"/>
              <a:t>    Price : decimal;</a:t>
            </a:r>
          </a:p>
          <a:p>
            <a:pPr marL="0" indent="0">
              <a:buNone/>
            </a:pPr>
            <a:r>
              <a:rPr lang="en-US" dirty="0"/>
              <a:t>}</a:t>
            </a:r>
          </a:p>
          <a:p>
            <a:pPr marL="0" indent="0">
              <a:buNone/>
            </a:pPr>
            <a:endParaRPr lang="en-US" dirty="0"/>
          </a:p>
          <a:p>
            <a:pPr marL="0" indent="0">
              <a:buNone/>
            </a:pPr>
            <a:r>
              <a:rPr lang="en-US" dirty="0">
                <a:solidFill>
                  <a:schemeClr val="tx2"/>
                </a:solidFill>
              </a:rPr>
              <a:t>let</a:t>
            </a:r>
            <a:r>
              <a:rPr lang="en-US" dirty="0"/>
              <a:t> cherry = { Name = </a:t>
            </a:r>
            <a:r>
              <a:rPr lang="en-US" dirty="0">
                <a:solidFill>
                  <a:schemeClr val="accent2"/>
                </a:solidFill>
              </a:rPr>
              <a:t>"Cherry"</a:t>
            </a:r>
            <a:r>
              <a:rPr lang="en-US" dirty="0"/>
              <a:t>; Price = 0.1M }</a:t>
            </a:r>
          </a:p>
          <a:p>
            <a:pPr marL="0" indent="0">
              <a:buNone/>
            </a:pPr>
            <a:r>
              <a:rPr lang="en-US" dirty="0">
                <a:solidFill>
                  <a:schemeClr val="tx2"/>
                </a:solidFill>
              </a:rPr>
              <a:t>let</a:t>
            </a:r>
            <a:r>
              <a:rPr lang="en-US" dirty="0"/>
              <a:t> apple = { Name = </a:t>
            </a:r>
            <a:r>
              <a:rPr lang="en-US" dirty="0">
                <a:solidFill>
                  <a:schemeClr val="accent2"/>
                </a:solidFill>
              </a:rPr>
              <a:t>"Apple"</a:t>
            </a:r>
            <a:r>
              <a:rPr lang="en-US" dirty="0"/>
              <a:t>; Price = 1.0M }</a:t>
            </a:r>
          </a:p>
          <a:p>
            <a:pPr marL="0" indent="0">
              <a:buNone/>
            </a:pPr>
            <a:r>
              <a:rPr lang="en-US" dirty="0">
                <a:solidFill>
                  <a:schemeClr val="tx2"/>
                </a:solidFill>
              </a:rPr>
              <a:t>let</a:t>
            </a:r>
            <a:r>
              <a:rPr lang="en-US" dirty="0"/>
              <a:t> peach = { Name = </a:t>
            </a:r>
            <a:r>
              <a:rPr lang="en-US" dirty="0">
                <a:solidFill>
                  <a:schemeClr val="accent2"/>
                </a:solidFill>
              </a:rPr>
              <a:t>"Peach"</a:t>
            </a:r>
            <a:r>
              <a:rPr lang="en-US" dirty="0"/>
              <a:t>; Price = 0.75M }</a:t>
            </a:r>
          </a:p>
          <a:p>
            <a:pPr marL="0" indent="0">
              <a:buNone/>
            </a:pPr>
            <a:endParaRPr lang="en-US" dirty="0"/>
          </a:p>
          <a:p>
            <a:pPr marL="0" indent="0">
              <a:buNone/>
            </a:pPr>
            <a:r>
              <a:rPr lang="en-US" dirty="0" smtClean="0">
                <a:solidFill>
                  <a:schemeClr val="tx2"/>
                </a:solidFill>
              </a:rPr>
              <a:t>let</a:t>
            </a:r>
            <a:r>
              <a:rPr lang="en-US" dirty="0" smtClean="0"/>
              <a:t> </a:t>
            </a:r>
            <a:r>
              <a:rPr lang="en-US" dirty="0"/>
              <a:t>basket = [ cherry; apple; peach </a:t>
            </a:r>
            <a:r>
              <a:rPr lang="en-US" dirty="0" smtClean="0"/>
              <a:t>]</a:t>
            </a:r>
            <a:endParaRPr lang="en-US" dirty="0"/>
          </a:p>
        </p:txBody>
      </p:sp>
    </p:spTree>
    <p:extLst>
      <p:ext uri="{BB962C8B-B14F-4D97-AF65-F5344CB8AC3E}">
        <p14:creationId xmlns:p14="http://schemas.microsoft.com/office/powerpoint/2010/main" val="4188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000" dirty="0">
                <a:solidFill>
                  <a:schemeClr val="tx2"/>
                </a:solidFill>
                <a:latin typeface="Consolas" pitchFamily="49" charset="0"/>
                <a:cs typeface="Consolas" pitchFamily="49" charset="0"/>
              </a:rPr>
              <a:t>let</a:t>
            </a:r>
            <a:r>
              <a:rPr lang="en-US" sz="2000" dirty="0">
                <a:latin typeface="Consolas" pitchFamily="49" charset="0"/>
                <a:cs typeface="Consolas" pitchFamily="49" charset="0"/>
              </a:rPr>
              <a:t> </a:t>
            </a:r>
            <a:r>
              <a:rPr lang="en-US" sz="2000" dirty="0">
                <a:solidFill>
                  <a:schemeClr val="tx2"/>
                </a:solidFill>
                <a:latin typeface="Consolas" pitchFamily="49" charset="0"/>
                <a:cs typeface="Consolas" pitchFamily="49" charset="0"/>
              </a:rPr>
              <a:t>rec</a:t>
            </a:r>
            <a:r>
              <a:rPr lang="en-US" sz="2000" dirty="0">
                <a:latin typeface="Consolas" pitchFamily="49" charset="0"/>
                <a:cs typeface="Consolas" pitchFamily="49" charset="0"/>
              </a:rPr>
              <a:t> </a:t>
            </a:r>
            <a:r>
              <a:rPr lang="en-US" sz="2000" dirty="0" err="1">
                <a:latin typeface="Consolas" pitchFamily="49" charset="0"/>
                <a:cs typeface="Consolas" pitchFamily="49" charset="0"/>
              </a:rPr>
              <a:t>calculateTotal</a:t>
            </a:r>
            <a:r>
              <a:rPr lang="en-US" sz="2000" dirty="0">
                <a:latin typeface="Consolas" pitchFamily="49" charset="0"/>
                <a:cs typeface="Consolas" pitchFamily="49" charset="0"/>
              </a:rPr>
              <a:t> basket =</a:t>
            </a:r>
          </a:p>
          <a:p>
            <a:pPr marL="0" indent="0">
              <a:buNone/>
            </a:pPr>
            <a:r>
              <a:rPr lang="en-US" sz="2000" dirty="0">
                <a:latin typeface="Consolas" pitchFamily="49" charset="0"/>
                <a:cs typeface="Consolas" pitchFamily="49" charset="0"/>
              </a:rPr>
              <a:t>    </a:t>
            </a:r>
            <a:r>
              <a:rPr lang="en-US" sz="2000" dirty="0">
                <a:solidFill>
                  <a:schemeClr val="tx2"/>
                </a:solidFill>
                <a:latin typeface="Consolas" pitchFamily="49" charset="0"/>
                <a:cs typeface="Consolas" pitchFamily="49" charset="0"/>
              </a:rPr>
              <a:t>match</a:t>
            </a:r>
            <a:r>
              <a:rPr lang="en-US" sz="2000" dirty="0">
                <a:latin typeface="Consolas" pitchFamily="49" charset="0"/>
                <a:cs typeface="Consolas" pitchFamily="49" charset="0"/>
              </a:rPr>
              <a:t> basket </a:t>
            </a:r>
            <a:r>
              <a:rPr lang="en-US" sz="2000" dirty="0">
                <a:solidFill>
                  <a:schemeClr val="tx2"/>
                </a:solidFill>
                <a:latin typeface="Consolas" pitchFamily="49" charset="0"/>
                <a:cs typeface="Consolas" pitchFamily="49" charset="0"/>
              </a:rPr>
              <a:t>with</a:t>
            </a:r>
          </a:p>
          <a:p>
            <a:pPr marL="0" indent="0">
              <a:buNone/>
            </a:pPr>
            <a:r>
              <a:rPr lang="en-US" sz="2000" dirty="0">
                <a:latin typeface="Consolas" pitchFamily="49" charset="0"/>
                <a:cs typeface="Consolas" pitchFamily="49" charset="0"/>
              </a:rPr>
              <a:t>    | head :: tail -&gt; </a:t>
            </a:r>
            <a:r>
              <a:rPr lang="en-US" sz="2000" dirty="0" err="1">
                <a:latin typeface="Consolas" pitchFamily="49" charset="0"/>
                <a:cs typeface="Consolas" pitchFamily="49" charset="0"/>
              </a:rPr>
              <a:t>head.Price</a:t>
            </a:r>
            <a:r>
              <a:rPr lang="en-US" sz="2000" dirty="0">
                <a:latin typeface="Consolas" pitchFamily="49" charset="0"/>
                <a:cs typeface="Consolas" pitchFamily="49" charset="0"/>
              </a:rPr>
              <a:t> + </a:t>
            </a:r>
            <a:r>
              <a:rPr lang="en-US" sz="2000" dirty="0" err="1">
                <a:latin typeface="Consolas" pitchFamily="49" charset="0"/>
                <a:cs typeface="Consolas" pitchFamily="49" charset="0"/>
              </a:rPr>
              <a:t>calculateTotal</a:t>
            </a:r>
            <a:r>
              <a:rPr lang="en-US" sz="2000" dirty="0">
                <a:latin typeface="Consolas" pitchFamily="49" charset="0"/>
                <a:cs typeface="Consolas" pitchFamily="49" charset="0"/>
              </a:rPr>
              <a:t> tail</a:t>
            </a:r>
          </a:p>
          <a:p>
            <a:pPr marL="0" indent="0">
              <a:buNone/>
            </a:pPr>
            <a:r>
              <a:rPr lang="en-US" sz="2000" dirty="0">
                <a:latin typeface="Consolas" pitchFamily="49" charset="0"/>
                <a:cs typeface="Consolas" pitchFamily="49" charset="0"/>
              </a:rPr>
              <a:t>    | [] -&gt; </a:t>
            </a:r>
            <a:r>
              <a:rPr lang="en-US" sz="2000" dirty="0" smtClean="0">
                <a:latin typeface="Consolas" pitchFamily="49" charset="0"/>
                <a:cs typeface="Consolas" pitchFamily="49" charset="0"/>
              </a:rPr>
              <a:t>0M</a:t>
            </a:r>
          </a:p>
          <a:p>
            <a:pPr marL="0" indent="0">
              <a:buNone/>
            </a:pPr>
            <a:endParaRPr lang="en-US" sz="2000" dirty="0">
              <a:latin typeface="Consolas" pitchFamily="49" charset="0"/>
              <a:cs typeface="Consolas" pitchFamily="49" charset="0"/>
            </a:endParaRPr>
          </a:p>
          <a:p>
            <a:pPr marL="0" indent="0">
              <a:buNone/>
            </a:pPr>
            <a:r>
              <a:rPr lang="en-US" sz="2000" dirty="0" err="1">
                <a:latin typeface="Consolas" pitchFamily="49" charset="0"/>
                <a:cs typeface="Consolas" pitchFamily="49" charset="0"/>
              </a:rPr>
              <a:t>printfn</a:t>
            </a:r>
            <a:r>
              <a:rPr lang="en-US" sz="2000" dirty="0">
                <a:latin typeface="Consolas" pitchFamily="49" charset="0"/>
                <a:cs typeface="Consolas" pitchFamily="49" charset="0"/>
              </a:rPr>
              <a:t> </a:t>
            </a:r>
            <a:r>
              <a:rPr lang="en-US" sz="2000" dirty="0">
                <a:solidFill>
                  <a:schemeClr val="accent2"/>
                </a:solidFill>
                <a:latin typeface="Consolas" pitchFamily="49" charset="0"/>
                <a:cs typeface="Consolas" pitchFamily="49" charset="0"/>
              </a:rPr>
              <a:t>"Your total: $%A"</a:t>
            </a:r>
            <a:r>
              <a:rPr lang="en-US" sz="2000" dirty="0">
                <a:latin typeface="Consolas" pitchFamily="49" charset="0"/>
                <a:cs typeface="Consolas" pitchFamily="49" charset="0"/>
              </a:rPr>
              <a:t> (</a:t>
            </a:r>
            <a:r>
              <a:rPr lang="en-US" sz="2000" dirty="0" err="1">
                <a:latin typeface="Consolas" pitchFamily="49" charset="0"/>
                <a:cs typeface="Consolas" pitchFamily="49" charset="0"/>
              </a:rPr>
              <a:t>calculateTotal</a:t>
            </a:r>
            <a:r>
              <a:rPr lang="en-US" sz="2000" dirty="0">
                <a:latin typeface="Consolas" pitchFamily="49" charset="0"/>
                <a:cs typeface="Consolas" pitchFamily="49" charset="0"/>
              </a:rPr>
              <a:t> basket) </a:t>
            </a:r>
            <a:r>
              <a:rPr lang="en-US" sz="2000" dirty="0">
                <a:solidFill>
                  <a:schemeClr val="accent3"/>
                </a:solidFill>
                <a:latin typeface="Consolas" pitchFamily="49" charset="0"/>
                <a:cs typeface="Consolas" pitchFamily="49" charset="0"/>
              </a:rPr>
              <a:t>//$1.85</a:t>
            </a:r>
          </a:p>
          <a:p>
            <a:pPr marL="0" indent="0">
              <a:buNone/>
            </a:pPr>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657600"/>
            <a:ext cx="8153401"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630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000" dirty="0">
                <a:solidFill>
                  <a:schemeClr val="tx2"/>
                </a:solidFill>
                <a:latin typeface="Consolas" pitchFamily="49" charset="0"/>
                <a:cs typeface="Consolas" pitchFamily="49" charset="0"/>
              </a:rPr>
              <a:t>let</a:t>
            </a:r>
            <a:r>
              <a:rPr lang="en-US" sz="2000" dirty="0">
                <a:latin typeface="Consolas" pitchFamily="49" charset="0"/>
                <a:cs typeface="Consolas" pitchFamily="49" charset="0"/>
              </a:rPr>
              <a:t> </a:t>
            </a:r>
            <a:r>
              <a:rPr lang="en-US" sz="2000" dirty="0" err="1">
                <a:latin typeface="Consolas" pitchFamily="49" charset="0"/>
                <a:cs typeface="Consolas" pitchFamily="49" charset="0"/>
              </a:rPr>
              <a:t>calculateTotalTR</a:t>
            </a:r>
            <a:r>
              <a:rPr lang="en-US" sz="2000" dirty="0">
                <a:latin typeface="Consolas" pitchFamily="49" charset="0"/>
                <a:cs typeface="Consolas" pitchFamily="49" charset="0"/>
              </a:rPr>
              <a:t> basket =</a:t>
            </a:r>
          </a:p>
          <a:p>
            <a:pPr marL="0" indent="0">
              <a:buNone/>
            </a:pPr>
            <a:r>
              <a:rPr lang="en-US" sz="2000" dirty="0">
                <a:latin typeface="Consolas" pitchFamily="49" charset="0"/>
                <a:cs typeface="Consolas" pitchFamily="49" charset="0"/>
              </a:rPr>
              <a:t>    </a:t>
            </a:r>
            <a:r>
              <a:rPr lang="en-US" sz="2000" dirty="0">
                <a:solidFill>
                  <a:schemeClr val="tx2"/>
                </a:solidFill>
                <a:latin typeface="Consolas" pitchFamily="49" charset="0"/>
                <a:cs typeface="Consolas" pitchFamily="49" charset="0"/>
              </a:rPr>
              <a:t>let rec </a:t>
            </a:r>
            <a:r>
              <a:rPr lang="en-US" sz="2000" dirty="0" err="1">
                <a:latin typeface="Consolas" pitchFamily="49" charset="0"/>
                <a:cs typeface="Consolas" pitchFamily="49" charset="0"/>
              </a:rPr>
              <a:t>calc</a:t>
            </a:r>
            <a:r>
              <a:rPr lang="en-US" sz="2000" dirty="0">
                <a:latin typeface="Consolas" pitchFamily="49" charset="0"/>
                <a:cs typeface="Consolas" pitchFamily="49" charset="0"/>
              </a:rPr>
              <a:t> basket total = </a:t>
            </a:r>
          </a:p>
          <a:p>
            <a:pPr marL="0" indent="0">
              <a:buNone/>
            </a:pPr>
            <a:r>
              <a:rPr lang="en-US" sz="2000" dirty="0">
                <a:latin typeface="Consolas" pitchFamily="49" charset="0"/>
                <a:cs typeface="Consolas" pitchFamily="49" charset="0"/>
              </a:rPr>
              <a:t>        </a:t>
            </a:r>
            <a:r>
              <a:rPr lang="en-US" sz="2000" dirty="0">
                <a:solidFill>
                  <a:schemeClr val="tx2"/>
                </a:solidFill>
                <a:latin typeface="Consolas" pitchFamily="49" charset="0"/>
                <a:cs typeface="Consolas" pitchFamily="49" charset="0"/>
              </a:rPr>
              <a:t>match</a:t>
            </a:r>
            <a:r>
              <a:rPr lang="en-US" sz="2000" dirty="0">
                <a:latin typeface="Consolas" pitchFamily="49" charset="0"/>
                <a:cs typeface="Consolas" pitchFamily="49" charset="0"/>
              </a:rPr>
              <a:t> basket </a:t>
            </a:r>
            <a:r>
              <a:rPr lang="en-US" sz="2000" dirty="0">
                <a:solidFill>
                  <a:schemeClr val="tx2"/>
                </a:solidFill>
                <a:latin typeface="Consolas" pitchFamily="49" charset="0"/>
                <a:cs typeface="Consolas" pitchFamily="49" charset="0"/>
              </a:rPr>
              <a:t>with</a:t>
            </a:r>
          </a:p>
          <a:p>
            <a:pPr marL="0" indent="0">
              <a:buNone/>
            </a:pPr>
            <a:r>
              <a:rPr lang="en-US" sz="2000" dirty="0">
                <a:latin typeface="Consolas" pitchFamily="49" charset="0"/>
                <a:cs typeface="Consolas" pitchFamily="49" charset="0"/>
              </a:rPr>
              <a:t>        | head :: tail -&gt; </a:t>
            </a:r>
            <a:r>
              <a:rPr lang="en-US" sz="2000" dirty="0" err="1">
                <a:latin typeface="Consolas" pitchFamily="49" charset="0"/>
                <a:cs typeface="Consolas" pitchFamily="49" charset="0"/>
              </a:rPr>
              <a:t>calc</a:t>
            </a:r>
            <a:r>
              <a:rPr lang="en-US" sz="2000" dirty="0">
                <a:latin typeface="Consolas" pitchFamily="49" charset="0"/>
                <a:cs typeface="Consolas" pitchFamily="49" charset="0"/>
              </a:rPr>
              <a:t> (tail) </a:t>
            </a:r>
            <a:endParaRPr lang="en-US" sz="2000" dirty="0" smtClean="0">
              <a:latin typeface="Consolas" pitchFamily="49" charset="0"/>
              <a:cs typeface="Consolas" pitchFamily="49" charset="0"/>
            </a:endParaRP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total + </a:t>
            </a:r>
            <a:r>
              <a:rPr lang="en-US" sz="2000" dirty="0" err="1">
                <a:latin typeface="Consolas" pitchFamily="49" charset="0"/>
                <a:cs typeface="Consolas" pitchFamily="49" charset="0"/>
              </a:rPr>
              <a:t>head.Price</a:t>
            </a:r>
            <a:r>
              <a:rPr lang="en-US" sz="2000" dirty="0">
                <a:latin typeface="Consolas" pitchFamily="49" charset="0"/>
                <a:cs typeface="Consolas" pitchFamily="49" charset="0"/>
              </a:rPr>
              <a:t>)</a:t>
            </a:r>
          </a:p>
          <a:p>
            <a:pPr marL="0" indent="0">
              <a:buNone/>
            </a:pPr>
            <a:r>
              <a:rPr lang="en-US" sz="2000" dirty="0">
                <a:latin typeface="Consolas" pitchFamily="49" charset="0"/>
                <a:cs typeface="Consolas" pitchFamily="49" charset="0"/>
              </a:rPr>
              <a:t>        | _ -&gt; total</a:t>
            </a:r>
          </a:p>
          <a:p>
            <a:pPr marL="0" indent="0">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calc</a:t>
            </a:r>
            <a:r>
              <a:rPr lang="en-US" sz="2000" dirty="0">
                <a:latin typeface="Consolas" pitchFamily="49" charset="0"/>
                <a:cs typeface="Consolas" pitchFamily="49" charset="0"/>
              </a:rPr>
              <a:t> basket 0M</a:t>
            </a:r>
          </a:p>
          <a:p>
            <a:pPr marL="0" indent="0">
              <a:buNone/>
            </a:pPr>
            <a:endParaRPr lang="en-US" sz="2000" dirty="0">
              <a:latin typeface="Consolas" pitchFamily="49" charset="0"/>
              <a:cs typeface="Consolas" pitchFamily="49" charset="0"/>
            </a:endParaRPr>
          </a:p>
          <a:p>
            <a:pPr marL="0" indent="0">
              <a:buNone/>
            </a:pPr>
            <a:r>
              <a:rPr lang="en-US" sz="2000" dirty="0" err="1">
                <a:latin typeface="Consolas" pitchFamily="49" charset="0"/>
                <a:cs typeface="Consolas" pitchFamily="49" charset="0"/>
              </a:rPr>
              <a:t>printfn</a:t>
            </a:r>
            <a:r>
              <a:rPr lang="en-US" sz="2000" dirty="0">
                <a:latin typeface="Consolas" pitchFamily="49" charset="0"/>
                <a:cs typeface="Consolas" pitchFamily="49" charset="0"/>
              </a:rPr>
              <a:t> </a:t>
            </a:r>
            <a:r>
              <a:rPr lang="en-US" sz="2000" dirty="0">
                <a:solidFill>
                  <a:schemeClr val="accent2"/>
                </a:solidFill>
                <a:latin typeface="Consolas" pitchFamily="49" charset="0"/>
                <a:cs typeface="Consolas" pitchFamily="49" charset="0"/>
              </a:rPr>
              <a:t>"Your total: $%A" </a:t>
            </a:r>
            <a:r>
              <a:rPr lang="en-US" sz="2000" dirty="0">
                <a:latin typeface="Consolas" pitchFamily="49" charset="0"/>
                <a:cs typeface="Consolas" pitchFamily="49" charset="0"/>
              </a:rPr>
              <a:t>(</a:t>
            </a:r>
            <a:r>
              <a:rPr lang="en-US" sz="2000" dirty="0" err="1">
                <a:latin typeface="Consolas" pitchFamily="49" charset="0"/>
                <a:cs typeface="Consolas" pitchFamily="49" charset="0"/>
              </a:rPr>
              <a:t>calculateTotalTR</a:t>
            </a:r>
            <a:r>
              <a:rPr lang="en-US" sz="2000" dirty="0">
                <a:latin typeface="Consolas" pitchFamily="49" charset="0"/>
                <a:cs typeface="Consolas" pitchFamily="49" charset="0"/>
              </a:rPr>
              <a:t> basket) </a:t>
            </a:r>
            <a:r>
              <a:rPr lang="en-US" sz="2000" dirty="0">
                <a:solidFill>
                  <a:schemeClr val="accent3"/>
                </a:solidFill>
                <a:latin typeface="Consolas" pitchFamily="49" charset="0"/>
                <a:cs typeface="Consolas" pitchFamily="49" charset="0"/>
              </a:rPr>
              <a:t>//$1.85</a:t>
            </a:r>
          </a:p>
          <a:p>
            <a:pPr marL="0" indent="0">
              <a:buNone/>
            </a:pPr>
            <a:endParaRPr lang="en-US"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0"/>
            <a:ext cx="80772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4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is…</a:t>
            </a:r>
            <a:endParaRPr lang="en-US" dirty="0"/>
          </a:p>
        </p:txBody>
      </p:sp>
      <p:sp>
        <p:nvSpPr>
          <p:cNvPr id="3" name="Content Placeholder 2"/>
          <p:cNvSpPr>
            <a:spLocks noGrp="1"/>
          </p:cNvSpPr>
          <p:nvPr>
            <p:ph idx="1"/>
          </p:nvPr>
        </p:nvSpPr>
        <p:spPr/>
        <p:txBody>
          <a:bodyPr/>
          <a:lstStyle/>
          <a:p>
            <a:r>
              <a:rPr lang="en-US" dirty="0" smtClean="0"/>
              <a:t>Multi-paradigm</a:t>
            </a:r>
          </a:p>
          <a:p>
            <a:pPr lvl="1"/>
            <a:r>
              <a:rPr lang="en-US" dirty="0" smtClean="0"/>
              <a:t>Functional style programming</a:t>
            </a:r>
          </a:p>
          <a:p>
            <a:pPr lvl="1"/>
            <a:r>
              <a:rPr lang="en-US" dirty="0" smtClean="0"/>
              <a:t>Imperative (OOP) style programming</a:t>
            </a:r>
          </a:p>
          <a:p>
            <a:r>
              <a:rPr lang="en-US" dirty="0" smtClean="0"/>
              <a:t>Multi-platform</a:t>
            </a:r>
          </a:p>
          <a:p>
            <a:pPr lvl="1"/>
            <a:r>
              <a:rPr lang="en-US" dirty="0" smtClean="0"/>
              <a:t>Windows</a:t>
            </a:r>
          </a:p>
          <a:p>
            <a:pPr lvl="1"/>
            <a:r>
              <a:rPr lang="en-US" dirty="0" smtClean="0"/>
              <a:t>*nix (Mono)</a:t>
            </a:r>
          </a:p>
          <a:p>
            <a:r>
              <a:rPr lang="en-US" dirty="0" smtClean="0"/>
              <a:t>Consumable by other .NET platform languages</a:t>
            </a:r>
          </a:p>
          <a:p>
            <a:r>
              <a:rPr lang="en-US" dirty="0" smtClean="0"/>
              <a:t>Natively friendly to parallel operations</a:t>
            </a:r>
            <a:endParaRPr lang="en-US" dirty="0"/>
          </a:p>
        </p:txBody>
      </p:sp>
    </p:spTree>
    <p:extLst>
      <p:ext uri="{BB962C8B-B14F-4D97-AF65-F5344CB8AC3E}">
        <p14:creationId xmlns:p14="http://schemas.microsoft.com/office/powerpoint/2010/main" val="396716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Operators in F# are syntactic sugar for functions.</a:t>
            </a:r>
            <a:endParaRPr lang="en-US" dirty="0" smtClean="0"/>
          </a:p>
          <a:p>
            <a:pPr lvl="1"/>
            <a:r>
              <a:rPr lang="en-US" dirty="0"/>
              <a:t>prefix: operands come after the operator</a:t>
            </a:r>
            <a:endParaRPr lang="en-US" dirty="0" smtClean="0"/>
          </a:p>
          <a:p>
            <a:pPr lvl="1"/>
            <a:r>
              <a:rPr lang="en-US" dirty="0"/>
              <a:t>infix: operator occurs between operands</a:t>
            </a:r>
            <a:endParaRPr lang="en-US" dirty="0" smtClean="0"/>
          </a:p>
          <a:p>
            <a:r>
              <a:rPr lang="en-US" dirty="0"/>
              <a:t>Both operands must be of the same type.</a:t>
            </a:r>
            <a:br>
              <a:rPr lang="en-US" dirty="0"/>
            </a:br>
            <a:r>
              <a:rPr lang="en-US" dirty="0" smtClean="0"/>
              <a:t>Operators </a:t>
            </a:r>
            <a:r>
              <a:rPr lang="en-US" dirty="0"/>
              <a:t>can be overloaded to accommodate new types.</a:t>
            </a:r>
            <a:endParaRPr lang="en-US" dirty="0" smtClean="0"/>
          </a:p>
          <a:p>
            <a:r>
              <a:rPr lang="en-US" dirty="0" smtClean="0"/>
              <a:t>Operators </a:t>
            </a:r>
            <a:r>
              <a:rPr lang="en-US" dirty="0"/>
              <a:t>may be passed to functions </a:t>
            </a:r>
            <a:r>
              <a:rPr lang="en-US" i="1" dirty="0"/>
              <a:t>as function arguments</a:t>
            </a:r>
            <a:r>
              <a:rPr lang="en-US" dirty="0"/>
              <a:t> by surrounding them with parenthesis.  Operators may be bound to an identifier this way as well.</a:t>
            </a:r>
            <a:endParaRPr lang="en-US" dirty="0" smtClean="0"/>
          </a:p>
          <a:p>
            <a:endParaRPr lang="en-US" dirty="0"/>
          </a:p>
        </p:txBody>
      </p:sp>
    </p:spTree>
    <p:extLst>
      <p:ext uri="{BB962C8B-B14F-4D97-AF65-F5344CB8AC3E}">
        <p14:creationId xmlns:p14="http://schemas.microsoft.com/office/powerpoint/2010/main" val="1212711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marL="0" indent="0">
              <a:buNone/>
            </a:pPr>
            <a:r>
              <a:rPr lang="en-US" dirty="0">
                <a:solidFill>
                  <a:schemeClr val="accent3"/>
                </a:solidFill>
                <a:latin typeface="Consolas" pitchFamily="49" charset="0"/>
                <a:cs typeface="Consolas" pitchFamily="49" charset="0"/>
              </a:rPr>
              <a:t>// pass operator as function argument</a:t>
            </a:r>
          </a:p>
          <a:p>
            <a:pPr marL="0" indent="0">
              <a:buNone/>
            </a:pPr>
            <a:r>
              <a:rPr lang="nn-NO" dirty="0">
                <a:solidFill>
                  <a:schemeClr val="tx2"/>
                </a:solidFill>
                <a:latin typeface="Consolas" pitchFamily="49" charset="0"/>
                <a:cs typeface="Consolas" pitchFamily="49" charset="0"/>
              </a:rPr>
              <a:t>let</a:t>
            </a:r>
            <a:r>
              <a:rPr lang="nn-NO" dirty="0">
                <a:latin typeface="Consolas" pitchFamily="49" charset="0"/>
                <a:cs typeface="Consolas" pitchFamily="49" charset="0"/>
              </a:rPr>
              <a:t> perform operator operand1 operand2 = operator operand1 operand2</a:t>
            </a:r>
          </a:p>
          <a:p>
            <a:pPr marL="0" indent="0">
              <a:buNone/>
            </a:pPr>
            <a:endParaRPr lang="en-US" dirty="0">
              <a:latin typeface="Consolas" pitchFamily="49" charset="0"/>
              <a:cs typeface="Consolas" pitchFamily="49" charset="0"/>
            </a:endParaRPr>
          </a:p>
          <a:p>
            <a:pPr marL="0" indent="0">
              <a:buNone/>
            </a:pPr>
            <a:r>
              <a:rPr lang="en-US" dirty="0">
                <a:solidFill>
                  <a:schemeClr val="accent3"/>
                </a:solidFill>
                <a:latin typeface="Consolas" pitchFamily="49" charset="0"/>
                <a:cs typeface="Consolas" pitchFamily="49" charset="0"/>
              </a:rPr>
              <a:t>// assign operator to identifier</a:t>
            </a: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add = (+)</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result = perform add 1 2</a:t>
            </a:r>
          </a:p>
          <a:p>
            <a:pPr marL="0" indent="0">
              <a:buNone/>
            </a:pPr>
            <a:endParaRPr lang="en-US" dirty="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result</a:t>
            </a:r>
          </a:p>
          <a:p>
            <a:endParaRPr lang="en-US" dirty="0"/>
          </a:p>
        </p:txBody>
      </p:sp>
    </p:spTree>
    <p:extLst>
      <p:ext uri="{BB962C8B-B14F-4D97-AF65-F5344CB8AC3E}">
        <p14:creationId xmlns:p14="http://schemas.microsoft.com/office/powerpoint/2010/main" val="217192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Operators</a:t>
            </a:r>
            <a:endParaRPr lang="en-US" dirty="0"/>
          </a:p>
        </p:txBody>
      </p:sp>
      <p:sp>
        <p:nvSpPr>
          <p:cNvPr id="3" name="Content Placeholder 2"/>
          <p:cNvSpPr>
            <a:spLocks noGrp="1"/>
          </p:cNvSpPr>
          <p:nvPr>
            <p:ph idx="1"/>
          </p:nvPr>
        </p:nvSpPr>
        <p:spPr/>
        <p:txBody>
          <a:bodyPr/>
          <a:lstStyle/>
          <a:p>
            <a:r>
              <a:rPr lang="en-US" dirty="0"/>
              <a:t>Custom operators must be non-alphanumeric, and may contain one or more character.  They are defined by using the "let" keyword.</a:t>
            </a:r>
            <a:r>
              <a:rPr lang="en-US" dirty="0" smtClean="0"/>
              <a:t> </a:t>
            </a:r>
          </a:p>
          <a:p>
            <a:endParaRPr lang="en-US" dirty="0"/>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 a b = (a + b) * b</a:t>
            </a:r>
          </a:p>
          <a:p>
            <a:pPr marL="0" indent="0">
              <a:buNone/>
            </a:pPr>
            <a:r>
              <a:rPr lang="en-US" dirty="0" smtClean="0">
                <a:solidFill>
                  <a:schemeClr val="tx2"/>
                </a:solidFill>
                <a:latin typeface="Consolas" pitchFamily="49" charset="0"/>
                <a:cs typeface="Consolas" pitchFamily="49" charset="0"/>
              </a:rPr>
              <a:t>let</a:t>
            </a:r>
            <a:r>
              <a:rPr lang="en-US" dirty="0" smtClean="0">
                <a:latin typeface="Consolas" pitchFamily="49" charset="0"/>
                <a:cs typeface="Consolas" pitchFamily="49" charset="0"/>
              </a:rPr>
              <a:t> </a:t>
            </a:r>
            <a:r>
              <a:rPr lang="en-US" dirty="0">
                <a:latin typeface="Consolas" pitchFamily="49" charset="0"/>
                <a:cs typeface="Consolas" pitchFamily="49" charset="0"/>
              </a:rPr>
              <a:t>result = 2 +* 4 </a:t>
            </a:r>
            <a:r>
              <a:rPr lang="en-US" dirty="0">
                <a:solidFill>
                  <a:schemeClr val="accent3"/>
                </a:solidFill>
                <a:latin typeface="Consolas" pitchFamily="49" charset="0"/>
                <a:cs typeface="Consolas" pitchFamily="49" charset="0"/>
              </a:rPr>
              <a:t>// 24</a:t>
            </a:r>
          </a:p>
          <a:p>
            <a:endParaRPr lang="en-US" dirty="0"/>
          </a:p>
        </p:txBody>
      </p:sp>
    </p:spTree>
    <p:extLst>
      <p:ext uri="{BB962C8B-B14F-4D97-AF65-F5344CB8AC3E}">
        <p14:creationId xmlns:p14="http://schemas.microsoft.com/office/powerpoint/2010/main" val="968889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Pipe-Forward Operator</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pipe-forward operator (|&gt;) is an infix operator which takes two arguments, the second of which is a function that gets applied to the first.</a:t>
            </a:r>
            <a:r>
              <a:rPr lang="en-US" dirty="0" smtClean="0"/>
              <a:t> </a:t>
            </a:r>
          </a:p>
          <a:p>
            <a:r>
              <a:rPr lang="en-US" dirty="0" smtClean="0"/>
              <a:t>It </a:t>
            </a:r>
            <a:r>
              <a:rPr lang="en-US" dirty="0"/>
              <a:t>is a convenient way to chain method calls together when the result of a given method need to be passed as an argument to another</a:t>
            </a:r>
            <a:r>
              <a:rPr lang="en-US" dirty="0" smtClean="0"/>
              <a:t>.</a:t>
            </a:r>
          </a:p>
          <a:p>
            <a:pPr marL="0" indent="0">
              <a:buNone/>
            </a:pPr>
            <a:endParaRPr lang="en-US" dirty="0" smtClean="0"/>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squareFunction</a:t>
            </a:r>
            <a:r>
              <a:rPr lang="en-US" dirty="0">
                <a:latin typeface="Consolas" pitchFamily="49" charset="0"/>
                <a:cs typeface="Consolas" pitchFamily="49" charset="0"/>
              </a:rPr>
              <a:t> s = s * s</a:t>
            </a:r>
            <a:endParaRPr lang="en-US" dirty="0" smtClean="0">
              <a:latin typeface="Consolas" pitchFamily="49" charset="0"/>
              <a:cs typeface="Consolas" pitchFamily="49" charset="0"/>
            </a:endParaRPr>
          </a:p>
          <a:p>
            <a:pPr marL="0" indent="0">
              <a:buNone/>
            </a:pPr>
            <a:r>
              <a:rPr lang="en-US" dirty="0" smtClean="0">
                <a:solidFill>
                  <a:schemeClr val="tx2"/>
                </a:solidFill>
                <a:latin typeface="Consolas" pitchFamily="49" charset="0"/>
                <a:cs typeface="Consolas" pitchFamily="49" charset="0"/>
              </a:rPr>
              <a:t>let</a:t>
            </a:r>
            <a:r>
              <a:rPr lang="en-US" dirty="0" smtClean="0">
                <a:latin typeface="Consolas" pitchFamily="49" charset="0"/>
                <a:cs typeface="Consolas" pitchFamily="49" charset="0"/>
              </a:rPr>
              <a:t> </a:t>
            </a:r>
            <a:r>
              <a:rPr lang="en-US" dirty="0">
                <a:latin typeface="Consolas" pitchFamily="49" charset="0"/>
                <a:cs typeface="Consolas" pitchFamily="49" charset="0"/>
              </a:rPr>
              <a:t>result = 10 |&gt; </a:t>
            </a:r>
            <a:r>
              <a:rPr lang="en-US" dirty="0" err="1">
                <a:latin typeface="Consolas" pitchFamily="49" charset="0"/>
                <a:cs typeface="Consolas" pitchFamily="49" charset="0"/>
              </a:rPr>
              <a:t>squareFunction</a:t>
            </a:r>
            <a:r>
              <a:rPr lang="en-US" dirty="0" smtClean="0">
                <a:latin typeface="Consolas" pitchFamily="49" charset="0"/>
                <a:cs typeface="Consolas" pitchFamily="49" charset="0"/>
              </a:rPr>
              <a:t> </a:t>
            </a:r>
          </a:p>
          <a:p>
            <a:pPr marL="0" indent="0">
              <a:buNone/>
            </a:pPr>
            <a:r>
              <a:rPr lang="en-US" dirty="0" smtClean="0">
                <a:solidFill>
                  <a:schemeClr val="accent3"/>
                </a:solidFill>
                <a:latin typeface="Consolas" pitchFamily="49" charset="0"/>
                <a:cs typeface="Consolas" pitchFamily="49" charset="0"/>
              </a:rPr>
              <a:t>// </a:t>
            </a:r>
            <a:r>
              <a:rPr lang="en-US" dirty="0">
                <a:solidFill>
                  <a:schemeClr val="accent3"/>
                </a:solidFill>
                <a:latin typeface="Consolas" pitchFamily="49" charset="0"/>
                <a:cs typeface="Consolas" pitchFamily="49" charset="0"/>
              </a:rPr>
              <a:t>100</a:t>
            </a:r>
            <a:endParaRPr lang="en-US" dirty="0" smtClean="0">
              <a:solidFill>
                <a:schemeClr val="accent3"/>
              </a:solidFill>
              <a:latin typeface="Consolas" pitchFamily="49" charset="0"/>
              <a:cs typeface="Consolas" pitchFamily="49" charset="0"/>
            </a:endParaRPr>
          </a:p>
          <a:p>
            <a:endParaRPr lang="en-US" dirty="0" smtClean="0"/>
          </a:p>
          <a:p>
            <a:endParaRPr lang="en-US" dirty="0"/>
          </a:p>
        </p:txBody>
      </p:sp>
    </p:spTree>
    <p:extLst>
      <p:ext uri="{BB962C8B-B14F-4D97-AF65-F5344CB8AC3E}">
        <p14:creationId xmlns:p14="http://schemas.microsoft.com/office/powerpoint/2010/main" val="86074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Pattern matching is like a series of "if/then" statements, or a switch statement.  A function that performs pattern matching takes a single </a:t>
            </a:r>
            <a:r>
              <a:rPr lang="en-US" dirty="0" smtClean="0"/>
              <a:t>argument </a:t>
            </a:r>
            <a:r>
              <a:rPr lang="en-US" dirty="0"/>
              <a:t>on which the matching will occur.</a:t>
            </a:r>
            <a:r>
              <a:rPr lang="en-US" dirty="0" smtClean="0"/>
              <a:t> </a:t>
            </a:r>
          </a:p>
          <a:p>
            <a:pPr marL="0" indent="0">
              <a:buNone/>
            </a:pPr>
            <a:endParaRPr lang="en-US" dirty="0" smtClean="0"/>
          </a:p>
          <a:p>
            <a:pPr marL="0" indent="0">
              <a:buNone/>
            </a:pPr>
            <a:r>
              <a:rPr lang="en-US" dirty="0">
                <a:solidFill>
                  <a:schemeClr val="accent1"/>
                </a:solidFill>
                <a:latin typeface="Consolas" pitchFamily="49" charset="0"/>
                <a:cs typeface="Consolas" pitchFamily="49" charset="0"/>
              </a:rPr>
              <a:t>let</a:t>
            </a:r>
            <a:r>
              <a:rPr lang="en-US" dirty="0">
                <a:latin typeface="Consolas" pitchFamily="49" charset="0"/>
                <a:cs typeface="Consolas" pitchFamily="49" charset="0"/>
              </a:rPr>
              <a:t> [function-name] [argument] =</a:t>
            </a:r>
            <a:endParaRPr lang="en-US" dirty="0" smtClean="0">
              <a:effectLst/>
              <a:latin typeface="Consolas" pitchFamily="49" charset="0"/>
              <a:cs typeface="Consolas" pitchFamily="49" charset="0"/>
            </a:endParaRPr>
          </a:p>
          <a:p>
            <a:pPr marL="0" indent="0">
              <a:buNone/>
            </a:pPr>
            <a:r>
              <a:rPr lang="en-US" dirty="0" smtClean="0">
                <a:latin typeface="Consolas" pitchFamily="49" charset="0"/>
                <a:cs typeface="Consolas" pitchFamily="49" charset="0"/>
              </a:rPr>
              <a:t>	</a:t>
            </a:r>
            <a:r>
              <a:rPr lang="en-US" dirty="0" smtClean="0">
                <a:solidFill>
                  <a:schemeClr val="tx2"/>
                </a:solidFill>
                <a:latin typeface="Consolas" pitchFamily="49" charset="0"/>
                <a:cs typeface="Consolas" pitchFamily="49" charset="0"/>
              </a:rPr>
              <a:t>match</a:t>
            </a:r>
            <a:r>
              <a:rPr lang="en-US" dirty="0" smtClean="0">
                <a:latin typeface="Consolas" pitchFamily="49" charset="0"/>
                <a:cs typeface="Consolas" pitchFamily="49" charset="0"/>
              </a:rPr>
              <a:t> </a:t>
            </a:r>
            <a:r>
              <a:rPr lang="en-US" dirty="0">
                <a:latin typeface="Consolas" pitchFamily="49" charset="0"/>
                <a:cs typeface="Consolas" pitchFamily="49" charset="0"/>
              </a:rPr>
              <a:t>[argument] </a:t>
            </a:r>
            <a:r>
              <a:rPr lang="en-US" dirty="0">
                <a:solidFill>
                  <a:schemeClr val="tx2"/>
                </a:solidFill>
                <a:latin typeface="Consolas" pitchFamily="49" charset="0"/>
                <a:cs typeface="Consolas" pitchFamily="49" charset="0"/>
              </a:rPr>
              <a:t>with</a:t>
            </a:r>
            <a:endParaRPr lang="en-US" dirty="0" smtClean="0">
              <a:solidFill>
                <a:schemeClr val="tx2"/>
              </a:solidFill>
              <a:effectLst/>
              <a:latin typeface="Consolas" pitchFamily="49" charset="0"/>
              <a:cs typeface="Consolas" pitchFamily="49" charset="0"/>
            </a:endParaRPr>
          </a:p>
          <a:p>
            <a:pPr marL="0" indent="0">
              <a:buNone/>
            </a:pPr>
            <a:r>
              <a:rPr lang="en-US" dirty="0" smtClean="0">
                <a:latin typeface="Consolas" pitchFamily="49" charset="0"/>
                <a:cs typeface="Consolas" pitchFamily="49" charset="0"/>
              </a:rPr>
              <a:t>	| </a:t>
            </a:r>
            <a:r>
              <a:rPr lang="en-US" dirty="0">
                <a:latin typeface="Consolas" pitchFamily="49" charset="0"/>
                <a:cs typeface="Consolas" pitchFamily="49" charset="0"/>
              </a:rPr>
              <a:t>[match-literal1] -&gt; [result1]</a:t>
            </a:r>
            <a:endParaRPr lang="en-US" dirty="0" smtClean="0">
              <a:effectLst/>
              <a:latin typeface="Consolas" pitchFamily="49" charset="0"/>
              <a:cs typeface="Consolas" pitchFamily="49" charset="0"/>
            </a:endParaRPr>
          </a:p>
          <a:p>
            <a:pPr marL="0" indent="0">
              <a:buNone/>
            </a:pPr>
            <a:r>
              <a:rPr lang="en-US" dirty="0" smtClean="0">
                <a:latin typeface="Consolas" pitchFamily="49" charset="0"/>
                <a:cs typeface="Consolas" pitchFamily="49" charset="0"/>
              </a:rPr>
              <a:t>	| </a:t>
            </a:r>
            <a:r>
              <a:rPr lang="en-US" dirty="0">
                <a:latin typeface="Consolas" pitchFamily="49" charset="0"/>
                <a:cs typeface="Consolas" pitchFamily="49" charset="0"/>
              </a:rPr>
              <a:t>[match-literal1] -&gt; [result2]</a:t>
            </a:r>
            <a:endParaRPr lang="en-US" dirty="0" smtClean="0">
              <a:effectLst/>
              <a:latin typeface="Consolas" pitchFamily="49" charset="0"/>
              <a:cs typeface="Consolas" pitchFamily="49" charset="0"/>
            </a:endParaRPr>
          </a:p>
          <a:p>
            <a:pPr marL="0" indent="0">
              <a:buNone/>
            </a:pPr>
            <a:r>
              <a:rPr lang="en-US" dirty="0" smtClean="0">
                <a:latin typeface="Consolas" pitchFamily="49" charset="0"/>
                <a:cs typeface="Consolas" pitchFamily="49" charset="0"/>
              </a:rPr>
              <a:t>	| </a:t>
            </a:r>
            <a:r>
              <a:rPr lang="en-US" dirty="0">
                <a:latin typeface="Consolas" pitchFamily="49" charset="0"/>
                <a:cs typeface="Consolas" pitchFamily="49" charset="0"/>
              </a:rPr>
              <a:t>_ -&gt; [default-result]</a:t>
            </a:r>
            <a:endParaRPr lang="en-US" dirty="0" smtClean="0">
              <a:effectLst/>
              <a:latin typeface="Consolas" pitchFamily="49" charset="0"/>
              <a:cs typeface="Consolas" pitchFamily="49" charset="0"/>
            </a:endParaRPr>
          </a:p>
          <a:p>
            <a:pPr marL="0" indent="0">
              <a:buNone/>
            </a:pPr>
            <a:endParaRPr lang="en-US" dirty="0"/>
          </a:p>
        </p:txBody>
      </p:sp>
    </p:spTree>
    <p:extLst>
      <p:ext uri="{BB962C8B-B14F-4D97-AF65-F5344CB8AC3E}">
        <p14:creationId xmlns:p14="http://schemas.microsoft.com/office/powerpoint/2010/main" val="1613577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a:t>Matching can bind values to variables when matching.</a:t>
            </a:r>
            <a:r>
              <a:rPr lang="en-US" dirty="0" smtClean="0"/>
              <a:t> </a:t>
            </a:r>
          </a:p>
          <a:p>
            <a:endParaRPr lang="en-US" dirty="0"/>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greet name =</a:t>
            </a:r>
          </a:p>
          <a:p>
            <a:pPr marL="0" indent="0">
              <a:buNone/>
            </a:pPr>
            <a:r>
              <a:rPr lang="en-US" dirty="0">
                <a:latin typeface="Consolas" pitchFamily="49" charset="0"/>
                <a:cs typeface="Consolas" pitchFamily="49" charset="0"/>
              </a:rPr>
              <a:t>    </a:t>
            </a:r>
            <a:r>
              <a:rPr lang="en-US" dirty="0">
                <a:solidFill>
                  <a:schemeClr val="tx2"/>
                </a:solidFill>
                <a:latin typeface="Consolas" pitchFamily="49" charset="0"/>
                <a:cs typeface="Consolas" pitchFamily="49" charset="0"/>
              </a:rPr>
              <a:t>match</a:t>
            </a:r>
            <a:r>
              <a:rPr lang="en-US" dirty="0">
                <a:latin typeface="Consolas" pitchFamily="49" charset="0"/>
                <a:cs typeface="Consolas" pitchFamily="49" charset="0"/>
              </a:rPr>
              <a:t> name </a:t>
            </a:r>
            <a:r>
              <a:rPr lang="en-US" dirty="0">
                <a:solidFill>
                  <a:schemeClr val="tx2"/>
                </a:solidFill>
                <a:latin typeface="Consolas" pitchFamily="49" charset="0"/>
                <a:cs typeface="Consolas" pitchFamily="49" charset="0"/>
              </a:rPr>
              <a:t>with</a:t>
            </a:r>
          </a:p>
          <a:p>
            <a:pPr marL="0" indent="0">
              <a:buNone/>
            </a:pP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"Steve" </a:t>
            </a:r>
            <a:r>
              <a:rPr lang="en-US" dirty="0">
                <a:latin typeface="Consolas" pitchFamily="49" charset="0"/>
                <a:cs typeface="Consolas" pitchFamily="49" charset="0"/>
              </a:rPr>
              <a:t>-&gt; </a:t>
            </a:r>
            <a:r>
              <a:rPr lang="en-US" dirty="0">
                <a:solidFill>
                  <a:schemeClr val="accent2"/>
                </a:solidFill>
                <a:latin typeface="Consolas" pitchFamily="49" charset="0"/>
                <a:cs typeface="Consolas" pitchFamily="49" charset="0"/>
              </a:rPr>
              <a:t>"Hi Steve!"</a:t>
            </a:r>
          </a:p>
          <a:p>
            <a:pPr marL="0" indent="0">
              <a:buNone/>
            </a:pP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"Bob"</a:t>
            </a:r>
            <a:r>
              <a:rPr lang="en-US" dirty="0">
                <a:latin typeface="Consolas" pitchFamily="49" charset="0"/>
                <a:cs typeface="Consolas" pitchFamily="49" charset="0"/>
              </a:rPr>
              <a:t> -&gt; </a:t>
            </a:r>
            <a:r>
              <a:rPr lang="en-US" dirty="0">
                <a:solidFill>
                  <a:schemeClr val="accent2"/>
                </a:solidFill>
                <a:latin typeface="Consolas" pitchFamily="49" charset="0"/>
                <a:cs typeface="Consolas" pitchFamily="49" charset="0"/>
              </a:rPr>
              <a:t>"Hello Bob."</a:t>
            </a:r>
          </a:p>
          <a:p>
            <a:pPr marL="0" indent="0">
              <a:buNone/>
            </a:pPr>
            <a:r>
              <a:rPr lang="en-US" dirty="0">
                <a:latin typeface="Consolas" pitchFamily="49" charset="0"/>
                <a:cs typeface="Consolas" pitchFamily="49" charset="0"/>
              </a:rPr>
              <a:t>    | n -&gt; </a:t>
            </a:r>
            <a:r>
              <a:rPr lang="en-US" dirty="0">
                <a:solidFill>
                  <a:schemeClr val="accent2"/>
                </a:solidFill>
                <a:latin typeface="Consolas" pitchFamily="49" charset="0"/>
                <a:cs typeface="Consolas" pitchFamily="49" charset="0"/>
              </a:rPr>
              <a:t>"Who are you "</a:t>
            </a:r>
            <a:r>
              <a:rPr lang="en-US" dirty="0">
                <a:latin typeface="Consolas" pitchFamily="49" charset="0"/>
                <a:cs typeface="Consolas" pitchFamily="49" charset="0"/>
              </a:rPr>
              <a:t> + n + </a:t>
            </a:r>
            <a:r>
              <a:rPr lang="en-US" dirty="0">
                <a:solidFill>
                  <a:schemeClr val="accent2"/>
                </a:solidFill>
                <a:latin typeface="Consolas" pitchFamily="49" charset="0"/>
                <a:cs typeface="Consolas" pitchFamily="49" charset="0"/>
              </a:rPr>
              <a:t>"?"</a:t>
            </a:r>
          </a:p>
          <a:p>
            <a:pPr marL="0" indent="0">
              <a:buNone/>
            </a:pPr>
            <a:endParaRPr lang="en-US" dirty="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(greet </a:t>
            </a:r>
            <a:r>
              <a:rPr lang="en-US" dirty="0">
                <a:solidFill>
                  <a:schemeClr val="accent2"/>
                </a:solidFill>
                <a:latin typeface="Consolas" pitchFamily="49" charset="0"/>
                <a:cs typeface="Consolas" pitchFamily="49" charset="0"/>
              </a:rPr>
              <a:t>"Tom"</a:t>
            </a:r>
            <a:r>
              <a:rPr lang="en-US" dirty="0">
                <a:latin typeface="Consolas" pitchFamily="49" charset="0"/>
                <a:cs typeface="Consolas" pitchFamily="49" charset="0"/>
              </a:rPr>
              <a:t>)</a:t>
            </a:r>
          </a:p>
          <a:p>
            <a:pPr marL="0" indent="0">
              <a:buNone/>
            </a:pPr>
            <a:endParaRPr lang="en-US" dirty="0"/>
          </a:p>
        </p:txBody>
      </p:sp>
    </p:spTree>
    <p:extLst>
      <p:ext uri="{BB962C8B-B14F-4D97-AF65-F5344CB8AC3E}">
        <p14:creationId xmlns:p14="http://schemas.microsoft.com/office/powerpoint/2010/main" val="3805142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a:t>Guards allow conditions to be specified when matching rules.</a:t>
            </a:r>
            <a:r>
              <a:rPr lang="en-US" dirty="0" smtClean="0"/>
              <a:t> </a:t>
            </a:r>
          </a:p>
          <a:p>
            <a:pPr marL="0" indent="0">
              <a:buNone/>
            </a:pPr>
            <a:endParaRPr lang="en-US" dirty="0" smtClean="0"/>
          </a:p>
          <a:p>
            <a:pPr marL="0" indent="0">
              <a:buNone/>
            </a:pPr>
            <a:r>
              <a:rPr lang="en-US" sz="2600" dirty="0">
                <a:solidFill>
                  <a:schemeClr val="tx2"/>
                </a:solidFill>
                <a:latin typeface="Consolas" pitchFamily="49" charset="0"/>
                <a:cs typeface="Consolas" pitchFamily="49" charset="0"/>
              </a:rPr>
              <a:t>let</a:t>
            </a:r>
            <a:r>
              <a:rPr lang="en-US" sz="2600" dirty="0">
                <a:solidFill>
                  <a:schemeClr val="bg2"/>
                </a:solidFill>
                <a:latin typeface="Consolas" pitchFamily="49" charset="0"/>
                <a:cs typeface="Consolas" pitchFamily="49" charset="0"/>
              </a:rPr>
              <a:t> </a:t>
            </a:r>
            <a:r>
              <a:rPr lang="en-US" sz="2600" dirty="0">
                <a:latin typeface="Consolas" pitchFamily="49" charset="0"/>
                <a:cs typeface="Consolas" pitchFamily="49" charset="0"/>
              </a:rPr>
              <a:t>donate amount =</a:t>
            </a:r>
            <a:endParaRPr lang="en-US" sz="2600" dirty="0" smtClean="0">
              <a:latin typeface="Consolas" pitchFamily="49" charset="0"/>
              <a:cs typeface="Consolas" pitchFamily="49" charset="0"/>
            </a:endParaRPr>
          </a:p>
          <a:p>
            <a:pPr marL="0" indent="0">
              <a:buNone/>
            </a:pPr>
            <a:r>
              <a:rPr lang="en-US" sz="2600" dirty="0">
                <a:latin typeface="Consolas" pitchFamily="49" charset="0"/>
                <a:cs typeface="Consolas" pitchFamily="49" charset="0"/>
              </a:rPr>
              <a:t>    </a:t>
            </a:r>
            <a:r>
              <a:rPr lang="en-US" sz="2600" dirty="0">
                <a:solidFill>
                  <a:schemeClr val="tx2"/>
                </a:solidFill>
                <a:latin typeface="Consolas" pitchFamily="49" charset="0"/>
                <a:cs typeface="Consolas" pitchFamily="49" charset="0"/>
              </a:rPr>
              <a:t>match</a:t>
            </a:r>
            <a:r>
              <a:rPr lang="en-US" sz="2600" dirty="0">
                <a:latin typeface="Consolas" pitchFamily="49" charset="0"/>
                <a:cs typeface="Consolas" pitchFamily="49" charset="0"/>
              </a:rPr>
              <a:t> amount </a:t>
            </a:r>
            <a:r>
              <a:rPr lang="en-US" sz="2600" dirty="0">
                <a:solidFill>
                  <a:schemeClr val="tx2"/>
                </a:solidFill>
                <a:latin typeface="Consolas" pitchFamily="49" charset="0"/>
                <a:cs typeface="Consolas" pitchFamily="49" charset="0"/>
              </a:rPr>
              <a:t>with</a:t>
            </a:r>
            <a:endParaRPr lang="en-US" sz="2600" dirty="0" smtClean="0">
              <a:solidFill>
                <a:schemeClr val="tx2"/>
              </a:solidFill>
              <a:latin typeface="Consolas" pitchFamily="49" charset="0"/>
              <a:cs typeface="Consolas" pitchFamily="49" charset="0"/>
            </a:endParaRPr>
          </a:p>
          <a:p>
            <a:pPr marL="0" indent="0">
              <a:buNone/>
            </a:pPr>
            <a:r>
              <a:rPr lang="en-US" sz="2600" dirty="0">
                <a:latin typeface="Consolas" pitchFamily="49" charset="0"/>
                <a:cs typeface="Consolas" pitchFamily="49" charset="0"/>
              </a:rPr>
              <a:t>    | 0 -&gt; </a:t>
            </a:r>
            <a:r>
              <a:rPr lang="en-US" sz="2600" dirty="0">
                <a:solidFill>
                  <a:schemeClr val="accent2"/>
                </a:solidFill>
                <a:latin typeface="Consolas" pitchFamily="49" charset="0"/>
                <a:cs typeface="Consolas" pitchFamily="49" charset="0"/>
              </a:rPr>
              <a:t>"</a:t>
            </a:r>
            <a:r>
              <a:rPr lang="en-US" sz="2600" dirty="0" smtClean="0">
                <a:solidFill>
                  <a:schemeClr val="accent2"/>
                </a:solidFill>
                <a:latin typeface="Consolas" pitchFamily="49" charset="0"/>
                <a:cs typeface="Consolas" pitchFamily="49" charset="0"/>
              </a:rPr>
              <a:t>a cheapskate</a:t>
            </a:r>
            <a:r>
              <a:rPr lang="en-US" sz="2600" dirty="0">
                <a:solidFill>
                  <a:schemeClr val="accent2"/>
                </a:solidFill>
                <a:latin typeface="Consolas" pitchFamily="49" charset="0"/>
                <a:cs typeface="Consolas" pitchFamily="49" charset="0"/>
              </a:rPr>
              <a:t>"</a:t>
            </a:r>
            <a:endParaRPr lang="en-US" sz="2600" dirty="0" smtClean="0">
              <a:solidFill>
                <a:schemeClr val="accent2"/>
              </a:solidFill>
              <a:latin typeface="Consolas" pitchFamily="49" charset="0"/>
              <a:cs typeface="Consolas" pitchFamily="49" charset="0"/>
            </a:endParaRPr>
          </a:p>
          <a:p>
            <a:pPr marL="0" indent="0">
              <a:buNone/>
            </a:pPr>
            <a:r>
              <a:rPr lang="en-US" sz="2600" dirty="0">
                <a:latin typeface="Consolas" pitchFamily="49" charset="0"/>
                <a:cs typeface="Consolas" pitchFamily="49" charset="0"/>
              </a:rPr>
              <a:t>    | small when small &lt; 100 -&gt; </a:t>
            </a:r>
            <a:r>
              <a:rPr lang="en-US" sz="2600" dirty="0">
                <a:solidFill>
                  <a:schemeClr val="accent2"/>
                </a:solidFill>
                <a:latin typeface="Consolas" pitchFamily="49" charset="0"/>
                <a:cs typeface="Consolas" pitchFamily="49" charset="0"/>
              </a:rPr>
              <a:t>"generous"</a:t>
            </a:r>
            <a:endParaRPr lang="en-US" sz="2600" dirty="0" smtClean="0">
              <a:solidFill>
                <a:schemeClr val="accent2"/>
              </a:solidFill>
              <a:latin typeface="Consolas" pitchFamily="49" charset="0"/>
              <a:cs typeface="Consolas" pitchFamily="49" charset="0"/>
            </a:endParaRPr>
          </a:p>
          <a:p>
            <a:pPr marL="0" indent="0">
              <a:buNone/>
            </a:pPr>
            <a:r>
              <a:rPr lang="en-US" sz="2600" dirty="0">
                <a:latin typeface="Consolas" pitchFamily="49" charset="0"/>
                <a:cs typeface="Consolas" pitchFamily="49" charset="0"/>
              </a:rPr>
              <a:t>    | large when large &gt;= 100 -&gt; </a:t>
            </a:r>
            <a:r>
              <a:rPr lang="en-US" sz="2600" dirty="0">
                <a:solidFill>
                  <a:schemeClr val="accent2"/>
                </a:solidFill>
                <a:latin typeface="Consolas" pitchFamily="49" charset="0"/>
                <a:cs typeface="Consolas" pitchFamily="49" charset="0"/>
              </a:rPr>
              <a:t>"most generous"</a:t>
            </a:r>
            <a:endParaRPr lang="en-US" sz="2600" dirty="0" smtClean="0">
              <a:solidFill>
                <a:schemeClr val="accent2"/>
              </a:solidFill>
              <a:latin typeface="Consolas" pitchFamily="49" charset="0"/>
              <a:cs typeface="Consolas" pitchFamily="49" charset="0"/>
            </a:endParaRPr>
          </a:p>
          <a:p>
            <a:pPr marL="0" indent="0">
              <a:buNone/>
            </a:pPr>
            <a:endParaRPr lang="en-US" sz="2600" dirty="0" smtClean="0">
              <a:latin typeface="Consolas" pitchFamily="49" charset="0"/>
              <a:cs typeface="Consolas" pitchFamily="49" charset="0"/>
            </a:endParaRPr>
          </a:p>
          <a:p>
            <a:pPr marL="0" indent="0">
              <a:buNone/>
            </a:pPr>
            <a:r>
              <a:rPr lang="en-US" sz="2600" dirty="0" err="1">
                <a:latin typeface="Consolas" pitchFamily="49" charset="0"/>
                <a:cs typeface="Consolas" pitchFamily="49" charset="0"/>
              </a:rPr>
              <a:t>printfn</a:t>
            </a:r>
            <a:r>
              <a:rPr lang="en-US" sz="2600" dirty="0">
                <a:latin typeface="Consolas" pitchFamily="49" charset="0"/>
                <a:cs typeface="Consolas" pitchFamily="49" charset="0"/>
              </a:rPr>
              <a:t> </a:t>
            </a:r>
            <a:r>
              <a:rPr lang="en-US" sz="2600" dirty="0">
                <a:solidFill>
                  <a:schemeClr val="accent2"/>
                </a:solidFill>
                <a:latin typeface="Consolas" pitchFamily="49" charset="0"/>
                <a:cs typeface="Consolas" pitchFamily="49" charset="0"/>
              </a:rPr>
              <a:t>"Ed donated $110 which makes him %A" </a:t>
            </a:r>
            <a:r>
              <a:rPr lang="en-US" sz="2600" dirty="0">
                <a:latin typeface="Consolas" pitchFamily="49" charset="0"/>
                <a:cs typeface="Consolas" pitchFamily="49" charset="0"/>
              </a:rPr>
              <a:t>(donate 110)</a:t>
            </a:r>
            <a:endParaRPr lang="en-US" sz="2600" dirty="0" smtClean="0">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75659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a:t>Compound rules may be created by using the pipe character between rules.</a:t>
            </a:r>
            <a:r>
              <a:rPr lang="en-US" dirty="0" smtClean="0"/>
              <a:t> </a:t>
            </a:r>
          </a:p>
          <a:p>
            <a:pPr marL="0" indent="0">
              <a:buNone/>
            </a:pPr>
            <a:endParaRPr lang="en-US" dirty="0" smtClean="0"/>
          </a:p>
          <a:p>
            <a:pPr marL="0" indent="0">
              <a:buNone/>
            </a:pPr>
            <a:r>
              <a:rPr lang="en-US" sz="2600" dirty="0">
                <a:solidFill>
                  <a:schemeClr val="tx2"/>
                </a:solidFill>
                <a:latin typeface="Consolas" pitchFamily="49" charset="0"/>
                <a:cs typeface="Consolas" pitchFamily="49" charset="0"/>
              </a:rPr>
              <a:t>let</a:t>
            </a:r>
            <a:r>
              <a:rPr lang="en-US" sz="2600" dirty="0">
                <a:latin typeface="Consolas" pitchFamily="49" charset="0"/>
                <a:cs typeface="Consolas" pitchFamily="49" charset="0"/>
              </a:rPr>
              <a:t> </a:t>
            </a:r>
            <a:r>
              <a:rPr lang="en-US" sz="2600" dirty="0" err="1">
                <a:latin typeface="Consolas" pitchFamily="49" charset="0"/>
                <a:cs typeface="Consolas" pitchFamily="49" charset="0"/>
              </a:rPr>
              <a:t>playLotto</a:t>
            </a:r>
            <a:r>
              <a:rPr lang="en-US" sz="2600" dirty="0">
                <a:latin typeface="Consolas" pitchFamily="49" charset="0"/>
                <a:cs typeface="Consolas" pitchFamily="49" charset="0"/>
              </a:rPr>
              <a:t> numbers =</a:t>
            </a:r>
          </a:p>
          <a:p>
            <a:pPr marL="0" indent="0">
              <a:buNone/>
            </a:pPr>
            <a:r>
              <a:rPr lang="en-US" sz="2600" dirty="0">
                <a:latin typeface="Consolas" pitchFamily="49" charset="0"/>
                <a:cs typeface="Consolas" pitchFamily="49" charset="0"/>
              </a:rPr>
              <a:t>    </a:t>
            </a:r>
            <a:r>
              <a:rPr lang="en-US" sz="2600" dirty="0">
                <a:solidFill>
                  <a:schemeClr val="tx2"/>
                </a:solidFill>
                <a:latin typeface="Consolas" pitchFamily="49" charset="0"/>
                <a:cs typeface="Consolas" pitchFamily="49" charset="0"/>
              </a:rPr>
              <a:t>match</a:t>
            </a:r>
            <a:r>
              <a:rPr lang="en-US" sz="2600" dirty="0">
                <a:latin typeface="Consolas" pitchFamily="49" charset="0"/>
                <a:cs typeface="Consolas" pitchFamily="49" charset="0"/>
              </a:rPr>
              <a:t> numbers </a:t>
            </a:r>
            <a:r>
              <a:rPr lang="en-US" sz="2600" dirty="0">
                <a:solidFill>
                  <a:schemeClr val="tx2"/>
                </a:solidFill>
                <a:latin typeface="Consolas" pitchFamily="49" charset="0"/>
                <a:cs typeface="Consolas" pitchFamily="49" charset="0"/>
              </a:rPr>
              <a:t>with</a:t>
            </a:r>
          </a:p>
          <a:p>
            <a:pPr marL="0" indent="0">
              <a:buNone/>
            </a:pPr>
            <a:r>
              <a:rPr lang="en-US" sz="2600" dirty="0">
                <a:latin typeface="Consolas" pitchFamily="49" charset="0"/>
                <a:cs typeface="Consolas" pitchFamily="49" charset="0"/>
              </a:rPr>
              <a:t>    | (10, 3, 1, 22) -&gt; 10000</a:t>
            </a:r>
          </a:p>
          <a:p>
            <a:pPr marL="0" indent="0">
              <a:buNone/>
            </a:pPr>
            <a:r>
              <a:rPr lang="en-US" sz="2600" dirty="0">
                <a:latin typeface="Consolas" pitchFamily="49" charset="0"/>
                <a:cs typeface="Consolas" pitchFamily="49" charset="0"/>
              </a:rPr>
              <a:t>    | (10, 3, 66, 3) | (10, 6, 26, 0) -&gt; 5000</a:t>
            </a:r>
          </a:p>
          <a:p>
            <a:pPr marL="0" indent="0">
              <a:buNone/>
            </a:pPr>
            <a:r>
              <a:rPr lang="en-US" sz="2600" dirty="0">
                <a:latin typeface="Consolas" pitchFamily="49" charset="0"/>
                <a:cs typeface="Consolas" pitchFamily="49" charset="0"/>
              </a:rPr>
              <a:t>    | (78, 3, 22, 1) -&gt; 1000</a:t>
            </a:r>
          </a:p>
          <a:p>
            <a:pPr marL="0" indent="0">
              <a:buNone/>
            </a:pPr>
            <a:r>
              <a:rPr lang="en-US" sz="2600" dirty="0">
                <a:latin typeface="Consolas" pitchFamily="49" charset="0"/>
                <a:cs typeface="Consolas" pitchFamily="49" charset="0"/>
              </a:rPr>
              <a:t>    | _ -&gt; 0</a:t>
            </a:r>
          </a:p>
          <a:p>
            <a:pPr marL="0" indent="0">
              <a:buNone/>
            </a:pPr>
            <a:endParaRPr lang="en-US" sz="2600" dirty="0">
              <a:latin typeface="Consolas" pitchFamily="49" charset="0"/>
              <a:cs typeface="Consolas" pitchFamily="49" charset="0"/>
            </a:endParaRPr>
          </a:p>
          <a:p>
            <a:pPr marL="0" indent="0">
              <a:buNone/>
            </a:pPr>
            <a:r>
              <a:rPr lang="en-US" sz="2600" dirty="0" err="1">
                <a:latin typeface="Consolas" pitchFamily="49" charset="0"/>
                <a:cs typeface="Consolas" pitchFamily="49" charset="0"/>
              </a:rPr>
              <a:t>printfn</a:t>
            </a:r>
            <a:r>
              <a:rPr lang="en-US" sz="2600" dirty="0">
                <a:latin typeface="Consolas" pitchFamily="49" charset="0"/>
                <a:cs typeface="Consolas" pitchFamily="49" charset="0"/>
              </a:rPr>
              <a:t> </a:t>
            </a:r>
            <a:r>
              <a:rPr lang="en-US" sz="2600" dirty="0">
                <a:solidFill>
                  <a:schemeClr val="accent2"/>
                </a:solidFill>
                <a:latin typeface="Consolas" pitchFamily="49" charset="0"/>
                <a:cs typeface="Consolas" pitchFamily="49" charset="0"/>
              </a:rPr>
              <a:t>"Your lotto numbers have won $%A"</a:t>
            </a:r>
            <a:r>
              <a:rPr lang="en-US" sz="2600" dirty="0">
                <a:latin typeface="Consolas" pitchFamily="49" charset="0"/>
                <a:cs typeface="Consolas" pitchFamily="49" charset="0"/>
              </a:rPr>
              <a:t> (</a:t>
            </a:r>
            <a:r>
              <a:rPr lang="en-US" sz="2600" dirty="0" err="1">
                <a:latin typeface="Consolas" pitchFamily="49" charset="0"/>
                <a:cs typeface="Consolas" pitchFamily="49" charset="0"/>
              </a:rPr>
              <a:t>playLotto</a:t>
            </a:r>
            <a:r>
              <a:rPr lang="en-US" sz="2600" dirty="0">
                <a:latin typeface="Consolas" pitchFamily="49" charset="0"/>
                <a:cs typeface="Consolas" pitchFamily="49" charset="0"/>
              </a:rPr>
              <a:t> (10, 6, 26, 0))</a:t>
            </a:r>
          </a:p>
          <a:p>
            <a:pPr marL="0" indent="0">
              <a:buNone/>
            </a:pPr>
            <a:endParaRPr lang="en-US" dirty="0"/>
          </a:p>
        </p:txBody>
      </p:sp>
    </p:spTree>
    <p:extLst>
      <p:ext uri="{BB962C8B-B14F-4D97-AF65-F5344CB8AC3E}">
        <p14:creationId xmlns:p14="http://schemas.microsoft.com/office/powerpoint/2010/main" val="1051440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t>F# lists are defined using square brackets.</a:t>
            </a:r>
            <a:endParaRPr lang="en-US" dirty="0" smtClean="0"/>
          </a:p>
          <a:p>
            <a:r>
              <a:rPr lang="en-US" dirty="0" smtClean="0"/>
              <a:t>Items </a:t>
            </a:r>
            <a:r>
              <a:rPr lang="en-US" dirty="0"/>
              <a:t>may be pushed onto the front of the list by using the "cons" operator, :: (double colon).</a:t>
            </a:r>
            <a:endParaRPr lang="en-US" dirty="0" smtClean="0"/>
          </a:p>
          <a:p>
            <a:r>
              <a:rPr lang="en-US" dirty="0" smtClean="0"/>
              <a:t>Lists </a:t>
            </a:r>
            <a:r>
              <a:rPr lang="en-US" dirty="0"/>
              <a:t>may be defined inline by separating each member literal with a colon.</a:t>
            </a:r>
            <a:endParaRPr lang="en-US" dirty="0" smtClean="0"/>
          </a:p>
          <a:p>
            <a:r>
              <a:rPr lang="en-US" dirty="0" smtClean="0"/>
              <a:t>Lists </a:t>
            </a:r>
            <a:r>
              <a:rPr lang="en-US" dirty="0"/>
              <a:t>may be concatenated with the @ operator.</a:t>
            </a:r>
            <a:endParaRPr lang="en-US" dirty="0" smtClean="0"/>
          </a:p>
          <a:p>
            <a:endParaRPr lang="en-US" dirty="0"/>
          </a:p>
        </p:txBody>
      </p:sp>
    </p:spTree>
    <p:extLst>
      <p:ext uri="{BB962C8B-B14F-4D97-AF65-F5344CB8AC3E}">
        <p14:creationId xmlns:p14="http://schemas.microsoft.com/office/powerpoint/2010/main" val="603486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7500" lnSpcReduction="20000"/>
          </a:bodyPr>
          <a:lstStyle/>
          <a:p>
            <a:pPr marL="0" indent="0">
              <a:buNone/>
            </a:pPr>
            <a:r>
              <a:rPr lang="en-US" dirty="0">
                <a:latin typeface="Consolas" pitchFamily="49" charset="0"/>
                <a:cs typeface="Consolas" pitchFamily="49" charset="0"/>
              </a:rPr>
              <a:t>// empty list</a:t>
            </a:r>
          </a:p>
          <a:p>
            <a:pPr marL="0" indent="0">
              <a:buNone/>
            </a:pPr>
            <a:r>
              <a:rPr lang="en-US" dirty="0">
                <a:solidFill>
                  <a:schemeClr val="tx2"/>
                </a:solidFill>
                <a:latin typeface="Consolas" pitchFamily="49" charset="0"/>
                <a:cs typeface="Consolas" pitchFamily="49" charset="0"/>
              </a:rPr>
              <a:t>let </a:t>
            </a:r>
            <a:r>
              <a:rPr lang="en-US" dirty="0" err="1">
                <a:latin typeface="Consolas" pitchFamily="49" charset="0"/>
                <a:cs typeface="Consolas" pitchFamily="49" charset="0"/>
              </a:rPr>
              <a:t>emptyList</a:t>
            </a:r>
            <a:r>
              <a:rPr lang="en-US" dirty="0">
                <a:latin typeface="Consolas" pitchFamily="49" charset="0"/>
                <a:cs typeface="Consolas" pitchFamily="49" charset="0"/>
              </a:rPr>
              <a:t> = []</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single item pushed onto the front of a list</a:t>
            </a: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singleItemList</a:t>
            </a: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"item" </a:t>
            </a:r>
            <a:r>
              <a:rPr lang="en-US" dirty="0">
                <a:latin typeface="Consolas" pitchFamily="49" charset="0"/>
                <a:cs typeface="Consolas" pitchFamily="49" charset="0"/>
              </a:rPr>
              <a:t>:: []</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multi-item list declared inline</a:t>
            </a: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multiItemList</a:t>
            </a: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"item1"</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"item2"</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"item3"</a:t>
            </a:r>
            <a:r>
              <a:rPr lang="en-US" dirty="0">
                <a:latin typeface="Consolas" pitchFamily="49" charset="0"/>
                <a:cs typeface="Consolas" pitchFamily="49" charset="0"/>
              </a:rPr>
              <a: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concatenate two lists</a:t>
            </a: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compoundList</a:t>
            </a:r>
            <a:r>
              <a:rPr lang="en-US" dirty="0">
                <a:latin typeface="Consolas" pitchFamily="49" charset="0"/>
                <a:cs typeface="Consolas" pitchFamily="49" charset="0"/>
              </a:rPr>
              <a:t> = </a:t>
            </a:r>
            <a:r>
              <a:rPr lang="en-US" dirty="0" err="1">
                <a:latin typeface="Consolas" pitchFamily="49" charset="0"/>
                <a:cs typeface="Consolas" pitchFamily="49" charset="0"/>
              </a:rPr>
              <a:t>singleItemList</a:t>
            </a:r>
            <a:r>
              <a:rPr lang="en-US" dirty="0">
                <a:latin typeface="Consolas" pitchFamily="49" charset="0"/>
                <a:cs typeface="Consolas" pitchFamily="49" charset="0"/>
              </a:rPr>
              <a:t> @ </a:t>
            </a:r>
            <a:r>
              <a:rPr lang="en-US" dirty="0" err="1">
                <a:latin typeface="Consolas" pitchFamily="49" charset="0"/>
                <a:cs typeface="Consolas" pitchFamily="49" charset="0"/>
              </a:rPr>
              <a:t>multiItemList</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declare and concatenate two lists inline</a:t>
            </a: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compoundList2 = </a:t>
            </a:r>
            <a:r>
              <a:rPr lang="en-US" dirty="0">
                <a:solidFill>
                  <a:schemeClr val="accent2"/>
                </a:solidFill>
                <a:latin typeface="Consolas" pitchFamily="49" charset="0"/>
                <a:cs typeface="Consolas" pitchFamily="49" charset="0"/>
              </a:rPr>
              <a:t>"item"</a:t>
            </a:r>
            <a:r>
              <a:rPr lang="en-US" dirty="0">
                <a:latin typeface="Consolas" pitchFamily="49" charset="0"/>
                <a:cs typeface="Consolas" pitchFamily="49" charset="0"/>
              </a:rPr>
              <a:t> :: [] @ [</a:t>
            </a:r>
            <a:r>
              <a:rPr lang="en-US" dirty="0">
                <a:solidFill>
                  <a:schemeClr val="accent2"/>
                </a:solidFill>
                <a:latin typeface="Consolas" pitchFamily="49" charset="0"/>
                <a:cs typeface="Consolas" pitchFamily="49" charset="0"/>
              </a:rPr>
              <a:t>"item1"</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"item2"</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"item3"</a:t>
            </a:r>
            <a:r>
              <a:rPr lang="en-US" dirty="0">
                <a:latin typeface="Consolas" pitchFamily="49" charset="0"/>
                <a:cs typeface="Consolas" pitchFamily="49" charset="0"/>
              </a:rPr>
              <a:t>]</a:t>
            </a:r>
          </a:p>
          <a:p>
            <a:pPr marL="0" indent="0">
              <a:buNone/>
            </a:pPr>
            <a:endParaRPr lang="en-US" dirty="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emptyList</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 </a:t>
            </a:r>
            <a:r>
              <a:rPr lang="en-US" dirty="0" err="1">
                <a:latin typeface="Consolas" pitchFamily="49" charset="0"/>
                <a:cs typeface="Consolas" pitchFamily="49" charset="0"/>
              </a:rPr>
              <a:t>singleItemList</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//["item"]</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multiItemList</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//["item1"; "item2"; "item3"]</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compoundList</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a:t>
            </a:r>
            <a:r>
              <a:rPr lang="en-US" dirty="0" smtClean="0">
                <a:solidFill>
                  <a:schemeClr val="accent3"/>
                </a:solidFill>
                <a:latin typeface="Consolas" pitchFamily="49" charset="0"/>
                <a:cs typeface="Consolas" pitchFamily="49" charset="0"/>
              </a:rPr>
              <a:t>item"; </a:t>
            </a:r>
            <a:r>
              <a:rPr lang="en-US" dirty="0">
                <a:solidFill>
                  <a:schemeClr val="accent3"/>
                </a:solidFill>
                <a:latin typeface="Consolas" pitchFamily="49" charset="0"/>
                <a:cs typeface="Consolas" pitchFamily="49" charset="0"/>
              </a:rPr>
              <a:t>"item1"; "item2"; "item3"]</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compoundList2      </a:t>
            </a:r>
            <a:r>
              <a:rPr lang="en-US" dirty="0">
                <a:solidFill>
                  <a:schemeClr val="accent3"/>
                </a:solidFill>
                <a:latin typeface="Consolas" pitchFamily="49" charset="0"/>
                <a:cs typeface="Consolas" pitchFamily="49" charset="0"/>
              </a:rPr>
              <a:t>//["</a:t>
            </a:r>
            <a:r>
              <a:rPr lang="en-US" dirty="0" smtClean="0">
                <a:solidFill>
                  <a:schemeClr val="accent3"/>
                </a:solidFill>
                <a:latin typeface="Consolas" pitchFamily="49" charset="0"/>
                <a:cs typeface="Consolas" pitchFamily="49" charset="0"/>
              </a:rPr>
              <a:t>item"; </a:t>
            </a:r>
            <a:r>
              <a:rPr lang="en-US" dirty="0">
                <a:solidFill>
                  <a:schemeClr val="accent3"/>
                </a:solidFill>
                <a:latin typeface="Consolas" pitchFamily="49" charset="0"/>
                <a:cs typeface="Consolas" pitchFamily="49" charset="0"/>
              </a:rPr>
              <a:t>"item1"; "item2"; "item3"]</a:t>
            </a:r>
          </a:p>
        </p:txBody>
      </p:sp>
    </p:spTree>
    <p:extLst>
      <p:ext uri="{BB962C8B-B14F-4D97-AF65-F5344CB8AC3E}">
        <p14:creationId xmlns:p14="http://schemas.microsoft.com/office/powerpoint/2010/main" val="70497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"Programs that are written in the functional style tend to be written as a series of transformations applied to the input data." -- Robert Pickering, </a:t>
            </a:r>
            <a:r>
              <a:rPr lang="en-US" i="1" dirty="0"/>
              <a:t>Beginning F#</a:t>
            </a:r>
            <a:r>
              <a:rPr lang="en-US" dirty="0"/>
              <a:t> (p. 31)</a:t>
            </a:r>
            <a:r>
              <a:rPr lang="en-US" dirty="0" smtClean="0"/>
              <a:t> </a:t>
            </a:r>
          </a:p>
          <a:p>
            <a:endParaRPr lang="en-US" dirty="0"/>
          </a:p>
        </p:txBody>
      </p:sp>
    </p:spTree>
    <p:extLst>
      <p:ext uri="{BB962C8B-B14F-4D97-AF65-F5344CB8AC3E}">
        <p14:creationId xmlns:p14="http://schemas.microsoft.com/office/powerpoint/2010/main" val="4285596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F# lists must contain items of the same type.</a:t>
            </a:r>
            <a:endParaRPr lang="en-US" dirty="0" smtClean="0"/>
          </a:p>
          <a:p>
            <a:r>
              <a:rPr lang="en-US" dirty="0" smtClean="0"/>
              <a:t>F</a:t>
            </a:r>
            <a:r>
              <a:rPr lang="en-US" dirty="0"/>
              <a:t># lists are immutable; functions do not alter lists, but create new lists when transformations are applied.</a:t>
            </a:r>
            <a:endParaRPr lang="en-US" dirty="0" smtClean="0"/>
          </a:p>
          <a:p>
            <a:r>
              <a:rPr lang="en-US" dirty="0" smtClean="0"/>
              <a:t>A </a:t>
            </a:r>
            <a:r>
              <a:rPr lang="en-US" dirty="0"/>
              <a:t>typical pattern for working with a list is to pass it to a recursive function, which applies some pattern matching to the first item (head) of the list, and then passes the remaining elements in the list (tail) to itself to continue matching.  The "cons" operator is used to "pop" the first element from the list.</a:t>
            </a:r>
            <a:endParaRPr lang="en-US" dirty="0" smtClean="0"/>
          </a:p>
          <a:p>
            <a:endParaRPr lang="en-US" dirty="0"/>
          </a:p>
        </p:txBody>
      </p:sp>
    </p:spTree>
    <p:extLst>
      <p:ext uri="{BB962C8B-B14F-4D97-AF65-F5344CB8AC3E}">
        <p14:creationId xmlns:p14="http://schemas.microsoft.com/office/powerpoint/2010/main" val="3774394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800" dirty="0">
                <a:solidFill>
                  <a:schemeClr val="tx2"/>
                </a:solidFill>
                <a:latin typeface="Consolas" pitchFamily="49" charset="0"/>
                <a:cs typeface="Consolas" pitchFamily="49" charset="0"/>
              </a:rPr>
              <a:t>let</a:t>
            </a:r>
            <a:r>
              <a:rPr lang="en-US" sz="2800" dirty="0">
                <a:latin typeface="Consolas" pitchFamily="49" charset="0"/>
                <a:cs typeface="Consolas" pitchFamily="49" charset="0"/>
              </a:rPr>
              <a:t> </a:t>
            </a:r>
            <a:r>
              <a:rPr lang="en-US" sz="2800" dirty="0" err="1">
                <a:latin typeface="Consolas" pitchFamily="49" charset="0"/>
                <a:cs typeface="Consolas" pitchFamily="49" charset="0"/>
              </a:rPr>
              <a:t>theList</a:t>
            </a:r>
            <a:r>
              <a:rPr lang="en-US" sz="2800" dirty="0">
                <a:latin typeface="Consolas" pitchFamily="49" charset="0"/>
                <a:cs typeface="Consolas" pitchFamily="49" charset="0"/>
              </a:rPr>
              <a:t> = [</a:t>
            </a:r>
            <a:r>
              <a:rPr lang="en-US" sz="2800" dirty="0">
                <a:solidFill>
                  <a:schemeClr val="accent2"/>
                </a:solidFill>
                <a:latin typeface="Consolas" pitchFamily="49" charset="0"/>
                <a:cs typeface="Consolas" pitchFamily="49" charset="0"/>
              </a:rPr>
              <a:t>"backwards."</a:t>
            </a:r>
            <a:r>
              <a:rPr lang="en-US" sz="2800" dirty="0">
                <a:latin typeface="Consolas" pitchFamily="49" charset="0"/>
                <a:cs typeface="Consolas" pitchFamily="49" charset="0"/>
              </a:rPr>
              <a:t>; </a:t>
            </a:r>
            <a:r>
              <a:rPr lang="en-US" sz="2800" dirty="0">
                <a:solidFill>
                  <a:schemeClr val="accent2"/>
                </a:solidFill>
                <a:latin typeface="Consolas" pitchFamily="49" charset="0"/>
                <a:cs typeface="Consolas" pitchFamily="49" charset="0"/>
              </a:rPr>
              <a:t>"is"</a:t>
            </a:r>
            <a:r>
              <a:rPr lang="en-US" sz="2800" dirty="0">
                <a:latin typeface="Consolas" pitchFamily="49" charset="0"/>
                <a:cs typeface="Consolas" pitchFamily="49" charset="0"/>
              </a:rPr>
              <a:t>; </a:t>
            </a:r>
            <a:r>
              <a:rPr lang="en-US" sz="2800" dirty="0">
                <a:solidFill>
                  <a:schemeClr val="accent2"/>
                </a:solidFill>
                <a:latin typeface="Consolas" pitchFamily="49" charset="0"/>
                <a:cs typeface="Consolas" pitchFamily="49" charset="0"/>
              </a:rPr>
              <a:t>"sentence"</a:t>
            </a:r>
            <a:r>
              <a:rPr lang="en-US" sz="2800" dirty="0">
                <a:latin typeface="Consolas" pitchFamily="49" charset="0"/>
                <a:cs typeface="Consolas" pitchFamily="49" charset="0"/>
              </a:rPr>
              <a:t>; </a:t>
            </a:r>
            <a:r>
              <a:rPr lang="en-US" sz="2800" dirty="0">
                <a:solidFill>
                  <a:schemeClr val="accent2"/>
                </a:solidFill>
                <a:latin typeface="Consolas" pitchFamily="49" charset="0"/>
                <a:cs typeface="Consolas" pitchFamily="49" charset="0"/>
              </a:rPr>
              <a:t>"This"</a:t>
            </a:r>
            <a:r>
              <a:rPr lang="en-US" sz="2800" dirty="0">
                <a:latin typeface="Consolas" pitchFamily="49" charset="0"/>
                <a:cs typeface="Consolas" pitchFamily="49" charset="0"/>
              </a:rPr>
              <a:t>]</a:t>
            </a:r>
          </a:p>
          <a:p>
            <a:pPr marL="0" indent="0">
              <a:buNone/>
            </a:pPr>
            <a:endParaRPr lang="en-US" sz="2800" dirty="0">
              <a:latin typeface="Consolas" pitchFamily="49" charset="0"/>
              <a:cs typeface="Consolas" pitchFamily="49" charset="0"/>
            </a:endParaRPr>
          </a:p>
          <a:p>
            <a:pPr marL="0" indent="0">
              <a:buNone/>
            </a:pPr>
            <a:r>
              <a:rPr lang="en-US" sz="2800" dirty="0">
                <a:solidFill>
                  <a:schemeClr val="tx2"/>
                </a:solidFill>
                <a:latin typeface="Consolas" pitchFamily="49" charset="0"/>
                <a:cs typeface="Consolas" pitchFamily="49" charset="0"/>
              </a:rPr>
              <a:t>let rec </a:t>
            </a:r>
            <a:r>
              <a:rPr lang="en-US" sz="2800" dirty="0">
                <a:latin typeface="Consolas" pitchFamily="49" charset="0"/>
                <a:cs typeface="Consolas" pitchFamily="49" charset="0"/>
              </a:rPr>
              <a:t>invert </a:t>
            </a:r>
            <a:r>
              <a:rPr lang="en-US" sz="2800" dirty="0" err="1">
                <a:latin typeface="Consolas" pitchFamily="49" charset="0"/>
                <a:cs typeface="Consolas" pitchFamily="49" charset="0"/>
              </a:rPr>
              <a:t>backwardsList</a:t>
            </a:r>
            <a:r>
              <a:rPr lang="en-US" sz="2800" dirty="0">
                <a:latin typeface="Consolas" pitchFamily="49" charset="0"/>
                <a:cs typeface="Consolas" pitchFamily="49" charset="0"/>
              </a:rPr>
              <a:t> = </a:t>
            </a:r>
          </a:p>
          <a:p>
            <a:pPr marL="0" indent="0">
              <a:buNone/>
            </a:pPr>
            <a:r>
              <a:rPr lang="en-US" sz="2800" dirty="0">
                <a:latin typeface="Consolas" pitchFamily="49" charset="0"/>
                <a:cs typeface="Consolas" pitchFamily="49" charset="0"/>
              </a:rPr>
              <a:t>    </a:t>
            </a:r>
            <a:r>
              <a:rPr lang="en-US" sz="2800" dirty="0">
                <a:solidFill>
                  <a:schemeClr val="tx2"/>
                </a:solidFill>
                <a:latin typeface="Consolas" pitchFamily="49" charset="0"/>
                <a:cs typeface="Consolas" pitchFamily="49" charset="0"/>
              </a:rPr>
              <a:t>match</a:t>
            </a:r>
            <a:r>
              <a:rPr lang="en-US" sz="2800" dirty="0">
                <a:latin typeface="Consolas" pitchFamily="49" charset="0"/>
                <a:cs typeface="Consolas" pitchFamily="49" charset="0"/>
              </a:rPr>
              <a:t> </a:t>
            </a:r>
            <a:r>
              <a:rPr lang="en-US" sz="2800" dirty="0" err="1">
                <a:latin typeface="Consolas" pitchFamily="49" charset="0"/>
                <a:cs typeface="Consolas" pitchFamily="49" charset="0"/>
              </a:rPr>
              <a:t>backwardsList</a:t>
            </a:r>
            <a:r>
              <a:rPr lang="en-US" sz="2800" dirty="0">
                <a:latin typeface="Consolas" pitchFamily="49" charset="0"/>
                <a:cs typeface="Consolas" pitchFamily="49" charset="0"/>
              </a:rPr>
              <a:t> </a:t>
            </a:r>
            <a:r>
              <a:rPr lang="en-US" sz="2800" dirty="0">
                <a:solidFill>
                  <a:schemeClr val="tx2"/>
                </a:solidFill>
                <a:latin typeface="Consolas" pitchFamily="49" charset="0"/>
                <a:cs typeface="Consolas" pitchFamily="49" charset="0"/>
              </a:rPr>
              <a:t>with</a:t>
            </a:r>
          </a:p>
          <a:p>
            <a:pPr marL="0" indent="0">
              <a:buNone/>
            </a:pPr>
            <a:r>
              <a:rPr lang="en-US" sz="2800" dirty="0">
                <a:latin typeface="Consolas" pitchFamily="49" charset="0"/>
                <a:cs typeface="Consolas" pitchFamily="49" charset="0"/>
              </a:rPr>
              <a:t>    | head :: tail -&gt; (invert tail) + " " + </a:t>
            </a:r>
            <a:r>
              <a:rPr lang="en-US" sz="2800" dirty="0" smtClean="0">
                <a:latin typeface="Consolas" pitchFamily="49" charset="0"/>
                <a:cs typeface="Consolas" pitchFamily="49" charset="0"/>
              </a:rPr>
              <a:t>head</a:t>
            </a:r>
            <a:endParaRPr lang="en-US" sz="2800" dirty="0">
              <a:latin typeface="Consolas" pitchFamily="49" charset="0"/>
              <a:cs typeface="Consolas" pitchFamily="49" charset="0"/>
            </a:endParaRPr>
          </a:p>
          <a:p>
            <a:pPr marL="0" indent="0">
              <a:buNone/>
            </a:pPr>
            <a:r>
              <a:rPr lang="en-US" sz="2800" dirty="0">
                <a:latin typeface="Consolas" pitchFamily="49" charset="0"/>
                <a:cs typeface="Consolas" pitchFamily="49" charset="0"/>
              </a:rPr>
              <a:t>    | [] -&gt; ""</a:t>
            </a:r>
          </a:p>
          <a:p>
            <a:pPr marL="0" indent="0">
              <a:buNone/>
            </a:pPr>
            <a:endParaRPr lang="en-US" sz="2800" dirty="0">
              <a:latin typeface="Consolas" pitchFamily="49" charset="0"/>
              <a:cs typeface="Consolas" pitchFamily="49" charset="0"/>
            </a:endParaRPr>
          </a:p>
          <a:p>
            <a:pPr marL="0" indent="0">
              <a:buNone/>
            </a:pPr>
            <a:r>
              <a:rPr lang="en-US" sz="2800" dirty="0" err="1">
                <a:latin typeface="Consolas" pitchFamily="49" charset="0"/>
                <a:cs typeface="Consolas" pitchFamily="49" charset="0"/>
              </a:rPr>
              <a:t>printfn</a:t>
            </a:r>
            <a:r>
              <a:rPr lang="en-US" sz="2800" dirty="0">
                <a:latin typeface="Consolas" pitchFamily="49" charset="0"/>
                <a:cs typeface="Consolas" pitchFamily="49" charset="0"/>
              </a:rPr>
              <a:t> </a:t>
            </a:r>
            <a:r>
              <a:rPr lang="en-US" sz="2800" dirty="0">
                <a:solidFill>
                  <a:schemeClr val="accent2"/>
                </a:solidFill>
                <a:latin typeface="Consolas" pitchFamily="49" charset="0"/>
                <a:cs typeface="Consolas" pitchFamily="49" charset="0"/>
              </a:rPr>
              <a:t>"%A"</a:t>
            </a:r>
            <a:r>
              <a:rPr lang="en-US" sz="2800" dirty="0">
                <a:latin typeface="Consolas" pitchFamily="49" charset="0"/>
                <a:cs typeface="Consolas" pitchFamily="49" charset="0"/>
              </a:rPr>
              <a:t> (invert </a:t>
            </a:r>
            <a:r>
              <a:rPr lang="en-US" sz="2800" dirty="0" err="1">
                <a:latin typeface="Consolas" pitchFamily="49" charset="0"/>
                <a:cs typeface="Consolas" pitchFamily="49" charset="0"/>
              </a:rPr>
              <a:t>theList</a:t>
            </a:r>
            <a:r>
              <a:rPr lang="en-US" sz="2800" dirty="0">
                <a:latin typeface="Consolas" pitchFamily="49" charset="0"/>
                <a:cs typeface="Consolas" pitchFamily="49" charset="0"/>
              </a:rPr>
              <a:t>) </a:t>
            </a:r>
            <a:r>
              <a:rPr lang="en-US" sz="2800" dirty="0">
                <a:solidFill>
                  <a:schemeClr val="accent3"/>
                </a:solidFill>
                <a:latin typeface="Consolas" pitchFamily="49" charset="0"/>
                <a:cs typeface="Consolas" pitchFamily="49" charset="0"/>
              </a:rPr>
              <a:t>// "This sentence is backwards."</a:t>
            </a:r>
          </a:p>
          <a:p>
            <a:endParaRPr lang="en-US" dirty="0"/>
          </a:p>
        </p:txBody>
      </p:sp>
    </p:spTree>
    <p:extLst>
      <p:ext uri="{BB962C8B-B14F-4D97-AF65-F5344CB8AC3E}">
        <p14:creationId xmlns:p14="http://schemas.microsoft.com/office/powerpoint/2010/main" val="3374400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"map" function applies a transformation (in the form of a function argument) to each item in a list.</a:t>
            </a:r>
            <a:r>
              <a:rPr lang="en-US" dirty="0" smtClean="0"/>
              <a:t> </a:t>
            </a:r>
          </a:p>
          <a:p>
            <a:pPr marL="0" indent="0">
              <a:buNone/>
            </a:pPr>
            <a:endParaRPr lang="en-US" dirty="0"/>
          </a:p>
          <a:p>
            <a:pPr marL="0" indent="0">
              <a:buNone/>
            </a:pPr>
            <a:r>
              <a:rPr lang="en-US" dirty="0">
                <a:solidFill>
                  <a:schemeClr val="tx2"/>
                </a:solidFill>
              </a:rPr>
              <a:t>let</a:t>
            </a:r>
            <a:r>
              <a:rPr lang="en-US" dirty="0"/>
              <a:t> numbers = [1; 2; 3; 4]</a:t>
            </a:r>
          </a:p>
          <a:p>
            <a:pPr marL="0" indent="0">
              <a:buNone/>
            </a:pPr>
            <a:endParaRPr lang="en-US" dirty="0"/>
          </a:p>
          <a:p>
            <a:pPr marL="0" indent="0">
              <a:buNone/>
            </a:pPr>
            <a:r>
              <a:rPr lang="en-US" dirty="0">
                <a:solidFill>
                  <a:schemeClr val="tx2"/>
                </a:solidFill>
              </a:rPr>
              <a:t>let</a:t>
            </a:r>
            <a:r>
              <a:rPr lang="en-US" dirty="0"/>
              <a:t> incremented = </a:t>
            </a:r>
            <a:r>
              <a:rPr lang="en-US" dirty="0" err="1"/>
              <a:t>List.map</a:t>
            </a:r>
            <a:r>
              <a:rPr lang="en-US" dirty="0"/>
              <a:t> ((+) 1) numbers</a:t>
            </a:r>
          </a:p>
          <a:p>
            <a:pPr marL="0" indent="0">
              <a:buNone/>
            </a:pPr>
            <a:endParaRPr lang="en-US" dirty="0"/>
          </a:p>
          <a:p>
            <a:pPr marL="0" indent="0">
              <a:buNone/>
            </a:pPr>
            <a:r>
              <a:rPr lang="en-US" dirty="0" err="1"/>
              <a:t>printfn</a:t>
            </a:r>
            <a:r>
              <a:rPr lang="en-US" dirty="0"/>
              <a:t> </a:t>
            </a:r>
            <a:r>
              <a:rPr lang="en-US" dirty="0">
                <a:solidFill>
                  <a:schemeClr val="accent2"/>
                </a:solidFill>
              </a:rPr>
              <a:t>"%A"</a:t>
            </a:r>
            <a:r>
              <a:rPr lang="en-US" dirty="0"/>
              <a:t> incremented // [2; 3; 4; 5]</a:t>
            </a:r>
          </a:p>
          <a:p>
            <a:pPr marL="0" indent="0">
              <a:buNone/>
            </a:pPr>
            <a:endParaRPr lang="en-US" dirty="0"/>
          </a:p>
        </p:txBody>
      </p:sp>
    </p:spTree>
    <p:extLst>
      <p:ext uri="{BB962C8B-B14F-4D97-AF65-F5344CB8AC3E}">
        <p14:creationId xmlns:p14="http://schemas.microsoft.com/office/powerpoint/2010/main" val="214443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Lists or sequences (equivalent to </a:t>
            </a:r>
            <a:r>
              <a:rPr lang="en-US" dirty="0" err="1"/>
              <a:t>IEnumerable</a:t>
            </a:r>
            <a:r>
              <a:rPr lang="en-US" dirty="0"/>
              <a:t>&lt;T&gt;) may be constructed using "comprehension", which is shorthand notation for specifying a range of values to be used in collection population.  It is denoted by placing two periods between initial and ending items in a list to expand the range.  </a:t>
            </a:r>
            <a:endParaRPr lang="en-US" dirty="0" smtClean="0"/>
          </a:p>
          <a:p>
            <a:r>
              <a:rPr lang="en-US" dirty="0" smtClean="0"/>
              <a:t>For </a:t>
            </a:r>
            <a:r>
              <a:rPr lang="en-US" dirty="0"/>
              <a:t>numeric collections, a step value may be placed between the initial and ending items, preceded and followed by double periods.</a:t>
            </a:r>
            <a:endParaRPr lang="en-US" dirty="0" smtClean="0"/>
          </a:p>
          <a:p>
            <a:endParaRPr lang="en-US" dirty="0"/>
          </a:p>
        </p:txBody>
      </p:sp>
    </p:spTree>
    <p:extLst>
      <p:ext uri="{BB962C8B-B14F-4D97-AF65-F5344CB8AC3E}">
        <p14:creationId xmlns:p14="http://schemas.microsoft.com/office/powerpoint/2010/main" val="1447707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dirty="0">
                <a:latin typeface="Consolas" pitchFamily="49" charset="0"/>
                <a:cs typeface="Consolas" pitchFamily="49" charset="0"/>
              </a:rPr>
              <a:t>let numbers = [0 .. 9]</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let</a:t>
            </a:r>
            <a:r>
              <a:rPr lang="en-US" dirty="0" smtClean="0">
                <a:latin typeface="Consolas" pitchFamily="49" charset="0"/>
                <a:cs typeface="Consolas" pitchFamily="49" charset="0"/>
              </a:rPr>
              <a:t> </a:t>
            </a:r>
            <a:r>
              <a:rPr lang="en-US" dirty="0">
                <a:latin typeface="Consolas" pitchFamily="49" charset="0"/>
                <a:cs typeface="Consolas" pitchFamily="49" charset="0"/>
              </a:rPr>
              <a:t>alpha = [</a:t>
            </a:r>
            <a:r>
              <a:rPr lang="en-US" dirty="0">
                <a:solidFill>
                  <a:schemeClr val="accent2"/>
                </a:solidFill>
                <a:latin typeface="Consolas" pitchFamily="49" charset="0"/>
                <a:cs typeface="Consolas" pitchFamily="49" charset="0"/>
              </a:rPr>
              <a:t>'A'</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smtClean="0">
                <a:latin typeface="Consolas" pitchFamily="49" charset="0"/>
                <a:cs typeface="Consolas" pitchFamily="49" charset="0"/>
              </a:rPr>
              <a:t> </a:t>
            </a:r>
            <a:r>
              <a:rPr lang="en-US" dirty="0">
                <a:solidFill>
                  <a:schemeClr val="accent2"/>
                </a:solidFill>
                <a:latin typeface="Consolas" pitchFamily="49" charset="0"/>
                <a:cs typeface="Consolas" pitchFamily="49" charset="0"/>
              </a:rPr>
              <a:t>'Z'</a:t>
            </a:r>
            <a:r>
              <a:rPr lang="en-US" dirty="0">
                <a:latin typeface="Consolas" pitchFamily="49" charset="0"/>
                <a:cs typeface="Consolas" pitchFamily="49" charset="0"/>
              </a:rPr>
              <a:t>]</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let</a:t>
            </a:r>
            <a:r>
              <a:rPr lang="en-US" dirty="0" smtClean="0">
                <a:latin typeface="Consolas" pitchFamily="49" charset="0"/>
                <a:cs typeface="Consolas" pitchFamily="49" charset="0"/>
              </a:rPr>
              <a:t> </a:t>
            </a:r>
            <a:r>
              <a:rPr lang="en-US" dirty="0" err="1">
                <a:latin typeface="Consolas" pitchFamily="49" charset="0"/>
                <a:cs typeface="Consolas" pitchFamily="49" charset="0"/>
              </a:rPr>
              <a:t>everyOtherNumber</a:t>
            </a:r>
            <a:r>
              <a:rPr lang="en-US" dirty="0">
                <a:latin typeface="Consolas" pitchFamily="49" charset="0"/>
                <a:cs typeface="Consolas" pitchFamily="49" charset="0"/>
              </a:rPr>
              <a:t> = [0 .. 2 .. 30]</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r>
            <a:br>
              <a:rPr lang="en-US" dirty="0">
                <a:latin typeface="Consolas" pitchFamily="49" charset="0"/>
                <a:cs typeface="Consolas" pitchFamily="49" charset="0"/>
              </a:rPr>
            </a:br>
            <a:endParaRPr lang="en-US" dirty="0" smtClean="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smtClean="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smtClean="0">
                <a:latin typeface="Consolas" pitchFamily="49" charset="0"/>
                <a:cs typeface="Consolas" pitchFamily="49" charset="0"/>
              </a:rPr>
              <a:t> </a:t>
            </a:r>
            <a:r>
              <a:rPr lang="en-US" dirty="0">
                <a:latin typeface="Consolas" pitchFamily="49" charset="0"/>
                <a:cs typeface="Consolas" pitchFamily="49" charset="0"/>
              </a:rPr>
              <a:t>numbers</a:t>
            </a:r>
            <a:r>
              <a:rPr lang="en-US" dirty="0" smtClean="0">
                <a:latin typeface="Consolas" pitchFamily="49" charset="0"/>
                <a:cs typeface="Consolas" pitchFamily="49" charset="0"/>
              </a:rPr>
              <a:t> </a:t>
            </a:r>
            <a:r>
              <a:rPr lang="en-US" dirty="0">
                <a:solidFill>
                  <a:schemeClr val="accent3"/>
                </a:solidFill>
                <a:latin typeface="Consolas" pitchFamily="49" charset="0"/>
                <a:cs typeface="Consolas" pitchFamily="49" charset="0"/>
              </a:rPr>
              <a:t>// [0; 1; 2; 3; 4; 5; 6; 7; 8; 9</a:t>
            </a:r>
            <a:r>
              <a:rPr lang="en-US" dirty="0" smtClean="0">
                <a:solidFill>
                  <a:schemeClr val="accent3"/>
                </a:solidFill>
                <a:latin typeface="Consolas" pitchFamily="49" charset="0"/>
                <a:cs typeface="Consolas" pitchFamily="49" charset="0"/>
              </a:rPr>
              <a:t>]</a:t>
            </a:r>
          </a:p>
          <a:p>
            <a:pPr marL="0" indent="0">
              <a:buNone/>
            </a:pPr>
            <a:endParaRPr lang="en-US" dirty="0" smtClean="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smtClean="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smtClean="0">
                <a:latin typeface="Consolas" pitchFamily="49" charset="0"/>
                <a:cs typeface="Consolas" pitchFamily="49" charset="0"/>
              </a:rPr>
              <a:t> </a:t>
            </a:r>
            <a:r>
              <a:rPr lang="en-US" dirty="0">
                <a:latin typeface="Consolas" pitchFamily="49" charset="0"/>
                <a:cs typeface="Consolas" pitchFamily="49" charset="0"/>
              </a:rPr>
              <a:t>alpha</a:t>
            </a:r>
            <a:r>
              <a:rPr lang="en-US" dirty="0" smtClean="0">
                <a:latin typeface="Consolas" pitchFamily="49" charset="0"/>
                <a:cs typeface="Consolas" pitchFamily="49" charset="0"/>
              </a:rPr>
              <a:t> </a:t>
            </a:r>
            <a:r>
              <a:rPr lang="en-US" dirty="0">
                <a:solidFill>
                  <a:schemeClr val="accent3"/>
                </a:solidFill>
                <a:latin typeface="Consolas" pitchFamily="49" charset="0"/>
                <a:cs typeface="Consolas" pitchFamily="49" charset="0"/>
              </a:rPr>
              <a:t>// ['A'; 'B'; 'C'; ... 'X'; 'Y'; 'Z</a:t>
            </a:r>
            <a:r>
              <a:rPr lang="en-US" dirty="0" smtClean="0">
                <a:solidFill>
                  <a:schemeClr val="accent3"/>
                </a:solidFill>
                <a:latin typeface="Consolas" pitchFamily="49" charset="0"/>
                <a:cs typeface="Consolas" pitchFamily="49" charset="0"/>
              </a:rPr>
              <a:t>']</a:t>
            </a:r>
          </a:p>
          <a:p>
            <a:pPr marL="0" indent="0">
              <a:buNone/>
            </a:pPr>
            <a:endParaRPr lang="en-US" dirty="0" smtClean="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smtClean="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smtClean="0">
                <a:latin typeface="Consolas" pitchFamily="49" charset="0"/>
                <a:cs typeface="Consolas" pitchFamily="49" charset="0"/>
              </a:rPr>
              <a:t> </a:t>
            </a:r>
            <a:r>
              <a:rPr lang="en-US" dirty="0" err="1">
                <a:latin typeface="Consolas" pitchFamily="49" charset="0"/>
                <a:cs typeface="Consolas" pitchFamily="49" charset="0"/>
              </a:rPr>
              <a:t>everyOtherNumber</a:t>
            </a:r>
            <a:r>
              <a:rPr lang="en-US" dirty="0" smtClean="0">
                <a:latin typeface="Consolas" pitchFamily="49" charset="0"/>
                <a:cs typeface="Consolas" pitchFamily="49" charset="0"/>
              </a:rPr>
              <a:t> </a:t>
            </a:r>
            <a:r>
              <a:rPr lang="en-US" dirty="0">
                <a:solidFill>
                  <a:schemeClr val="accent3"/>
                </a:solidFill>
                <a:latin typeface="Consolas" pitchFamily="49" charset="0"/>
                <a:cs typeface="Consolas" pitchFamily="49" charset="0"/>
              </a:rPr>
              <a:t>// [0; 2; 4; 6; 8; 10; 12; 14; 16; 18; 20; 22; 24; 26; 28; 30]</a:t>
            </a:r>
            <a:endParaRPr lang="en-US" dirty="0" smtClean="0">
              <a:solidFill>
                <a:schemeClr val="accent3"/>
              </a:solidFill>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912909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Negative </a:t>
            </a:r>
            <a:r>
              <a:rPr lang="en-US" dirty="0"/>
              <a:t>step values may be used to indicate that list items should be decremented, as long as the ending value is less than the starting value.</a:t>
            </a:r>
            <a:endParaRPr lang="en-US" dirty="0" smtClean="0"/>
          </a:p>
          <a:p>
            <a:r>
              <a:rPr lang="en-US" dirty="0" smtClean="0"/>
              <a:t>Comprehensions </a:t>
            </a:r>
            <a:r>
              <a:rPr lang="en-US" dirty="0"/>
              <a:t>may be used in "for" loops.</a:t>
            </a:r>
            <a:endParaRPr lang="en-US" dirty="0" smtClean="0"/>
          </a:p>
          <a:p>
            <a:pPr lvl="1"/>
            <a:r>
              <a:rPr lang="en-US" dirty="0" smtClean="0"/>
              <a:t>for </a:t>
            </a:r>
            <a:r>
              <a:rPr lang="en-US" dirty="0"/>
              <a:t>i in 0 .. 10 do ...</a:t>
            </a:r>
            <a:endParaRPr lang="en-US" dirty="0" smtClean="0"/>
          </a:p>
          <a:p>
            <a:r>
              <a:rPr lang="en-US" dirty="0" smtClean="0"/>
              <a:t>The </a:t>
            </a:r>
            <a:r>
              <a:rPr lang="en-US" dirty="0"/>
              <a:t>"yield" keyword may be used to further filter values from a comprehension.</a:t>
            </a:r>
            <a:endParaRPr lang="en-US" dirty="0" smtClean="0"/>
          </a:p>
          <a:p>
            <a:endParaRPr lang="en-US" dirty="0" smtClean="0"/>
          </a:p>
          <a:p>
            <a:pPr marL="0" indent="0">
              <a:buNone/>
            </a:pPr>
            <a:r>
              <a:rPr lang="en-US" sz="2600" dirty="0">
                <a:solidFill>
                  <a:schemeClr val="tx2"/>
                </a:solidFill>
                <a:latin typeface="Consolas" pitchFamily="49" charset="0"/>
                <a:cs typeface="Consolas" pitchFamily="49" charset="0"/>
              </a:rPr>
              <a:t>let</a:t>
            </a:r>
            <a:r>
              <a:rPr lang="en-US" sz="2600" dirty="0">
                <a:latin typeface="Consolas" pitchFamily="49" charset="0"/>
                <a:cs typeface="Consolas" pitchFamily="49" charset="0"/>
              </a:rPr>
              <a:t> </a:t>
            </a:r>
            <a:r>
              <a:rPr lang="en-US" sz="2600" dirty="0" err="1">
                <a:latin typeface="Consolas" pitchFamily="49" charset="0"/>
                <a:cs typeface="Consolas" pitchFamily="49" charset="0"/>
              </a:rPr>
              <a:t>timesTwo</a:t>
            </a:r>
            <a:r>
              <a:rPr lang="en-US" sz="2600" dirty="0">
                <a:latin typeface="Consolas" pitchFamily="49" charset="0"/>
                <a:cs typeface="Consolas" pitchFamily="49" charset="0"/>
              </a:rPr>
              <a:t> = [ </a:t>
            </a:r>
            <a:r>
              <a:rPr lang="en-US" sz="2600" dirty="0">
                <a:solidFill>
                  <a:schemeClr val="tx2"/>
                </a:solidFill>
                <a:latin typeface="Consolas" pitchFamily="49" charset="0"/>
                <a:cs typeface="Consolas" pitchFamily="49" charset="0"/>
              </a:rPr>
              <a:t>for</a:t>
            </a:r>
            <a:r>
              <a:rPr lang="en-US" sz="2600" dirty="0">
                <a:latin typeface="Consolas" pitchFamily="49" charset="0"/>
                <a:cs typeface="Consolas" pitchFamily="49" charset="0"/>
              </a:rPr>
              <a:t> i </a:t>
            </a:r>
            <a:r>
              <a:rPr lang="en-US" sz="2600" dirty="0">
                <a:solidFill>
                  <a:schemeClr val="tx2"/>
                </a:solidFill>
                <a:latin typeface="Consolas" pitchFamily="49" charset="0"/>
                <a:cs typeface="Consolas" pitchFamily="49" charset="0"/>
              </a:rPr>
              <a:t>in</a:t>
            </a:r>
            <a:r>
              <a:rPr lang="en-US" sz="2600" dirty="0">
                <a:latin typeface="Consolas" pitchFamily="49" charset="0"/>
                <a:cs typeface="Consolas" pitchFamily="49" charset="0"/>
              </a:rPr>
              <a:t> 0 .. 10 </a:t>
            </a:r>
            <a:r>
              <a:rPr lang="en-US" sz="2600" dirty="0">
                <a:solidFill>
                  <a:schemeClr val="tx2"/>
                </a:solidFill>
                <a:latin typeface="Consolas" pitchFamily="49" charset="0"/>
                <a:cs typeface="Consolas" pitchFamily="49" charset="0"/>
              </a:rPr>
              <a:t>do yield</a:t>
            </a:r>
            <a:r>
              <a:rPr lang="en-US" sz="2600" dirty="0">
                <a:latin typeface="Consolas" pitchFamily="49" charset="0"/>
                <a:cs typeface="Consolas" pitchFamily="49" charset="0"/>
              </a:rPr>
              <a:t> </a:t>
            </a:r>
            <a:endParaRPr lang="en-US" sz="2600" dirty="0" smtClean="0">
              <a:latin typeface="Consolas" pitchFamily="49" charset="0"/>
              <a:cs typeface="Consolas" pitchFamily="49" charset="0"/>
            </a:endParaRPr>
          </a:p>
          <a:p>
            <a:pPr marL="0" indent="0">
              <a:buNone/>
            </a:pPr>
            <a:r>
              <a:rPr lang="en-US" sz="2600" dirty="0" smtClean="0">
                <a:latin typeface="Consolas" pitchFamily="49" charset="0"/>
                <a:cs typeface="Consolas" pitchFamily="49" charset="0"/>
              </a:rPr>
              <a:t>(</a:t>
            </a:r>
            <a:r>
              <a:rPr lang="en-US" sz="2600" dirty="0">
                <a:latin typeface="Consolas" pitchFamily="49" charset="0"/>
                <a:cs typeface="Consolas" pitchFamily="49" charset="0"/>
              </a:rPr>
              <a:t>i * 2) ]</a:t>
            </a:r>
          </a:p>
          <a:p>
            <a:pPr marL="0" indent="0">
              <a:buNone/>
            </a:pPr>
            <a:endParaRPr lang="en-US" sz="2600" dirty="0">
              <a:latin typeface="Consolas" pitchFamily="49" charset="0"/>
              <a:cs typeface="Consolas" pitchFamily="49" charset="0"/>
            </a:endParaRPr>
          </a:p>
          <a:p>
            <a:pPr marL="0" indent="0">
              <a:buNone/>
            </a:pPr>
            <a:r>
              <a:rPr lang="en-US" sz="2600" dirty="0" err="1">
                <a:latin typeface="Consolas" pitchFamily="49" charset="0"/>
                <a:cs typeface="Consolas" pitchFamily="49" charset="0"/>
              </a:rPr>
              <a:t>printf</a:t>
            </a:r>
            <a:r>
              <a:rPr lang="en-US" sz="2600" dirty="0">
                <a:latin typeface="Consolas" pitchFamily="49" charset="0"/>
                <a:cs typeface="Consolas" pitchFamily="49" charset="0"/>
              </a:rPr>
              <a:t> </a:t>
            </a:r>
            <a:r>
              <a:rPr lang="en-US" sz="2600" dirty="0">
                <a:solidFill>
                  <a:schemeClr val="accent2"/>
                </a:solidFill>
                <a:latin typeface="Consolas" pitchFamily="49" charset="0"/>
                <a:cs typeface="Consolas" pitchFamily="49" charset="0"/>
              </a:rPr>
              <a:t>"%A"</a:t>
            </a:r>
            <a:r>
              <a:rPr lang="en-US" sz="2600" dirty="0">
                <a:latin typeface="Consolas" pitchFamily="49" charset="0"/>
                <a:cs typeface="Consolas" pitchFamily="49" charset="0"/>
              </a:rPr>
              <a:t> </a:t>
            </a:r>
            <a:r>
              <a:rPr lang="en-US" sz="2600" dirty="0" err="1">
                <a:latin typeface="Consolas" pitchFamily="49" charset="0"/>
                <a:cs typeface="Consolas" pitchFamily="49" charset="0"/>
              </a:rPr>
              <a:t>timesTwo</a:t>
            </a:r>
            <a:r>
              <a:rPr lang="en-US" sz="2600" dirty="0">
                <a:latin typeface="Consolas" pitchFamily="49" charset="0"/>
                <a:cs typeface="Consolas" pitchFamily="49" charset="0"/>
              </a:rPr>
              <a:t> </a:t>
            </a:r>
            <a:r>
              <a:rPr lang="en-US" sz="2600" dirty="0">
                <a:solidFill>
                  <a:schemeClr val="accent3"/>
                </a:solidFill>
                <a:latin typeface="Consolas" pitchFamily="49" charset="0"/>
                <a:cs typeface="Consolas" pitchFamily="49" charset="0"/>
              </a:rPr>
              <a:t>// [0; 2; 4; 6; 8; 10; 12; 14; 16; 18; 20]</a:t>
            </a:r>
          </a:p>
          <a:p>
            <a:endParaRPr lang="en-US" dirty="0"/>
          </a:p>
        </p:txBody>
      </p:sp>
    </p:spTree>
    <p:extLst>
      <p:ext uri="{BB962C8B-B14F-4D97-AF65-F5344CB8AC3E}">
        <p14:creationId xmlns:p14="http://schemas.microsoft.com/office/powerpoint/2010/main" val="3222720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a:t>
            </a:r>
            <a:endParaRPr lang="en-US"/>
          </a:p>
        </p:txBody>
      </p:sp>
      <p:sp>
        <p:nvSpPr>
          <p:cNvPr id="3" name="Content Placeholder 2"/>
          <p:cNvSpPr>
            <a:spLocks noGrp="1"/>
          </p:cNvSpPr>
          <p:nvPr>
            <p:ph idx="1"/>
          </p:nvPr>
        </p:nvSpPr>
        <p:spPr/>
        <p:txBody>
          <a:bodyPr>
            <a:normAutofit fontScale="77500" lnSpcReduction="20000"/>
          </a:bodyPr>
          <a:lstStyle/>
          <a:p>
            <a:r>
              <a:rPr lang="en-US" dirty="0"/>
              <a:t>F# is a strongly typed language that uses inference to determine types at compile time.  Values may be explicitly typed by including the type in the declaration (type annotation), which is commonly used for parameters. </a:t>
            </a:r>
            <a:endParaRPr lang="en-US" dirty="0" smtClean="0"/>
          </a:p>
          <a:p>
            <a:r>
              <a:rPr lang="en-US" dirty="0"/>
              <a:t>The F# compiler reports the type of a function as a series of transformations performed on the input parameters to produce a single output parameter. </a:t>
            </a:r>
            <a:endParaRPr lang="en-US" dirty="0" smtClean="0"/>
          </a:p>
          <a:p>
            <a:pPr marL="0" indent="0">
              <a:buNone/>
            </a:pPr>
            <a:endParaRPr lang="en-US" dirty="0" smtClean="0"/>
          </a:p>
          <a:p>
            <a:pPr marL="0" indent="0">
              <a:buNone/>
            </a:pPr>
            <a:r>
              <a:rPr lang="es-ES" dirty="0" err="1">
                <a:solidFill>
                  <a:schemeClr val="tx2"/>
                </a:solidFill>
                <a:latin typeface="Consolas" pitchFamily="49" charset="0"/>
                <a:cs typeface="Consolas" pitchFamily="49" charset="0"/>
              </a:rPr>
              <a:t>let</a:t>
            </a:r>
            <a:r>
              <a:rPr lang="es-ES" dirty="0">
                <a:solidFill>
                  <a:schemeClr val="tx2"/>
                </a:solidFill>
                <a:latin typeface="Consolas" pitchFamily="49" charset="0"/>
                <a:cs typeface="Consolas" pitchFamily="49" charset="0"/>
              </a:rPr>
              <a:t> </a:t>
            </a:r>
            <a:r>
              <a:rPr lang="es-ES" dirty="0" err="1">
                <a:latin typeface="Consolas" pitchFamily="49" charset="0"/>
                <a:cs typeface="Consolas" pitchFamily="49" charset="0"/>
              </a:rPr>
              <a:t>add</a:t>
            </a:r>
            <a:r>
              <a:rPr lang="es-ES" dirty="0">
                <a:latin typeface="Consolas" pitchFamily="49" charset="0"/>
                <a:cs typeface="Consolas" pitchFamily="49" charset="0"/>
              </a:rPr>
              <a:t> x y = x + </a:t>
            </a:r>
            <a:r>
              <a:rPr lang="es-ES" dirty="0" smtClean="0">
                <a:latin typeface="Consolas" pitchFamily="49" charset="0"/>
                <a:cs typeface="Consolas" pitchFamily="49" charset="0"/>
              </a:rPr>
              <a:t>y </a:t>
            </a:r>
            <a:br>
              <a:rPr lang="es-ES" dirty="0" smtClean="0">
                <a:latin typeface="Consolas" pitchFamily="49" charset="0"/>
                <a:cs typeface="Consolas" pitchFamily="49" charset="0"/>
              </a:rPr>
            </a:br>
            <a:r>
              <a:rPr lang="en-US" dirty="0" smtClean="0">
                <a:solidFill>
                  <a:schemeClr val="accent3"/>
                </a:solidFill>
                <a:latin typeface="Consolas" pitchFamily="49" charset="0"/>
                <a:cs typeface="Consolas" pitchFamily="49" charset="0"/>
              </a:rPr>
              <a:t>// </a:t>
            </a:r>
            <a:r>
              <a:rPr lang="en-US" dirty="0" err="1">
                <a:solidFill>
                  <a:schemeClr val="accent3"/>
                </a:solidFill>
                <a:latin typeface="Consolas" pitchFamily="49" charset="0"/>
                <a:cs typeface="Consolas" pitchFamily="49" charset="0"/>
              </a:rPr>
              <a:t>val</a:t>
            </a:r>
            <a:r>
              <a:rPr lang="en-US" dirty="0">
                <a:solidFill>
                  <a:schemeClr val="accent3"/>
                </a:solidFill>
                <a:latin typeface="Consolas" pitchFamily="49" charset="0"/>
                <a:cs typeface="Consolas" pitchFamily="49" charset="0"/>
              </a:rPr>
              <a:t> add : </a:t>
            </a:r>
            <a:r>
              <a:rPr lang="en-US" dirty="0" err="1">
                <a:solidFill>
                  <a:schemeClr val="accent3"/>
                </a:solidFill>
                <a:latin typeface="Consolas" pitchFamily="49" charset="0"/>
                <a:cs typeface="Consolas" pitchFamily="49" charset="0"/>
              </a:rPr>
              <a:t>int</a:t>
            </a:r>
            <a:r>
              <a:rPr lang="en-US" dirty="0">
                <a:solidFill>
                  <a:schemeClr val="accent3"/>
                </a:solidFill>
                <a:latin typeface="Consolas" pitchFamily="49" charset="0"/>
                <a:cs typeface="Consolas" pitchFamily="49" charset="0"/>
              </a:rPr>
              <a:t> -&gt; </a:t>
            </a:r>
            <a:r>
              <a:rPr lang="en-US" dirty="0" err="1">
                <a:solidFill>
                  <a:schemeClr val="accent3"/>
                </a:solidFill>
                <a:latin typeface="Consolas" pitchFamily="49" charset="0"/>
                <a:cs typeface="Consolas" pitchFamily="49" charset="0"/>
              </a:rPr>
              <a:t>int</a:t>
            </a:r>
            <a:r>
              <a:rPr lang="en-US" dirty="0">
                <a:solidFill>
                  <a:schemeClr val="accent3"/>
                </a:solidFill>
                <a:latin typeface="Consolas" pitchFamily="49" charset="0"/>
                <a:cs typeface="Consolas" pitchFamily="49" charset="0"/>
              </a:rPr>
              <a:t> -&gt; </a:t>
            </a:r>
            <a:r>
              <a:rPr lang="en-US" dirty="0" err="1" smtClean="0">
                <a:solidFill>
                  <a:schemeClr val="accent3"/>
                </a:solidFill>
                <a:latin typeface="Consolas" pitchFamily="49" charset="0"/>
                <a:cs typeface="Consolas" pitchFamily="49" charset="0"/>
              </a:rPr>
              <a:t>int</a:t>
            </a:r>
            <a:endParaRPr lang="en-US" dirty="0" smtClean="0">
              <a:solidFill>
                <a:schemeClr val="accent3"/>
              </a:solidFill>
              <a:latin typeface="Consolas" pitchFamily="49" charset="0"/>
              <a:cs typeface="Consolas" pitchFamily="49" charset="0"/>
            </a:endParaRPr>
          </a:p>
          <a:p>
            <a:pPr marL="0" indent="0">
              <a:buNone/>
            </a:pPr>
            <a:endParaRPr lang="en-US" dirty="0">
              <a:solidFill>
                <a:schemeClr val="accent3"/>
              </a:solidFill>
              <a:latin typeface="Consolas" pitchFamily="49" charset="0"/>
              <a:cs typeface="Consolas" pitchFamily="49" charset="0"/>
            </a:endParaRPr>
          </a:p>
          <a:p>
            <a:r>
              <a:rPr lang="en-US" dirty="0" smtClean="0"/>
              <a:t>F# primitives are equivalent to C# primitives.</a:t>
            </a:r>
            <a:endParaRPr lang="en-US" dirty="0"/>
          </a:p>
        </p:txBody>
      </p:sp>
    </p:spTree>
    <p:extLst>
      <p:ext uri="{BB962C8B-B14F-4D97-AF65-F5344CB8AC3E}">
        <p14:creationId xmlns:p14="http://schemas.microsoft.com/office/powerpoint/2010/main" val="2115138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lnSpcReduction="10000"/>
          </a:bodyPr>
          <a:lstStyle/>
          <a:p>
            <a:r>
              <a:rPr lang="en-US" dirty="0"/>
              <a:t>Tuples consist of multiple values subsumed under a single identifier.  They are declared as values separated by commas. </a:t>
            </a:r>
            <a:endParaRPr lang="en-US" dirty="0" smtClean="0"/>
          </a:p>
          <a:p>
            <a:r>
              <a:rPr lang="en-US" dirty="0"/>
              <a:t>Values can be retrieved from </a:t>
            </a:r>
            <a:r>
              <a:rPr lang="en-US" dirty="0" err="1"/>
              <a:t>typles</a:t>
            </a:r>
            <a:r>
              <a:rPr lang="en-US" dirty="0"/>
              <a:t> by using one or more identifiers, separated by commas, set equal to a tuple value. </a:t>
            </a:r>
            <a:endParaRPr lang="en-US" dirty="0" smtClean="0"/>
          </a:p>
          <a:p>
            <a:r>
              <a:rPr lang="en-US" dirty="0"/>
              <a:t>To ignore a particular tuple value, the underscore character may be used during identifier assignment. </a:t>
            </a:r>
          </a:p>
        </p:txBody>
      </p:sp>
    </p:spTree>
    <p:extLst>
      <p:ext uri="{BB962C8B-B14F-4D97-AF65-F5344CB8AC3E}">
        <p14:creationId xmlns:p14="http://schemas.microsoft.com/office/powerpoint/2010/main" val="2077483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myName</a:t>
            </a: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"Nicholas"</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"Cloud"</a:t>
            </a:r>
            <a:r>
              <a:rPr lang="en-US" dirty="0">
                <a:latin typeface="Consolas" pitchFamily="49" charset="0"/>
                <a:cs typeface="Consolas" pitchFamily="49" charset="0"/>
              </a:rPr>
              <a:t>)</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firstName</a:t>
            </a:r>
            <a:r>
              <a:rPr lang="en-US" dirty="0">
                <a:latin typeface="Consolas" pitchFamily="49" charset="0"/>
                <a:cs typeface="Consolas" pitchFamily="49" charset="0"/>
              </a:rPr>
              <a:t>, </a:t>
            </a:r>
            <a:r>
              <a:rPr lang="en-US" dirty="0" err="1">
                <a:latin typeface="Consolas" pitchFamily="49" charset="0"/>
                <a:cs typeface="Consolas" pitchFamily="49" charset="0"/>
              </a:rPr>
              <a:t>lastName</a:t>
            </a:r>
            <a:r>
              <a:rPr lang="en-US" dirty="0">
                <a:latin typeface="Consolas" pitchFamily="49" charset="0"/>
                <a:cs typeface="Consolas" pitchFamily="49" charset="0"/>
              </a:rPr>
              <a:t> = </a:t>
            </a:r>
            <a:r>
              <a:rPr lang="en-US" dirty="0" err="1">
                <a:latin typeface="Consolas" pitchFamily="49" charset="0"/>
                <a:cs typeface="Consolas" pitchFamily="49" charset="0"/>
              </a:rPr>
              <a:t>myName</a:t>
            </a:r>
            <a:endParaRPr lang="en-US" dirty="0">
              <a:latin typeface="Consolas" pitchFamily="49" charset="0"/>
              <a:cs typeface="Consolas" pitchFamily="49" charset="0"/>
            </a:endParaRPr>
          </a:p>
          <a:p>
            <a:pPr marL="0" indent="0">
              <a:buNone/>
            </a:pPr>
            <a:r>
              <a:rPr lang="en-US" dirty="0" err="1" smtClean="0">
                <a:latin typeface="Consolas" pitchFamily="49" charset="0"/>
                <a:cs typeface="Consolas" pitchFamily="49" charset="0"/>
              </a:rPr>
              <a:t>printfn</a:t>
            </a:r>
            <a:r>
              <a:rPr lang="en-US" dirty="0" smtClean="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firstName</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//Nicholas</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lastName</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//Cloud</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a:t>
            </a:r>
            <a:r>
              <a:rPr lang="en-US" dirty="0" err="1">
                <a:latin typeface="Consolas" pitchFamily="49" charset="0"/>
                <a:cs typeface="Consolas" pitchFamily="49" charset="0"/>
              </a:rPr>
              <a:t>firstNameOnly</a:t>
            </a:r>
            <a:r>
              <a:rPr lang="en-US" dirty="0">
                <a:latin typeface="Consolas" pitchFamily="49" charset="0"/>
                <a:cs typeface="Consolas" pitchFamily="49" charset="0"/>
              </a:rPr>
              <a:t>, _ = </a:t>
            </a:r>
            <a:r>
              <a:rPr lang="en-US" dirty="0" err="1">
                <a:latin typeface="Consolas" pitchFamily="49" charset="0"/>
                <a:cs typeface="Consolas" pitchFamily="49" charset="0"/>
              </a:rPr>
              <a:t>myName</a:t>
            </a:r>
            <a:endParaRPr lang="en-US" dirty="0">
              <a:latin typeface="Consolas" pitchFamily="49" charset="0"/>
              <a:cs typeface="Consolas" pitchFamily="49" charset="0"/>
            </a:endParaRPr>
          </a:p>
          <a:p>
            <a:pPr marL="0" indent="0">
              <a:buNone/>
            </a:pPr>
            <a:r>
              <a:rPr lang="en-US" dirty="0" err="1" smtClean="0">
                <a:latin typeface="Consolas" pitchFamily="49" charset="0"/>
                <a:cs typeface="Consolas" pitchFamily="49" charset="0"/>
              </a:rPr>
              <a:t>printfn</a:t>
            </a:r>
            <a:r>
              <a:rPr lang="en-US" dirty="0" smtClean="0">
                <a:latin typeface="Consolas" pitchFamily="49" charset="0"/>
                <a:cs typeface="Consolas" pitchFamily="49" charset="0"/>
              </a:rPr>
              <a:t> </a:t>
            </a:r>
            <a:r>
              <a:rPr lang="en-US" dirty="0">
                <a:solidFill>
                  <a:schemeClr val="accent2"/>
                </a:solidFill>
                <a:latin typeface="Consolas" pitchFamily="49" charset="0"/>
                <a:cs typeface="Consolas" pitchFamily="49" charset="0"/>
              </a:rPr>
              <a:t>"%A"</a:t>
            </a:r>
            <a:r>
              <a:rPr lang="en-US" dirty="0">
                <a:latin typeface="Consolas" pitchFamily="49" charset="0"/>
                <a:cs typeface="Consolas" pitchFamily="49" charset="0"/>
              </a:rPr>
              <a:t> </a:t>
            </a:r>
            <a:r>
              <a:rPr lang="en-US" dirty="0" err="1">
                <a:latin typeface="Consolas" pitchFamily="49" charset="0"/>
                <a:cs typeface="Consolas" pitchFamily="49" charset="0"/>
              </a:rPr>
              <a:t>firstNameOnly</a:t>
            </a: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//Nicholas</a:t>
            </a:r>
          </a:p>
          <a:p>
            <a:pPr marL="0" indent="0">
              <a:buNone/>
            </a:pPr>
            <a:endParaRPr lang="en-US" dirty="0"/>
          </a:p>
        </p:txBody>
      </p:sp>
    </p:spTree>
    <p:extLst>
      <p:ext uri="{BB962C8B-B14F-4D97-AF65-F5344CB8AC3E}">
        <p14:creationId xmlns:p14="http://schemas.microsoft.com/office/powerpoint/2010/main" val="3329800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Records are similar to tuples, except that each field in a record has a </a:t>
            </a:r>
            <a:r>
              <a:rPr lang="en-US" dirty="0" smtClean="0"/>
              <a:t>name.</a:t>
            </a:r>
          </a:p>
          <a:p>
            <a:r>
              <a:rPr lang="en-US" dirty="0"/>
              <a:t>Record fields are accessed with standard dot notation. </a:t>
            </a:r>
            <a:endParaRPr lang="en-US" dirty="0" smtClean="0"/>
          </a:p>
          <a:p>
            <a:r>
              <a:rPr lang="en-US" dirty="0"/>
              <a:t>Records are immutable; to change a record field, a copy of the record must be created and the field populated with a new value.  This is accomplished by setting a new identifier to the value of the old identifier, and using the "with" keyword to change fields. </a:t>
            </a:r>
            <a:endParaRPr lang="en-US" dirty="0" smtClean="0"/>
          </a:p>
        </p:txBody>
      </p:sp>
    </p:spTree>
    <p:extLst>
      <p:ext uri="{BB962C8B-B14F-4D97-AF65-F5344CB8AC3E}">
        <p14:creationId xmlns:p14="http://schemas.microsoft.com/office/powerpoint/2010/main" val="364556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Program Structure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latin typeface="Consolas" pitchFamily="49" charset="0"/>
                <a:cs typeface="Consolas" pitchFamily="49" charset="0"/>
              </a:rPr>
              <a:t>module</a:t>
            </a:r>
            <a:r>
              <a:rPr lang="en-US" dirty="0">
                <a:latin typeface="Consolas" pitchFamily="49" charset="0"/>
                <a:cs typeface="Consolas" pitchFamily="49" charset="0"/>
              </a:rPr>
              <a:t> </a:t>
            </a:r>
            <a:r>
              <a:rPr lang="en-US" dirty="0" err="1">
                <a:latin typeface="Consolas" pitchFamily="49" charset="0"/>
                <a:cs typeface="Consolas" pitchFamily="49" charset="0"/>
              </a:rPr>
              <a:t>MainExample</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open</a:t>
            </a:r>
            <a:r>
              <a:rPr lang="en-US" dirty="0">
                <a:latin typeface="Consolas" pitchFamily="49" charset="0"/>
                <a:cs typeface="Consolas" pitchFamily="49" charset="0"/>
              </a:rPr>
              <a:t> System</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main =</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a:solidFill>
                  <a:schemeClr val="accent3"/>
                </a:solidFill>
                <a:latin typeface="Consolas" pitchFamily="49" charset="0"/>
                <a:cs typeface="Consolas" pitchFamily="49" charset="0"/>
              </a:rPr>
              <a:t>(* code for main *)</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Console.WriteLine</a:t>
            </a:r>
            <a:r>
              <a:rPr lang="en-US" dirty="0">
                <a:latin typeface="Consolas" pitchFamily="49" charset="0"/>
                <a:cs typeface="Consolas" pitchFamily="49" charset="0"/>
              </a:rPr>
              <a:t>(</a:t>
            </a:r>
            <a:r>
              <a:rPr lang="en-US" dirty="0">
                <a:solidFill>
                  <a:schemeClr val="accent2"/>
                </a:solidFill>
                <a:latin typeface="Consolas" pitchFamily="49" charset="0"/>
                <a:cs typeface="Consolas" pitchFamily="49" charset="0"/>
              </a:rPr>
              <a:t>"main executing"</a:t>
            </a:r>
            <a:r>
              <a:rPr lang="en-US" dirty="0">
                <a:latin typeface="Consolas" pitchFamily="49" charset="0"/>
                <a:cs typeface="Consolas" pitchFamily="49" charset="0"/>
              </a:rPr>
              <a: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main</a:t>
            </a:r>
          </a:p>
          <a:p>
            <a:endParaRPr lang="en-US" dirty="0"/>
          </a:p>
        </p:txBody>
      </p:sp>
    </p:spTree>
    <p:extLst>
      <p:ext uri="{BB962C8B-B14F-4D97-AF65-F5344CB8AC3E}">
        <p14:creationId xmlns:p14="http://schemas.microsoft.com/office/powerpoint/2010/main" val="885458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dirty="0">
                <a:solidFill>
                  <a:schemeClr val="tx2"/>
                </a:solidFill>
                <a:latin typeface="Consolas" pitchFamily="49" charset="0"/>
                <a:cs typeface="Consolas" pitchFamily="49" charset="0"/>
              </a:rPr>
              <a:t>type</a:t>
            </a:r>
            <a:r>
              <a:rPr lang="en-US" dirty="0">
                <a:latin typeface="Consolas" pitchFamily="49" charset="0"/>
                <a:cs typeface="Consolas" pitchFamily="49" charset="0"/>
              </a:rPr>
              <a:t> Customer = { </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err="1" smtClean="0">
                <a:latin typeface="Consolas" pitchFamily="49" charset="0"/>
                <a:cs typeface="Consolas" pitchFamily="49" charset="0"/>
              </a:rPr>
              <a:t>FirstName</a:t>
            </a:r>
            <a:r>
              <a:rPr lang="en-US" dirty="0">
                <a:latin typeface="Consolas" pitchFamily="49" charset="0"/>
                <a:cs typeface="Consolas" pitchFamily="49" charset="0"/>
              </a:rPr>
              <a:t>: string; </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err="1" smtClean="0">
                <a:latin typeface="Consolas" pitchFamily="49" charset="0"/>
                <a:cs typeface="Consolas" pitchFamily="49" charset="0"/>
              </a:rPr>
              <a:t>LastName</a:t>
            </a:r>
            <a:r>
              <a:rPr lang="en-US" dirty="0">
                <a:latin typeface="Consolas" pitchFamily="49" charset="0"/>
                <a:cs typeface="Consolas" pitchFamily="49" charset="0"/>
              </a:rPr>
              <a:t>: string; </a:t>
            </a: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err="1" smtClean="0">
                <a:latin typeface="Consolas" pitchFamily="49" charset="0"/>
                <a:cs typeface="Consolas" pitchFamily="49" charset="0"/>
              </a:rPr>
              <a:t>PhoneNumbers</a:t>
            </a:r>
            <a:r>
              <a:rPr lang="en-US" dirty="0">
                <a:latin typeface="Consolas" pitchFamily="49" charset="0"/>
                <a:cs typeface="Consolas" pitchFamily="49" charset="0"/>
              </a:rPr>
              <a:t>: list&lt;</a:t>
            </a:r>
            <a:r>
              <a:rPr lang="en-US" dirty="0" err="1">
                <a:latin typeface="Consolas" pitchFamily="49" charset="0"/>
                <a:cs typeface="Consolas" pitchFamily="49" charset="0"/>
              </a:rPr>
              <a:t>int</a:t>
            </a:r>
            <a:r>
              <a:rPr lang="en-US" dirty="0" smtClean="0">
                <a:latin typeface="Consolas" pitchFamily="49" charset="0"/>
                <a:cs typeface="Consolas" pitchFamily="49" charset="0"/>
              </a:rPr>
              <a:t>&gt;</a:t>
            </a:r>
          </a:p>
          <a:p>
            <a:pPr marL="0" indent="0">
              <a:buNone/>
            </a:pP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 </a:t>
            </a:r>
            <a:r>
              <a:rPr lang="en-US" dirty="0">
                <a:latin typeface="Consolas" pitchFamily="49" charset="0"/>
                <a:cs typeface="Consolas" pitchFamily="49" charset="0"/>
              </a:rPr>
              <a:t>(buyer: Customer) = {</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FirstName</a:t>
            </a: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"Walter"</a:t>
            </a:r>
            <a:r>
              <a:rPr lang="en-US" dirty="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LastName</a:t>
            </a:r>
            <a:r>
              <a:rPr lang="en-US" dirty="0">
                <a:latin typeface="Consolas" pitchFamily="49" charset="0"/>
                <a:cs typeface="Consolas" pitchFamily="49" charset="0"/>
              </a:rPr>
              <a:t> = </a:t>
            </a:r>
            <a:r>
              <a:rPr lang="en-US" dirty="0">
                <a:solidFill>
                  <a:schemeClr val="accent2"/>
                </a:solidFill>
                <a:latin typeface="Consolas" pitchFamily="49" charset="0"/>
                <a:cs typeface="Consolas" pitchFamily="49" charset="0"/>
              </a:rPr>
              <a:t>"Brown"</a:t>
            </a:r>
            <a:r>
              <a:rPr lang="en-US" dirty="0">
                <a:latin typeface="Consolas" pitchFamily="49" charset="0"/>
                <a:cs typeface="Consolas" pitchFamily="49" charset="0"/>
              </a:rPr>
              <a:t>;</a:t>
            </a:r>
          </a:p>
          <a:p>
            <a:pPr marL="0" indent="0">
              <a:buNone/>
            </a:pPr>
            <a:r>
              <a:rPr lang="en-US" dirty="0">
                <a:latin typeface="Consolas" pitchFamily="49" charset="0"/>
                <a:cs typeface="Consolas" pitchFamily="49" charset="0"/>
              </a:rPr>
              <a:t>    </a:t>
            </a:r>
            <a:r>
              <a:rPr lang="en-US" dirty="0" err="1">
                <a:latin typeface="Consolas" pitchFamily="49" charset="0"/>
                <a:cs typeface="Consolas" pitchFamily="49" charset="0"/>
              </a:rPr>
              <a:t>PhoneNumbers</a:t>
            </a:r>
            <a:r>
              <a:rPr lang="en-US" dirty="0">
                <a:latin typeface="Consolas" pitchFamily="49" charset="0"/>
                <a:cs typeface="Consolas" pitchFamily="49" charset="0"/>
              </a:rPr>
              <a:t> = [5551212; 3331212]</a:t>
            </a:r>
          </a:p>
          <a:p>
            <a:pPr marL="0" indent="0">
              <a:buNone/>
            </a:pPr>
            <a:r>
              <a:rPr lang="en-US" dirty="0">
                <a:latin typeface="Consolas" pitchFamily="49" charset="0"/>
                <a:cs typeface="Consolas" pitchFamily="49" charset="0"/>
              </a:rPr>
              <a:t>}</a:t>
            </a:r>
          </a:p>
          <a:p>
            <a:pPr marL="0" indent="0">
              <a:buNone/>
            </a:pPr>
            <a:endParaRPr lang="en-US" dirty="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"buyer: %A"</a:t>
            </a:r>
            <a:r>
              <a:rPr lang="en-US" dirty="0">
                <a:latin typeface="Consolas" pitchFamily="49" charset="0"/>
                <a:cs typeface="Consolas" pitchFamily="49" charset="0"/>
              </a:rPr>
              <a:t> buyer</a:t>
            </a:r>
          </a:p>
          <a:p>
            <a:pPr marL="0" indent="0">
              <a:buNone/>
            </a:pPr>
            <a:endParaRPr lang="en-US" dirty="0"/>
          </a:p>
        </p:txBody>
      </p:sp>
    </p:spTree>
    <p:extLst>
      <p:ext uri="{BB962C8B-B14F-4D97-AF65-F5344CB8AC3E}">
        <p14:creationId xmlns:p14="http://schemas.microsoft.com/office/powerpoint/2010/main" val="1484584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Records can be used in matching expressions, either by simply querying their properties, or by applying a "masking" record as the rule in a matching pattern. </a:t>
            </a:r>
          </a:p>
          <a:p>
            <a:endParaRPr lang="en-US" dirty="0"/>
          </a:p>
        </p:txBody>
      </p:sp>
    </p:spTree>
    <p:extLst>
      <p:ext uri="{BB962C8B-B14F-4D97-AF65-F5344CB8AC3E}">
        <p14:creationId xmlns:p14="http://schemas.microsoft.com/office/powerpoint/2010/main" val="854131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marL="0" indent="0">
              <a:buNone/>
            </a:pPr>
            <a:r>
              <a:rPr lang="en-US" sz="1600" dirty="0">
                <a:solidFill>
                  <a:schemeClr val="tx2"/>
                </a:solidFill>
                <a:latin typeface="Consolas" pitchFamily="49" charset="0"/>
                <a:cs typeface="Consolas" pitchFamily="49" charset="0"/>
              </a:rPr>
              <a:t>type</a:t>
            </a:r>
            <a:r>
              <a:rPr lang="en-US" sz="1600" dirty="0">
                <a:latin typeface="Consolas" pitchFamily="49" charset="0"/>
                <a:cs typeface="Consolas" pitchFamily="49" charset="0"/>
              </a:rPr>
              <a:t> Buyers = {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 string;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string; </a:t>
            </a:r>
            <a:r>
              <a:rPr lang="en-US" sz="1600" dirty="0" err="1">
                <a:latin typeface="Consolas" pitchFamily="49" charset="0"/>
                <a:cs typeface="Consolas" pitchFamily="49" charset="0"/>
              </a:rPr>
              <a:t>AccessCodes</a:t>
            </a:r>
            <a:r>
              <a:rPr lang="en-US" sz="1600" dirty="0">
                <a:latin typeface="Consolas" pitchFamily="49" charset="0"/>
                <a:cs typeface="Consolas" pitchFamily="49" charset="0"/>
              </a:rPr>
              <a:t>: list&lt;</a:t>
            </a:r>
            <a:r>
              <a:rPr lang="en-US" sz="1600" dirty="0" err="1">
                <a:latin typeface="Consolas" pitchFamily="49" charset="0"/>
                <a:cs typeface="Consolas" pitchFamily="49" charset="0"/>
              </a:rPr>
              <a:t>int</a:t>
            </a:r>
            <a:r>
              <a:rPr lang="en-US" sz="1600" dirty="0">
                <a:latin typeface="Consolas" pitchFamily="49" charset="0"/>
                <a:cs typeface="Consolas" pitchFamily="49" charset="0"/>
              </a:rPr>
              <a:t>&gt; }</a:t>
            </a:r>
          </a:p>
          <a:p>
            <a:pPr marL="0" indent="0">
              <a:buNone/>
            </a:pPr>
            <a:endParaRPr lang="en-US" sz="1600" dirty="0">
              <a:latin typeface="Consolas" pitchFamily="49" charset="0"/>
              <a:cs typeface="Consolas" pitchFamily="49" charset="0"/>
            </a:endParaRPr>
          </a:p>
          <a:p>
            <a:pPr marL="0" indent="0">
              <a:buNone/>
            </a:pPr>
            <a:r>
              <a:rPr lang="en-US" sz="1600" dirty="0">
                <a:solidFill>
                  <a:schemeClr val="tx2"/>
                </a:solidFill>
                <a:latin typeface="Consolas" pitchFamily="49" charset="0"/>
                <a:cs typeface="Consolas" pitchFamily="49" charset="0"/>
              </a:rPr>
              <a:t>let </a:t>
            </a:r>
            <a:r>
              <a:rPr lang="en-US" sz="1600" dirty="0">
                <a:latin typeface="Consolas" pitchFamily="49" charset="0"/>
                <a:cs typeface="Consolas" pitchFamily="49" charset="0"/>
              </a:rPr>
              <a:t>buyers =</a:t>
            </a:r>
          </a:p>
          <a:p>
            <a:pPr marL="0" indent="0">
              <a:buNone/>
            </a:pPr>
            <a:r>
              <a:rPr lang="en-US" sz="1600" dirty="0">
                <a:latin typeface="Consolas" pitchFamily="49" charset="0"/>
                <a:cs typeface="Consolas" pitchFamily="49" charset="0"/>
              </a:rPr>
              <a:t>    [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"Sam"</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"Smith</a:t>
            </a:r>
            <a:r>
              <a:rPr lang="en-US" sz="1600" dirty="0" smtClean="0">
                <a:solidFill>
                  <a:schemeClr val="accent2"/>
                </a:solidFill>
                <a:latin typeface="Consolas" pitchFamily="49" charset="0"/>
                <a:cs typeface="Consolas" pitchFamily="49" charset="0"/>
              </a:rPr>
              <a:t>"</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AccessCodes</a:t>
            </a:r>
            <a:r>
              <a:rPr lang="en-US" sz="1600" dirty="0">
                <a:latin typeface="Consolas" pitchFamily="49" charset="0"/>
                <a:cs typeface="Consolas" pitchFamily="49" charset="0"/>
              </a:rPr>
              <a:t> = [177]};</a:t>
            </a:r>
          </a:p>
          <a:p>
            <a:pPr marL="0" inden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a:t>
            </a:r>
            <a:r>
              <a:rPr lang="en-US" sz="1600" dirty="0" err="1">
                <a:solidFill>
                  <a:schemeClr val="accent2"/>
                </a:solidFill>
                <a:latin typeface="Consolas" pitchFamily="49" charset="0"/>
                <a:cs typeface="Consolas" pitchFamily="49" charset="0"/>
              </a:rPr>
              <a:t>YoYo</a:t>
            </a:r>
            <a:r>
              <a:rPr lang="en-US" sz="1600" dirty="0">
                <a:solidFill>
                  <a:schemeClr val="accent2"/>
                </a:solidFill>
                <a:latin typeface="Consolas" pitchFamily="49" charset="0"/>
                <a:cs typeface="Consolas" pitchFamily="49" charset="0"/>
              </a:rPr>
              <a:t>"</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"Maw</a:t>
            </a:r>
            <a:r>
              <a:rPr lang="en-US" sz="1600" dirty="0" smtClean="0">
                <a:solidFill>
                  <a:schemeClr val="accent2"/>
                </a:solidFill>
                <a:latin typeface="Consolas" pitchFamily="49" charset="0"/>
                <a:cs typeface="Consolas" pitchFamily="49" charset="0"/>
              </a:rPr>
              <a:t>"</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AccessCodes</a:t>
            </a:r>
            <a:r>
              <a:rPr lang="en-US" sz="1600" dirty="0">
                <a:latin typeface="Consolas" pitchFamily="49" charset="0"/>
                <a:cs typeface="Consolas" pitchFamily="49" charset="0"/>
              </a:rPr>
              <a:t> = [123]};</a:t>
            </a:r>
          </a:p>
          <a:p>
            <a:pPr marL="0" inden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"Gerald"</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"Smith</a:t>
            </a:r>
            <a:r>
              <a:rPr lang="en-US" sz="1600" dirty="0" smtClean="0">
                <a:solidFill>
                  <a:schemeClr val="accent2"/>
                </a:solidFill>
                <a:latin typeface="Consolas" pitchFamily="49" charset="0"/>
                <a:cs typeface="Consolas" pitchFamily="49" charset="0"/>
              </a:rPr>
              <a:t>"</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AccessCodes</a:t>
            </a:r>
            <a:r>
              <a:rPr lang="en-US" sz="1600" dirty="0">
                <a:latin typeface="Consolas" pitchFamily="49" charset="0"/>
                <a:cs typeface="Consolas" pitchFamily="49" charset="0"/>
              </a:rPr>
              <a:t> = [333]} ]</a:t>
            </a:r>
          </a:p>
          <a:p>
            <a:pPr marL="0" indent="0">
              <a:buNone/>
            </a:pPr>
            <a:endParaRPr lang="en-US" sz="1600" dirty="0">
              <a:latin typeface="Consolas" pitchFamily="49" charset="0"/>
              <a:cs typeface="Consolas" pitchFamily="49" charset="0"/>
            </a:endParaRPr>
          </a:p>
          <a:p>
            <a:pPr marL="0" indent="0">
              <a:buNone/>
            </a:pPr>
            <a:r>
              <a:rPr lang="en-US" sz="1600" dirty="0">
                <a:solidFill>
                  <a:schemeClr val="tx2"/>
                </a:solidFill>
                <a:latin typeface="Consolas" pitchFamily="49" charset="0"/>
                <a:cs typeface="Consolas" pitchFamily="49" charset="0"/>
              </a:rPr>
              <a:t>let rec </a:t>
            </a:r>
            <a:r>
              <a:rPr lang="en-US" sz="1600" dirty="0" err="1">
                <a:latin typeface="Consolas" pitchFamily="49" charset="0"/>
                <a:cs typeface="Consolas" pitchFamily="49" charset="0"/>
              </a:rPr>
              <a:t>findFirstWithLastName</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a:t>
            </a:r>
            <a:r>
              <a:rPr lang="en-US" sz="1600" dirty="0" err="1">
                <a:latin typeface="Consolas" pitchFamily="49" charset="0"/>
                <a:cs typeface="Consolas" pitchFamily="49" charset="0"/>
              </a:rPr>
              <a:t>buyerList</a:t>
            </a:r>
            <a:r>
              <a:rPr lang="en-US" sz="1600" dirty="0">
                <a:latin typeface="Consolas" pitchFamily="49" charset="0"/>
                <a:cs typeface="Consolas" pitchFamily="49" charset="0"/>
              </a:rPr>
              <a:t> =</a:t>
            </a:r>
          </a:p>
          <a:p>
            <a:pPr marL="0" indent="0">
              <a:buNone/>
            </a:pPr>
            <a:r>
              <a:rPr lang="en-US" sz="1600" dirty="0">
                <a:latin typeface="Consolas" pitchFamily="49" charset="0"/>
                <a:cs typeface="Consolas" pitchFamily="49" charset="0"/>
              </a:rPr>
              <a:t>    </a:t>
            </a:r>
            <a:r>
              <a:rPr lang="en-US" sz="1600" dirty="0">
                <a:solidFill>
                  <a:schemeClr val="tx2"/>
                </a:solidFill>
                <a:latin typeface="Consolas" pitchFamily="49" charset="0"/>
                <a:cs typeface="Consolas" pitchFamily="49" charset="0"/>
              </a:rPr>
              <a:t>match </a:t>
            </a:r>
            <a:r>
              <a:rPr lang="en-US" sz="1600" dirty="0" err="1">
                <a:latin typeface="Consolas" pitchFamily="49" charset="0"/>
                <a:cs typeface="Consolas" pitchFamily="49" charset="0"/>
              </a:rPr>
              <a:t>buyerList</a:t>
            </a:r>
            <a:r>
              <a:rPr lang="en-US" sz="1600" dirty="0">
                <a:latin typeface="Consolas" pitchFamily="49" charset="0"/>
                <a:cs typeface="Consolas" pitchFamily="49" charset="0"/>
              </a:rPr>
              <a:t> </a:t>
            </a:r>
            <a:r>
              <a:rPr lang="en-US" sz="1600" dirty="0">
                <a:solidFill>
                  <a:schemeClr val="tx2"/>
                </a:solidFill>
                <a:latin typeface="Consolas" pitchFamily="49" charset="0"/>
                <a:cs typeface="Consolas" pitchFamily="49" charset="0"/>
              </a:rPr>
              <a:t>with</a:t>
            </a:r>
          </a:p>
          <a:p>
            <a:pPr marL="0" indent="0">
              <a:buNone/>
            </a:pPr>
            <a:r>
              <a:rPr lang="en-US" sz="1600" dirty="0">
                <a:latin typeface="Consolas" pitchFamily="49" charset="0"/>
                <a:cs typeface="Consolas" pitchFamily="49" charset="0"/>
              </a:rPr>
              <a:t>    | head :: tail </a:t>
            </a:r>
            <a:r>
              <a:rPr lang="en-US" sz="1600" dirty="0">
                <a:solidFill>
                  <a:schemeClr val="tx2"/>
                </a:solidFill>
                <a:latin typeface="Consolas" pitchFamily="49" charset="0"/>
                <a:cs typeface="Consolas" pitchFamily="49" charset="0"/>
              </a:rPr>
              <a:t>when </a:t>
            </a:r>
            <a:r>
              <a:rPr lang="en-US" sz="1600" dirty="0" err="1">
                <a:latin typeface="Consolas" pitchFamily="49" charset="0"/>
                <a:cs typeface="Consolas" pitchFamily="49" charset="0"/>
              </a:rPr>
              <a:t>head.LastName</a:t>
            </a:r>
            <a:r>
              <a:rPr lang="en-US" sz="1600" dirty="0">
                <a:latin typeface="Consolas" pitchFamily="49" charset="0"/>
                <a:cs typeface="Consolas" pitchFamily="49" charset="0"/>
              </a:rPr>
              <a:t> =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-&gt; head</a:t>
            </a:r>
          </a:p>
          <a:p>
            <a:pPr marL="0" indent="0">
              <a:buNone/>
            </a:pPr>
            <a:r>
              <a:rPr lang="en-US" sz="1600" dirty="0">
                <a:latin typeface="Consolas" pitchFamily="49" charset="0"/>
                <a:cs typeface="Consolas" pitchFamily="49" charset="0"/>
              </a:rPr>
              <a:t>    | _ :: tail -&gt; </a:t>
            </a:r>
            <a:r>
              <a:rPr lang="en-US" sz="1600" dirty="0" err="1">
                <a:latin typeface="Consolas" pitchFamily="49" charset="0"/>
                <a:cs typeface="Consolas" pitchFamily="49" charset="0"/>
              </a:rPr>
              <a:t>findFirstWithLastName</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tail</a:t>
            </a:r>
          </a:p>
          <a:p>
            <a:pPr marL="0" indent="0">
              <a:buNone/>
            </a:pPr>
            <a:r>
              <a:rPr lang="en-US" sz="1600" dirty="0">
                <a:latin typeface="Consolas" pitchFamily="49" charset="0"/>
                <a:cs typeface="Consolas" pitchFamily="49" charset="0"/>
              </a:rPr>
              <a:t>    | [] -&gt; </a:t>
            </a:r>
            <a:r>
              <a:rPr lang="en-US" sz="1600" dirty="0" err="1">
                <a:latin typeface="Consolas" pitchFamily="49" charset="0"/>
                <a:cs typeface="Consolas" pitchFamily="49" charset="0"/>
              </a:rPr>
              <a:t>failwith</a:t>
            </a:r>
            <a:r>
              <a:rPr lang="en-US" sz="1600" dirty="0">
                <a:latin typeface="Consolas" pitchFamily="49" charset="0"/>
                <a:cs typeface="Consolas" pitchFamily="49" charset="0"/>
              </a:rPr>
              <a:t> </a:t>
            </a:r>
            <a:r>
              <a:rPr lang="en-US" sz="1600" dirty="0">
                <a:solidFill>
                  <a:schemeClr val="accent2"/>
                </a:solidFill>
                <a:latin typeface="Consolas" pitchFamily="49" charset="0"/>
                <a:cs typeface="Consolas" pitchFamily="49" charset="0"/>
              </a:rPr>
              <a:t>("No one with last name "</a:t>
            </a:r>
            <a:r>
              <a:rPr lang="en-US" sz="1600" dirty="0">
                <a:latin typeface="Consolas" pitchFamily="49" charset="0"/>
                <a:cs typeface="Consolas" pitchFamily="49" charset="0"/>
              </a:rPr>
              <a:t> +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a:t>
            </a:r>
          </a:p>
          <a:p>
            <a:pPr marL="0" indent="0">
              <a:buNone/>
            </a:pPr>
            <a:r>
              <a:rPr lang="en-US" sz="1600" dirty="0">
                <a:latin typeface="Consolas" pitchFamily="49" charset="0"/>
                <a:cs typeface="Consolas" pitchFamily="49" charset="0"/>
              </a:rPr>
              <a:t/>
            </a:r>
            <a:br>
              <a:rPr lang="en-US" sz="1600" dirty="0">
                <a:latin typeface="Consolas" pitchFamily="49" charset="0"/>
                <a:cs typeface="Consolas" pitchFamily="49" charset="0"/>
              </a:rPr>
            </a:br>
            <a:endParaRPr lang="en-US" sz="1600" dirty="0">
              <a:latin typeface="Consolas" pitchFamily="49" charset="0"/>
              <a:cs typeface="Consolas" pitchFamily="49" charset="0"/>
            </a:endParaRPr>
          </a:p>
          <a:p>
            <a:pPr marL="0" indent="0">
              <a:buNone/>
            </a:pPr>
            <a:r>
              <a:rPr lang="en-US" sz="1600" dirty="0" err="1">
                <a:latin typeface="Consolas" pitchFamily="49" charset="0"/>
                <a:cs typeface="Consolas" pitchFamily="49" charset="0"/>
              </a:rPr>
              <a:t>printfn</a:t>
            </a:r>
            <a:r>
              <a:rPr lang="en-US" sz="1600" dirty="0">
                <a:latin typeface="Consolas" pitchFamily="49" charset="0"/>
                <a:cs typeface="Consolas" pitchFamily="49" charset="0"/>
              </a:rPr>
              <a:t> </a:t>
            </a:r>
            <a:r>
              <a:rPr lang="en-US" sz="1600" dirty="0">
                <a:solidFill>
                  <a:schemeClr val="accent2"/>
                </a:solidFill>
                <a:latin typeface="Consolas" pitchFamily="49" charset="0"/>
                <a:cs typeface="Consolas" pitchFamily="49" charset="0"/>
              </a:rPr>
              <a:t>"%A"</a:t>
            </a:r>
            <a:r>
              <a:rPr lang="en-US" sz="1600" dirty="0">
                <a:latin typeface="Consolas" pitchFamily="49" charset="0"/>
                <a:cs typeface="Consolas" pitchFamily="49" charset="0"/>
              </a:rPr>
              <a:t> (</a:t>
            </a:r>
            <a:r>
              <a:rPr lang="en-US" sz="1600" dirty="0" err="1">
                <a:latin typeface="Consolas" pitchFamily="49" charset="0"/>
                <a:cs typeface="Consolas" pitchFamily="49" charset="0"/>
              </a:rPr>
              <a:t>findFirstWithLastName</a:t>
            </a:r>
            <a:r>
              <a:rPr lang="en-US" sz="1600" dirty="0">
                <a:latin typeface="Consolas" pitchFamily="49" charset="0"/>
                <a:cs typeface="Consolas" pitchFamily="49" charset="0"/>
              </a:rPr>
              <a:t> </a:t>
            </a:r>
            <a:r>
              <a:rPr lang="en-US" sz="1600" dirty="0">
                <a:solidFill>
                  <a:schemeClr val="accent2"/>
                </a:solidFill>
                <a:latin typeface="Consolas" pitchFamily="49" charset="0"/>
                <a:cs typeface="Consolas" pitchFamily="49" charset="0"/>
              </a:rPr>
              <a:t>"Smith"</a:t>
            </a:r>
            <a:r>
              <a:rPr lang="en-US" sz="1600" dirty="0">
                <a:latin typeface="Consolas" pitchFamily="49" charset="0"/>
                <a:cs typeface="Consolas" pitchFamily="49" charset="0"/>
              </a:rPr>
              <a:t> buyers)</a:t>
            </a:r>
          </a:p>
          <a:p>
            <a:pPr marL="0" indent="0">
              <a:buNone/>
            </a:pPr>
            <a:endParaRPr lang="en-US" sz="1600" dirty="0">
              <a:latin typeface="Consolas" pitchFamily="49" charset="0"/>
              <a:cs typeface="Consolas" pitchFamily="49" charset="0"/>
            </a:endParaRPr>
          </a:p>
          <a:p>
            <a:pPr marL="0" indent="0">
              <a:buNone/>
            </a:pPr>
            <a:r>
              <a:rPr lang="en-US" sz="1600" b="1" dirty="0" smtClean="0">
                <a:solidFill>
                  <a:schemeClr val="accent3"/>
                </a:solidFill>
                <a:latin typeface="Consolas" pitchFamily="49" charset="0"/>
                <a:cs typeface="Consolas" pitchFamily="49" charset="0"/>
              </a:rPr>
              <a:t>(* {</a:t>
            </a:r>
            <a:r>
              <a:rPr lang="en-US" sz="1600" b="1" dirty="0" err="1">
                <a:solidFill>
                  <a:schemeClr val="accent3"/>
                </a:solidFill>
                <a:latin typeface="Consolas" pitchFamily="49" charset="0"/>
                <a:cs typeface="Consolas" pitchFamily="49" charset="0"/>
              </a:rPr>
              <a:t>FirstName</a:t>
            </a:r>
            <a:r>
              <a:rPr lang="en-US" sz="1600" b="1" dirty="0">
                <a:solidFill>
                  <a:schemeClr val="accent3"/>
                </a:solidFill>
                <a:latin typeface="Consolas" pitchFamily="49" charset="0"/>
                <a:cs typeface="Consolas" pitchFamily="49" charset="0"/>
              </a:rPr>
              <a:t> = "Sam</a:t>
            </a:r>
            <a:r>
              <a:rPr lang="en-US" sz="1600" b="1" dirty="0" smtClean="0">
                <a:solidFill>
                  <a:schemeClr val="accent3"/>
                </a:solidFill>
                <a:latin typeface="Consolas" pitchFamily="49" charset="0"/>
                <a:cs typeface="Consolas" pitchFamily="49" charset="0"/>
              </a:rPr>
              <a:t>"; </a:t>
            </a:r>
            <a:r>
              <a:rPr lang="en-US" sz="1600" b="1" dirty="0">
                <a:solidFill>
                  <a:schemeClr val="accent3"/>
                </a:solidFill>
                <a:latin typeface="Consolas" pitchFamily="49" charset="0"/>
                <a:cs typeface="Consolas" pitchFamily="49" charset="0"/>
              </a:rPr>
              <a:t> </a:t>
            </a:r>
            <a:r>
              <a:rPr lang="en-US" sz="1600" b="1" dirty="0" err="1">
                <a:solidFill>
                  <a:schemeClr val="accent3"/>
                </a:solidFill>
                <a:latin typeface="Consolas" pitchFamily="49" charset="0"/>
                <a:cs typeface="Consolas" pitchFamily="49" charset="0"/>
              </a:rPr>
              <a:t>LastName</a:t>
            </a:r>
            <a:r>
              <a:rPr lang="en-US" sz="1600" b="1" dirty="0">
                <a:solidFill>
                  <a:schemeClr val="accent3"/>
                </a:solidFill>
                <a:latin typeface="Consolas" pitchFamily="49" charset="0"/>
                <a:cs typeface="Consolas" pitchFamily="49" charset="0"/>
              </a:rPr>
              <a:t> = "Smith</a:t>
            </a:r>
            <a:r>
              <a:rPr lang="en-US" sz="1600" b="1" dirty="0" smtClean="0">
                <a:solidFill>
                  <a:schemeClr val="accent3"/>
                </a:solidFill>
                <a:latin typeface="Consolas" pitchFamily="49" charset="0"/>
                <a:cs typeface="Consolas" pitchFamily="49" charset="0"/>
              </a:rPr>
              <a:t>"; </a:t>
            </a:r>
            <a:r>
              <a:rPr lang="en-US" sz="1600" b="1" dirty="0">
                <a:solidFill>
                  <a:schemeClr val="accent3"/>
                </a:solidFill>
                <a:latin typeface="Consolas" pitchFamily="49" charset="0"/>
                <a:cs typeface="Consolas" pitchFamily="49" charset="0"/>
              </a:rPr>
              <a:t> </a:t>
            </a:r>
            <a:r>
              <a:rPr lang="en-US" sz="1600" b="1" dirty="0" err="1">
                <a:solidFill>
                  <a:schemeClr val="accent3"/>
                </a:solidFill>
                <a:latin typeface="Consolas" pitchFamily="49" charset="0"/>
                <a:cs typeface="Consolas" pitchFamily="49" charset="0"/>
              </a:rPr>
              <a:t>AccessCodes</a:t>
            </a:r>
            <a:r>
              <a:rPr lang="en-US" sz="1600" b="1" dirty="0">
                <a:solidFill>
                  <a:schemeClr val="accent3"/>
                </a:solidFill>
                <a:latin typeface="Consolas" pitchFamily="49" charset="0"/>
                <a:cs typeface="Consolas" pitchFamily="49" charset="0"/>
              </a:rPr>
              <a:t> = [177</a:t>
            </a:r>
            <a:r>
              <a:rPr lang="en-US" sz="1600" b="1" dirty="0" smtClean="0">
                <a:solidFill>
                  <a:schemeClr val="accent3"/>
                </a:solidFill>
                <a:latin typeface="Consolas" pitchFamily="49" charset="0"/>
                <a:cs typeface="Consolas" pitchFamily="49" charset="0"/>
              </a:rPr>
              <a:t>];} *)</a:t>
            </a:r>
            <a:endParaRPr lang="en-US" sz="1600" b="1" dirty="0">
              <a:solidFill>
                <a:schemeClr val="accent3"/>
              </a:solidFill>
              <a:latin typeface="Consolas" pitchFamily="49" charset="0"/>
              <a:cs typeface="Consolas" pitchFamily="49" charset="0"/>
            </a:endParaRPr>
          </a:p>
          <a:p>
            <a:pPr marL="0" indent="0">
              <a:buNone/>
            </a:pP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1350688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marL="0" indent="0">
              <a:buNone/>
            </a:pPr>
            <a:r>
              <a:rPr lang="en-US" sz="1600" dirty="0">
                <a:solidFill>
                  <a:schemeClr val="tx2"/>
                </a:solidFill>
                <a:latin typeface="Consolas" pitchFamily="49" charset="0"/>
                <a:cs typeface="Consolas" pitchFamily="49" charset="0"/>
              </a:rPr>
              <a:t>type</a:t>
            </a:r>
            <a:r>
              <a:rPr lang="en-US" sz="1600" dirty="0">
                <a:latin typeface="Consolas" pitchFamily="49" charset="0"/>
                <a:cs typeface="Consolas" pitchFamily="49" charset="0"/>
              </a:rPr>
              <a:t> Buyers = {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 string;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string; </a:t>
            </a:r>
            <a:r>
              <a:rPr lang="en-US" sz="1600" dirty="0" err="1">
                <a:latin typeface="Consolas" pitchFamily="49" charset="0"/>
                <a:cs typeface="Consolas" pitchFamily="49" charset="0"/>
              </a:rPr>
              <a:t>AccessCodes</a:t>
            </a:r>
            <a:r>
              <a:rPr lang="en-US" sz="1600" dirty="0">
                <a:latin typeface="Consolas" pitchFamily="49" charset="0"/>
                <a:cs typeface="Consolas" pitchFamily="49" charset="0"/>
              </a:rPr>
              <a:t>: list&lt;</a:t>
            </a:r>
            <a:r>
              <a:rPr lang="en-US" sz="1600" dirty="0" err="1">
                <a:latin typeface="Consolas" pitchFamily="49" charset="0"/>
                <a:cs typeface="Consolas" pitchFamily="49" charset="0"/>
              </a:rPr>
              <a:t>int</a:t>
            </a:r>
            <a:r>
              <a:rPr lang="en-US" sz="1600" dirty="0">
                <a:latin typeface="Consolas" pitchFamily="49" charset="0"/>
                <a:cs typeface="Consolas" pitchFamily="49" charset="0"/>
              </a:rPr>
              <a:t>&gt; }</a:t>
            </a:r>
          </a:p>
          <a:p>
            <a:pPr marL="0" indent="0">
              <a:buNone/>
            </a:pPr>
            <a:endParaRPr lang="en-US" sz="1600" dirty="0">
              <a:solidFill>
                <a:schemeClr val="tx2"/>
              </a:solidFill>
              <a:latin typeface="Consolas" pitchFamily="49" charset="0"/>
              <a:cs typeface="Consolas" pitchFamily="49" charset="0"/>
            </a:endParaRPr>
          </a:p>
          <a:p>
            <a:pPr marL="0" indent="0">
              <a:buNone/>
            </a:pPr>
            <a:r>
              <a:rPr lang="en-US" sz="1600" dirty="0" smtClean="0">
                <a:solidFill>
                  <a:schemeClr val="tx2"/>
                </a:solidFill>
                <a:latin typeface="Consolas" pitchFamily="49" charset="0"/>
                <a:cs typeface="Consolas" pitchFamily="49" charset="0"/>
              </a:rPr>
              <a:t>let </a:t>
            </a:r>
            <a:r>
              <a:rPr lang="en-US" sz="1600" dirty="0" err="1">
                <a:latin typeface="Consolas" pitchFamily="49" charset="0"/>
                <a:cs typeface="Consolas" pitchFamily="49" charset="0"/>
              </a:rPr>
              <a:t>adminCode</a:t>
            </a:r>
            <a:r>
              <a:rPr lang="en-US" sz="1600" dirty="0">
                <a:latin typeface="Consolas" pitchFamily="49" charset="0"/>
                <a:cs typeface="Consolas" pitchFamily="49" charset="0"/>
              </a:rPr>
              <a:t> = 333;</a:t>
            </a:r>
          </a:p>
          <a:p>
            <a:pPr marL="0" indent="0">
              <a:buNone/>
            </a:pPr>
            <a:endParaRPr lang="en-US" sz="1600" dirty="0">
              <a:latin typeface="Consolas" pitchFamily="49" charset="0"/>
              <a:cs typeface="Consolas" pitchFamily="49" charset="0"/>
            </a:endParaRPr>
          </a:p>
          <a:p>
            <a:pPr marL="0" indent="0">
              <a:buNone/>
            </a:pPr>
            <a:r>
              <a:rPr lang="en-US" sz="1600" dirty="0">
                <a:solidFill>
                  <a:schemeClr val="tx2"/>
                </a:solidFill>
                <a:latin typeface="Consolas" pitchFamily="49" charset="0"/>
                <a:cs typeface="Consolas" pitchFamily="49" charset="0"/>
              </a:rPr>
              <a:t>let rec </a:t>
            </a:r>
            <a:r>
              <a:rPr lang="en-US" sz="1600" dirty="0" err="1">
                <a:latin typeface="Consolas" pitchFamily="49" charset="0"/>
                <a:cs typeface="Consolas" pitchFamily="49" charset="0"/>
              </a:rPr>
              <a:t>findFirstWithAdminCode</a:t>
            </a:r>
            <a:r>
              <a:rPr lang="en-US" sz="1600" dirty="0">
                <a:latin typeface="Consolas" pitchFamily="49" charset="0"/>
                <a:cs typeface="Consolas" pitchFamily="49" charset="0"/>
              </a:rPr>
              <a:t> </a:t>
            </a:r>
            <a:r>
              <a:rPr lang="en-US" sz="1600" dirty="0" err="1">
                <a:latin typeface="Consolas" pitchFamily="49" charset="0"/>
                <a:cs typeface="Consolas" pitchFamily="49" charset="0"/>
              </a:rPr>
              <a:t>buyerList</a:t>
            </a:r>
            <a:r>
              <a:rPr lang="en-US" sz="1600" dirty="0">
                <a:latin typeface="Consolas" pitchFamily="49" charset="0"/>
                <a:cs typeface="Consolas" pitchFamily="49" charset="0"/>
              </a:rPr>
              <a:t> =</a:t>
            </a:r>
          </a:p>
          <a:p>
            <a:pPr marL="0" indent="0">
              <a:buNone/>
            </a:pPr>
            <a:r>
              <a:rPr lang="en-US" sz="1600" dirty="0">
                <a:latin typeface="Consolas" pitchFamily="49" charset="0"/>
                <a:cs typeface="Consolas" pitchFamily="49" charset="0"/>
              </a:rPr>
              <a:t>    </a:t>
            </a:r>
            <a:r>
              <a:rPr lang="en-US" sz="1600" dirty="0">
                <a:solidFill>
                  <a:schemeClr val="tx2"/>
                </a:solidFill>
                <a:latin typeface="Consolas" pitchFamily="49" charset="0"/>
                <a:cs typeface="Consolas" pitchFamily="49" charset="0"/>
              </a:rPr>
              <a:t>match </a:t>
            </a:r>
            <a:r>
              <a:rPr lang="en-US" sz="1600" dirty="0" err="1">
                <a:latin typeface="Consolas" pitchFamily="49" charset="0"/>
                <a:cs typeface="Consolas" pitchFamily="49" charset="0"/>
              </a:rPr>
              <a:t>buyerList</a:t>
            </a:r>
            <a:r>
              <a:rPr lang="en-US" sz="1600" dirty="0">
                <a:latin typeface="Consolas" pitchFamily="49" charset="0"/>
                <a:cs typeface="Consolas" pitchFamily="49" charset="0"/>
              </a:rPr>
              <a:t> </a:t>
            </a:r>
            <a:r>
              <a:rPr lang="en-US" sz="1600" dirty="0">
                <a:solidFill>
                  <a:schemeClr val="tx2"/>
                </a:solidFill>
                <a:latin typeface="Consolas" pitchFamily="49" charset="0"/>
                <a:cs typeface="Consolas" pitchFamily="49" charset="0"/>
              </a:rPr>
              <a:t>with</a:t>
            </a:r>
          </a:p>
          <a:p>
            <a:pPr marL="0" indent="0">
              <a:buNone/>
            </a:pPr>
            <a:r>
              <a:rPr lang="en-US" sz="1600" dirty="0">
                <a:latin typeface="Consolas" pitchFamily="49" charset="0"/>
                <a:cs typeface="Consolas" pitchFamily="49" charset="0"/>
              </a:rPr>
              <a:t>    | { </a:t>
            </a:r>
            <a:r>
              <a:rPr lang="en-US" sz="1600" dirty="0" err="1">
                <a:latin typeface="Consolas" pitchFamily="49" charset="0"/>
                <a:cs typeface="Consolas" pitchFamily="49" charset="0"/>
              </a:rPr>
              <a:t>FirstName</a:t>
            </a:r>
            <a:r>
              <a:rPr lang="en-US" sz="1600" dirty="0">
                <a:latin typeface="Consolas" pitchFamily="49" charset="0"/>
                <a:cs typeface="Consolas" pitchFamily="49" charset="0"/>
              </a:rPr>
              <a:t> = </a:t>
            </a:r>
            <a:r>
              <a:rPr lang="en-US" sz="1600" dirty="0" err="1">
                <a:latin typeface="Consolas" pitchFamily="49" charset="0"/>
                <a:cs typeface="Consolas" pitchFamily="49" charset="0"/>
              </a:rPr>
              <a:t>fn</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LastName</a:t>
            </a:r>
            <a:r>
              <a:rPr lang="en-US" sz="1600" dirty="0">
                <a:latin typeface="Consolas" pitchFamily="49" charset="0"/>
                <a:cs typeface="Consolas" pitchFamily="49" charset="0"/>
              </a:rPr>
              <a:t> = </a:t>
            </a:r>
            <a:r>
              <a:rPr lang="en-US" sz="1600" dirty="0" err="1">
                <a:latin typeface="Consolas" pitchFamily="49" charset="0"/>
                <a:cs typeface="Consolas" pitchFamily="49" charset="0"/>
              </a:rPr>
              <a:t>ln</a:t>
            </a:r>
            <a:r>
              <a:rPr lang="en-US" sz="1600" dirty="0">
                <a:latin typeface="Consolas" pitchFamily="49" charset="0"/>
                <a:cs typeface="Consolas" pitchFamily="49" charset="0"/>
              </a:rPr>
              <a:t>; </a:t>
            </a:r>
            <a:r>
              <a:rPr lang="en-US" sz="1600" dirty="0" err="1">
                <a:latin typeface="Consolas" pitchFamily="49" charset="0"/>
                <a:cs typeface="Consolas" pitchFamily="49" charset="0"/>
              </a:rPr>
              <a:t>AccessCodes</a:t>
            </a:r>
            <a:r>
              <a:rPr lang="en-US" sz="1600" dirty="0">
                <a:latin typeface="Consolas" pitchFamily="49" charset="0"/>
                <a:cs typeface="Consolas" pitchFamily="49" charset="0"/>
              </a:rPr>
              <a:t> = codes } :: </a:t>
            </a:r>
            <a:r>
              <a:rPr lang="en-US" sz="1600" dirty="0" smtClean="0">
                <a:latin typeface="Consolas" pitchFamily="49" charset="0"/>
                <a:cs typeface="Consolas" pitchFamily="49" charset="0"/>
              </a:rPr>
              <a:t>tail </a:t>
            </a:r>
            <a:endParaRPr lang="en-US" sz="1600" dirty="0">
              <a:latin typeface="Consolas" pitchFamily="49" charset="0"/>
              <a:cs typeface="Consolas" pitchFamily="49" charset="0"/>
            </a:endParaRPr>
          </a:p>
          <a:p>
            <a:pPr marL="0" indent="0">
              <a:buNone/>
            </a:pPr>
            <a:r>
              <a:rPr lang="en-US" sz="1600" dirty="0">
                <a:latin typeface="Consolas" pitchFamily="49" charset="0"/>
                <a:cs typeface="Consolas" pitchFamily="49" charset="0"/>
              </a:rPr>
              <a:t>	</a:t>
            </a:r>
            <a:r>
              <a:rPr lang="en-US" sz="1600" dirty="0">
                <a:solidFill>
                  <a:schemeClr val="tx2"/>
                </a:solidFill>
                <a:latin typeface="Consolas" pitchFamily="49" charset="0"/>
                <a:cs typeface="Consolas" pitchFamily="49" charset="0"/>
              </a:rPr>
              <a:t>when</a:t>
            </a:r>
            <a:r>
              <a:rPr lang="en-US" sz="1600" dirty="0">
                <a:latin typeface="Consolas" pitchFamily="49" charset="0"/>
                <a:cs typeface="Consolas" pitchFamily="49" charset="0"/>
              </a:rPr>
              <a:t> (</a:t>
            </a:r>
            <a:r>
              <a:rPr lang="en-US" sz="1600" dirty="0" err="1">
                <a:latin typeface="Consolas" pitchFamily="49" charset="0"/>
                <a:cs typeface="Consolas" pitchFamily="49" charset="0"/>
              </a:rPr>
              <a:t>List.exists</a:t>
            </a:r>
            <a:r>
              <a:rPr lang="en-US" sz="1600" dirty="0">
                <a:latin typeface="Consolas" pitchFamily="49" charset="0"/>
                <a:cs typeface="Consolas" pitchFamily="49" charset="0"/>
              </a:rPr>
              <a:t> (</a:t>
            </a:r>
            <a:r>
              <a:rPr lang="en-US" sz="1600" dirty="0">
                <a:solidFill>
                  <a:schemeClr val="tx2"/>
                </a:solidFill>
                <a:latin typeface="Consolas" pitchFamily="49" charset="0"/>
                <a:cs typeface="Consolas" pitchFamily="49" charset="0"/>
              </a:rPr>
              <a:t>fun </a:t>
            </a:r>
            <a:r>
              <a:rPr lang="en-US" sz="1600" dirty="0">
                <a:latin typeface="Consolas" pitchFamily="49" charset="0"/>
                <a:cs typeface="Consolas" pitchFamily="49" charset="0"/>
              </a:rPr>
              <a:t>i -&gt; i = 333) codes) -&gt; </a:t>
            </a:r>
            <a:r>
              <a:rPr lang="en-US" sz="1600" dirty="0" err="1">
                <a:latin typeface="Consolas" pitchFamily="49" charset="0"/>
                <a:cs typeface="Consolas" pitchFamily="49" charset="0"/>
              </a:rPr>
              <a:t>fn</a:t>
            </a:r>
            <a:r>
              <a:rPr lang="en-US" sz="1600" dirty="0">
                <a:latin typeface="Consolas" pitchFamily="49" charset="0"/>
                <a:cs typeface="Consolas" pitchFamily="49" charset="0"/>
              </a:rPr>
              <a:t> + </a:t>
            </a:r>
            <a:r>
              <a:rPr lang="en-US" sz="1600" dirty="0">
                <a:solidFill>
                  <a:schemeClr val="accent2"/>
                </a:solidFill>
                <a:latin typeface="Consolas" pitchFamily="49" charset="0"/>
                <a:cs typeface="Consolas" pitchFamily="49" charset="0"/>
              </a:rPr>
              <a:t>" "</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ln</a:t>
            </a:r>
            <a:endParaRPr lang="en-US" sz="1600" dirty="0">
              <a:latin typeface="Consolas" pitchFamily="49" charset="0"/>
              <a:cs typeface="Consolas" pitchFamily="49" charset="0"/>
            </a:endParaRPr>
          </a:p>
          <a:p>
            <a:pPr marL="0" indent="0">
              <a:buNone/>
            </a:pPr>
            <a:r>
              <a:rPr lang="en-US" sz="1600" dirty="0">
                <a:latin typeface="Consolas" pitchFamily="49" charset="0"/>
                <a:cs typeface="Consolas" pitchFamily="49" charset="0"/>
              </a:rPr>
              <a:t>    | _ :: tail -&gt; </a:t>
            </a:r>
            <a:r>
              <a:rPr lang="en-US" sz="1600" dirty="0" err="1">
                <a:latin typeface="Consolas" pitchFamily="49" charset="0"/>
                <a:cs typeface="Consolas" pitchFamily="49" charset="0"/>
              </a:rPr>
              <a:t>findFirstWithAdminCode</a:t>
            </a:r>
            <a:r>
              <a:rPr lang="en-US" sz="1600" dirty="0">
                <a:latin typeface="Consolas" pitchFamily="49" charset="0"/>
                <a:cs typeface="Consolas" pitchFamily="49" charset="0"/>
              </a:rPr>
              <a:t> tail</a:t>
            </a:r>
          </a:p>
          <a:p>
            <a:pPr marL="0" indent="0">
              <a:buNone/>
            </a:pPr>
            <a:r>
              <a:rPr lang="en-US" sz="1600" dirty="0">
                <a:latin typeface="Consolas" pitchFamily="49" charset="0"/>
                <a:cs typeface="Consolas" pitchFamily="49" charset="0"/>
              </a:rPr>
              <a:t>    | [] -&gt; </a:t>
            </a:r>
            <a:r>
              <a:rPr lang="en-US" sz="1600" dirty="0" err="1">
                <a:latin typeface="Consolas" pitchFamily="49" charset="0"/>
                <a:cs typeface="Consolas" pitchFamily="49" charset="0"/>
              </a:rPr>
              <a:t>failwith</a:t>
            </a:r>
            <a:r>
              <a:rPr lang="en-US" sz="1600" dirty="0">
                <a:latin typeface="Consolas" pitchFamily="49" charset="0"/>
                <a:cs typeface="Consolas" pitchFamily="49" charset="0"/>
              </a:rPr>
              <a:t> "No one with admin code 333"</a:t>
            </a:r>
          </a:p>
          <a:p>
            <a:pPr marL="0" indent="0">
              <a:buNone/>
            </a:pPr>
            <a:endParaRPr lang="en-US" sz="1600" dirty="0">
              <a:latin typeface="Consolas" pitchFamily="49" charset="0"/>
              <a:cs typeface="Consolas" pitchFamily="49" charset="0"/>
            </a:endParaRPr>
          </a:p>
          <a:p>
            <a:pPr marL="0" indent="0">
              <a:buNone/>
            </a:pPr>
            <a:r>
              <a:rPr lang="en-US" sz="1600" dirty="0" err="1">
                <a:latin typeface="Consolas" pitchFamily="49" charset="0"/>
                <a:cs typeface="Consolas" pitchFamily="49" charset="0"/>
              </a:rPr>
              <a:t>printfn</a:t>
            </a:r>
            <a:r>
              <a:rPr lang="en-US" sz="1600" dirty="0">
                <a:latin typeface="Consolas" pitchFamily="49" charset="0"/>
                <a:cs typeface="Consolas" pitchFamily="49" charset="0"/>
              </a:rPr>
              <a:t> </a:t>
            </a:r>
            <a:r>
              <a:rPr lang="en-US" sz="1600" dirty="0">
                <a:solidFill>
                  <a:schemeClr val="accent2"/>
                </a:solidFill>
                <a:latin typeface="Consolas" pitchFamily="49" charset="0"/>
                <a:cs typeface="Consolas" pitchFamily="49" charset="0"/>
              </a:rPr>
              <a:t>"%A"</a:t>
            </a:r>
            <a:r>
              <a:rPr lang="en-US" sz="1600" dirty="0">
                <a:latin typeface="Consolas" pitchFamily="49" charset="0"/>
                <a:cs typeface="Consolas" pitchFamily="49" charset="0"/>
              </a:rPr>
              <a:t> (</a:t>
            </a:r>
            <a:r>
              <a:rPr lang="en-US" sz="1600" dirty="0" err="1">
                <a:latin typeface="Consolas" pitchFamily="49" charset="0"/>
                <a:cs typeface="Consolas" pitchFamily="49" charset="0"/>
              </a:rPr>
              <a:t>findFirstWithAdminCode</a:t>
            </a:r>
            <a:r>
              <a:rPr lang="en-US" sz="1600" dirty="0">
                <a:latin typeface="Consolas" pitchFamily="49" charset="0"/>
                <a:cs typeface="Consolas" pitchFamily="49" charset="0"/>
              </a:rPr>
              <a:t> buyers)   </a:t>
            </a:r>
            <a:endParaRPr lang="en-US" sz="1600" dirty="0" smtClean="0">
              <a:latin typeface="Consolas" pitchFamily="49" charset="0"/>
              <a:cs typeface="Consolas" pitchFamily="49" charset="0"/>
            </a:endParaRPr>
          </a:p>
          <a:p>
            <a:pPr marL="0" indent="0">
              <a:buNone/>
            </a:pPr>
            <a:r>
              <a:rPr lang="en-US" sz="1600" b="1" dirty="0" smtClean="0">
                <a:solidFill>
                  <a:schemeClr val="accent3"/>
                </a:solidFill>
                <a:latin typeface="Consolas" pitchFamily="49" charset="0"/>
                <a:cs typeface="Consolas" pitchFamily="49" charset="0"/>
              </a:rPr>
              <a:t>// </a:t>
            </a:r>
            <a:r>
              <a:rPr lang="en-US" sz="1600" b="1" dirty="0">
                <a:solidFill>
                  <a:schemeClr val="accent3"/>
                </a:solidFill>
                <a:latin typeface="Consolas" pitchFamily="49" charset="0"/>
                <a:cs typeface="Consolas" pitchFamily="49" charset="0"/>
              </a:rPr>
              <a:t>"Gerald Smith</a:t>
            </a:r>
            <a:r>
              <a:rPr lang="en-US" sz="1600" b="1" dirty="0" smtClean="0">
                <a:solidFill>
                  <a:schemeClr val="accent3"/>
                </a:solidFill>
                <a:latin typeface="Consolas" pitchFamily="49" charset="0"/>
                <a:cs typeface="Consolas" pitchFamily="49" charset="0"/>
              </a:rPr>
              <a:t>"</a:t>
            </a:r>
            <a:endParaRPr lang="en-US" sz="1600" b="1" dirty="0">
              <a:solidFill>
                <a:schemeClr val="accent3"/>
              </a:solidFill>
              <a:latin typeface="Consolas" pitchFamily="49" charset="0"/>
              <a:cs typeface="Consolas" pitchFamily="49" charset="0"/>
            </a:endParaRPr>
          </a:p>
        </p:txBody>
      </p:sp>
    </p:spTree>
    <p:extLst>
      <p:ext uri="{BB962C8B-B14F-4D97-AF65-F5344CB8AC3E}">
        <p14:creationId xmlns:p14="http://schemas.microsoft.com/office/powerpoint/2010/main" val="2292964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Discriminated Unions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discriminated union is a number data structure choices subsumed under a single type.  A discriminated union is declared with the "type" keyword, and differentiates its possible data structure representations with the pipe character.  Each data structure choice must begin with a capital letter, and may take a series of parameters as constructor parameters, following the "of" keyword. </a:t>
            </a:r>
            <a:endParaRPr lang="en-US" dirty="0" smtClean="0"/>
          </a:p>
          <a:p>
            <a:r>
              <a:rPr lang="en-US" dirty="0"/>
              <a:t>Discriminated union "choices" are really constructor signatures.  To apply multiple parameters to a choice, separate them with an asterisk. </a:t>
            </a:r>
          </a:p>
        </p:txBody>
      </p:sp>
    </p:spTree>
    <p:extLst>
      <p:ext uri="{BB962C8B-B14F-4D97-AF65-F5344CB8AC3E}">
        <p14:creationId xmlns:p14="http://schemas.microsoft.com/office/powerpoint/2010/main" val="1106762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marL="0" indent="0">
              <a:buNone/>
            </a:pPr>
            <a:r>
              <a:rPr lang="en-US" dirty="0">
                <a:solidFill>
                  <a:schemeClr val="tx2"/>
                </a:solidFill>
                <a:latin typeface="Consolas" pitchFamily="49" charset="0"/>
                <a:cs typeface="Consolas" pitchFamily="49" charset="0"/>
              </a:rPr>
              <a:t>type</a:t>
            </a:r>
            <a:r>
              <a:rPr lang="en-US" dirty="0">
                <a:latin typeface="Consolas" pitchFamily="49" charset="0"/>
                <a:cs typeface="Consolas" pitchFamily="49" charset="0"/>
              </a:rPr>
              <a:t> ballot =</a:t>
            </a:r>
          </a:p>
          <a:p>
            <a:pPr marL="0" indent="0">
              <a:buNone/>
            </a:pPr>
            <a:r>
              <a:rPr lang="en-US" dirty="0">
                <a:latin typeface="Consolas" pitchFamily="49" charset="0"/>
                <a:cs typeface="Consolas" pitchFamily="49" charset="0"/>
              </a:rPr>
              <a:t>    | Democrat</a:t>
            </a:r>
          </a:p>
          <a:p>
            <a:pPr marL="0" indent="0">
              <a:buNone/>
            </a:pPr>
            <a:r>
              <a:rPr lang="en-US" dirty="0">
                <a:latin typeface="Consolas" pitchFamily="49" charset="0"/>
                <a:cs typeface="Consolas" pitchFamily="49" charset="0"/>
              </a:rPr>
              <a:t>    | Republican</a:t>
            </a:r>
          </a:p>
          <a:p>
            <a:pPr marL="0" indent="0">
              <a:buNone/>
            </a:pPr>
            <a:r>
              <a:rPr lang="en-US" dirty="0">
                <a:latin typeface="Consolas" pitchFamily="49" charset="0"/>
                <a:cs typeface="Consolas" pitchFamily="49" charset="0"/>
              </a:rPr>
              <a:t>    | </a:t>
            </a:r>
            <a:r>
              <a:rPr lang="en-US" dirty="0" err="1">
                <a:latin typeface="Consolas" pitchFamily="49" charset="0"/>
                <a:cs typeface="Consolas" pitchFamily="49" charset="0"/>
              </a:rPr>
              <a:t>WriteIn</a:t>
            </a:r>
            <a:r>
              <a:rPr lang="en-US" dirty="0">
                <a:latin typeface="Consolas" pitchFamily="49" charset="0"/>
                <a:cs typeface="Consolas" pitchFamily="49" charset="0"/>
              </a:rPr>
              <a:t> of </a:t>
            </a:r>
            <a:r>
              <a:rPr lang="en-US" dirty="0">
                <a:solidFill>
                  <a:schemeClr val="tx2"/>
                </a:solidFill>
                <a:latin typeface="Consolas" pitchFamily="49" charset="0"/>
                <a:cs typeface="Consolas" pitchFamily="49" charset="0"/>
              </a:rPr>
              <a:t>string</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let</a:t>
            </a:r>
            <a:r>
              <a:rPr lang="en-US" dirty="0">
                <a:latin typeface="Consolas" pitchFamily="49" charset="0"/>
                <a:cs typeface="Consolas" pitchFamily="49" charset="0"/>
              </a:rPr>
              <a:t> elect </a:t>
            </a:r>
            <a:r>
              <a:rPr lang="en-US" dirty="0" err="1">
                <a:latin typeface="Consolas" pitchFamily="49" charset="0"/>
                <a:cs typeface="Consolas" pitchFamily="49" charset="0"/>
              </a:rPr>
              <a:t>castBallot</a:t>
            </a:r>
            <a:r>
              <a:rPr lang="en-US" dirty="0">
                <a:latin typeface="Consolas" pitchFamily="49" charset="0"/>
                <a:cs typeface="Consolas" pitchFamily="49" charset="0"/>
              </a:rPr>
              <a:t> =</a:t>
            </a:r>
          </a:p>
          <a:p>
            <a:pPr marL="0" indent="0">
              <a:buNone/>
            </a:pPr>
            <a:r>
              <a:rPr lang="en-US" dirty="0">
                <a:latin typeface="Consolas" pitchFamily="49" charset="0"/>
                <a:cs typeface="Consolas" pitchFamily="49" charset="0"/>
              </a:rPr>
              <a:t>    </a:t>
            </a:r>
            <a:r>
              <a:rPr lang="en-US" dirty="0">
                <a:solidFill>
                  <a:schemeClr val="tx2"/>
                </a:solidFill>
                <a:latin typeface="Consolas" pitchFamily="49" charset="0"/>
                <a:cs typeface="Consolas" pitchFamily="49" charset="0"/>
              </a:rPr>
              <a:t>match</a:t>
            </a:r>
            <a:r>
              <a:rPr lang="en-US" dirty="0">
                <a:latin typeface="Consolas" pitchFamily="49" charset="0"/>
                <a:cs typeface="Consolas" pitchFamily="49" charset="0"/>
              </a:rPr>
              <a:t> </a:t>
            </a:r>
            <a:r>
              <a:rPr lang="en-US" dirty="0" err="1">
                <a:latin typeface="Consolas" pitchFamily="49" charset="0"/>
                <a:cs typeface="Consolas" pitchFamily="49" charset="0"/>
              </a:rPr>
              <a:t>castBallot</a:t>
            </a:r>
            <a:r>
              <a:rPr lang="en-US" dirty="0">
                <a:latin typeface="Consolas" pitchFamily="49" charset="0"/>
                <a:cs typeface="Consolas" pitchFamily="49" charset="0"/>
              </a:rPr>
              <a:t> </a:t>
            </a:r>
            <a:r>
              <a:rPr lang="en-US" dirty="0">
                <a:solidFill>
                  <a:schemeClr val="tx2"/>
                </a:solidFill>
                <a:latin typeface="Consolas" pitchFamily="49" charset="0"/>
                <a:cs typeface="Consolas" pitchFamily="49" charset="0"/>
              </a:rPr>
              <a:t>with</a:t>
            </a:r>
          </a:p>
          <a:p>
            <a:pPr marL="0" indent="0">
              <a:buNone/>
            </a:pPr>
            <a:r>
              <a:rPr lang="en-US" dirty="0">
                <a:latin typeface="Consolas" pitchFamily="49" charset="0"/>
                <a:cs typeface="Consolas" pitchFamily="49" charset="0"/>
              </a:rPr>
              <a:t>    | Democrat -&gt; </a:t>
            </a:r>
            <a:r>
              <a:rPr lang="en-US" dirty="0">
                <a:solidFill>
                  <a:schemeClr val="accent2"/>
                </a:solidFill>
                <a:latin typeface="Consolas" pitchFamily="49" charset="0"/>
                <a:cs typeface="Consolas" pitchFamily="49" charset="0"/>
              </a:rPr>
              <a:t>"Barak Obama"</a:t>
            </a:r>
          </a:p>
          <a:p>
            <a:pPr marL="0" indent="0">
              <a:buNone/>
            </a:pPr>
            <a:r>
              <a:rPr lang="en-US" dirty="0">
                <a:latin typeface="Consolas" pitchFamily="49" charset="0"/>
                <a:cs typeface="Consolas" pitchFamily="49" charset="0"/>
              </a:rPr>
              <a:t>    | Republican -&gt; </a:t>
            </a:r>
            <a:r>
              <a:rPr lang="en-US" dirty="0">
                <a:solidFill>
                  <a:schemeClr val="accent2"/>
                </a:solidFill>
                <a:latin typeface="Consolas" pitchFamily="49" charset="0"/>
                <a:cs typeface="Consolas" pitchFamily="49" charset="0"/>
              </a:rPr>
              <a:t>"John McCain"</a:t>
            </a:r>
          </a:p>
          <a:p>
            <a:pPr marL="0" indent="0">
              <a:buNone/>
            </a:pPr>
            <a:r>
              <a:rPr lang="en-US" dirty="0">
                <a:latin typeface="Consolas" pitchFamily="49" charset="0"/>
                <a:cs typeface="Consolas" pitchFamily="49" charset="0"/>
              </a:rPr>
              <a:t>    | </a:t>
            </a:r>
            <a:r>
              <a:rPr lang="en-US" dirty="0" err="1">
                <a:latin typeface="Consolas" pitchFamily="49" charset="0"/>
                <a:cs typeface="Consolas" pitchFamily="49" charset="0"/>
              </a:rPr>
              <a:t>WriteIn</a:t>
            </a:r>
            <a:r>
              <a:rPr lang="en-US" dirty="0">
                <a:latin typeface="Consolas" pitchFamily="49" charset="0"/>
                <a:cs typeface="Consolas" pitchFamily="49" charset="0"/>
              </a:rPr>
              <a:t>(</a:t>
            </a:r>
            <a:r>
              <a:rPr lang="en-US" dirty="0" err="1">
                <a:latin typeface="Consolas" pitchFamily="49" charset="0"/>
                <a:cs typeface="Consolas" pitchFamily="49" charset="0"/>
              </a:rPr>
              <a:t>candidateName</a:t>
            </a:r>
            <a:r>
              <a:rPr lang="en-US" dirty="0">
                <a:latin typeface="Consolas" pitchFamily="49" charset="0"/>
                <a:cs typeface="Consolas" pitchFamily="49" charset="0"/>
              </a:rPr>
              <a:t>) -&gt; </a:t>
            </a:r>
            <a:r>
              <a:rPr lang="en-US" dirty="0" err="1">
                <a:latin typeface="Consolas" pitchFamily="49" charset="0"/>
                <a:cs typeface="Consolas" pitchFamily="49" charset="0"/>
              </a:rPr>
              <a:t>candidateName</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"You voted for %A in 2008" </a:t>
            </a:r>
            <a:r>
              <a:rPr lang="en-US" dirty="0">
                <a:latin typeface="Consolas" pitchFamily="49" charset="0"/>
                <a:cs typeface="Consolas" pitchFamily="49" charset="0"/>
              </a:rPr>
              <a:t>(elect (</a:t>
            </a:r>
            <a:r>
              <a:rPr lang="en-US" dirty="0" err="1">
                <a:latin typeface="Consolas" pitchFamily="49" charset="0"/>
                <a:cs typeface="Consolas" pitchFamily="49" charset="0"/>
              </a:rPr>
              <a:t>WriteIn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"Ron Paul"</a:t>
            </a:r>
            <a:r>
              <a:rPr lang="en-US" dirty="0">
                <a:latin typeface="Consolas" pitchFamily="49" charset="0"/>
                <a:cs typeface="Consolas" pitchFamily="49" charset="0"/>
              </a:rPr>
              <a:t>))</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"You voted for %A in 2008"</a:t>
            </a:r>
            <a:r>
              <a:rPr lang="en-US" dirty="0">
                <a:latin typeface="Consolas" pitchFamily="49" charset="0"/>
                <a:cs typeface="Consolas" pitchFamily="49" charset="0"/>
              </a:rPr>
              <a:t> (elect Democrat)</a:t>
            </a:r>
          </a:p>
          <a:p>
            <a:pPr marL="0" indent="0">
              <a:buNone/>
            </a:pPr>
            <a:r>
              <a:rPr lang="en-US" dirty="0" err="1">
                <a:latin typeface="Consolas" pitchFamily="49" charset="0"/>
                <a:cs typeface="Consolas" pitchFamily="49" charset="0"/>
              </a:rPr>
              <a:t>printfn</a:t>
            </a:r>
            <a:r>
              <a:rPr lang="en-US" dirty="0">
                <a:latin typeface="Consolas" pitchFamily="49" charset="0"/>
                <a:cs typeface="Consolas" pitchFamily="49" charset="0"/>
              </a:rPr>
              <a:t> </a:t>
            </a:r>
            <a:r>
              <a:rPr lang="en-US" dirty="0">
                <a:solidFill>
                  <a:schemeClr val="accent2"/>
                </a:solidFill>
                <a:latin typeface="Consolas" pitchFamily="49" charset="0"/>
                <a:cs typeface="Consolas" pitchFamily="49" charset="0"/>
              </a:rPr>
              <a:t>"You voted for %A in 2008" </a:t>
            </a:r>
            <a:r>
              <a:rPr lang="en-US" dirty="0">
                <a:latin typeface="Consolas" pitchFamily="49" charset="0"/>
                <a:cs typeface="Consolas" pitchFamily="49" charset="0"/>
              </a:rPr>
              <a:t>(elect Republican</a:t>
            </a:r>
            <a:r>
              <a:rPr lang="en-US" dirty="0" smtClean="0">
                <a:latin typeface="Consolas" pitchFamily="49" charset="0"/>
                <a:cs typeface="Consolas" pitchFamily="49" charset="0"/>
              </a:rPr>
              <a:t>)</a:t>
            </a:r>
            <a:r>
              <a:rPr lang="en-US" dirty="0">
                <a:latin typeface="Consolas" pitchFamily="49" charset="0"/>
                <a:cs typeface="Consolas" pitchFamily="49" charset="0"/>
              </a:rPr>
              <a:t/>
            </a:r>
            <a:br>
              <a:rPr lang="en-US" dirty="0">
                <a:latin typeface="Consolas" pitchFamily="49" charset="0"/>
                <a:cs typeface="Consolas" pitchFamily="49" charset="0"/>
              </a:rPr>
            </a:br>
            <a:endParaRPr lang="en-US" dirty="0">
              <a:latin typeface="Consolas" pitchFamily="49" charset="0"/>
              <a:cs typeface="Consolas" pitchFamily="49" charset="0"/>
            </a:endParaRPr>
          </a:p>
          <a:p>
            <a:pPr marL="0" indent="0">
              <a:buNone/>
            </a:pPr>
            <a:r>
              <a:rPr lang="en-US" dirty="0">
                <a:solidFill>
                  <a:schemeClr val="accent3"/>
                </a:solidFill>
                <a:latin typeface="Consolas" pitchFamily="49" charset="0"/>
                <a:cs typeface="Consolas" pitchFamily="49" charset="0"/>
              </a:rPr>
              <a:t>(*</a:t>
            </a:r>
          </a:p>
          <a:p>
            <a:pPr marL="0" indent="0">
              <a:buNone/>
            </a:pPr>
            <a:r>
              <a:rPr lang="en-US" dirty="0">
                <a:solidFill>
                  <a:schemeClr val="accent3"/>
                </a:solidFill>
                <a:latin typeface="Consolas" pitchFamily="49" charset="0"/>
                <a:cs typeface="Consolas" pitchFamily="49" charset="0"/>
              </a:rPr>
              <a:t>You voted for "Ron Paul" in 2008</a:t>
            </a:r>
          </a:p>
          <a:p>
            <a:pPr marL="0" indent="0">
              <a:buNone/>
            </a:pPr>
            <a:r>
              <a:rPr lang="en-US" dirty="0">
                <a:solidFill>
                  <a:schemeClr val="accent3"/>
                </a:solidFill>
                <a:latin typeface="Consolas" pitchFamily="49" charset="0"/>
                <a:cs typeface="Consolas" pitchFamily="49" charset="0"/>
              </a:rPr>
              <a:t>You voted for "Barak Obama" in 2008</a:t>
            </a:r>
          </a:p>
          <a:p>
            <a:pPr marL="0" indent="0">
              <a:buNone/>
            </a:pPr>
            <a:r>
              <a:rPr lang="en-US" dirty="0">
                <a:solidFill>
                  <a:schemeClr val="accent3"/>
                </a:solidFill>
                <a:latin typeface="Consolas" pitchFamily="49" charset="0"/>
                <a:cs typeface="Consolas" pitchFamily="49" charset="0"/>
              </a:rPr>
              <a:t>You voted for "John McCain" in 2008</a:t>
            </a:r>
          </a:p>
          <a:p>
            <a:pPr marL="0" indent="0">
              <a:buNone/>
            </a:pPr>
            <a:r>
              <a:rPr lang="en-US" dirty="0" smtClean="0">
                <a:solidFill>
                  <a:schemeClr val="accent3"/>
                </a:solidFill>
                <a:latin typeface="Consolas" pitchFamily="49" charset="0"/>
                <a:cs typeface="Consolas" pitchFamily="49" charset="0"/>
              </a:rPr>
              <a:t>*)</a:t>
            </a:r>
            <a:endParaRPr lang="en-US" dirty="0">
              <a:solidFill>
                <a:schemeClr val="accent3"/>
              </a:solidFill>
              <a:latin typeface="Consolas" pitchFamily="49" charset="0"/>
              <a:cs typeface="Consolas" pitchFamily="49" charset="0"/>
            </a:endParaRPr>
          </a:p>
        </p:txBody>
      </p:sp>
    </p:spTree>
    <p:extLst>
      <p:ext uri="{BB962C8B-B14F-4D97-AF65-F5344CB8AC3E}">
        <p14:creationId xmlns:p14="http://schemas.microsoft.com/office/powerpoint/2010/main" val="2603740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Types (Generics)</a:t>
            </a:r>
            <a:endParaRPr lang="en-US" dirty="0"/>
          </a:p>
        </p:txBody>
      </p:sp>
      <p:sp>
        <p:nvSpPr>
          <p:cNvPr id="3" name="Content Placeholder 2"/>
          <p:cNvSpPr>
            <a:spLocks noGrp="1"/>
          </p:cNvSpPr>
          <p:nvPr>
            <p:ph idx="1"/>
          </p:nvPr>
        </p:nvSpPr>
        <p:spPr/>
        <p:txBody>
          <a:bodyPr>
            <a:normAutofit fontScale="62500" lnSpcReduction="20000"/>
          </a:bodyPr>
          <a:lstStyle/>
          <a:p>
            <a:r>
              <a:rPr lang="en-US" dirty="0"/>
              <a:t>F# types may be parameterized (generics) by using standard </a:t>
            </a:r>
            <a:r>
              <a:rPr lang="en-US" dirty="0" err="1"/>
              <a:t>OCaml</a:t>
            </a:r>
            <a:r>
              <a:rPr lang="en-US" dirty="0"/>
              <a:t> notation, of .NET generic notation. </a:t>
            </a:r>
            <a:endParaRPr lang="en-US" dirty="0" smtClean="0"/>
          </a:p>
          <a:p>
            <a:endParaRPr lang="en-US" dirty="0" smtClean="0"/>
          </a:p>
          <a:p>
            <a:pPr marL="0" indent="0">
              <a:buNone/>
            </a:pPr>
            <a:r>
              <a:rPr lang="en-US" dirty="0">
                <a:solidFill>
                  <a:schemeClr val="tx2"/>
                </a:solidFill>
                <a:latin typeface="Consolas" pitchFamily="49" charset="0"/>
                <a:cs typeface="Consolas" pitchFamily="49" charset="0"/>
              </a:rPr>
              <a:t>type</a:t>
            </a:r>
            <a:r>
              <a:rPr lang="en-US" dirty="0">
                <a:latin typeface="Consolas" pitchFamily="49" charset="0"/>
                <a:cs typeface="Consolas" pitchFamily="49" charset="0"/>
              </a:rPr>
              <a:t> 'value </a:t>
            </a:r>
            <a:r>
              <a:rPr lang="en-US" dirty="0" err="1">
                <a:latin typeface="Consolas" pitchFamily="49" charset="0"/>
                <a:cs typeface="Consolas" pitchFamily="49" charset="0"/>
              </a:rPr>
              <a:t>LinkedListNode</a:t>
            </a:r>
            <a:r>
              <a:rPr lang="en-US" dirty="0">
                <a:latin typeface="Consolas" pitchFamily="49" charset="0"/>
                <a:cs typeface="Consolas" pitchFamily="49" charset="0"/>
              </a:rPr>
              <a:t> =</a:t>
            </a:r>
          </a:p>
          <a:p>
            <a:pPr marL="0" indent="0">
              <a:buNone/>
            </a:pPr>
            <a:r>
              <a:rPr lang="en-US" dirty="0">
                <a:latin typeface="Consolas" pitchFamily="49" charset="0"/>
                <a:cs typeface="Consolas" pitchFamily="49" charset="0"/>
              </a:rPr>
              <a:t>| Value </a:t>
            </a:r>
            <a:r>
              <a:rPr lang="en-US" dirty="0">
                <a:solidFill>
                  <a:schemeClr val="tx2"/>
                </a:solidFill>
                <a:latin typeface="Consolas" pitchFamily="49" charset="0"/>
                <a:cs typeface="Consolas" pitchFamily="49" charset="0"/>
              </a:rPr>
              <a:t>of </a:t>
            </a:r>
            <a:r>
              <a:rPr lang="en-US" dirty="0">
                <a:latin typeface="Consolas" pitchFamily="49" charset="0"/>
                <a:cs typeface="Consolas" pitchFamily="49" charset="0"/>
              </a:rPr>
              <a:t>'value</a:t>
            </a:r>
          </a:p>
          <a:p>
            <a:pPr marL="0" indent="0">
              <a:buNone/>
            </a:pPr>
            <a:r>
              <a:rPr lang="en-US" dirty="0">
                <a:latin typeface="Consolas" pitchFamily="49" charset="0"/>
                <a:cs typeface="Consolas" pitchFamily="49" charset="0"/>
              </a:rPr>
              <a:t>| Left </a:t>
            </a:r>
            <a:r>
              <a:rPr lang="en-US" dirty="0">
                <a:solidFill>
                  <a:schemeClr val="tx2"/>
                </a:solidFill>
                <a:latin typeface="Consolas" pitchFamily="49" charset="0"/>
                <a:cs typeface="Consolas" pitchFamily="49" charset="0"/>
              </a:rPr>
              <a:t>of </a:t>
            </a:r>
            <a:r>
              <a:rPr lang="en-US" dirty="0">
                <a:latin typeface="Consolas" pitchFamily="49" charset="0"/>
                <a:cs typeface="Consolas" pitchFamily="49" charset="0"/>
              </a:rPr>
              <a:t>'value </a:t>
            </a:r>
            <a:r>
              <a:rPr lang="en-US" dirty="0" err="1">
                <a:latin typeface="Consolas" pitchFamily="49" charset="0"/>
                <a:cs typeface="Consolas" pitchFamily="49" charset="0"/>
              </a:rPr>
              <a:t>LinkedListNode</a:t>
            </a: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Right </a:t>
            </a:r>
            <a:r>
              <a:rPr lang="en-US" dirty="0">
                <a:solidFill>
                  <a:schemeClr val="tx2"/>
                </a:solidFill>
                <a:latin typeface="Consolas" pitchFamily="49" charset="0"/>
                <a:cs typeface="Consolas" pitchFamily="49" charset="0"/>
              </a:rPr>
              <a:t>of </a:t>
            </a:r>
            <a:r>
              <a:rPr lang="en-US" dirty="0">
                <a:latin typeface="Consolas" pitchFamily="49" charset="0"/>
                <a:cs typeface="Consolas" pitchFamily="49" charset="0"/>
              </a:rPr>
              <a:t>'value </a:t>
            </a:r>
            <a:r>
              <a:rPr lang="en-US" dirty="0" err="1">
                <a:latin typeface="Consolas" pitchFamily="49" charset="0"/>
                <a:cs typeface="Consolas" pitchFamily="49" charset="0"/>
              </a:rPr>
              <a:t>LinkedListNode</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solidFill>
                  <a:schemeClr val="accent3"/>
                </a:solidFill>
                <a:latin typeface="Consolas" pitchFamily="49" charset="0"/>
                <a:cs typeface="Consolas" pitchFamily="49" charset="0"/>
              </a:rPr>
              <a:t>//</a:t>
            </a:r>
            <a:r>
              <a:rPr lang="en-US" dirty="0" smtClean="0">
                <a:solidFill>
                  <a:schemeClr val="accent3"/>
                </a:solidFill>
                <a:latin typeface="Consolas" pitchFamily="49" charset="0"/>
                <a:cs typeface="Consolas" pitchFamily="49" charset="0"/>
              </a:rPr>
              <a:t>or</a:t>
            </a:r>
            <a:r>
              <a:rPr lang="en-US" dirty="0">
                <a:latin typeface="Consolas" pitchFamily="49" charset="0"/>
                <a:cs typeface="Consolas" pitchFamily="49" charset="0"/>
              </a:rPr>
              <a:t/>
            </a:r>
            <a:br>
              <a:rPr lang="en-US" dirty="0">
                <a:latin typeface="Consolas" pitchFamily="49" charset="0"/>
                <a:cs typeface="Consolas" pitchFamily="49" charset="0"/>
              </a:rPr>
            </a:b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type</a:t>
            </a:r>
            <a:r>
              <a:rPr lang="en-US" dirty="0">
                <a:latin typeface="Consolas" pitchFamily="49" charset="0"/>
                <a:cs typeface="Consolas" pitchFamily="49" charset="0"/>
              </a:rPr>
              <a:t> </a:t>
            </a:r>
            <a:r>
              <a:rPr lang="en-US" dirty="0" err="1">
                <a:latin typeface="Consolas" pitchFamily="49" charset="0"/>
                <a:cs typeface="Consolas" pitchFamily="49" charset="0"/>
              </a:rPr>
              <a:t>LinkedListNode</a:t>
            </a:r>
            <a:r>
              <a:rPr lang="en-US" dirty="0">
                <a:latin typeface="Consolas" pitchFamily="49" charset="0"/>
                <a:cs typeface="Consolas" pitchFamily="49" charset="0"/>
              </a:rPr>
              <a:t>&lt;'value&gt; =</a:t>
            </a:r>
          </a:p>
          <a:p>
            <a:pPr marL="0" indent="0">
              <a:buNone/>
            </a:pPr>
            <a:r>
              <a:rPr lang="en-US" dirty="0">
                <a:latin typeface="Consolas" pitchFamily="49" charset="0"/>
                <a:cs typeface="Consolas" pitchFamily="49" charset="0"/>
              </a:rPr>
              <a:t>| Value </a:t>
            </a:r>
            <a:r>
              <a:rPr lang="en-US" dirty="0">
                <a:solidFill>
                  <a:schemeClr val="tx2"/>
                </a:solidFill>
                <a:latin typeface="Consolas" pitchFamily="49" charset="0"/>
                <a:cs typeface="Consolas" pitchFamily="49" charset="0"/>
              </a:rPr>
              <a:t>of</a:t>
            </a:r>
            <a:r>
              <a:rPr lang="en-US" dirty="0">
                <a:latin typeface="Consolas" pitchFamily="49" charset="0"/>
                <a:cs typeface="Consolas" pitchFamily="49" charset="0"/>
              </a:rPr>
              <a:t> 'value</a:t>
            </a:r>
          </a:p>
          <a:p>
            <a:pPr marL="0" indent="0">
              <a:buNone/>
            </a:pPr>
            <a:r>
              <a:rPr lang="en-US" dirty="0">
                <a:latin typeface="Consolas" pitchFamily="49" charset="0"/>
                <a:cs typeface="Consolas" pitchFamily="49" charset="0"/>
              </a:rPr>
              <a:t>| Left </a:t>
            </a:r>
            <a:r>
              <a:rPr lang="en-US" dirty="0">
                <a:solidFill>
                  <a:schemeClr val="tx2"/>
                </a:solidFill>
                <a:latin typeface="Consolas" pitchFamily="49" charset="0"/>
                <a:cs typeface="Consolas" pitchFamily="49" charset="0"/>
              </a:rPr>
              <a:t>of</a:t>
            </a:r>
            <a:r>
              <a:rPr lang="en-US" dirty="0">
                <a:latin typeface="Consolas" pitchFamily="49" charset="0"/>
                <a:cs typeface="Consolas" pitchFamily="49" charset="0"/>
              </a:rPr>
              <a:t> </a:t>
            </a:r>
            <a:r>
              <a:rPr lang="en-US" dirty="0" err="1">
                <a:latin typeface="Consolas" pitchFamily="49" charset="0"/>
                <a:cs typeface="Consolas" pitchFamily="49" charset="0"/>
              </a:rPr>
              <a:t>LinkedListNode</a:t>
            </a:r>
            <a:r>
              <a:rPr lang="en-US" dirty="0">
                <a:latin typeface="Consolas" pitchFamily="49" charset="0"/>
                <a:cs typeface="Consolas" pitchFamily="49" charset="0"/>
              </a:rPr>
              <a:t>&lt;'value&gt;</a:t>
            </a:r>
          </a:p>
          <a:p>
            <a:pPr marL="0" indent="0">
              <a:buNone/>
            </a:pPr>
            <a:r>
              <a:rPr lang="en-US" dirty="0">
                <a:latin typeface="Consolas" pitchFamily="49" charset="0"/>
                <a:cs typeface="Consolas" pitchFamily="49" charset="0"/>
              </a:rPr>
              <a:t>| Right </a:t>
            </a:r>
            <a:r>
              <a:rPr lang="en-US" dirty="0">
                <a:solidFill>
                  <a:schemeClr val="tx2"/>
                </a:solidFill>
                <a:latin typeface="Consolas" pitchFamily="49" charset="0"/>
                <a:cs typeface="Consolas" pitchFamily="49" charset="0"/>
              </a:rPr>
              <a:t>of</a:t>
            </a:r>
            <a:r>
              <a:rPr lang="en-US" dirty="0">
                <a:latin typeface="Consolas" pitchFamily="49" charset="0"/>
                <a:cs typeface="Consolas" pitchFamily="49" charset="0"/>
              </a:rPr>
              <a:t> </a:t>
            </a:r>
            <a:r>
              <a:rPr lang="en-US" dirty="0" err="1">
                <a:latin typeface="Consolas" pitchFamily="49" charset="0"/>
                <a:cs typeface="Consolas" pitchFamily="49" charset="0"/>
              </a:rPr>
              <a:t>LinkedListNode</a:t>
            </a:r>
            <a:r>
              <a:rPr lang="en-US" dirty="0">
                <a:latin typeface="Consolas" pitchFamily="49" charset="0"/>
                <a:cs typeface="Consolas" pitchFamily="49" charset="0"/>
              </a:rPr>
              <a:t>&lt;'value&gt;</a:t>
            </a:r>
          </a:p>
          <a:p>
            <a:pPr marL="0" indent="0">
              <a:buNone/>
            </a:pPr>
            <a:endParaRPr lang="en-US" dirty="0"/>
          </a:p>
        </p:txBody>
      </p:sp>
    </p:spTree>
    <p:extLst>
      <p:ext uri="{BB962C8B-B14F-4D97-AF65-F5344CB8AC3E}">
        <p14:creationId xmlns:p14="http://schemas.microsoft.com/office/powerpoint/2010/main" val="4128069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Because F# files are evaluated from top to bottom, types which reference each other cause compile errors because the scope of a type exists from its declaration to the end of the file.  Therefore the second type in a mutual referencing relationship would be unable to reference the first.</a:t>
            </a:r>
          </a:p>
          <a:p>
            <a:r>
              <a:rPr lang="en-US" dirty="0" smtClean="0"/>
              <a:t>Types </a:t>
            </a:r>
            <a:r>
              <a:rPr lang="en-US" dirty="0"/>
              <a:t>with mutual references can, however, be declared in the same block, with no declarations in between, by using the "and" keyword.</a:t>
            </a:r>
          </a:p>
          <a:p>
            <a:endParaRPr lang="en-US" dirty="0"/>
          </a:p>
        </p:txBody>
      </p:sp>
    </p:spTree>
    <p:extLst>
      <p:ext uri="{BB962C8B-B14F-4D97-AF65-F5344CB8AC3E}">
        <p14:creationId xmlns:p14="http://schemas.microsoft.com/office/powerpoint/2010/main" val="2762472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a:solidFill>
                  <a:schemeClr val="tx2"/>
                </a:solidFill>
                <a:latin typeface="Consolas" pitchFamily="49" charset="0"/>
                <a:cs typeface="Consolas" pitchFamily="49" charset="0"/>
              </a:rPr>
              <a:t>type</a:t>
            </a:r>
            <a:r>
              <a:rPr lang="en-US" dirty="0">
                <a:latin typeface="Consolas" pitchFamily="49" charset="0"/>
                <a:cs typeface="Consolas" pitchFamily="49" charset="0"/>
              </a:rPr>
              <a:t> Numerator =</a:t>
            </a:r>
          </a:p>
          <a:p>
            <a:pPr marL="0" indent="0">
              <a:buNone/>
            </a:pPr>
            <a:r>
              <a:rPr lang="en-US" dirty="0">
                <a:latin typeface="Consolas" pitchFamily="49" charset="0"/>
                <a:cs typeface="Consolas" pitchFamily="49" charset="0"/>
              </a:rPr>
              <a:t>| Value </a:t>
            </a:r>
            <a:r>
              <a:rPr lang="en-US" dirty="0">
                <a:solidFill>
                  <a:schemeClr val="tx2"/>
                </a:solidFill>
                <a:latin typeface="Consolas" pitchFamily="49" charset="0"/>
                <a:cs typeface="Consolas" pitchFamily="49" charset="0"/>
              </a:rPr>
              <a:t>of </a:t>
            </a:r>
            <a:r>
              <a:rPr lang="en-US" dirty="0" err="1">
                <a:latin typeface="Consolas" pitchFamily="49" charset="0"/>
                <a:cs typeface="Consolas" pitchFamily="49" charset="0"/>
              </a:rPr>
              <a:t>int</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type </a:t>
            </a:r>
            <a:r>
              <a:rPr lang="en-US" dirty="0">
                <a:latin typeface="Consolas" pitchFamily="49" charset="0"/>
                <a:cs typeface="Consolas" pitchFamily="49" charset="0"/>
              </a:rPr>
              <a:t>Denominator =</a:t>
            </a:r>
          </a:p>
          <a:p>
            <a:pPr marL="0" indent="0">
              <a:buNone/>
            </a:pPr>
            <a:r>
              <a:rPr lang="en-US" dirty="0">
                <a:latin typeface="Consolas" pitchFamily="49" charset="0"/>
                <a:cs typeface="Consolas" pitchFamily="49" charset="0"/>
              </a:rPr>
              <a:t>| Value </a:t>
            </a:r>
            <a:r>
              <a:rPr lang="en-US" dirty="0">
                <a:solidFill>
                  <a:schemeClr val="tx2"/>
                </a:solidFill>
                <a:latin typeface="Consolas" pitchFamily="49" charset="0"/>
                <a:cs typeface="Consolas" pitchFamily="49" charset="0"/>
              </a:rPr>
              <a:t>of </a:t>
            </a:r>
            <a:r>
              <a:rPr lang="en-US" dirty="0" err="1">
                <a:latin typeface="Consolas" pitchFamily="49" charset="0"/>
                <a:cs typeface="Consolas" pitchFamily="49" charset="0"/>
              </a:rPr>
              <a:t>int</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and </a:t>
            </a:r>
            <a:r>
              <a:rPr lang="en-US" dirty="0">
                <a:latin typeface="Consolas" pitchFamily="49" charset="0"/>
                <a:cs typeface="Consolas" pitchFamily="49" charset="0"/>
              </a:rPr>
              <a:t>Fraction =</a:t>
            </a:r>
          </a:p>
          <a:p>
            <a:pPr marL="0" indent="0">
              <a:buNone/>
            </a:pPr>
            <a:r>
              <a:rPr lang="en-US" dirty="0">
                <a:latin typeface="Consolas" pitchFamily="49" charset="0"/>
                <a:cs typeface="Consolas" pitchFamily="49" charset="0"/>
              </a:rPr>
              <a:t>| Numerator </a:t>
            </a:r>
            <a:r>
              <a:rPr lang="en-US" dirty="0">
                <a:solidFill>
                  <a:schemeClr val="tx2"/>
                </a:solidFill>
                <a:latin typeface="Consolas" pitchFamily="49" charset="0"/>
                <a:cs typeface="Consolas" pitchFamily="49" charset="0"/>
              </a:rPr>
              <a:t>of </a:t>
            </a:r>
            <a:r>
              <a:rPr lang="en-US" dirty="0">
                <a:latin typeface="Consolas" pitchFamily="49" charset="0"/>
                <a:cs typeface="Consolas" pitchFamily="49" charset="0"/>
              </a:rPr>
              <a:t>Numerator</a:t>
            </a:r>
          </a:p>
          <a:p>
            <a:pPr marL="0" indent="0">
              <a:buNone/>
            </a:pPr>
            <a:r>
              <a:rPr lang="en-US" dirty="0">
                <a:latin typeface="Consolas" pitchFamily="49" charset="0"/>
                <a:cs typeface="Consolas" pitchFamily="49" charset="0"/>
              </a:rPr>
              <a:t>| Denominator </a:t>
            </a:r>
            <a:r>
              <a:rPr lang="en-US" dirty="0">
                <a:solidFill>
                  <a:schemeClr val="tx2"/>
                </a:solidFill>
                <a:latin typeface="Consolas" pitchFamily="49" charset="0"/>
                <a:cs typeface="Consolas" pitchFamily="49" charset="0"/>
              </a:rPr>
              <a:t>of </a:t>
            </a:r>
            <a:r>
              <a:rPr lang="en-US" dirty="0">
                <a:latin typeface="Consolas" pitchFamily="49" charset="0"/>
                <a:cs typeface="Consolas" pitchFamily="49" charset="0"/>
              </a:rPr>
              <a:t>Denominator</a:t>
            </a:r>
          </a:p>
          <a:p>
            <a:endParaRPr lang="en-US" dirty="0"/>
          </a:p>
        </p:txBody>
      </p:sp>
    </p:spTree>
    <p:extLst>
      <p:ext uri="{BB962C8B-B14F-4D97-AF65-F5344CB8AC3E}">
        <p14:creationId xmlns:p14="http://schemas.microsoft.com/office/powerpoint/2010/main" val="3024785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SAMPLES</a:t>
            </a:r>
            <a:endParaRPr lang="en-US" dirty="0" smtClean="0"/>
          </a:p>
          <a:p>
            <a:pPr lvl="1"/>
            <a:r>
              <a:rPr lang="en-US" dirty="0" smtClean="0"/>
              <a:t>First </a:t>
            </a:r>
            <a:r>
              <a:rPr lang="en-US" dirty="0"/>
              <a:t>Substantial LOB F# </a:t>
            </a:r>
            <a:r>
              <a:rPr lang="en-US" dirty="0" smtClean="0"/>
              <a:t>Application </a:t>
            </a:r>
            <a:r>
              <a:rPr lang="en-US" dirty="0" smtClean="0">
                <a:hlinkClick r:id="rId2"/>
              </a:rPr>
              <a:t>http</a:t>
            </a:r>
            <a:r>
              <a:rPr lang="en-US" dirty="0">
                <a:hlinkClick r:id="rId2"/>
              </a:rPr>
              <a:t>://cufp.org/videos/first-substantial-line-business-application-f</a:t>
            </a:r>
            <a:endParaRPr lang="en-US" dirty="0" smtClean="0"/>
          </a:p>
          <a:p>
            <a:endParaRPr lang="en-US" b="1" dirty="0" smtClean="0"/>
          </a:p>
          <a:p>
            <a:r>
              <a:rPr lang="en-US" b="1" dirty="0" smtClean="0"/>
              <a:t>GENERAL </a:t>
            </a:r>
            <a:r>
              <a:rPr lang="en-US" b="1" dirty="0" smtClean="0"/>
              <a:t>INFORMATION</a:t>
            </a:r>
          </a:p>
          <a:p>
            <a:pPr lvl="1"/>
            <a:r>
              <a:rPr lang="en-US" dirty="0" smtClean="0"/>
              <a:t>F# Language Overview </a:t>
            </a:r>
            <a:r>
              <a:rPr lang="en-US" dirty="0">
                <a:hlinkClick r:id="rId3"/>
              </a:rPr>
              <a:t>http://</a:t>
            </a:r>
            <a:r>
              <a:rPr lang="en-US" dirty="0" smtClean="0">
                <a:hlinkClick r:id="rId3"/>
              </a:rPr>
              <a:t>tomasp.net/articles/fsharp-i-introduction/article.pdf</a:t>
            </a:r>
            <a:endParaRPr lang="en-US" dirty="0" smtClean="0"/>
          </a:p>
          <a:p>
            <a:pPr lvl="1"/>
            <a:r>
              <a:rPr lang="en-US" dirty="0" smtClean="0"/>
              <a:t>The </a:t>
            </a:r>
            <a:r>
              <a:rPr lang="en-US" dirty="0"/>
              <a:t>F# Survival </a:t>
            </a:r>
            <a:r>
              <a:rPr lang="en-US" dirty="0" smtClean="0"/>
              <a:t>Guide </a:t>
            </a:r>
            <a:r>
              <a:rPr lang="en-US" dirty="0" smtClean="0">
                <a:hlinkClick r:id="rId4"/>
              </a:rPr>
              <a:t>http</a:t>
            </a:r>
            <a:r>
              <a:rPr lang="en-US" dirty="0">
                <a:hlinkClick r:id="rId4"/>
              </a:rPr>
              <a:t>://ctocorner.com/fsharp/book/default.aspx</a:t>
            </a:r>
            <a:endParaRPr lang="en-US" dirty="0" smtClean="0"/>
          </a:p>
          <a:p>
            <a:pPr lvl="1"/>
            <a:r>
              <a:rPr lang="en-US" dirty="0" smtClean="0"/>
              <a:t>F </a:t>
            </a:r>
            <a:r>
              <a:rPr lang="en-US" dirty="0"/>
              <a:t>Sharp </a:t>
            </a:r>
            <a:r>
              <a:rPr lang="en-US" dirty="0" smtClean="0"/>
              <a:t>Programming </a:t>
            </a:r>
            <a:r>
              <a:rPr lang="en-US" dirty="0" smtClean="0">
                <a:hlinkClick r:id="rId5"/>
              </a:rPr>
              <a:t>http</a:t>
            </a:r>
            <a:r>
              <a:rPr lang="en-US" dirty="0">
                <a:hlinkClick r:id="rId5"/>
              </a:rPr>
              <a:t>://en.wikibooks.org/wiki/Programming:F_Sharp</a:t>
            </a:r>
            <a:endParaRPr lang="en-US" dirty="0" smtClean="0"/>
          </a:p>
          <a:p>
            <a:pPr lvl="1"/>
            <a:r>
              <a:rPr lang="en-US" dirty="0" smtClean="0"/>
              <a:t>Visual F# (MSDN) </a:t>
            </a:r>
            <a:r>
              <a:rPr lang="en-US" dirty="0" smtClean="0">
                <a:effectLst/>
                <a:hlinkClick r:id="rId6"/>
              </a:rPr>
              <a:t>http://msdn.microsoft.com/en-us/library/dd233154.aspx</a:t>
            </a:r>
            <a:endParaRPr lang="en-US" dirty="0" smtClean="0"/>
          </a:p>
          <a:p>
            <a:pPr lvl="1"/>
            <a:r>
              <a:rPr lang="en-US" dirty="0" smtClean="0"/>
              <a:t>F</a:t>
            </a:r>
            <a:r>
              <a:rPr lang="en-US" dirty="0"/>
              <a:t># </a:t>
            </a:r>
            <a:r>
              <a:rPr lang="en-US" dirty="0" smtClean="0"/>
              <a:t>Wikipedia </a:t>
            </a:r>
            <a:r>
              <a:rPr lang="en-US" dirty="0" smtClean="0">
                <a:hlinkClick r:id="rId7"/>
              </a:rPr>
              <a:t>http</a:t>
            </a:r>
            <a:r>
              <a:rPr lang="en-US" dirty="0">
                <a:hlinkClick r:id="rId7"/>
              </a:rPr>
              <a:t>://en.wikipedia.org/wiki/Functional_programming</a:t>
            </a:r>
            <a:endParaRPr lang="en-US" dirty="0" smtClean="0"/>
          </a:p>
          <a:p>
            <a:pPr lvl="1"/>
            <a:r>
              <a:rPr lang="en-US" dirty="0" smtClean="0">
                <a:effectLst/>
              </a:rPr>
              <a:t>Tomas </a:t>
            </a:r>
            <a:r>
              <a:rPr lang="en-US" dirty="0" err="1" smtClean="0">
                <a:effectLst/>
              </a:rPr>
              <a:t>Petricek</a:t>
            </a:r>
            <a:r>
              <a:rPr lang="en-US" dirty="0" smtClean="0">
                <a:effectLst/>
              </a:rPr>
              <a:t> - F# blog </a:t>
            </a:r>
            <a:r>
              <a:rPr lang="en-US" dirty="0" smtClean="0">
                <a:effectLst/>
                <a:hlinkClick r:id="rId8"/>
              </a:rPr>
              <a:t>http://cs.hubfs.net/blogs/tomasp/default.aspx</a:t>
            </a:r>
            <a:endParaRPr lang="en-US" dirty="0" smtClean="0"/>
          </a:p>
          <a:p>
            <a:endParaRPr lang="en-US" dirty="0" smtClean="0"/>
          </a:p>
          <a:p>
            <a:r>
              <a:rPr lang="en-US" b="1" dirty="0"/>
              <a:t>SOFTWARE/PLUGINS</a:t>
            </a:r>
            <a:endParaRPr lang="en-US" dirty="0" smtClean="0"/>
          </a:p>
          <a:p>
            <a:pPr lvl="1"/>
            <a:r>
              <a:rPr lang="en-US" dirty="0" smtClean="0"/>
              <a:t>F</a:t>
            </a:r>
            <a:r>
              <a:rPr lang="en-US" dirty="0"/>
              <a:t># Power Pack for Visual </a:t>
            </a:r>
            <a:r>
              <a:rPr lang="en-US" dirty="0" smtClean="0"/>
              <a:t>Studio </a:t>
            </a:r>
            <a:r>
              <a:rPr lang="en-US" dirty="0" smtClean="0">
                <a:hlinkClick r:id="rId9"/>
              </a:rPr>
              <a:t>http</a:t>
            </a:r>
            <a:r>
              <a:rPr lang="en-US" dirty="0">
                <a:hlinkClick r:id="rId9"/>
              </a:rPr>
              <a:t>://fsharppowerpack.codeplex.com/</a:t>
            </a:r>
            <a:endParaRPr lang="en-US" dirty="0" smtClean="0"/>
          </a:p>
          <a:p>
            <a:endParaRPr lang="en-US" dirty="0" smtClean="0"/>
          </a:p>
          <a:p>
            <a:r>
              <a:rPr lang="en-US" b="1" dirty="0"/>
              <a:t>NEWS/FORUMS</a:t>
            </a:r>
            <a:endParaRPr lang="en-US" dirty="0" smtClean="0"/>
          </a:p>
          <a:p>
            <a:pPr lvl="1"/>
            <a:r>
              <a:rPr lang="en-US" dirty="0" err="1" smtClean="0"/>
              <a:t>FSHub</a:t>
            </a:r>
            <a:r>
              <a:rPr lang="en-US" dirty="0" smtClean="0"/>
              <a:t> </a:t>
            </a:r>
            <a:r>
              <a:rPr lang="en-US" dirty="0" smtClean="0">
                <a:effectLst/>
                <a:hlinkClick r:id="rId10"/>
              </a:rPr>
              <a:t>http://cs.hubfs.net/</a:t>
            </a:r>
            <a:endParaRPr lang="en-US" dirty="0" smtClean="0"/>
          </a:p>
          <a:p>
            <a:pPr lvl="1"/>
            <a:r>
              <a:rPr lang="en-US" dirty="0" err="1" smtClean="0"/>
              <a:t>FSharp</a:t>
            </a:r>
            <a:r>
              <a:rPr lang="en-US" dirty="0" smtClean="0"/>
              <a:t> News </a:t>
            </a:r>
            <a:r>
              <a:rPr lang="en-US" dirty="0" smtClean="0">
                <a:hlinkClick r:id="rId11"/>
              </a:rPr>
              <a:t>http://fsharpnews.blogspot.com/</a:t>
            </a:r>
            <a:endParaRPr lang="en-US" dirty="0" smtClean="0"/>
          </a:p>
          <a:p>
            <a:endParaRPr lang="en-US" dirty="0" smtClean="0"/>
          </a:p>
          <a:p>
            <a:r>
              <a:rPr lang="en-US" b="1" dirty="0" smtClean="0"/>
              <a:t>BOOKS</a:t>
            </a:r>
            <a:endParaRPr lang="en-US" dirty="0" smtClean="0"/>
          </a:p>
          <a:p>
            <a:pPr lvl="1"/>
            <a:r>
              <a:rPr lang="en-US" i="1" dirty="0" smtClean="0"/>
              <a:t>Beginning F#</a:t>
            </a:r>
            <a:r>
              <a:rPr lang="en-US" dirty="0" smtClean="0"/>
              <a:t> by Robert Pickering (</a:t>
            </a:r>
            <a:r>
              <a:rPr lang="en-US" dirty="0" err="1" smtClean="0"/>
              <a:t>APress</a:t>
            </a:r>
            <a:r>
              <a:rPr lang="en-US" dirty="0" smtClean="0"/>
              <a:t>)</a:t>
            </a:r>
          </a:p>
          <a:p>
            <a:endParaRPr lang="en-US" dirty="0" smtClean="0"/>
          </a:p>
          <a:p>
            <a:r>
              <a:rPr lang="en-US" b="1" dirty="0" smtClean="0"/>
              <a:t>Articles</a:t>
            </a:r>
            <a:endParaRPr lang="en-US" dirty="0" smtClean="0"/>
          </a:p>
          <a:p>
            <a:pPr lvl="1"/>
            <a:r>
              <a:rPr lang="en-US" dirty="0" smtClean="0"/>
              <a:t>F</a:t>
            </a:r>
            <a:r>
              <a:rPr lang="en-US" dirty="0"/>
              <a:t># </a:t>
            </a:r>
            <a:r>
              <a:rPr lang="en-US" dirty="0" smtClean="0"/>
              <a:t>101 </a:t>
            </a:r>
            <a:r>
              <a:rPr lang="en-US" dirty="0" smtClean="0">
                <a:hlinkClick r:id="rId12"/>
              </a:rPr>
              <a:t>http</a:t>
            </a:r>
            <a:r>
              <a:rPr lang="en-US" dirty="0">
                <a:hlinkClick r:id="rId12"/>
              </a:rPr>
              <a:t>://</a:t>
            </a:r>
            <a:r>
              <a:rPr lang="en-US" dirty="0" smtClean="0">
                <a:hlinkClick r:id="rId12"/>
              </a:rPr>
              <a:t>code-magazine.com/Article.aspx?QuickID=0809051</a:t>
            </a:r>
            <a:endParaRPr lang="en-US" dirty="0"/>
          </a:p>
        </p:txBody>
      </p:sp>
    </p:spTree>
    <p:extLst>
      <p:ext uri="{BB962C8B-B14F-4D97-AF65-F5344CB8AC3E}">
        <p14:creationId xmlns:p14="http://schemas.microsoft.com/office/powerpoint/2010/main" val="22259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module groups values and types under a common name.</a:t>
            </a:r>
            <a:endParaRPr lang="en-US" dirty="0" smtClean="0"/>
          </a:p>
          <a:p>
            <a:r>
              <a:rPr lang="en-US" b="1" dirty="0" smtClean="0"/>
              <a:t>Modules </a:t>
            </a:r>
            <a:r>
              <a:rPr lang="en-US" b="1" dirty="0"/>
              <a:t>are usually contained in single source files, one per </a:t>
            </a:r>
            <a:r>
              <a:rPr lang="en-US" b="1" dirty="0" smtClean="0"/>
              <a:t>module</a:t>
            </a:r>
          </a:p>
          <a:p>
            <a:r>
              <a:rPr lang="en-US" dirty="0" smtClean="0"/>
              <a:t>Modules </a:t>
            </a:r>
            <a:r>
              <a:rPr lang="en-US" dirty="0"/>
              <a:t>can be nested.  Top-level module names may contain dots and characters, but sub-module names may not contain dots.  </a:t>
            </a:r>
            <a:r>
              <a:rPr lang="en-US" dirty="0" smtClean="0"/>
              <a:t>Sub-modules </a:t>
            </a:r>
            <a:r>
              <a:rPr lang="en-US" dirty="0"/>
              <a:t>must be declared with an equal sign.</a:t>
            </a:r>
            <a:endParaRPr lang="en-US" dirty="0" smtClean="0"/>
          </a:p>
          <a:p>
            <a:r>
              <a:rPr lang="en-US" dirty="0" smtClean="0"/>
              <a:t>Inside a module, identifiers can reference each other; outside a module, identifiers must be referenced with the qualifying module name unless used with the "open" directive.  (The open directive functions much like the "using" directive in C# -- it "imports" a module or namespace so that identifiers within it can be referenced without using their fully qualified names.)</a:t>
            </a:r>
          </a:p>
          <a:p>
            <a:endParaRPr lang="en-US" dirty="0"/>
          </a:p>
        </p:txBody>
      </p:sp>
    </p:spTree>
    <p:extLst>
      <p:ext uri="{BB962C8B-B14F-4D97-AF65-F5344CB8AC3E}">
        <p14:creationId xmlns:p14="http://schemas.microsoft.com/office/powerpoint/2010/main" val="155905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dirty="0">
                <a:solidFill>
                  <a:schemeClr val="tx2"/>
                </a:solidFill>
                <a:latin typeface="Consolas" pitchFamily="49" charset="0"/>
                <a:cs typeface="Consolas" pitchFamily="49" charset="0"/>
              </a:rPr>
              <a:t>module</a:t>
            </a:r>
            <a:r>
              <a:rPr lang="en-US" dirty="0">
                <a:latin typeface="Consolas" pitchFamily="49" charset="0"/>
                <a:cs typeface="Consolas" pitchFamily="49" charset="0"/>
              </a:rPr>
              <a:t> </a:t>
            </a:r>
            <a:r>
              <a:rPr lang="en-US" dirty="0" err="1">
                <a:latin typeface="Consolas" pitchFamily="49" charset="0"/>
                <a:cs typeface="Consolas" pitchFamily="49" charset="0"/>
              </a:rPr>
              <a:t>My.Test.Module</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module</a:t>
            </a:r>
            <a:r>
              <a:rPr lang="en-US" dirty="0">
                <a:latin typeface="Consolas" pitchFamily="49" charset="0"/>
                <a:cs typeface="Consolas" pitchFamily="49" charset="0"/>
              </a:rPr>
              <a:t> SubModule1 =</a:t>
            </a:r>
          </a:p>
          <a:p>
            <a:pPr marL="0" indent="0">
              <a:buNone/>
            </a:pPr>
            <a:r>
              <a:rPr lang="en-US" dirty="0">
                <a:latin typeface="Consolas" pitchFamily="49" charset="0"/>
                <a:cs typeface="Consolas" pitchFamily="49" charset="0"/>
              </a:rPr>
              <a:t>    let add a b = a + b</a:t>
            </a:r>
          </a:p>
          <a:p>
            <a:pPr marL="0" indent="0">
              <a:buNone/>
            </a:pPr>
            <a:endParaRPr lang="en-US" dirty="0">
              <a:latin typeface="Consolas" pitchFamily="49" charset="0"/>
              <a:cs typeface="Consolas" pitchFamily="49" charset="0"/>
            </a:endParaRPr>
          </a:p>
          <a:p>
            <a:pPr marL="0" indent="0">
              <a:buNone/>
            </a:pPr>
            <a:r>
              <a:rPr lang="en-US" dirty="0">
                <a:solidFill>
                  <a:schemeClr val="tx2"/>
                </a:solidFill>
                <a:latin typeface="Consolas" pitchFamily="49" charset="0"/>
                <a:cs typeface="Consolas" pitchFamily="49" charset="0"/>
              </a:rPr>
              <a:t>module</a:t>
            </a:r>
            <a:r>
              <a:rPr lang="en-US" dirty="0">
                <a:latin typeface="Consolas" pitchFamily="49" charset="0"/>
                <a:cs typeface="Consolas" pitchFamily="49" charset="0"/>
              </a:rPr>
              <a:t> SubModule2 =</a:t>
            </a:r>
          </a:p>
          <a:p>
            <a:pPr marL="0" indent="0">
              <a:buNone/>
            </a:pPr>
            <a:r>
              <a:rPr lang="en-US" dirty="0">
                <a:latin typeface="Consolas" pitchFamily="49" charset="0"/>
                <a:cs typeface="Consolas" pitchFamily="49" charset="0"/>
              </a:rPr>
              <a:t>    let sub a b = a - b</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    </a:t>
            </a:r>
            <a:r>
              <a:rPr lang="en-US" dirty="0">
                <a:solidFill>
                  <a:schemeClr val="tx2"/>
                </a:solidFill>
                <a:latin typeface="Consolas" pitchFamily="49" charset="0"/>
                <a:cs typeface="Consolas" pitchFamily="49" charset="0"/>
              </a:rPr>
              <a:t>module</a:t>
            </a:r>
            <a:r>
              <a:rPr lang="en-US" dirty="0">
                <a:latin typeface="Consolas" pitchFamily="49" charset="0"/>
                <a:cs typeface="Consolas" pitchFamily="49" charset="0"/>
              </a:rPr>
              <a:t> SubModual2A =</a:t>
            </a:r>
          </a:p>
          <a:p>
            <a:pPr marL="0" indent="0">
              <a:buNone/>
            </a:pPr>
            <a:r>
              <a:rPr lang="en-US" dirty="0">
                <a:latin typeface="Consolas" pitchFamily="49" charset="0"/>
                <a:cs typeface="Consolas" pitchFamily="49" charset="0"/>
              </a:rPr>
              <a:t>        let </a:t>
            </a:r>
            <a:r>
              <a:rPr lang="en-US" dirty="0" err="1">
                <a:latin typeface="Consolas" pitchFamily="49" charset="0"/>
                <a:cs typeface="Consolas" pitchFamily="49" charset="0"/>
              </a:rPr>
              <a:t>mul</a:t>
            </a:r>
            <a:r>
              <a:rPr lang="en-US" dirty="0">
                <a:latin typeface="Consolas" pitchFamily="49" charset="0"/>
                <a:cs typeface="Consolas" pitchFamily="49" charset="0"/>
              </a:rPr>
              <a:t> a b = a * b</a:t>
            </a:r>
          </a:p>
          <a:p>
            <a:endParaRPr lang="en-US" dirty="0"/>
          </a:p>
          <a:p>
            <a:pPr marL="0" indent="0">
              <a:buNone/>
            </a:pPr>
            <a:endParaRPr lang="en-US" dirty="0"/>
          </a:p>
        </p:txBody>
      </p:sp>
    </p:spTree>
    <p:extLst>
      <p:ext uri="{BB962C8B-B14F-4D97-AF65-F5344CB8AC3E}">
        <p14:creationId xmlns:p14="http://schemas.microsoft.com/office/powerpoint/2010/main" val="169675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Modules affect the scope of an identifier; sibling- and sub-modules may re-use a given identifier without conflict.</a:t>
            </a:r>
            <a:endParaRPr lang="en-US" dirty="0" smtClean="0"/>
          </a:p>
          <a:p>
            <a:r>
              <a:rPr lang="en-US" dirty="0" smtClean="0"/>
              <a:t>Modules </a:t>
            </a:r>
            <a:r>
              <a:rPr lang="en-US" dirty="0"/>
              <a:t>may be aliased for easier reference:</a:t>
            </a:r>
            <a:endParaRPr lang="en-US" dirty="0" smtClean="0"/>
          </a:p>
          <a:p>
            <a:r>
              <a:rPr lang="en-US" dirty="0" smtClean="0"/>
              <a:t>module </a:t>
            </a:r>
            <a:r>
              <a:rPr lang="en-US" dirty="0" err="1"/>
              <a:t>MyModuleAlias</a:t>
            </a:r>
            <a:r>
              <a:rPr lang="en-US" dirty="0"/>
              <a:t> = </a:t>
            </a:r>
            <a:r>
              <a:rPr lang="en-US" dirty="0" err="1"/>
              <a:t>Microsoft.FSharp.Collections</a:t>
            </a:r>
            <a:endParaRPr lang="en-US" dirty="0" smtClean="0">
              <a:effectLst/>
            </a:endParaRPr>
          </a:p>
          <a:p>
            <a:r>
              <a:rPr lang="en-US" dirty="0" smtClean="0"/>
              <a:t>Module </a:t>
            </a:r>
            <a:r>
              <a:rPr lang="en-US" dirty="0"/>
              <a:t>order is important during compilation.  Modules must be passed to the compiler (ordered in the Visual Studio solution) in order of dependency.</a:t>
            </a:r>
            <a:endParaRPr lang="en-US" dirty="0" smtClean="0"/>
          </a:p>
          <a:p>
            <a:endParaRPr lang="en-US" dirty="0"/>
          </a:p>
        </p:txBody>
      </p:sp>
    </p:spTree>
    <p:extLst>
      <p:ext uri="{BB962C8B-B14F-4D97-AF65-F5344CB8AC3E}">
        <p14:creationId xmlns:p14="http://schemas.microsoft.com/office/powerpoint/2010/main" val="183348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US" b="1" i="1" u="sng" dirty="0" err="1"/>
              <a:t>ModuleOne.fs</a:t>
            </a:r>
            <a:endParaRPr lang="en-US" b="1" u="sng" dirty="0" smtClean="0"/>
          </a:p>
          <a:p>
            <a:pPr marL="0" indent="0">
              <a:buNone/>
            </a:pPr>
            <a:r>
              <a:rPr lang="en-US" dirty="0"/>
              <a:t/>
            </a:r>
            <a:br>
              <a:rPr lang="en-US" dirty="0"/>
            </a:br>
            <a:r>
              <a:rPr lang="en-US" dirty="0" smtClean="0">
                <a:solidFill>
                  <a:schemeClr val="tx2"/>
                </a:solidFill>
                <a:latin typeface="Consolas" pitchFamily="49" charset="0"/>
                <a:cs typeface="Consolas" pitchFamily="49" charset="0"/>
              </a:rPr>
              <a:t>module</a:t>
            </a:r>
            <a:r>
              <a:rPr lang="en-US" dirty="0" smtClean="0">
                <a:latin typeface="Consolas" pitchFamily="49" charset="0"/>
                <a:cs typeface="Consolas" pitchFamily="49" charset="0"/>
              </a:rPr>
              <a:t> </a:t>
            </a:r>
            <a:r>
              <a:rPr lang="en-US" dirty="0" err="1">
                <a:latin typeface="Consolas" pitchFamily="49" charset="0"/>
                <a:cs typeface="Consolas" pitchFamily="49" charset="0"/>
              </a:rPr>
              <a:t>ModuleOne</a:t>
            </a:r>
            <a:endParaRPr lang="en-US" dirty="0" smtClean="0">
              <a:effectLst/>
              <a:latin typeface="Consolas" pitchFamily="49" charset="0"/>
              <a:cs typeface="Consolas" pitchFamily="49" charset="0"/>
            </a:endParaRPr>
          </a:p>
          <a:p>
            <a:pPr marL="0" indent="0">
              <a:buNone/>
            </a:pPr>
            <a:r>
              <a:rPr lang="en-US" dirty="0" smtClean="0">
                <a:solidFill>
                  <a:schemeClr val="tx2"/>
                </a:solidFill>
                <a:latin typeface="Consolas" pitchFamily="49" charset="0"/>
                <a:cs typeface="Consolas" pitchFamily="49" charset="0"/>
              </a:rPr>
              <a:t>let</a:t>
            </a:r>
            <a:r>
              <a:rPr lang="en-US" dirty="0" smtClean="0">
                <a:latin typeface="Consolas" pitchFamily="49" charset="0"/>
                <a:cs typeface="Consolas" pitchFamily="49" charset="0"/>
              </a:rPr>
              <a:t> </a:t>
            </a:r>
            <a:r>
              <a:rPr lang="en-US" dirty="0" err="1">
                <a:latin typeface="Consolas" pitchFamily="49" charset="0"/>
                <a:cs typeface="Consolas" pitchFamily="49" charset="0"/>
              </a:rPr>
              <a:t>addFunction</a:t>
            </a:r>
            <a:r>
              <a:rPr lang="en-US" dirty="0">
                <a:latin typeface="Consolas" pitchFamily="49" charset="0"/>
                <a:cs typeface="Consolas" pitchFamily="49" charset="0"/>
              </a:rPr>
              <a:t> a b = a + b</a:t>
            </a:r>
            <a:endParaRPr lang="en-US" dirty="0" smtClean="0">
              <a:effectLst/>
              <a:latin typeface="Consolas" pitchFamily="49" charset="0"/>
              <a:cs typeface="Consolas" pitchFamily="49" charset="0"/>
            </a:endParaRPr>
          </a:p>
          <a:p>
            <a:pPr marL="0" indent="0">
              <a:buNone/>
            </a:pPr>
            <a:r>
              <a:rPr lang="en-US" dirty="0"/>
              <a:t/>
            </a:r>
            <a:br>
              <a:rPr lang="en-US" dirty="0"/>
            </a:br>
            <a:r>
              <a:rPr lang="en-US" b="1" i="1" u="sng" dirty="0" err="1" smtClean="0"/>
              <a:t>ModuleTwo.fs</a:t>
            </a:r>
            <a:endParaRPr lang="en-US" b="1" i="1" u="sng" dirty="0" smtClean="0"/>
          </a:p>
          <a:p>
            <a:pPr marL="0" indent="0">
              <a:buNone/>
            </a:pPr>
            <a:endParaRPr lang="en-US" dirty="0" smtClean="0"/>
          </a:p>
          <a:p>
            <a:pPr marL="0" indent="0">
              <a:buNone/>
            </a:pPr>
            <a:r>
              <a:rPr lang="en-US" dirty="0">
                <a:solidFill>
                  <a:schemeClr val="tx2"/>
                </a:solidFill>
                <a:latin typeface="Consolas" pitchFamily="49" charset="0"/>
                <a:cs typeface="Consolas" pitchFamily="49" charset="0"/>
              </a:rPr>
              <a:t>module</a:t>
            </a:r>
            <a:r>
              <a:rPr lang="en-US" dirty="0">
                <a:latin typeface="Consolas" pitchFamily="49" charset="0"/>
                <a:cs typeface="Consolas" pitchFamily="49" charset="0"/>
              </a:rPr>
              <a:t> </a:t>
            </a:r>
            <a:r>
              <a:rPr lang="en-US" dirty="0" err="1">
                <a:latin typeface="Consolas" pitchFamily="49" charset="0"/>
                <a:cs typeface="Consolas" pitchFamily="49" charset="0"/>
              </a:rPr>
              <a:t>ModuleTwo</a:t>
            </a:r>
            <a:endParaRPr lang="en-US" dirty="0" smtClean="0">
              <a:effectLst/>
              <a:latin typeface="Consolas" pitchFamily="49" charset="0"/>
              <a:cs typeface="Consolas" pitchFamily="49" charset="0"/>
            </a:endParaRPr>
          </a:p>
          <a:p>
            <a:pPr marL="0" indent="0">
              <a:buNone/>
            </a:pPr>
            <a:r>
              <a:rPr lang="en-US" dirty="0" err="1" smtClean="0">
                <a:latin typeface="Consolas" pitchFamily="49" charset="0"/>
                <a:cs typeface="Consolas" pitchFamily="49" charset="0"/>
              </a:rPr>
              <a:t>printfn</a:t>
            </a:r>
            <a:r>
              <a:rPr lang="en-US" dirty="0" smtClean="0">
                <a:latin typeface="Consolas" pitchFamily="49" charset="0"/>
                <a:cs typeface="Consolas" pitchFamily="49" charset="0"/>
              </a:rPr>
              <a:t> </a:t>
            </a:r>
            <a:r>
              <a:rPr lang="en-US" dirty="0">
                <a:latin typeface="Consolas" pitchFamily="49" charset="0"/>
                <a:cs typeface="Consolas" pitchFamily="49" charset="0"/>
              </a:rPr>
              <a:t>"%A" </a:t>
            </a:r>
            <a:r>
              <a:rPr lang="en-US" dirty="0" err="1">
                <a:latin typeface="Consolas" pitchFamily="49" charset="0"/>
                <a:cs typeface="Consolas" pitchFamily="49" charset="0"/>
              </a:rPr>
              <a:t>ModuleOne.addFunction</a:t>
            </a:r>
            <a:r>
              <a:rPr lang="en-US" dirty="0">
                <a:latin typeface="Consolas" pitchFamily="49" charset="0"/>
                <a:cs typeface="Consolas" pitchFamily="49" charset="0"/>
              </a:rPr>
              <a:t> 1 2</a:t>
            </a:r>
            <a:endParaRPr lang="en-US" dirty="0" smtClean="0">
              <a:effectLst/>
              <a:latin typeface="Consolas" pitchFamily="49" charset="0"/>
              <a:cs typeface="Consolas" pitchFamily="49" charset="0"/>
            </a:endParaRPr>
          </a:p>
          <a:p>
            <a:pPr marL="0" indent="0">
              <a:buNone/>
            </a:pPr>
            <a:r>
              <a:rPr lang="en-US" dirty="0"/>
              <a:t/>
            </a:r>
            <a:br>
              <a:rPr lang="en-US" dirty="0"/>
            </a:br>
            <a:r>
              <a:rPr lang="en-US" b="1" i="1" u="sng" dirty="0" smtClean="0"/>
              <a:t>CLI</a:t>
            </a:r>
            <a:endParaRPr lang="en-US" b="1" u="sng" dirty="0" smtClean="0"/>
          </a:p>
          <a:p>
            <a:pPr marL="0" indent="0">
              <a:buNone/>
            </a:pPr>
            <a:endParaRPr lang="en-US" dirty="0" smtClean="0"/>
          </a:p>
          <a:p>
            <a:pPr marL="0" indent="0">
              <a:buNone/>
            </a:pPr>
            <a:r>
              <a:rPr lang="en-US" sz="2800" dirty="0" err="1">
                <a:latin typeface="Consolas" pitchFamily="49" charset="0"/>
                <a:cs typeface="Consolas" pitchFamily="49" charset="0"/>
              </a:rPr>
              <a:t>fsc</a:t>
            </a:r>
            <a:r>
              <a:rPr lang="en-US" sz="2800" dirty="0">
                <a:latin typeface="Consolas" pitchFamily="49" charset="0"/>
                <a:cs typeface="Consolas" pitchFamily="49" charset="0"/>
              </a:rPr>
              <a:t> </a:t>
            </a:r>
            <a:r>
              <a:rPr lang="en-US" sz="2800" dirty="0" err="1">
                <a:latin typeface="Consolas" pitchFamily="49" charset="0"/>
                <a:cs typeface="Consolas" pitchFamily="49" charset="0"/>
              </a:rPr>
              <a:t>ModuleOne.fs</a:t>
            </a:r>
            <a:r>
              <a:rPr lang="en-US" sz="2800" dirty="0">
                <a:latin typeface="Consolas" pitchFamily="49" charset="0"/>
                <a:cs typeface="Consolas" pitchFamily="49" charset="0"/>
              </a:rPr>
              <a:t> </a:t>
            </a:r>
            <a:r>
              <a:rPr lang="en-US" sz="2800" dirty="0" err="1">
                <a:latin typeface="Consolas" pitchFamily="49" charset="0"/>
                <a:cs typeface="Consolas" pitchFamily="49" charset="0"/>
              </a:rPr>
              <a:t>ModuleTwo.fs</a:t>
            </a:r>
            <a:r>
              <a:rPr lang="en-US" sz="2800" dirty="0">
                <a:latin typeface="Consolas" pitchFamily="49" charset="0"/>
                <a:cs typeface="Consolas" pitchFamily="49" charset="0"/>
              </a:rPr>
              <a:t> -o Scoping.exe</a:t>
            </a:r>
            <a:endParaRPr lang="en-US" sz="2800" dirty="0" smtClean="0">
              <a:effectLst/>
              <a:latin typeface="Consolas" pitchFamily="49" charset="0"/>
              <a:cs typeface="Consolas" pitchFamily="49" charset="0"/>
            </a:endParaRPr>
          </a:p>
          <a:p>
            <a:pPr marL="0" indent="0">
              <a:buNone/>
            </a:pPr>
            <a:endParaRPr lang="en-US" dirty="0"/>
          </a:p>
        </p:txBody>
      </p:sp>
    </p:spTree>
    <p:extLst>
      <p:ext uri="{BB962C8B-B14F-4D97-AF65-F5344CB8AC3E}">
        <p14:creationId xmlns:p14="http://schemas.microsoft.com/office/powerpoint/2010/main" val="63527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All items in the last module passed to the compiler will execute, but other modules will only be executed when a member in them is accessed.  When that happens, all bindings are executed, as well as any top-level statements.</a:t>
            </a:r>
            <a:endParaRPr lang="en-US" dirty="0" smtClean="0"/>
          </a:p>
          <a:p>
            <a:r>
              <a:rPr lang="en-US" i="1" dirty="0" smtClean="0"/>
              <a:t>It </a:t>
            </a:r>
            <a:r>
              <a:rPr lang="en-US" i="1" dirty="0"/>
              <a:t>is considered best practice to use top-level statements </a:t>
            </a:r>
            <a:r>
              <a:rPr lang="en-US" b="1" i="1" dirty="0"/>
              <a:t>only</a:t>
            </a:r>
            <a:r>
              <a:rPr lang="en-US" i="1" dirty="0"/>
              <a:t> in the last module passed into the compiler, and to reduce those statements to a single function call at the bottom of the module.</a:t>
            </a:r>
            <a:endParaRPr lang="en-US" dirty="0" smtClean="0"/>
          </a:p>
          <a:p>
            <a:endParaRPr lang="en-US" dirty="0"/>
          </a:p>
        </p:txBody>
      </p:sp>
    </p:spTree>
    <p:extLst>
      <p:ext uri="{BB962C8B-B14F-4D97-AF65-F5344CB8AC3E}">
        <p14:creationId xmlns:p14="http://schemas.microsoft.com/office/powerpoint/2010/main" val="1970471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1988</Words>
  <Application>Microsoft Office PowerPoint</Application>
  <PresentationFormat>On-screen Show (4:3)</PresentationFormat>
  <Paragraphs>384</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A Brief Introduction to F#</vt:lpstr>
      <vt:lpstr>F# is…</vt:lpstr>
      <vt:lpstr>PowerPoint Presentation</vt:lpstr>
      <vt:lpstr>Simple Program Structure</vt:lpstr>
      <vt:lpstr>Modules</vt:lpstr>
      <vt:lpstr>PowerPoint Presentation</vt:lpstr>
      <vt:lpstr>PowerPoint Presentation</vt:lpstr>
      <vt:lpstr>PowerPoint Presentation</vt:lpstr>
      <vt:lpstr>PowerPoint Presentation</vt:lpstr>
      <vt:lpstr>Functions</vt:lpstr>
      <vt:lpstr>PowerPoint Presentation</vt:lpstr>
      <vt:lpstr>Function Composition</vt:lpstr>
      <vt:lpstr>PowerPoint Presentation</vt:lpstr>
      <vt:lpstr>Partial Function Application (Currying)</vt:lpstr>
      <vt:lpstr>PowerPoint Presentation</vt:lpstr>
      <vt:lpstr>Recursive Functions</vt:lpstr>
      <vt:lpstr>PowerPoint Presentation</vt:lpstr>
      <vt:lpstr>PowerPoint Presentation</vt:lpstr>
      <vt:lpstr>PowerPoint Presentation</vt:lpstr>
      <vt:lpstr>Operators</vt:lpstr>
      <vt:lpstr>PowerPoint Presentation</vt:lpstr>
      <vt:lpstr>Custom Operators</vt:lpstr>
      <vt:lpstr>Pipe-Forward Operator</vt:lpstr>
      <vt:lpstr>Pattern Matching</vt:lpstr>
      <vt:lpstr>PowerPoint Presentation</vt:lpstr>
      <vt:lpstr>PowerPoint Presentation</vt:lpstr>
      <vt:lpstr>PowerPoint Presentation</vt:lpstr>
      <vt:lpstr>Lists</vt:lpstr>
      <vt:lpstr>PowerPoint Presentation</vt:lpstr>
      <vt:lpstr>PowerPoint Presentation</vt:lpstr>
      <vt:lpstr>PowerPoint Presentation</vt:lpstr>
      <vt:lpstr>Mapping Lists</vt:lpstr>
      <vt:lpstr>List Comprehension</vt:lpstr>
      <vt:lpstr>PowerPoint Presentation</vt:lpstr>
      <vt:lpstr>PowerPoint Presentation</vt:lpstr>
      <vt:lpstr>Types</vt:lpstr>
      <vt:lpstr>Tuples</vt:lpstr>
      <vt:lpstr>PowerPoint Presentation</vt:lpstr>
      <vt:lpstr>Records</vt:lpstr>
      <vt:lpstr>PowerPoint Presentation</vt:lpstr>
      <vt:lpstr>PowerPoint Presentation</vt:lpstr>
      <vt:lpstr>PowerPoint Presentation</vt:lpstr>
      <vt:lpstr>PowerPoint Presentation</vt:lpstr>
      <vt:lpstr>Discriminated Unions</vt:lpstr>
      <vt:lpstr>PowerPoint Presentation</vt:lpstr>
      <vt:lpstr>Parameterized Types (Generics)</vt:lpstr>
      <vt:lpstr>Recursive Types</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F#</dc:title>
  <dc:creator>Nicholas Cloud</dc:creator>
  <cp:lastModifiedBy>Nicholas Cloud</cp:lastModifiedBy>
  <cp:revision>60</cp:revision>
  <dcterms:created xsi:type="dcterms:W3CDTF">2010-11-17T00:15:49Z</dcterms:created>
  <dcterms:modified xsi:type="dcterms:W3CDTF">2010-11-18T00:40:55Z</dcterms:modified>
</cp:coreProperties>
</file>