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9" r:id="rId5"/>
    <p:sldId id="263" r:id="rId6"/>
    <p:sldId id="262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ABAA90-5E65-4A56-B3BA-62C2E09B85D8}">
          <p14:sldIdLst>
            <p14:sldId id="256"/>
            <p14:sldId id="279"/>
            <p14:sldId id="257"/>
            <p14:sldId id="259"/>
            <p14:sldId id="263"/>
            <p14:sldId id="262"/>
            <p14:sldId id="260"/>
            <p14:sldId id="261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A960-6825-4A63-B9F8-E9FC02F2DAE1}" type="datetimeFigureOut">
              <a:rPr lang="en-US" smtClean="0"/>
              <a:t>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EF3B-49E1-414A-860F-66A4E8AD3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3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A960-6825-4A63-B9F8-E9FC02F2DAE1}" type="datetimeFigureOut">
              <a:rPr lang="en-US" smtClean="0"/>
              <a:t>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EF3B-49E1-414A-860F-66A4E8AD3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3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A960-6825-4A63-B9F8-E9FC02F2DAE1}" type="datetimeFigureOut">
              <a:rPr lang="en-US" smtClean="0"/>
              <a:t>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EF3B-49E1-414A-860F-66A4E8AD3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8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A960-6825-4A63-B9F8-E9FC02F2DAE1}" type="datetimeFigureOut">
              <a:rPr lang="en-US" smtClean="0"/>
              <a:t>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EF3B-49E1-414A-860F-66A4E8AD3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0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A960-6825-4A63-B9F8-E9FC02F2DAE1}" type="datetimeFigureOut">
              <a:rPr lang="en-US" smtClean="0"/>
              <a:t>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EF3B-49E1-414A-860F-66A4E8AD3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1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A960-6825-4A63-B9F8-E9FC02F2DAE1}" type="datetimeFigureOut">
              <a:rPr lang="en-US" smtClean="0"/>
              <a:t>1/19/2011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EF3B-49E1-414A-860F-66A4E8AD3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0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A960-6825-4A63-B9F8-E9FC02F2DAE1}" type="datetimeFigureOut">
              <a:rPr lang="en-US" smtClean="0"/>
              <a:t>1/19/2011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EF3B-49E1-414A-860F-66A4E8AD3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1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A960-6825-4A63-B9F8-E9FC02F2DAE1}" type="datetimeFigureOut">
              <a:rPr lang="en-US" smtClean="0"/>
              <a:t>1/19/2011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EF3B-49E1-414A-860F-66A4E8AD3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1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A960-6825-4A63-B9F8-E9FC02F2DAE1}" type="datetimeFigureOut">
              <a:rPr lang="en-US" smtClean="0"/>
              <a:t>1/19/2011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EF3B-49E1-414A-860F-66A4E8AD3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0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A960-6825-4A63-B9F8-E9FC02F2DAE1}" type="datetimeFigureOut">
              <a:rPr lang="en-US" smtClean="0"/>
              <a:t>1/19/2011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EF3B-49E1-414A-860F-66A4E8AD3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0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A960-6825-4A63-B9F8-E9FC02F2DAE1}" type="datetimeFigureOut">
              <a:rPr lang="en-US" smtClean="0"/>
              <a:t>1/19/2011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EF3B-49E1-414A-860F-66A4E8AD3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5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2A960-6825-4A63-B9F8-E9FC02F2DAE1}" type="datetimeFigureOut">
              <a:rPr lang="en-US" smtClean="0"/>
              <a:t>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EF3B-49E1-414A-860F-66A4E8AD3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8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iveintohtml5.org/form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HTML5_video#Tabl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HTML5_audio#Audio_format_suppor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dernizr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Style/CSS/current-work#tabl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typekit.com/" TargetMode="External"/><Relationship Id="rId2" Type="http://schemas.openxmlformats.org/officeDocument/2006/relationships/hyperlink" Target="http://code.google.com/webfont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3.info/selectors-test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pleinsider.com/print/09/09/19/why_apple_is_betting_on_html_5_a_web_history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readiness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readiness.com/" TargetMode="External"/><Relationship Id="rId2" Type="http://schemas.openxmlformats.org/officeDocument/2006/relationships/hyperlink" Target="http://html5tes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aniuse.com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ebsocket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html5shiv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ICHOL~1\AppData\Local\Temp\enhtmlclip\HTML5_Logo_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33400"/>
            <a:ext cx="2057400" cy="20574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92375"/>
            <a:ext cx="7772400" cy="1470025"/>
          </a:xfrm>
        </p:spPr>
        <p:txBody>
          <a:bodyPr/>
          <a:lstStyle/>
          <a:p>
            <a:r>
              <a:rPr lang="en-US" dirty="0" smtClean="0"/>
              <a:t>HTML5, CSS3, and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It’s about damn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07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Proposed </a:t>
            </a:r>
            <a:r>
              <a:rPr lang="en-US" sz="2000" b="1" i="1" dirty="0" smtClean="0"/>
              <a:t>input type </a:t>
            </a:r>
            <a:r>
              <a:rPr lang="en-US" sz="2000" b="1" i="1" dirty="0"/>
              <a:t>attributes </a:t>
            </a:r>
            <a:r>
              <a:rPr lang="en-US" sz="2000" b="1" i="1" dirty="0" smtClean="0"/>
              <a:t>(with </a:t>
            </a:r>
            <a:r>
              <a:rPr lang="en-US" sz="2000" b="1" i="1" dirty="0"/>
              <a:t>less browser </a:t>
            </a:r>
            <a:r>
              <a:rPr lang="en-US" sz="2000" b="1" i="1" dirty="0" smtClean="0"/>
              <a:t>support)</a:t>
            </a:r>
            <a:endParaRPr lang="en-US" sz="2000" b="1" i="1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number</a:t>
            </a:r>
          </a:p>
          <a:p>
            <a:r>
              <a:rPr lang="en-US" sz="2000" dirty="0"/>
              <a:t>color</a:t>
            </a:r>
          </a:p>
          <a:p>
            <a:r>
              <a:rPr lang="en-US" sz="2000" dirty="0" err="1"/>
              <a:t>datetime</a:t>
            </a:r>
            <a:endParaRPr lang="en-US" sz="2000" dirty="0"/>
          </a:p>
          <a:p>
            <a:r>
              <a:rPr lang="en-US" sz="2000" dirty="0" err="1"/>
              <a:t>datetime</a:t>
            </a:r>
            <a:r>
              <a:rPr lang="en-US" sz="2000" dirty="0"/>
              <a:t>-local</a:t>
            </a:r>
          </a:p>
          <a:p>
            <a:r>
              <a:rPr lang="en-US" sz="2000" dirty="0"/>
              <a:t>time</a:t>
            </a:r>
          </a:p>
          <a:p>
            <a:r>
              <a:rPr lang="en-US" sz="2000" dirty="0"/>
              <a:t>date</a:t>
            </a:r>
          </a:p>
          <a:p>
            <a:r>
              <a:rPr lang="en-US" sz="2000" dirty="0"/>
              <a:t>week</a:t>
            </a:r>
          </a:p>
          <a:p>
            <a:r>
              <a:rPr lang="en-US" sz="2000" dirty="0" smtClean="0"/>
              <a:t>month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http://diveintohtml5.org/forms.html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2853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1" dirty="0" smtClean="0"/>
              <a:t>New attributes for form elements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min/max/step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Sets </a:t>
            </a:r>
            <a:r>
              <a:rPr lang="en-US" dirty="0"/>
              <a:t>a range for numeric values, with an optional "step" value for increment/decrement operations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 pitchFamily="49" charset="0"/>
                <a:cs typeface="Consolas" pitchFamily="49" charset="0"/>
              </a:rPr>
              <a:t>&lt;number id="age" min="21" max="100" step="1" /&gt;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placeholder 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Allows text to be included in an input field by default, but removes it when the user enters custom text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400" dirty="0">
                <a:latin typeface="Consolas" pitchFamily="49" charset="0"/>
                <a:cs typeface="Consolas" pitchFamily="49" charset="0"/>
              </a:rPr>
              <a:t>&lt;input name="</a:t>
            </a:r>
            <a:r>
              <a:rPr lang="en-US" sz="3400" dirty="0" err="1">
                <a:latin typeface="Consolas" pitchFamily="49" charset="0"/>
                <a:cs typeface="Consolas" pitchFamily="49" charset="0"/>
              </a:rPr>
              <a:t>licensePlate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" type="text" placeholder="e.g. ABC-123" /&gt;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94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autofocus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Provides </a:t>
            </a:r>
            <a:r>
              <a:rPr lang="en-US" dirty="0"/>
              <a:t>a consistent way to automatically focus on a field when the page loads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&lt;input name="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firstField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" type="text" autofocus /&gt;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autofocus is not supported by a browser, it is easily implemented in JavaScript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if(!("autofocus" in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document.createElement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("input"))) { //test for attribute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    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myElement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").focus();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83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pattern 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Allows </a:t>
            </a:r>
            <a:r>
              <a:rPr lang="en-US" dirty="0"/>
              <a:t>a regular expression pattern to be defined for browser-based validation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list 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list attribute ties an input field to a specified range of values, defined by the &lt;</a:t>
            </a:r>
            <a:r>
              <a:rPr lang="en-US" dirty="0" err="1"/>
              <a:t>datalist</a:t>
            </a:r>
            <a:r>
              <a:rPr lang="en-US" dirty="0"/>
              <a:t>&gt; tag.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datalist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id="sizes"&gt;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    &lt;option value="S" label="Small"&gt;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    &lt;option value="M" label="Medium"&gt;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    &lt;option value="L" label="Large"&gt;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datalist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&lt;input id="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shirtSize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 type="text" list="sizes" /&gt; </a:t>
            </a:r>
          </a:p>
        </p:txBody>
      </p:sp>
    </p:spTree>
    <p:extLst>
      <p:ext uri="{BB962C8B-B14F-4D97-AF65-F5344CB8AC3E}">
        <p14:creationId xmlns:p14="http://schemas.microsoft.com/office/powerpoint/2010/main" val="1552892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i="1" dirty="0"/>
              <a:t>Video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&lt;video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="myVideo.ogg" controls&gt;&lt;/video&gt;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Multiple source files may be specified for browsers that do not support one or more codecs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&lt;video id="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myVideo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 controls&gt;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    &lt;source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="myVideo.ogg" type="video/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ogg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    &lt;source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="myVideo.mp4"&gt;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    Your browser does not support the video tag.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&lt;/video&gt;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video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myVideo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indent="0"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video.play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45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Supported </a:t>
            </a:r>
            <a:r>
              <a:rPr lang="en-US" sz="2800" dirty="0" smtClean="0"/>
              <a:t>video codecs: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/>
              <a:t>Ogg</a:t>
            </a:r>
            <a:r>
              <a:rPr lang="en-US" sz="2800" dirty="0"/>
              <a:t> </a:t>
            </a:r>
            <a:r>
              <a:rPr lang="en-US" sz="2800" dirty="0" err="1"/>
              <a:t>Theora</a:t>
            </a:r>
            <a:endParaRPr lang="en-US" sz="2800" dirty="0"/>
          </a:p>
          <a:p>
            <a:r>
              <a:rPr lang="en-US" sz="2800" dirty="0"/>
              <a:t>H.264</a:t>
            </a:r>
          </a:p>
          <a:p>
            <a:r>
              <a:rPr lang="en-US" sz="2800" dirty="0"/>
              <a:t>VP8 (</a:t>
            </a:r>
            <a:r>
              <a:rPr lang="en-US" sz="2800" dirty="0" err="1"/>
              <a:t>WebM</a:t>
            </a:r>
            <a:r>
              <a:rPr lang="en-US" sz="2800" dirty="0"/>
              <a:t>)</a:t>
            </a:r>
          </a:p>
          <a:p>
            <a:r>
              <a:rPr lang="en-US" sz="2800" dirty="0" smtClean="0"/>
              <a:t>Others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http://en.wikipedia.org/wiki/HTML5_video#Table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4949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i="1" dirty="0"/>
              <a:t>Audio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&lt;audio id="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myAudio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"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="myAudio.mp3" controls&gt;&lt;/audio&gt;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Supported </a:t>
            </a:r>
            <a:r>
              <a:rPr lang="en-US" dirty="0" smtClean="0"/>
              <a:t>audio codecs: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Ogg</a:t>
            </a:r>
            <a:r>
              <a:rPr lang="en-US" dirty="0"/>
              <a:t> </a:t>
            </a:r>
            <a:r>
              <a:rPr lang="en-US" dirty="0" err="1"/>
              <a:t>Vorbis</a:t>
            </a:r>
            <a:endParaRPr lang="en-US" dirty="0"/>
          </a:p>
          <a:p>
            <a:r>
              <a:rPr lang="en-US" dirty="0"/>
              <a:t>WAV PCM</a:t>
            </a:r>
          </a:p>
          <a:p>
            <a:r>
              <a:rPr lang="en-US" dirty="0"/>
              <a:t>MP3</a:t>
            </a:r>
          </a:p>
          <a:p>
            <a:r>
              <a:rPr lang="en-US" dirty="0"/>
              <a:t>AAC</a:t>
            </a:r>
          </a:p>
          <a:p>
            <a:r>
              <a:rPr lang="en-US" dirty="0" err="1" smtClean="0"/>
              <a:t>Speex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http://en.wikipedia.org/wiki/HTML5_audio#Audio_format_support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44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Progress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progress id="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myProgress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" value="0" max="100" /&gt;</a:t>
            </a: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progress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myProgress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for(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i = 0; i &lt;= 100; i++) {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    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progress.value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i;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25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i="1" dirty="0"/>
              <a:t>SVG (Scalable Vector Graphics)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i="1" dirty="0"/>
              <a:t>SMIL (Synchronized Multimedia Integration Language), aka </a:t>
            </a:r>
            <a:r>
              <a:rPr lang="en-US" sz="1600" b="1" i="1" dirty="0" err="1" smtClean="0"/>
              <a:t>SVG+time</a:t>
            </a:r>
            <a:endParaRPr lang="en-US" sz="1600" b="1" i="1" dirty="0" smtClean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HTML-like tags for drawing</a:t>
            </a:r>
          </a:p>
          <a:p>
            <a:r>
              <a:rPr lang="en-US" sz="1600" dirty="0"/>
              <a:t>SVG better with large static content</a:t>
            </a:r>
          </a:p>
          <a:p>
            <a:r>
              <a:rPr lang="en-US" sz="1600" dirty="0"/>
              <a:t>SVG forms a "tree" of objects, so it is easier to perform hit-detection or add event handlers to elements in the tree</a:t>
            </a:r>
          </a:p>
          <a:p>
            <a:r>
              <a:rPr lang="en-US" sz="1600" dirty="0"/>
              <a:t>Better for user interfaces than </a:t>
            </a:r>
            <a:r>
              <a:rPr lang="en-US" sz="1600" dirty="0" smtClean="0"/>
              <a:t>canvas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svg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width="200" height="200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"&gt;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rect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myRect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 class="graph" x="0" y="0" width="100" height="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100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fill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="blue" stroke="red" stroke-width="5px"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rx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="8"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ry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="8" /&gt;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svg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rect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myRect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400" dirty="0" err="1">
                <a:latin typeface="Consolas" pitchFamily="49" charset="0"/>
                <a:cs typeface="Consolas" pitchFamily="49" charset="0"/>
              </a:rPr>
              <a:t>rect.style.fill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"green";</a:t>
            </a:r>
          </a:p>
          <a:p>
            <a:pPr marL="0" indent="0">
              <a:buNone/>
            </a:pPr>
            <a:r>
              <a:rPr lang="en-US" sz="1400" dirty="0" err="1">
                <a:latin typeface="Consolas" pitchFamily="49" charset="0"/>
                <a:cs typeface="Consolas" pitchFamily="49" charset="0"/>
              </a:rPr>
              <a:t>rect.onclick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function() { alert("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myRect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clicked");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830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1" dirty="0"/>
              <a:t>Canvas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canvas&gt;&lt;/canvas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Scriptable rendering of shapes and bitmaps (scriptable image tag)</a:t>
            </a:r>
          </a:p>
          <a:p>
            <a:r>
              <a:rPr lang="en-US" dirty="0" smtClean="0"/>
              <a:t>Mouse interaction through event listeners</a:t>
            </a:r>
            <a:endParaRPr lang="en-US" dirty="0"/>
          </a:p>
          <a:p>
            <a:r>
              <a:rPr lang="en-US" dirty="0"/>
              <a:t>Demanding animation</a:t>
            </a:r>
          </a:p>
          <a:p>
            <a:r>
              <a:rPr lang="en-US" dirty="0"/>
              <a:t>JavaScript centric</a:t>
            </a:r>
          </a:p>
          <a:p>
            <a:r>
              <a:rPr lang="en-US" dirty="0"/>
              <a:t>Pixels (bitmap)</a:t>
            </a:r>
          </a:p>
          <a:p>
            <a:r>
              <a:rPr lang="en-US" dirty="0"/>
              <a:t>Better for animations and </a:t>
            </a:r>
            <a:r>
              <a:rPr lang="en-US" dirty="0" smtClean="0"/>
              <a:t>games</a:t>
            </a:r>
          </a:p>
          <a:p>
            <a:r>
              <a:rPr lang="en-US" dirty="0"/>
              <a:t>Canvas is lower level and generally faster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3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W3C</a:t>
            </a:r>
          </a:p>
          <a:p>
            <a:pPr marL="685800" lvl="1"/>
            <a:r>
              <a:rPr lang="en-US" dirty="0"/>
              <a:t>Founded in 1994 by Tim Berners-Lee</a:t>
            </a:r>
          </a:p>
          <a:p>
            <a:pPr marL="685800" lvl="1"/>
            <a:r>
              <a:rPr lang="en-US" dirty="0"/>
              <a:t>Ensures compatibility and agreement on standards among industry members</a:t>
            </a:r>
          </a:p>
          <a:p>
            <a:r>
              <a:rPr lang="en-US" dirty="0" smtClean="0"/>
              <a:t>WHATWG</a:t>
            </a:r>
          </a:p>
          <a:p>
            <a:pPr marL="685800" lvl="1"/>
            <a:r>
              <a:rPr lang="en-US" dirty="0">
                <a:solidFill>
                  <a:schemeClr val="dk1"/>
                </a:solidFill>
              </a:rPr>
              <a:t>Founded by individuals of Apple, Mozilla, and Opera in 2004</a:t>
            </a:r>
          </a:p>
          <a:p>
            <a:pPr marL="685800" lvl="1"/>
            <a:r>
              <a:rPr lang="en-US" dirty="0">
                <a:solidFill>
                  <a:schemeClr val="dk1"/>
                </a:solidFill>
              </a:rPr>
              <a:t>Formed in response to W3C’s direction with XHTML and lack of interest in </a:t>
            </a:r>
            <a:r>
              <a:rPr lang="en-US" dirty="0" smtClean="0">
                <a:solidFill>
                  <a:schemeClr val="dk1"/>
                </a:solidFill>
              </a:rPr>
              <a:t>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94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&lt;canvas id="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myCanvas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 width="150" height="150"&gt;&lt;/canvas&gt;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canvas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myCanvas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indent="0"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context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canvas.getContext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("2d");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context.fillStyle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rgb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(200, 0, 0)"; //red</a:t>
            </a:r>
          </a:p>
          <a:p>
            <a:pPr marL="0" indent="0"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context.fillRect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(10, 10, 55, 50);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context.fillStyle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rgba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(0, 0, 200, 0.5)"; //opacity</a:t>
            </a:r>
          </a:p>
          <a:p>
            <a:pPr marL="0" indent="0"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context.fillRect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(30, 30, 55, 50);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06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Data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&lt;div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data-price="12.95"&gt;...&lt;/div&gt;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&lt;div data-name="TRON action figure"&gt;...&lt;/div&gt;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/>
              <a:t>attribute that begins with data- is treated as valid</a:t>
            </a:r>
          </a:p>
          <a:p>
            <a:r>
              <a:rPr lang="en-US" dirty="0" smtClean="0"/>
              <a:t>Allows </a:t>
            </a:r>
            <a:r>
              <a:rPr lang="en-US" dirty="0"/>
              <a:t>developers to add custom attributes to elements without violating HTML validation</a:t>
            </a:r>
          </a:p>
          <a:p>
            <a:r>
              <a:rPr lang="en-US" dirty="0" smtClean="0"/>
              <a:t>No </a:t>
            </a:r>
            <a:r>
              <a:rPr lang="en-US" dirty="0"/>
              <a:t>need to use </a:t>
            </a:r>
            <a:r>
              <a:rPr lang="en-US" dirty="0" err="1"/>
              <a:t>rel</a:t>
            </a:r>
            <a:r>
              <a:rPr lang="en-US" dirty="0"/>
              <a:t> or rev attributes</a:t>
            </a:r>
          </a:p>
          <a:p>
            <a:r>
              <a:rPr lang="en-US" dirty="0" smtClean="0"/>
              <a:t>The </a:t>
            </a:r>
            <a:r>
              <a:rPr lang="en-US" dirty="0"/>
              <a:t>HTML5 specification defines a .dataset property to be added to elements to access data- attributes (key/value </a:t>
            </a:r>
            <a:r>
              <a:rPr lang="en-US" dirty="0" smtClean="0"/>
              <a:t>pairs</a:t>
            </a:r>
            <a:r>
              <a:rPr lang="en-US" dirty="0"/>
              <a:t>), but this has not been implemented in any browser so the .</a:t>
            </a:r>
            <a:r>
              <a:rPr lang="en-US" dirty="0" err="1"/>
              <a:t>getAttribute</a:t>
            </a:r>
            <a:r>
              <a:rPr lang="en-US" dirty="0"/>
              <a:t>() function must be used instead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37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&lt;div id="address"&gt;</a:t>
            </a: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span data-address="street"&gt;123 Nowhere&lt;/span&gt;&lt;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br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/&gt;</a:t>
            </a: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span data-address="city"&gt;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Nowheresville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&lt;/span&gt;,&amp;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nbsp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span data-address="state"&gt;MO&lt;/span&gt;&lt;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br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/&gt;</a:t>
            </a: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span data-address="zip"&gt;55555&lt;/span&gt;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&lt;button id="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getData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"&gt;Get Data&lt;/button&gt;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$(document).ready(function() {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    $("#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getData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").click(function() {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        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addressParts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$("#address span");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        $.each(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addressParts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function(index) {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            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data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addressParts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[index].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getAttribute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("data-address");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            alert(data);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        });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    });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});</a:t>
            </a:r>
          </a:p>
          <a:p>
            <a:pPr marL="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17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HTML5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Disagreement among vendors re: features</a:t>
            </a:r>
          </a:p>
          <a:p>
            <a:r>
              <a:rPr lang="en-US" dirty="0" smtClean="0"/>
              <a:t>Spotty </a:t>
            </a:r>
            <a:r>
              <a:rPr lang="en-US" dirty="0"/>
              <a:t>support in some browsers, but decent support in mobile browsers</a:t>
            </a:r>
          </a:p>
          <a:p>
            <a:r>
              <a:rPr lang="en-US" dirty="0" smtClean="0"/>
              <a:t>Code </a:t>
            </a:r>
            <a:r>
              <a:rPr lang="en-US" dirty="0"/>
              <a:t>defensively -- test for features before using them</a:t>
            </a:r>
          </a:p>
          <a:p>
            <a:r>
              <a:rPr lang="en-US" dirty="0" smtClean="0"/>
              <a:t>Use </a:t>
            </a:r>
            <a:r>
              <a:rPr lang="en-US" dirty="0" err="1"/>
              <a:t>Modernizr</a:t>
            </a:r>
            <a:r>
              <a:rPr lang="en-US" dirty="0"/>
              <a:t> to provide fallback implementations for browsers that don't support HTML5/CSS3 </a:t>
            </a:r>
            <a:r>
              <a:rPr lang="en-US" dirty="0" smtClean="0"/>
              <a:t>features (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://www.modernizr.com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Gracefully </a:t>
            </a:r>
            <a:r>
              <a:rPr lang="en-US" dirty="0"/>
              <a:t>degrade when browsers don't support HTML5 features ("progressive enhancement")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13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CSS3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development since December, 2005</a:t>
            </a:r>
          </a:p>
          <a:p>
            <a:r>
              <a:rPr lang="en-US" dirty="0" smtClean="0"/>
              <a:t>Divided into “modules”, the progress of which are reported by the W3C 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www.w3.org/Style/CSS/current-work#table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344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@font-face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pecify </a:t>
            </a:r>
            <a:r>
              <a:rPr lang="en-US" dirty="0"/>
              <a:t>your own downloadable fonts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@font-face {</a:t>
            </a:r>
          </a:p>
          <a:p>
            <a:pPr marL="0" indent="0">
              <a:buNone/>
            </a:pPr>
            <a:r>
              <a:rPr lang="en-US" dirty="0"/>
              <a:t>     font-family: Delicious;</a:t>
            </a:r>
          </a:p>
          <a:p>
            <a:pPr marL="0" indent="0">
              <a:buNone/>
            </a:pPr>
            <a:r>
              <a:rPr lang="en-US" dirty="0"/>
              <a:t>     </a:t>
            </a:r>
            <a:r>
              <a:rPr lang="en-US" dirty="0" err="1"/>
              <a:t>src</a:t>
            </a:r>
            <a:r>
              <a:rPr lang="en-US" dirty="0"/>
              <a:t>: </a:t>
            </a:r>
            <a:r>
              <a:rPr lang="en-US" dirty="0" err="1"/>
              <a:t>url</a:t>
            </a:r>
            <a:r>
              <a:rPr lang="en-US" dirty="0"/>
              <a:t>('Delicious-Roman.otf');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h3 { font-family: Delicious, sans-serif; 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OTF </a:t>
            </a:r>
            <a:r>
              <a:rPr lang="en-US" dirty="0"/>
              <a:t>= open type </a:t>
            </a:r>
            <a:r>
              <a:rPr lang="en-US" dirty="0" smtClean="0"/>
              <a:t>fonts</a:t>
            </a:r>
          </a:p>
          <a:p>
            <a:r>
              <a:rPr lang="en-US" dirty="0" smtClean="0"/>
              <a:t>TTF </a:t>
            </a:r>
            <a:r>
              <a:rPr lang="en-US" dirty="0"/>
              <a:t>= true type </a:t>
            </a:r>
            <a:r>
              <a:rPr lang="en-US" dirty="0" smtClean="0"/>
              <a:t>fonts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45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Open fonts available via the Google font API: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://code.google.com/webfonts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Commercial fonts available via </a:t>
            </a:r>
            <a:r>
              <a:rPr lang="en-US" dirty="0" err="1" smtClean="0"/>
              <a:t>Typekit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://typekit.com/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for CSS3 selectors is supported by most browsers, but only semi-supported in IE (rumored to be supported in IE9) 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2"/>
              </a:rPr>
              <a:t>http://www.css3.info/selectors-test/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0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Attribute Selectors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578288"/>
              </p:ext>
            </p:extLst>
          </p:nvPr>
        </p:nvGraphicFramePr>
        <p:xfrm>
          <a:off x="457200" y="1984851"/>
          <a:ext cx="8229600" cy="3482340"/>
        </p:xfrm>
        <a:graphic>
          <a:graphicData uri="http://schemas.openxmlformats.org/drawingml/2006/table">
            <a:tbl>
              <a:tblPr/>
              <a:tblGrid>
                <a:gridCol w="3447535"/>
                <a:gridCol w="4782065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Selector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Effect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E[type</a:t>
                      </a:r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="text"]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Select all input elements with a type attribute set to "text"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E[class</a:t>
                      </a:r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^="</a:t>
                      </a:r>
                      <a:r>
                        <a:rPr lang="en-US" sz="1800" dirty="0" err="1">
                          <a:latin typeface="Consolas" pitchFamily="49" charset="0"/>
                          <a:cs typeface="Consolas" pitchFamily="49" charset="0"/>
                        </a:rPr>
                        <a:t>nav</a:t>
                      </a:r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"]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Select all anchor elements with a class name that begins with "nav"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E[class</a:t>
                      </a:r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$="sidebar"]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Select all div elements with a class name that ends with "sidebar"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E[</a:t>
                      </a:r>
                      <a:r>
                        <a:rPr lang="en-US" sz="1800" dirty="0" err="1" smtClean="0">
                          <a:latin typeface="Consolas" pitchFamily="49" charset="0"/>
                          <a:cs typeface="Consolas" pitchFamily="49" charset="0"/>
                        </a:rPr>
                        <a:t>lang</a:t>
                      </a:r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*="en"]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Select all paragraph elements with a language attribute that contains "en"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348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Pseudo Selectors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239227"/>
              </p:ext>
            </p:extLst>
          </p:nvPr>
        </p:nvGraphicFramePr>
        <p:xfrm>
          <a:off x="457200" y="1522767"/>
          <a:ext cx="8229600" cy="4124389"/>
        </p:xfrm>
        <a:graphic>
          <a:graphicData uri="http://schemas.openxmlformats.org/drawingml/2006/table">
            <a:tbl>
              <a:tblPr/>
              <a:tblGrid>
                <a:gridCol w="2583063"/>
                <a:gridCol w="5646537"/>
              </a:tblGrid>
              <a:tr h="234595">
                <a:tc>
                  <a:txBody>
                    <a:bodyPr/>
                    <a:lstStyle/>
                    <a:p>
                      <a:r>
                        <a:rPr lang="en-US" sz="2000" b="1" dirty="0"/>
                        <a:t>Selector</a:t>
                      </a:r>
                    </a:p>
                  </a:txBody>
                  <a:tcPr marL="14305" marR="14305" marT="14305" marB="143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Effect</a:t>
                      </a:r>
                    </a:p>
                  </a:txBody>
                  <a:tcPr marL="14305" marR="14305" marT="14305" marB="143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8222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E:first-child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14305" marR="14305" marT="14305" marB="143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Selects the first child element </a:t>
                      </a:r>
                      <a:r>
                        <a:rPr lang="en-US" sz="2000" baseline="0" dirty="0" smtClean="0"/>
                        <a:t>of type E</a:t>
                      </a:r>
                      <a:endParaRPr lang="en-US" sz="2000" dirty="0"/>
                    </a:p>
                  </a:txBody>
                  <a:tcPr marL="14305" marR="14305" marT="14305" marB="143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E:last-child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14305" marR="14305" marT="14305" marB="143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Selects the last child element </a:t>
                      </a:r>
                      <a:r>
                        <a:rPr lang="en-US" sz="2000" dirty="0" smtClean="0"/>
                        <a:t>of type</a:t>
                      </a:r>
                      <a:r>
                        <a:rPr lang="en-US" sz="2000" baseline="0" dirty="0" smtClean="0"/>
                        <a:t> E</a:t>
                      </a:r>
                      <a:endParaRPr lang="en-US" sz="2000" dirty="0"/>
                    </a:p>
                  </a:txBody>
                  <a:tcPr marL="14305" marR="14305" marT="14305" marB="143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E:nth-child(2</a:t>
                      </a:r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</a:txBody>
                  <a:tcPr marL="14305" marR="14305" marT="14305" marB="143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Selects the nth child element </a:t>
                      </a:r>
                      <a:r>
                        <a:rPr lang="en-US" sz="2000" dirty="0" smtClean="0"/>
                        <a:t>of type E</a:t>
                      </a:r>
                      <a:endParaRPr lang="en-US" sz="2000" dirty="0"/>
                    </a:p>
                  </a:txBody>
                  <a:tcPr marL="14305" marR="14305" marT="14305" marB="143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E:disabled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14305" marR="14305" marT="14305" marB="143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Selects the </a:t>
                      </a:r>
                      <a:r>
                        <a:rPr lang="en-US" sz="2000" dirty="0" smtClean="0"/>
                        <a:t>elements of type E </a:t>
                      </a:r>
                      <a:r>
                        <a:rPr lang="en-US" sz="2000" dirty="0"/>
                        <a:t>that are </a:t>
                      </a:r>
                      <a:r>
                        <a:rPr lang="en-US" sz="2000" dirty="0" smtClean="0"/>
                        <a:t>disabled (input)</a:t>
                      </a:r>
                      <a:endParaRPr lang="en-US" sz="2000" dirty="0"/>
                    </a:p>
                  </a:txBody>
                  <a:tcPr marL="14305" marR="14305" marT="14305" marB="143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339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E:checked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14305" marR="14305" marT="14305" marB="143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Selects the </a:t>
                      </a:r>
                      <a:r>
                        <a:rPr lang="en-US" sz="2000" dirty="0" smtClean="0"/>
                        <a:t>elements of type E </a:t>
                      </a:r>
                      <a:r>
                        <a:rPr lang="en-US" sz="2000" dirty="0"/>
                        <a:t>that are </a:t>
                      </a:r>
                      <a:r>
                        <a:rPr lang="en-US" sz="2000" dirty="0" smtClean="0"/>
                        <a:t>checked (input)</a:t>
                      </a:r>
                      <a:endParaRPr lang="en-US" sz="2000" dirty="0"/>
                    </a:p>
                  </a:txBody>
                  <a:tcPr marL="14305" marR="14305" marT="14305" marB="143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656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E:not([class="even"])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14305" marR="14305" marT="14305" marB="143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Selects all </a:t>
                      </a:r>
                      <a:r>
                        <a:rPr lang="en-US" sz="2000" dirty="0" smtClean="0"/>
                        <a:t>elements of type E </a:t>
                      </a:r>
                      <a:r>
                        <a:rPr lang="en-US" sz="2000" dirty="0"/>
                        <a:t>that </a:t>
                      </a:r>
                      <a:r>
                        <a:rPr lang="en-US" sz="2000" dirty="0" smtClean="0"/>
                        <a:t>do not have a</a:t>
                      </a:r>
                      <a:r>
                        <a:rPr lang="en-US" sz="2000" baseline="0" dirty="0" smtClean="0"/>
                        <a:t> class “even”</a:t>
                      </a:r>
                      <a:endParaRPr lang="en-US" sz="2000" dirty="0"/>
                    </a:p>
                  </a:txBody>
                  <a:tcPr marL="14305" marR="14305" marT="14305" marB="143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0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of HTML5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95400"/>
            <a:ext cx="74676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6438900"/>
            <a:ext cx="5530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hlinkClick r:id="rId3"/>
              </a:rPr>
              <a:t>http://www.appleinsider.com/print/09/09/19/why_apple_is_betting_on_html_5_a_web_history.html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99717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1676400"/>
            <a:ext cx="82296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600" b="1" i="1" dirty="0" smtClean="0"/>
              <a:t>border-radius</a:t>
            </a:r>
          </a:p>
          <a:p>
            <a:pPr marL="0" indent="0">
              <a:buFont typeface="Arial" pitchFamily="34" charset="0"/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9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moz</a:t>
            </a:r>
            <a:r>
              <a:rPr lang="en-US" sz="19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-border-radius: [</a:t>
            </a:r>
            <a:r>
              <a:rPr lang="en-US" sz="19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px|em</a:t>
            </a:r>
            <a:r>
              <a:rPr lang="en-US" sz="19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US" sz="19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9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moz</a:t>
            </a:r>
            <a:r>
              <a:rPr lang="en-US" sz="19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-border-radius-</a:t>
            </a:r>
            <a:r>
              <a:rPr lang="en-US" sz="19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topleft</a:t>
            </a:r>
            <a:r>
              <a:rPr lang="en-US" sz="19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  <a:r>
              <a:rPr lang="en-US" sz="19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px|em</a:t>
            </a:r>
            <a:r>
              <a:rPr lang="en-US" sz="19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US" sz="19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9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9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webkit</a:t>
            </a:r>
            <a:r>
              <a:rPr lang="en-US" sz="19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-border-radius: [</a:t>
            </a:r>
            <a:r>
              <a:rPr lang="en-US" sz="19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px|em</a:t>
            </a:r>
            <a:r>
              <a:rPr lang="en-US" sz="19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US" sz="19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9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webkit</a:t>
            </a:r>
            <a:r>
              <a:rPr lang="en-US" sz="19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-border-top-left-radius: [</a:t>
            </a:r>
            <a:r>
              <a:rPr lang="en-US" sz="19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px|em</a:t>
            </a:r>
            <a:r>
              <a:rPr lang="en-US" sz="19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US" sz="19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70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1" dirty="0" smtClean="0">
                <a:latin typeface="+mj-lt"/>
              </a:rPr>
              <a:t>border-image</a:t>
            </a: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moz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-border-image: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('xyz.png') 27 27 27 27 round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round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webkit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-border-image: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('xyz.png') 27 27 27 27 stretch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stretch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Widths represent the top, right, bottom, and left pixel widths of the border</a:t>
            </a:r>
          </a:p>
          <a:p>
            <a:r>
              <a:rPr lang="en-US" sz="2400" dirty="0" smtClean="0">
                <a:latin typeface="+mj-lt"/>
              </a:rPr>
              <a:t>"</a:t>
            </a:r>
            <a:r>
              <a:rPr lang="en-US" sz="2400" dirty="0">
                <a:latin typeface="+mj-lt"/>
              </a:rPr>
              <a:t>round </a:t>
            </a:r>
            <a:r>
              <a:rPr lang="en-US" sz="2400" dirty="0" err="1">
                <a:latin typeface="+mj-lt"/>
              </a:rPr>
              <a:t>round</a:t>
            </a:r>
            <a:r>
              <a:rPr lang="en-US" sz="2400" dirty="0">
                <a:latin typeface="+mj-lt"/>
              </a:rPr>
              <a:t>" repeats the image pattern across the whole element</a:t>
            </a:r>
          </a:p>
          <a:p>
            <a:r>
              <a:rPr lang="en-US" sz="2400" dirty="0" smtClean="0">
                <a:latin typeface="+mj-lt"/>
              </a:rPr>
              <a:t>"</a:t>
            </a:r>
            <a:r>
              <a:rPr lang="en-US" sz="2400" dirty="0">
                <a:latin typeface="+mj-lt"/>
              </a:rPr>
              <a:t>stretch </a:t>
            </a:r>
            <a:r>
              <a:rPr lang="en-US" sz="2400" dirty="0" err="1">
                <a:latin typeface="+mj-lt"/>
              </a:rPr>
              <a:t>stretch</a:t>
            </a:r>
            <a:r>
              <a:rPr lang="en-US" sz="2400" dirty="0">
                <a:latin typeface="+mj-lt"/>
              </a:rPr>
              <a:t>" stretches the width and height of the image across the whole </a:t>
            </a:r>
            <a:r>
              <a:rPr lang="en-US" sz="2400" dirty="0" smtClean="0">
                <a:latin typeface="+mj-lt"/>
              </a:rPr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2199521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1" dirty="0" smtClean="0"/>
              <a:t>box-shadow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moz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-box-shadow: 0px 3px 200px [#000000 |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rgba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(0, 0, 0, 0.9)] 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webkit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-box-shadow: 0px 3px 200px [#000000 |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rgba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(0, 0, 0, 0.9)] 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First argument is the x-offset for the box shadow; a positive value puts it to the right, a negative value puts it to the left</a:t>
            </a:r>
          </a:p>
          <a:p>
            <a:r>
              <a:rPr lang="en-US" dirty="0" smtClean="0"/>
              <a:t>Second </a:t>
            </a:r>
            <a:r>
              <a:rPr lang="en-US" dirty="0"/>
              <a:t>argument is the y-offset for the box shadow; a positive value puts it to the bottom, a negative value puts it to the top</a:t>
            </a:r>
          </a:p>
          <a:p>
            <a:r>
              <a:rPr lang="en-US" dirty="0" smtClean="0"/>
              <a:t>Third </a:t>
            </a:r>
            <a:r>
              <a:rPr lang="en-US" dirty="0"/>
              <a:t>argument is the blur radius; higher the value, the wider the blur</a:t>
            </a:r>
          </a:p>
          <a:p>
            <a:r>
              <a:rPr lang="en-US" dirty="0" smtClean="0"/>
              <a:t>The </a:t>
            </a:r>
            <a:r>
              <a:rPr lang="en-US" dirty="0"/>
              <a:t>last value is the color, and may be hex or </a:t>
            </a:r>
            <a:r>
              <a:rPr lang="en-US" dirty="0" err="1"/>
              <a:t>rgba</a:t>
            </a:r>
            <a:r>
              <a:rPr lang="en-US" dirty="0"/>
              <a:t>(), which allows for opacity specification</a:t>
            </a:r>
          </a:p>
          <a:p>
            <a:r>
              <a:rPr lang="en-US" dirty="0" smtClean="0"/>
              <a:t>Optional </a:t>
            </a:r>
            <a:r>
              <a:rPr lang="en-US" dirty="0"/>
              <a:t>"inset" argument creates an "inner" drop shadow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834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Multiple Backgrounds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background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('first-image.png') 0px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0px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('second-image.png') 140px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140px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first background is the </a:t>
            </a:r>
            <a:r>
              <a:rPr lang="en-US" sz="1400" b="1" dirty="0"/>
              <a:t>foreground</a:t>
            </a:r>
            <a:r>
              <a:rPr lang="en-US" sz="1400" dirty="0"/>
              <a:t> </a:t>
            </a:r>
            <a:r>
              <a:rPr lang="en-US" sz="1400" dirty="0" smtClean="0"/>
              <a:t>image, subsequent images will be stacked accordingly</a:t>
            </a: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Using </a:t>
            </a:r>
            <a:r>
              <a:rPr lang="en-US" sz="1400" dirty="0"/>
              <a:t>individual background- properties, the order of arguments </a:t>
            </a:r>
            <a:r>
              <a:rPr lang="en-US" sz="1400" dirty="0" smtClean="0"/>
              <a:t>matter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background-position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0px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140px 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140px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background-repeat: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no-repeat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Background </a:t>
            </a:r>
            <a:r>
              <a:rPr lang="en-US" sz="1400" dirty="0"/>
              <a:t>images may also be resized (width, height) in pixels or percentages</a:t>
            </a:r>
            <a:r>
              <a:rPr lang="en-US" sz="1400" dirty="0" smtClean="0"/>
              <a:t>: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background-size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 256px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256px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Backgrounds can scale automatically using "cover" or "contain"</a:t>
            </a:r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background-size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 cover; 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image is scaled until it fits the largest dimension of the containing element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background-size: contain; 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image is scaled until it fits the smallest dimension of the containing element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64820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Gradients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Support for three gradient types:</a:t>
            </a:r>
          </a:p>
          <a:p>
            <a:r>
              <a:rPr lang="en-US" dirty="0" smtClean="0"/>
              <a:t>Linear</a:t>
            </a:r>
          </a:p>
          <a:p>
            <a:r>
              <a:rPr lang="en-US" dirty="0" smtClean="0"/>
              <a:t>Radial</a:t>
            </a:r>
          </a:p>
          <a:p>
            <a:r>
              <a:rPr lang="en-US" dirty="0" smtClean="0"/>
              <a:t>Image + gradient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56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i="1" dirty="0" smtClean="0"/>
              <a:t>Mozilla linear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background-image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: -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moz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-linear-gradient(top, #ff0000, #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0000ff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); 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First argument is where the gradient starts -- can also be </a:t>
            </a:r>
            <a:r>
              <a:rPr lang="en-US" dirty="0" err="1"/>
              <a:t>px</a:t>
            </a:r>
            <a:r>
              <a:rPr lang="en-US" dirty="0"/>
              <a:t>, </a:t>
            </a:r>
            <a:r>
              <a:rPr lang="en-US" dirty="0" err="1"/>
              <a:t>deg</a:t>
            </a:r>
            <a:r>
              <a:rPr lang="en-US" dirty="0"/>
              <a:t>, and </a:t>
            </a:r>
            <a:r>
              <a:rPr lang="en-US" dirty="0" smtClean="0"/>
              <a:t>rad</a:t>
            </a:r>
          </a:p>
          <a:p>
            <a:r>
              <a:rPr lang="en-US" dirty="0" smtClean="0"/>
              <a:t>Next </a:t>
            </a:r>
            <a:r>
              <a:rPr lang="en-US" dirty="0"/>
              <a:t>two arguments are the starting and ending colors, </a:t>
            </a:r>
            <a:r>
              <a:rPr lang="en-US" dirty="0" smtClean="0"/>
              <a:t>respectively</a:t>
            </a:r>
          </a:p>
          <a:p>
            <a:r>
              <a:rPr lang="en-US" dirty="0" smtClean="0"/>
              <a:t>Additional </a:t>
            </a:r>
            <a:r>
              <a:rPr lang="en-US" dirty="0"/>
              <a:t>colors may be added between start and ending colors; by default they will be evenly </a:t>
            </a:r>
            <a:r>
              <a:rPr lang="en-US" dirty="0" smtClean="0"/>
              <a:t>distributed</a:t>
            </a:r>
          </a:p>
          <a:p>
            <a:r>
              <a:rPr lang="en-US" dirty="0" smtClean="0"/>
              <a:t>Colors </a:t>
            </a:r>
            <a:r>
              <a:rPr lang="en-US" dirty="0"/>
              <a:t>maybe be "moved" by using stop point positions (%, </a:t>
            </a:r>
            <a:r>
              <a:rPr lang="en-US" dirty="0" err="1"/>
              <a:t>px</a:t>
            </a:r>
            <a:r>
              <a:rPr lang="en-US" dirty="0"/>
              <a:t>, or </a:t>
            </a:r>
            <a:r>
              <a:rPr lang="en-US" dirty="0" err="1"/>
              <a:t>em</a:t>
            </a:r>
            <a:r>
              <a:rPr lang="en-US" dirty="0" smtClean="0"/>
              <a:t>):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0000ff 0%, #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fffff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60%, #00ff00 100% </a:t>
            </a:r>
          </a:p>
        </p:txBody>
      </p:sp>
    </p:spTree>
    <p:extLst>
      <p:ext uri="{BB962C8B-B14F-4D97-AF65-F5344CB8AC3E}">
        <p14:creationId xmlns:p14="http://schemas.microsoft.com/office/powerpoint/2010/main" val="3238071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i="1" dirty="0" err="1" smtClean="0"/>
              <a:t>Webkit</a:t>
            </a:r>
            <a:r>
              <a:rPr lang="en-US" b="1" i="1" dirty="0" smtClean="0"/>
              <a:t> linear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300" dirty="0">
                <a:latin typeface="Consolas" pitchFamily="49" charset="0"/>
                <a:cs typeface="Consolas" pitchFamily="49" charset="0"/>
              </a:rPr>
              <a:t>background-image: -</a:t>
            </a:r>
            <a:r>
              <a:rPr lang="en-US" sz="2300" dirty="0" err="1">
                <a:latin typeface="Consolas" pitchFamily="49" charset="0"/>
                <a:cs typeface="Consolas" pitchFamily="49" charset="0"/>
              </a:rPr>
              <a:t>webkit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-gradient(linear, </a:t>
            </a:r>
            <a:r>
              <a:rPr lang="en-US" sz="2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left top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left bottom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, from(#ff0000), to(#0000ff)); </a:t>
            </a:r>
            <a:endParaRPr lang="en-US" sz="23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Type of gradient specified as first </a:t>
            </a:r>
            <a:r>
              <a:rPr lang="en-US" dirty="0" smtClean="0"/>
              <a:t>argument</a:t>
            </a:r>
            <a:endParaRPr lang="en-US" dirty="0"/>
          </a:p>
          <a:p>
            <a:r>
              <a:rPr lang="en-US" dirty="0" smtClean="0"/>
              <a:t>Next </a:t>
            </a:r>
            <a:r>
              <a:rPr lang="en-US" dirty="0"/>
              <a:t>two argument specifies where the start and endpoints are for the gradient, and may be integer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Last </a:t>
            </a:r>
            <a:r>
              <a:rPr lang="en-US" dirty="0"/>
              <a:t>two arguments are functions defining starting and ending colors, </a:t>
            </a:r>
            <a:r>
              <a:rPr lang="en-US" dirty="0" smtClean="0"/>
              <a:t>respectively</a:t>
            </a:r>
          </a:p>
          <a:p>
            <a:r>
              <a:rPr lang="en-US" dirty="0" smtClean="0"/>
              <a:t>Additional </a:t>
            </a:r>
            <a:r>
              <a:rPr lang="en-US" dirty="0"/>
              <a:t>colors may be added between the start and ending colors; by default they will be evenly </a:t>
            </a:r>
            <a:r>
              <a:rPr lang="en-US" dirty="0" smtClean="0"/>
              <a:t>distributed</a:t>
            </a:r>
          </a:p>
          <a:p>
            <a:r>
              <a:rPr lang="en-US" dirty="0" smtClean="0"/>
              <a:t>Colors </a:t>
            </a:r>
            <a:r>
              <a:rPr lang="en-US" dirty="0"/>
              <a:t>may be "moved" by using the color-stop </a:t>
            </a:r>
            <a:r>
              <a:rPr lang="en-US" dirty="0" smtClean="0"/>
              <a:t>function: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color-stop(0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%, #0000ff), color-stop(60%, #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ffffff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), color-stop(100%, #00ff00) </a:t>
            </a:r>
          </a:p>
        </p:txBody>
      </p:sp>
    </p:spTree>
    <p:extLst>
      <p:ext uri="{BB962C8B-B14F-4D97-AF65-F5344CB8AC3E}">
        <p14:creationId xmlns:p14="http://schemas.microsoft.com/office/powerpoint/2010/main" val="31793857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i="1" dirty="0" smtClean="0"/>
              <a:t>Mozilla radial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background-image: -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moz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-radial-gradient(center, circle, 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#ff0099 0%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#e4c700 100%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); 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Use "ellipse" instead of "circle" for an elliptical gradient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 err="1" smtClean="0"/>
              <a:t>Webkit</a:t>
            </a:r>
            <a:r>
              <a:rPr lang="en-US" sz="2400" i="1" dirty="0" smtClean="0"/>
              <a:t> radial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background-image: -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webkit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-gradient(radial, 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center </a:t>
            </a:r>
            <a:r>
              <a:rPr lang="en-US" sz="2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center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0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center 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center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, 625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from(#ff0099), to(#e4c700)); 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Gradient is formed by two concentric circles and drawing a gradient between </a:t>
            </a:r>
            <a:r>
              <a:rPr lang="en-US" sz="2400" dirty="0" smtClean="0"/>
              <a:t>them</a:t>
            </a:r>
          </a:p>
          <a:p>
            <a:r>
              <a:rPr lang="en-US" sz="2400" dirty="0" smtClean="0"/>
              <a:t>"center </a:t>
            </a:r>
            <a:r>
              <a:rPr lang="en-US" sz="2400" dirty="0"/>
              <a:t>center" is the coordinates of the circle; may be integer values </a:t>
            </a:r>
          </a:p>
        </p:txBody>
      </p:sp>
    </p:spTree>
    <p:extLst>
      <p:ext uri="{BB962C8B-B14F-4D97-AF65-F5344CB8AC3E}">
        <p14:creationId xmlns:p14="http://schemas.microsoft.com/office/powerpoint/2010/main" val="2967699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i="1" dirty="0" smtClean="0"/>
              <a:t>Mozilla image + gradient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background-image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('my-image.png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'), -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moz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-radial-gradient(center, circle, #ff9900 0%, #000 100%); 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Opacity of the image should be set low to blend the image and </a:t>
            </a:r>
            <a:r>
              <a:rPr lang="en-US" sz="2400" dirty="0" smtClean="0"/>
              <a:t>gradient</a:t>
            </a:r>
          </a:p>
          <a:p>
            <a:r>
              <a:rPr lang="en-US" sz="2400" dirty="0" smtClean="0"/>
              <a:t>No </a:t>
            </a:r>
            <a:r>
              <a:rPr lang="en-US" sz="2400" dirty="0" err="1" smtClean="0"/>
              <a:t>WebKit</a:t>
            </a:r>
            <a:r>
              <a:rPr lang="en-US" sz="2400" dirty="0" smtClean="0"/>
              <a:t> support (?)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19098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JavaScript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New JavaScript APIs in HTML5:</a:t>
            </a:r>
          </a:p>
          <a:p>
            <a:r>
              <a:rPr lang="en-US" dirty="0" smtClean="0"/>
              <a:t>Drag-and-drop events</a:t>
            </a:r>
          </a:p>
          <a:p>
            <a:r>
              <a:rPr lang="en-US" dirty="0" smtClean="0"/>
              <a:t>Data storage</a:t>
            </a:r>
          </a:p>
          <a:p>
            <a:r>
              <a:rPr lang="en-US" dirty="0" err="1" smtClean="0"/>
              <a:t>Geolocation</a:t>
            </a:r>
            <a:endParaRPr lang="en-US" dirty="0" smtClean="0"/>
          </a:p>
          <a:p>
            <a:r>
              <a:rPr lang="en-US" dirty="0" smtClean="0"/>
              <a:t>Web workers</a:t>
            </a:r>
          </a:p>
          <a:p>
            <a:r>
              <a:rPr lang="en-US" dirty="0" err="1" smtClean="0"/>
              <a:t>Websockets</a:t>
            </a:r>
            <a:r>
              <a:rPr lang="en-US" dirty="0" smtClean="0"/>
              <a:t> (not technically part of HTML5)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8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3" y="33339"/>
            <a:ext cx="9067800" cy="6291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513" y="6331258"/>
            <a:ext cx="2229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http://html5readiness.com/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5623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Drag-and-Drop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dragstart</a:t>
            </a:r>
            <a:endParaRPr lang="en-US" dirty="0"/>
          </a:p>
          <a:p>
            <a:r>
              <a:rPr lang="en-US" dirty="0"/>
              <a:t>drag</a:t>
            </a:r>
          </a:p>
          <a:p>
            <a:r>
              <a:rPr lang="en-US" dirty="0" err="1"/>
              <a:t>dragenter</a:t>
            </a:r>
            <a:endParaRPr lang="en-US" dirty="0"/>
          </a:p>
          <a:p>
            <a:r>
              <a:rPr lang="en-US" dirty="0" err="1"/>
              <a:t>dragover</a:t>
            </a:r>
            <a:endParaRPr lang="en-US" dirty="0"/>
          </a:p>
          <a:p>
            <a:r>
              <a:rPr lang="en-US" dirty="0" err="1"/>
              <a:t>dragleave</a:t>
            </a:r>
            <a:endParaRPr lang="en-US" dirty="0"/>
          </a:p>
          <a:p>
            <a:r>
              <a:rPr lang="en-US" dirty="0"/>
              <a:t>drop</a:t>
            </a:r>
          </a:p>
          <a:p>
            <a:r>
              <a:rPr lang="en-US" dirty="0" err="1" smtClean="0"/>
              <a:t>dragend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967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Data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three new data store APIs available for developers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App cache</a:t>
            </a:r>
          </a:p>
          <a:p>
            <a:r>
              <a:rPr lang="en-US" dirty="0" smtClean="0"/>
              <a:t>Web storage</a:t>
            </a:r>
          </a:p>
          <a:p>
            <a:r>
              <a:rPr lang="en-US" dirty="0" smtClean="0"/>
              <a:t>Web SQL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5670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1" dirty="0" smtClean="0"/>
              <a:t>App cache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a special .manifest file with CACHE MANIFEST as the first line, and then list all resources you want to take offline</a:t>
            </a:r>
          </a:p>
          <a:p>
            <a:r>
              <a:rPr lang="en-US" dirty="0" smtClean="0"/>
              <a:t>Add </a:t>
            </a:r>
            <a:r>
              <a:rPr lang="en-US" dirty="0"/>
              <a:t>the manifest attribute to the body tag of the web page</a:t>
            </a:r>
          </a:p>
          <a:p>
            <a:r>
              <a:rPr lang="en-US" dirty="0"/>
              <a:t>The .manifest file must have a unique MIME type, set by the application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Caching happens per-page, and caching space is limited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CACHE MANIFEST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/assets/images/myImage.png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/assets/scripts/myScript.js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/asset/styles/myStyles.css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/static/myPage.html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&lt;body manifest="/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cache.manifest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"&gt;&lt;/body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485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/>
              <a:t>Web storage </a:t>
            </a:r>
            <a:r>
              <a:rPr lang="en-US" sz="2400" b="1" i="1" dirty="0" smtClean="0"/>
              <a:t>API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Web </a:t>
            </a:r>
            <a:r>
              <a:rPr lang="en-US" sz="2400" dirty="0"/>
              <a:t>storage information is not sent with requests to the server, like cookies are</a:t>
            </a:r>
          </a:p>
          <a:p>
            <a:r>
              <a:rPr lang="en-US" sz="2400" dirty="0" smtClean="0"/>
              <a:t>Simple </a:t>
            </a:r>
            <a:r>
              <a:rPr lang="en-US" sz="2400" dirty="0"/>
              <a:t>key/value database with a global namespace</a:t>
            </a:r>
          </a:p>
          <a:p>
            <a:r>
              <a:rPr lang="en-US" sz="2400" dirty="0" smtClean="0"/>
              <a:t>Non-string </a:t>
            </a:r>
            <a:r>
              <a:rPr lang="en-US" sz="2400" dirty="0"/>
              <a:t>keys and values may be used, but they will be converted to strings via the </a:t>
            </a:r>
            <a:r>
              <a:rPr lang="en-US" sz="2400" dirty="0" err="1" smtClean="0"/>
              <a:t>Object.toString</a:t>
            </a:r>
            <a:r>
              <a:rPr lang="en-US" sz="2400" dirty="0"/>
              <a:t>() </a:t>
            </a:r>
            <a:r>
              <a:rPr lang="en-US" sz="2400" dirty="0" smtClean="0"/>
              <a:t>function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3170"/>
              </p:ext>
            </p:extLst>
          </p:nvPr>
        </p:nvGraphicFramePr>
        <p:xfrm>
          <a:off x="457200" y="3810000"/>
          <a:ext cx="8229599" cy="19964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276600"/>
                <a:gridCol w="990600"/>
                <a:gridCol w="3962399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 err="1"/>
                        <a:t>localStorage</a:t>
                      </a:r>
                      <a:endParaRPr lang="en-US" b="1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sessionStorage</a:t>
                      </a:r>
                      <a:endParaRPr lang="en-US" b="1" dirty="0"/>
                    </a:p>
                  </a:txBody>
                  <a:tcPr marL="19050" marR="19050" marT="19050" marB="19050"/>
                </a:tc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Persistent even when window is closed; only cleared when user or software clears it out manually</a:t>
                      </a:r>
                      <a:endParaRPr lang="en-US" dirty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/>
                        <a:t>Accessed with </a:t>
                      </a:r>
                      <a:r>
                        <a:rPr lang="en-US" dirty="0" err="1"/>
                        <a:t>localStorage</a:t>
                      </a:r>
                      <a:r>
                        <a:rPr lang="en-US" dirty="0"/>
                        <a:t> global object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Transitory; clears when window is closed</a:t>
                      </a:r>
                      <a:endParaRPr lang="en-US" dirty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/>
                        <a:t>Accessed with </a:t>
                      </a:r>
                      <a:r>
                        <a:rPr lang="en-US" dirty="0" err="1"/>
                        <a:t>sessionStorage</a:t>
                      </a:r>
                      <a:r>
                        <a:rPr lang="en-US" dirty="0"/>
                        <a:t> global object</a:t>
                      </a:r>
                    </a:p>
                  </a:txBody>
                  <a:tcPr marL="19050" marR="19050" marT="19050" marB="1905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7510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Storage members: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[storage].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setItem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("key", "value");</a:t>
            </a:r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[storage].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getItem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("key");</a:t>
            </a:r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[storage].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removeItem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("key")</a:t>
            </a:r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[storage].clear()</a:t>
            </a:r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[storage].length</a:t>
            </a:r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[storage].key(n) //returns nth key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Most </a:t>
            </a:r>
            <a:r>
              <a:rPr lang="en-US" dirty="0"/>
              <a:t>implementations also allow additional JavaScript hash syntax: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[storage].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keyName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= "value";</a:t>
            </a:r>
          </a:p>
          <a:p>
            <a:pPr marL="0" indent="0">
              <a:buNone/>
            </a:pPr>
            <a:r>
              <a:rPr lang="en-US" sz="26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value = [storage].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keyName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600" dirty="0">
                <a:latin typeface="Consolas" pitchFamily="49" charset="0"/>
                <a:cs typeface="Consolas" pitchFamily="49" charset="0"/>
              </a:rPr>
            </a:b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storage]["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keyName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"] = "value";</a:t>
            </a:r>
          </a:p>
          <a:p>
            <a:pPr marL="0" indent="0">
              <a:buNone/>
            </a:pPr>
            <a:r>
              <a:rPr lang="en-US" sz="26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value = [storage]["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keyName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"];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Good </a:t>
            </a:r>
            <a:r>
              <a:rPr lang="en-US" dirty="0"/>
              <a:t>support in Safari (desktop and mobile), </a:t>
            </a:r>
            <a:r>
              <a:rPr lang="en-US" dirty="0" err="1"/>
              <a:t>FireFox</a:t>
            </a:r>
            <a:r>
              <a:rPr lang="en-US" dirty="0"/>
              <a:t>, Chrome, IE7 and IE8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329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i="1" dirty="0" smtClean="0"/>
              <a:t>Web SQL DB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Only supported by </a:t>
            </a:r>
            <a:r>
              <a:rPr lang="en-US" dirty="0" err="1"/>
              <a:t>Webkit</a:t>
            </a:r>
            <a:endParaRPr lang="en-US" dirty="0"/>
          </a:p>
          <a:p>
            <a:r>
              <a:rPr lang="en-US" dirty="0" smtClean="0"/>
              <a:t>SQL </a:t>
            </a:r>
            <a:r>
              <a:rPr lang="en-US" dirty="0"/>
              <a:t>queries are executed asynchronously, and use callbacks to handle </a:t>
            </a:r>
            <a:r>
              <a:rPr lang="en-US" dirty="0" smtClean="0"/>
              <a:t>results</a:t>
            </a:r>
          </a:p>
          <a:p>
            <a:r>
              <a:rPr lang="en-US" dirty="0" smtClean="0"/>
              <a:t>Optional third and fourth arguments are database description and initial size in bytes, respectively</a:t>
            </a:r>
          </a:p>
          <a:p>
            <a:r>
              <a:rPr lang="en-US" dirty="0" smtClean="0"/>
              <a:t>Queries use SQLite syntax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9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dirty="0" err="1">
                <a:latin typeface="Consolas" pitchFamily="49" charset="0"/>
                <a:cs typeface="Consolas" pitchFamily="49" charset="0"/>
              </a:rPr>
              <a:t>db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900" dirty="0" err="1">
                <a:latin typeface="Consolas" pitchFamily="49" charset="0"/>
                <a:cs typeface="Consolas" pitchFamily="49" charset="0"/>
              </a:rPr>
              <a:t>openDatabase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2900" dirty="0" err="1">
                <a:latin typeface="Consolas" pitchFamily="49" charset="0"/>
                <a:cs typeface="Consolas" pitchFamily="49" charset="0"/>
              </a:rPr>
              <a:t>myDB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", "1.0");</a:t>
            </a:r>
          </a:p>
          <a:p>
            <a:pPr marL="0" indent="0">
              <a:buNone/>
            </a:pPr>
            <a:endParaRPr lang="en-US" sz="29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900" dirty="0" err="1">
                <a:latin typeface="Consolas" pitchFamily="49" charset="0"/>
                <a:cs typeface="Consolas" pitchFamily="49" charset="0"/>
              </a:rPr>
              <a:t>db.transaction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(function (</a:t>
            </a:r>
            <a:r>
              <a:rPr lang="en-US" sz="2900" dirty="0" err="1">
                <a:latin typeface="Consolas" pitchFamily="49" charset="0"/>
                <a:cs typeface="Consolas" pitchFamily="49" charset="0"/>
              </a:rPr>
              <a:t>tx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900" dirty="0">
                <a:latin typeface="Consolas" pitchFamily="49" charset="0"/>
                <a:cs typeface="Consolas" pitchFamily="49" charset="0"/>
              </a:rPr>
              <a:t>     </a:t>
            </a:r>
            <a:r>
              <a:rPr lang="en-US" sz="29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dirty="0" err="1">
                <a:latin typeface="Consolas" pitchFamily="49" charset="0"/>
                <a:cs typeface="Consolas" pitchFamily="49" charset="0"/>
              </a:rPr>
              <a:t>sql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 = 'CREATE TABLE people( \</a:t>
            </a:r>
          </a:p>
          <a:p>
            <a:pPr marL="0" indent="0">
              <a:buNone/>
            </a:pPr>
            <a:r>
              <a:rPr lang="en-US" sz="2900" dirty="0">
                <a:latin typeface="Consolas" pitchFamily="49" charset="0"/>
                <a:cs typeface="Consolas" pitchFamily="49" charset="0"/>
              </a:rPr>
              <a:t>     id INTEGER NOT NULL PRIMARY KEY, \</a:t>
            </a:r>
          </a:p>
          <a:p>
            <a:pPr marL="0" indent="0">
              <a:buNone/>
            </a:pPr>
            <a:r>
              <a:rPr lang="en-US" sz="2900" dirty="0">
                <a:latin typeface="Consolas" pitchFamily="49" charset="0"/>
                <a:cs typeface="Consolas" pitchFamily="49" charset="0"/>
              </a:rPr>
              <a:t>     name TEXT NOT NULL DEFAULT "John Doe", \</a:t>
            </a:r>
          </a:p>
          <a:p>
            <a:pPr marL="0" indent="0">
              <a:buNone/>
            </a:pPr>
            <a:r>
              <a:rPr lang="en-US" sz="2900" dirty="0">
                <a:latin typeface="Consolas" pitchFamily="49" charset="0"/>
                <a:cs typeface="Consolas" pitchFamily="49" charset="0"/>
              </a:rPr>
              <a:t>     shirt TEXT NOT NULL DEFAULT "Orange");';</a:t>
            </a:r>
          </a:p>
          <a:p>
            <a:pPr marL="0" indent="0">
              <a:buNone/>
            </a:pPr>
            <a:r>
              <a:rPr lang="en-US" sz="2900" dirty="0">
                <a:latin typeface="Consolas" pitchFamily="49" charset="0"/>
                <a:cs typeface="Consolas" pitchFamily="49" charset="0"/>
              </a:rPr>
              <a:t>     </a:t>
            </a:r>
            <a:r>
              <a:rPr lang="en-US" sz="2900" dirty="0" err="1">
                <a:latin typeface="Consolas" pitchFamily="49" charset="0"/>
                <a:cs typeface="Consolas" pitchFamily="49" charset="0"/>
              </a:rPr>
              <a:t>tx.executeSql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900" dirty="0" err="1">
                <a:latin typeface="Consolas" pitchFamily="49" charset="0"/>
                <a:cs typeface="Consolas" pitchFamily="49" charset="0"/>
              </a:rPr>
              <a:t>sql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900" dirty="0">
                <a:latin typeface="Consolas" pitchFamily="49" charset="0"/>
                <a:cs typeface="Consolas" pitchFamily="49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Databases are identified by name and version; the version number allows migration of data should the schema </a:t>
            </a:r>
            <a:r>
              <a:rPr lang="en-US"/>
              <a:t>change </a:t>
            </a:r>
            <a:r>
              <a:rPr lang="en-US" smtClean="0"/>
              <a:t>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434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Parameterized queries are executed with parameter arguments and event handlers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tx.executeSql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    "SELECT * FROM people WHERE name = ?", 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    ["John Doe"], 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    function(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results) { //result handler },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    function(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error) { //error handler }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records from a query are delivered via a .rows property on the results object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function(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results) 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    for(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i = 0; i 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results.rows.length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         alert(row["name"]);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    }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Errors are delivered via an exception, and the error handler returns a </a:t>
            </a:r>
            <a:r>
              <a:rPr lang="en-US" dirty="0" err="1"/>
              <a:t>boolean</a:t>
            </a:r>
            <a:r>
              <a:rPr lang="en-US" dirty="0"/>
              <a:t> value indicating whether the transaction should be rolled back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function(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error) 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    alert(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error.code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+ " : " +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error.message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    return true; //rollback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2959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Geolocation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Get </a:t>
            </a:r>
            <a:r>
              <a:rPr lang="en-US" dirty="0" err="1"/>
              <a:t>lat</a:t>
            </a:r>
            <a:r>
              <a:rPr lang="en-US" dirty="0"/>
              <a:t>/long coordinates of the user's location from the </a:t>
            </a:r>
            <a:r>
              <a:rPr lang="en-US" dirty="0" smtClean="0"/>
              <a:t>browser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cell tower triangulation (mobile browsers)</a:t>
            </a:r>
          </a:p>
          <a:p>
            <a:r>
              <a:rPr lang="en-US" dirty="0"/>
              <a:t>IP address location</a:t>
            </a:r>
          </a:p>
          <a:p>
            <a:r>
              <a:rPr lang="en-US" dirty="0"/>
              <a:t>GPS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Requires the user’s permission before coordinates are retrieved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navigator.geolocation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) { </a:t>
            </a:r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     //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geolocation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is available</a:t>
            </a:r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    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navigator.geolocation.getCurrentPosition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positionHandler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errorHandler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345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If the </a:t>
            </a:r>
            <a:r>
              <a:rPr lang="en-US" dirty="0" err="1"/>
              <a:t>geolocation</a:t>
            </a:r>
            <a:r>
              <a:rPr lang="en-US" dirty="0"/>
              <a:t> position can be determined, the position handler is invoked: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//position handler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positionHandler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         /*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         //guaranteed information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        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pos.coords.latitude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        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pos.coords.longitude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        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pos.coords.accuracy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        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pos.timestamp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         // information based on user's computer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        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pos.coords.altitude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        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pos.coords.altitudeAccuracy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        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pos.coords.heading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        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pos.coords.speed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         */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0393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If an error occurs, the error handler is invoked: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handleError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(error) 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    if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error.code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== 1) 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         //user denied location request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    }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    //code 2: position is unavailable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    //code 3: timeout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    //code 0: unknown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Google maps position handler 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400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3400" dirty="0" err="1">
                <a:latin typeface="Consolas" pitchFamily="49" charset="0"/>
                <a:cs typeface="Consolas" pitchFamily="49" charset="0"/>
              </a:rPr>
              <a:t>positionHandler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400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400" dirty="0">
                <a:latin typeface="Consolas" pitchFamily="49" charset="0"/>
                <a:cs typeface="Consolas" pitchFamily="49" charset="0"/>
              </a:rPr>
              <a:t>     </a:t>
            </a:r>
            <a:r>
              <a:rPr lang="en-US" sz="34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 point = new </a:t>
            </a:r>
            <a:r>
              <a:rPr lang="en-US" sz="3400" dirty="0" err="1">
                <a:latin typeface="Consolas" pitchFamily="49" charset="0"/>
                <a:cs typeface="Consolas" pitchFamily="49" charset="0"/>
              </a:rPr>
              <a:t>google.maps.LatLng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400" dirty="0" err="1">
                <a:latin typeface="Consolas" pitchFamily="49" charset="0"/>
                <a:cs typeface="Consolas" pitchFamily="49" charset="0"/>
              </a:rPr>
              <a:t>pos.coords.latitude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3400" dirty="0" smtClean="0">
                <a:latin typeface="Consolas" pitchFamily="49" charset="0"/>
                <a:cs typeface="Consolas" pitchFamily="49" charset="0"/>
              </a:rPr>
              <a:t>                                     </a:t>
            </a:r>
            <a:r>
              <a:rPr lang="en-US" sz="3400" dirty="0" err="1" smtClean="0">
                <a:latin typeface="Consolas" pitchFamily="49" charset="0"/>
                <a:cs typeface="Consolas" pitchFamily="49" charset="0"/>
              </a:rPr>
              <a:t>pos.coords.longitude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3400" dirty="0">
                <a:latin typeface="Consolas" pitchFamily="49" charset="0"/>
                <a:cs typeface="Consolas" pitchFamily="49" charset="0"/>
              </a:rPr>
            </a:br>
            <a:endParaRPr lang="en-US" sz="3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pitchFamily="49" charset="0"/>
                <a:cs typeface="Consolas" pitchFamily="49" charset="0"/>
              </a:rPr>
              <a:t>     </a:t>
            </a:r>
            <a:r>
              <a:rPr lang="en-US" sz="34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 marker = new </a:t>
            </a:r>
            <a:r>
              <a:rPr lang="en-US" sz="3400" dirty="0" err="1">
                <a:latin typeface="Consolas" pitchFamily="49" charset="0"/>
                <a:cs typeface="Consolas" pitchFamily="49" charset="0"/>
              </a:rPr>
              <a:t>google.maps.Marker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({</a:t>
            </a:r>
          </a:p>
          <a:p>
            <a:pPr marL="0" indent="0">
              <a:buNone/>
            </a:pPr>
            <a:r>
              <a:rPr lang="en-US" sz="3400" dirty="0">
                <a:latin typeface="Consolas" pitchFamily="49" charset="0"/>
                <a:cs typeface="Consolas" pitchFamily="49" charset="0"/>
              </a:rPr>
              <a:t>          position: point,</a:t>
            </a:r>
          </a:p>
          <a:p>
            <a:pPr marL="0" indent="0">
              <a:buNone/>
            </a:pPr>
            <a:r>
              <a:rPr lang="en-US" sz="3400" dirty="0">
                <a:latin typeface="Consolas" pitchFamily="49" charset="0"/>
                <a:cs typeface="Consolas" pitchFamily="49" charset="0"/>
              </a:rPr>
              <a:t>          map: map, //map element</a:t>
            </a:r>
          </a:p>
          <a:p>
            <a:pPr marL="0" indent="0">
              <a:buNone/>
            </a:pPr>
            <a:r>
              <a:rPr lang="en-US" sz="3400" dirty="0">
                <a:latin typeface="Consolas" pitchFamily="49" charset="0"/>
                <a:cs typeface="Consolas" pitchFamily="49" charset="0"/>
              </a:rPr>
              <a:t>          title: "you are here"</a:t>
            </a:r>
          </a:p>
          <a:p>
            <a:pPr marL="0" indent="0">
              <a:buNone/>
            </a:pPr>
            <a:r>
              <a:rPr lang="en-US" sz="3400" dirty="0">
                <a:latin typeface="Consolas" pitchFamily="49" charset="0"/>
                <a:cs typeface="Consolas" pitchFamily="49" charset="0"/>
              </a:rPr>
              <a:t>     });</a:t>
            </a:r>
          </a:p>
          <a:p>
            <a:pPr marL="0" indent="0">
              <a:buNone/>
            </a:pPr>
            <a:r>
              <a:rPr lang="en-US" sz="3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56313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Browser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://html5test.com/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http://html5readiness.com/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http://caniuse.com/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3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Web Workers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JavaScript runs in the same thread as the browser, so JavaScript can actually steal all execution time</a:t>
            </a:r>
          </a:p>
          <a:p>
            <a:r>
              <a:rPr lang="en-US" sz="1600" dirty="0" smtClean="0"/>
              <a:t>Web </a:t>
            </a:r>
            <a:r>
              <a:rPr lang="en-US" sz="1600" dirty="0"/>
              <a:t>workers allow JavaScript to be executed in parallel with the browser thread</a:t>
            </a:r>
          </a:p>
          <a:p>
            <a:r>
              <a:rPr lang="en-US" sz="1600" dirty="0" smtClean="0"/>
              <a:t>Web </a:t>
            </a:r>
            <a:r>
              <a:rPr lang="en-US" sz="1600" dirty="0"/>
              <a:t>workers are run in a different context, they cannot access the UI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4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worker = new Worker("worker.js"); //all workers put in separate file</a:t>
            </a:r>
          </a:p>
          <a:p>
            <a:pPr marL="0" indent="0">
              <a:buNone/>
            </a:pPr>
            <a:r>
              <a:rPr lang="en-US" sz="1400" dirty="0" err="1">
                <a:latin typeface="Consolas" pitchFamily="49" charset="0"/>
                <a:cs typeface="Consolas" pitchFamily="49" charset="0"/>
              </a:rPr>
              <a:t>worker.onmessage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function (event) {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     console.log("Results: " +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event.data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//</a:t>
            </a:r>
            <a:r>
              <a:rPr lang="en-US" sz="1600" i="1" dirty="0" smtClean="0"/>
              <a:t>worker.js</a:t>
            </a:r>
            <a:endParaRPr lang="en-US" sz="1600" dirty="0"/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findPrimes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     //finding primes...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    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postMessage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nextPrime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err="1">
                <a:latin typeface="Consolas" pitchFamily="49" charset="0"/>
                <a:cs typeface="Consolas" pitchFamily="49" charset="0"/>
              </a:rPr>
              <a:t>findPrimes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38011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Full </a:t>
            </a:r>
            <a:r>
              <a:rPr lang="en-US" dirty="0"/>
              <a:t>duplex communication with a server over TCP, does not incur the cost of HTTP requests (headers, etc.)</a:t>
            </a:r>
          </a:p>
          <a:p>
            <a:r>
              <a:rPr lang="en-US" dirty="0" smtClean="0"/>
              <a:t>Uses </a:t>
            </a:r>
            <a:r>
              <a:rPr lang="en-US" dirty="0"/>
              <a:t>TCP routing capabilities of proxies and firewalls </a:t>
            </a:r>
          </a:p>
          <a:p>
            <a:r>
              <a:rPr lang="en-US" dirty="0" smtClean="0"/>
              <a:t>Supports </a:t>
            </a:r>
            <a:r>
              <a:rPr lang="en-US" dirty="0"/>
              <a:t>two protocols:</a:t>
            </a:r>
          </a:p>
          <a:p>
            <a:pPr lvl="1"/>
            <a:r>
              <a:rPr lang="en-US" dirty="0"/>
              <a:t>ws://[url] for unencrypted communication</a:t>
            </a:r>
          </a:p>
          <a:p>
            <a:pPr lvl="1"/>
            <a:r>
              <a:rPr lang="en-US" dirty="0"/>
              <a:t>wss://[url] for encrypted communication (SSL)</a:t>
            </a:r>
          </a:p>
          <a:p>
            <a:r>
              <a:rPr lang="en-US" dirty="0"/>
              <a:t>The initial connection is made by an HTTP handshake with the server, then the underlying TCP connection is used for the remaining </a:t>
            </a:r>
            <a:r>
              <a:rPr lang="en-US" dirty="0" err="1"/>
              <a:t>websocket</a:t>
            </a:r>
            <a:r>
              <a:rPr lang="en-US" dirty="0"/>
              <a:t> </a:t>
            </a:r>
            <a:r>
              <a:rPr lang="en-US" dirty="0" smtClean="0"/>
              <a:t>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618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Websocket</a:t>
            </a:r>
            <a:r>
              <a:rPr lang="en-US" dirty="0"/>
              <a:t> object provides callback events for handling data:</a:t>
            </a:r>
          </a:p>
          <a:p>
            <a:pPr lvl="1"/>
            <a:r>
              <a:rPr lang="en-US" dirty="0" err="1"/>
              <a:t>onopen</a:t>
            </a:r>
            <a:endParaRPr lang="en-US" dirty="0"/>
          </a:p>
          <a:p>
            <a:pPr lvl="1"/>
            <a:r>
              <a:rPr lang="en-US" dirty="0" err="1"/>
              <a:t>onclose</a:t>
            </a:r>
            <a:endParaRPr lang="en-US" dirty="0"/>
          </a:p>
          <a:p>
            <a:pPr lvl="1"/>
            <a:r>
              <a:rPr lang="en-US" dirty="0" err="1"/>
              <a:t>onmessage</a:t>
            </a:r>
            <a:endParaRPr lang="en-US" dirty="0"/>
          </a:p>
          <a:p>
            <a:pPr lvl="1"/>
            <a:r>
              <a:rPr lang="en-US" dirty="0" err="1"/>
              <a:t>onerror</a:t>
            </a:r>
            <a:endParaRPr lang="en-US" dirty="0"/>
          </a:p>
          <a:p>
            <a:pPr lvl="1"/>
            <a:r>
              <a:rPr lang="en-US" dirty="0" err="1"/>
              <a:t>onclick</a:t>
            </a:r>
            <a:endParaRPr lang="en-US" dirty="0"/>
          </a:p>
          <a:p>
            <a:r>
              <a:rPr lang="en-US" dirty="0"/>
              <a:t>Each handler receives an "event" argument, which contains a .data property for relevant messages 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://websocket.org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83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New HTML5 </a:t>
            </a:r>
            <a:r>
              <a:rPr lang="en-US" dirty="0" err="1" smtClean="0"/>
              <a:t>doctype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 opposed to: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&lt;!DOCTYPE HTML PUBLIC "-//W3C//DTD HTML 4.01 Transitional//EN"</a:t>
            </a:r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        "http://www.w3.org/TR/html4/loose.dtd"&gt;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Backwards compatibility with all major browsers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New semantic tags for document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General </a:t>
            </a:r>
            <a:r>
              <a:rPr lang="en-US" i="1" dirty="0"/>
              <a:t>layout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&lt;header&gt;&lt;/header&gt;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&lt;footer&gt;&lt;/footer&gt;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&lt;section&gt;&lt;/section&gt;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Specific </a:t>
            </a:r>
            <a:r>
              <a:rPr lang="en-US" i="1" dirty="0"/>
              <a:t>layout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&lt;article&gt;&lt;/article&gt;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blog post, article, comment, etc.)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&lt;aside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&gt;&lt;/aside&gt;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information that is tangential to the page, e.g., sidebars or pull-quotes)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nav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nav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navigation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</a:t>
            </a:r>
            <a:r>
              <a:rPr lang="en-US" dirty="0"/>
              <a:t>non-HTML5 browsers, these are rendered as block level elements, and may be styled as such</a:t>
            </a:r>
          </a:p>
          <a:p>
            <a:r>
              <a:rPr lang="en-US" dirty="0"/>
              <a:t>IE will only render these tags if they are programmatically generated by </a:t>
            </a:r>
            <a:r>
              <a:rPr lang="en-US" dirty="0" smtClean="0"/>
              <a:t>JavaScript</a:t>
            </a:r>
          </a:p>
          <a:p>
            <a:r>
              <a:rPr lang="en-US" dirty="0"/>
              <a:t>html5shiv does this for you (</a:t>
            </a:r>
            <a:r>
              <a:rPr lang="en-US" dirty="0">
                <a:hlinkClick r:id="rId2"/>
              </a:rPr>
              <a:t>http://code.google.com/p/html5shiv/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100" dirty="0" err="1">
                <a:latin typeface="Consolas" pitchFamily="49" charset="0"/>
                <a:cs typeface="Consolas" pitchFamily="49" charset="0"/>
              </a:rPr>
              <a:t>document.createElement</a:t>
            </a:r>
            <a:r>
              <a:rPr lang="en-US" sz="3100" dirty="0">
                <a:latin typeface="Consolas" pitchFamily="49" charset="0"/>
                <a:cs typeface="Consolas" pitchFamily="49" charset="0"/>
              </a:rPr>
              <a:t>("article")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300" dirty="0">
                <a:latin typeface="Consolas" pitchFamily="49" charset="0"/>
                <a:cs typeface="Consolas" pitchFamily="49" charset="0"/>
              </a:rPr>
              <a:t>&lt;!--[if </a:t>
            </a:r>
            <a:r>
              <a:rPr lang="en-US" sz="2300" dirty="0" err="1">
                <a:latin typeface="Consolas" pitchFamily="49" charset="0"/>
                <a:cs typeface="Consolas" pitchFamily="49" charset="0"/>
              </a:rPr>
              <a:t>lt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 IE 9]&gt;</a:t>
            </a:r>
          </a:p>
          <a:p>
            <a:pPr marL="0" indent="0">
              <a:buNone/>
            </a:pPr>
            <a:r>
              <a:rPr lang="en-US" sz="2300" dirty="0">
                <a:latin typeface="Consolas" pitchFamily="49" charset="0"/>
                <a:cs typeface="Consolas" pitchFamily="49" charset="0"/>
              </a:rPr>
              <a:t>&lt;script </a:t>
            </a:r>
            <a:r>
              <a:rPr lang="en-US" sz="23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="http://html5shiv.googlecode.com/</a:t>
            </a:r>
            <a:r>
              <a:rPr lang="en-US" sz="2300" dirty="0" err="1">
                <a:latin typeface="Consolas" pitchFamily="49" charset="0"/>
                <a:cs typeface="Consolas" pitchFamily="49" charset="0"/>
              </a:rPr>
              <a:t>svn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/trunk/html5.js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script&gt;</a:t>
            </a:r>
          </a:p>
          <a:p>
            <a:pPr marL="0" indent="0">
              <a:buNone/>
            </a:pPr>
            <a:r>
              <a:rPr lang="en-US" sz="2300" dirty="0">
                <a:latin typeface="Consolas" pitchFamily="49" charset="0"/>
                <a:cs typeface="Consolas" pitchFamily="49" charset="0"/>
              </a:rPr>
              <a:t>&lt;![</a:t>
            </a:r>
            <a:r>
              <a:rPr lang="en-US" sz="2300" dirty="0" err="1">
                <a:latin typeface="Consolas" pitchFamily="49" charset="0"/>
                <a:cs typeface="Consolas" pitchFamily="49" charset="0"/>
              </a:rPr>
              <a:t>endif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]--&gt;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61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i="1" dirty="0"/>
              <a:t>New input </a:t>
            </a:r>
            <a:r>
              <a:rPr lang="en-US" sz="2000" b="1" i="1" dirty="0" smtClean="0"/>
              <a:t>types attribute values</a:t>
            </a:r>
            <a:endParaRPr lang="en-US" sz="2000" b="1" i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Input types can provide clues for the browser to determine behavior; for example, in mobile browsers like mobile Safari, the input keyboard will change the spacebar to include special buttons like "@" for email address, or ".com" for </a:t>
            </a:r>
            <a:r>
              <a:rPr lang="en-US" sz="2000" dirty="0" err="1"/>
              <a:t>urls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tel</a:t>
            </a:r>
            <a:r>
              <a:rPr lang="en-US" sz="2000" dirty="0"/>
              <a:t> (telephone number)</a:t>
            </a:r>
          </a:p>
          <a:p>
            <a:r>
              <a:rPr lang="en-US" sz="2000" dirty="0"/>
              <a:t>email</a:t>
            </a:r>
          </a:p>
          <a:p>
            <a:r>
              <a:rPr lang="en-US" sz="2000" dirty="0" err="1"/>
              <a:t>url</a:t>
            </a:r>
            <a:endParaRPr lang="en-US" sz="2000" dirty="0"/>
          </a:p>
          <a:p>
            <a:r>
              <a:rPr lang="en-US" sz="2000" dirty="0"/>
              <a:t>search</a:t>
            </a:r>
          </a:p>
          <a:p>
            <a:r>
              <a:rPr lang="en-US" sz="2000" dirty="0"/>
              <a:t>range (numeric range selector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566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2167</Words>
  <Application>Microsoft Office PowerPoint</Application>
  <PresentationFormat>On-screen Show (4:3)</PresentationFormat>
  <Paragraphs>530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HTML5, CSS3, and JavaScript</vt:lpstr>
      <vt:lpstr>HTML5</vt:lpstr>
      <vt:lpstr>A Brief History of HTML5</vt:lpstr>
      <vt:lpstr>PowerPoint Presentation</vt:lpstr>
      <vt:lpstr>Browser support</vt:lpstr>
      <vt:lpstr>New HTML5 doctype</vt:lpstr>
      <vt:lpstr>New semantic tags for document structure</vt:lpstr>
      <vt:lpstr>PowerPoint Presentation</vt:lpstr>
      <vt:lpstr>Forms</vt:lpstr>
      <vt:lpstr>PowerPoint Presentation</vt:lpstr>
      <vt:lpstr>PowerPoint Presentation</vt:lpstr>
      <vt:lpstr>PowerPoint Presentation</vt:lpstr>
      <vt:lpstr>PowerPoint Presentation</vt:lpstr>
      <vt:lpstr>Media</vt:lpstr>
      <vt:lpstr>PowerPoint Presentation</vt:lpstr>
      <vt:lpstr>PowerPoint Presentation</vt:lpstr>
      <vt:lpstr>PowerPoint Presentation</vt:lpstr>
      <vt:lpstr>Drawing</vt:lpstr>
      <vt:lpstr>PowerPoint Presentation</vt:lpstr>
      <vt:lpstr>PowerPoint Presentation</vt:lpstr>
      <vt:lpstr>Data Attributes</vt:lpstr>
      <vt:lpstr>PowerPoint Presentation</vt:lpstr>
      <vt:lpstr>HTML5 Problems</vt:lpstr>
      <vt:lpstr>CSS3</vt:lpstr>
      <vt:lpstr>@font-face</vt:lpstr>
      <vt:lpstr>PowerPoint Presentation</vt:lpstr>
      <vt:lpstr>Selectors</vt:lpstr>
      <vt:lpstr>Attribute Selectors</vt:lpstr>
      <vt:lpstr>Pseudo Selectors</vt:lpstr>
      <vt:lpstr>Borders</vt:lpstr>
      <vt:lpstr>PowerPoint Presentation</vt:lpstr>
      <vt:lpstr>PowerPoint Presentation</vt:lpstr>
      <vt:lpstr>Multiple Backgrounds</vt:lpstr>
      <vt:lpstr>Gradients</vt:lpstr>
      <vt:lpstr>PowerPoint Presentation</vt:lpstr>
      <vt:lpstr>PowerPoint Presentation</vt:lpstr>
      <vt:lpstr>PowerPoint Presentation</vt:lpstr>
      <vt:lpstr>PowerPoint Presentation</vt:lpstr>
      <vt:lpstr>JavaScript APIs</vt:lpstr>
      <vt:lpstr>Drag-and-Drop Events</vt:lpstr>
      <vt:lpstr>Data Store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Geolocation</vt:lpstr>
      <vt:lpstr>PowerPoint Presentation</vt:lpstr>
      <vt:lpstr>PowerPoint Presentation</vt:lpstr>
      <vt:lpstr>Web Workers</vt:lpstr>
      <vt:lpstr>Websockets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HTML5, CSS3, and WebSockets</dc:title>
  <dc:creator>Nicholas Cloud</dc:creator>
  <cp:lastModifiedBy>Nicholas Cloud</cp:lastModifiedBy>
  <cp:revision>90</cp:revision>
  <dcterms:created xsi:type="dcterms:W3CDTF">2011-01-09T23:14:41Z</dcterms:created>
  <dcterms:modified xsi:type="dcterms:W3CDTF">2011-01-20T00:31:26Z</dcterms:modified>
</cp:coreProperties>
</file>