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7" r:id="rId4"/>
    <p:sldId id="258" r:id="rId5"/>
    <p:sldId id="259" r:id="rId6"/>
    <p:sldId id="263" r:id="rId7"/>
    <p:sldId id="264" r:id="rId8"/>
    <p:sldId id="265" r:id="rId9"/>
    <p:sldId id="266" r:id="rId10"/>
    <p:sldId id="267" r:id="rId11"/>
    <p:sldId id="288" r:id="rId12"/>
    <p:sldId id="268" r:id="rId13"/>
    <p:sldId id="269" r:id="rId14"/>
    <p:sldId id="270" r:id="rId15"/>
    <p:sldId id="271" r:id="rId16"/>
    <p:sldId id="262" r:id="rId17"/>
    <p:sldId id="272" r:id="rId18"/>
    <p:sldId id="273" r:id="rId19"/>
    <p:sldId id="286" r:id="rId20"/>
    <p:sldId id="278" r:id="rId21"/>
    <p:sldId id="289" r:id="rId22"/>
    <p:sldId id="290" r:id="rId23"/>
    <p:sldId id="274" r:id="rId24"/>
    <p:sldId id="285" r:id="rId25"/>
    <p:sldId id="275" r:id="rId26"/>
    <p:sldId id="276" r:id="rId27"/>
    <p:sldId id="277" r:id="rId28"/>
    <p:sldId id="291" r:id="rId29"/>
    <p:sldId id="292" r:id="rId30"/>
    <p:sldId id="293" r:id="rId31"/>
    <p:sldId id="279" r:id="rId32"/>
    <p:sldId id="294" r:id="rId33"/>
    <p:sldId id="295" r:id="rId34"/>
    <p:sldId id="296" r:id="rId35"/>
    <p:sldId id="280" r:id="rId36"/>
    <p:sldId id="281" r:id="rId37"/>
    <p:sldId id="282" r:id="rId38"/>
    <p:sldId id="260" r:id="rId39"/>
    <p:sldId id="320" r:id="rId40"/>
    <p:sldId id="283" r:id="rId41"/>
    <p:sldId id="298" r:id="rId42"/>
    <p:sldId id="299" r:id="rId43"/>
    <p:sldId id="297" r:id="rId44"/>
    <p:sldId id="300" r:id="rId45"/>
    <p:sldId id="303" r:id="rId46"/>
    <p:sldId id="305" r:id="rId47"/>
    <p:sldId id="306" r:id="rId48"/>
    <p:sldId id="307" r:id="rId49"/>
    <p:sldId id="308" r:id="rId50"/>
    <p:sldId id="309" r:id="rId51"/>
    <p:sldId id="304" r:id="rId52"/>
    <p:sldId id="310" r:id="rId53"/>
    <p:sldId id="311" r:id="rId54"/>
    <p:sldId id="284" r:id="rId55"/>
    <p:sldId id="314" r:id="rId56"/>
    <p:sldId id="315" r:id="rId57"/>
    <p:sldId id="316" r:id="rId58"/>
    <p:sldId id="301" r:id="rId59"/>
    <p:sldId id="313" r:id="rId60"/>
    <p:sldId id="317" r:id="rId61"/>
    <p:sldId id="302" r:id="rId62"/>
    <p:sldId id="318" r:id="rId63"/>
    <p:sldId id="319" r:id="rId64"/>
    <p:sldId id="321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0" autoAdjust="0"/>
    <p:restoredTop sz="94660"/>
  </p:normalViewPr>
  <p:slideViewPr>
    <p:cSldViewPr showGuides="1">
      <p:cViewPr varScale="1">
        <p:scale>
          <a:sx n="118" d="100"/>
          <a:sy n="118" d="100"/>
        </p:scale>
        <p:origin x="-7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2CA5-093A-4C3F-B47E-678B6C191350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7281-196E-4F07-831F-A96A5CA69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2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2CA5-093A-4C3F-B47E-678B6C191350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7281-196E-4F07-831F-A96A5CA69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8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2CA5-093A-4C3F-B47E-678B6C191350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7281-196E-4F07-831F-A96A5CA69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4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2CA5-093A-4C3F-B47E-678B6C191350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7281-196E-4F07-831F-A96A5CA69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6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2CA5-093A-4C3F-B47E-678B6C191350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7281-196E-4F07-831F-A96A5CA69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2CA5-093A-4C3F-B47E-678B6C191350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7281-196E-4F07-831F-A96A5CA69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2CA5-093A-4C3F-B47E-678B6C191350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7281-196E-4F07-831F-A96A5CA69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8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2CA5-093A-4C3F-B47E-678B6C191350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7281-196E-4F07-831F-A96A5CA69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7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2CA5-093A-4C3F-B47E-678B6C191350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7281-196E-4F07-831F-A96A5CA69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9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2CA5-093A-4C3F-B47E-678B6C191350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7281-196E-4F07-831F-A96A5CA69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5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2CA5-093A-4C3F-B47E-678B6C191350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7281-196E-4F07-831F-A96A5CA69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F2CA5-093A-4C3F-B47E-678B6C191350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37281-196E-4F07-831F-A96A5CA69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7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 Web Frameworks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Open Source + 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54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Route pattern </a:t>
            </a:r>
            <a:r>
              <a:rPr lang="en-US" dirty="0"/>
              <a:t>is matched against the URL to determine which route's action to execute.  A path may </a:t>
            </a:r>
            <a:r>
              <a:rPr lang="en-US" dirty="0" smtClean="0"/>
              <a:t>be: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a literal </a:t>
            </a:r>
            <a:r>
              <a:rPr lang="en-US" dirty="0" smtClean="0"/>
              <a:t>path: /home/about</a:t>
            </a:r>
          </a:p>
          <a:p>
            <a:r>
              <a:rPr lang="en-US" dirty="0"/>
              <a:t>segments matched by regular expression </a:t>
            </a:r>
            <a:r>
              <a:rPr lang="en-US" dirty="0" smtClean="0"/>
              <a:t>back-references: /product</a:t>
            </a:r>
            <a:r>
              <a:rPr lang="en-US" dirty="0"/>
              <a:t>/(?</a:t>
            </a:r>
            <a:r>
              <a:rPr lang="en-US" b="1" dirty="0"/>
              <a:t>&lt;id&gt;</a:t>
            </a:r>
            <a:r>
              <a:rPr lang="en-US" dirty="0"/>
              <a:t>[\d]+)/</a:t>
            </a:r>
            <a:r>
              <a:rPr lang="en-US" dirty="0" smtClean="0"/>
              <a:t>info</a:t>
            </a:r>
          </a:p>
          <a:p>
            <a:r>
              <a:rPr lang="en-US" dirty="0"/>
              <a:t>variable </a:t>
            </a:r>
            <a:r>
              <a:rPr lang="en-US" dirty="0" smtClean="0"/>
              <a:t>segments: /product</a:t>
            </a:r>
            <a:r>
              <a:rPr lang="en-US" dirty="0"/>
              <a:t>/</a:t>
            </a:r>
            <a:r>
              <a:rPr lang="en-US" b="1" dirty="0"/>
              <a:t>{id}</a:t>
            </a:r>
            <a:r>
              <a:rPr lang="en-US" dirty="0"/>
              <a:t>/</a:t>
            </a:r>
            <a:r>
              <a:rPr lang="en-US" dirty="0" smtClean="0"/>
              <a:t>info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7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 root path for all module routes may be assigned by passing a single string to the </a:t>
            </a:r>
            <a:r>
              <a:rPr lang="en-US" dirty="0" err="1" smtClean="0"/>
              <a:t>NancyModule</a:t>
            </a:r>
            <a:r>
              <a:rPr lang="en-US" dirty="0" smtClean="0"/>
              <a:t> base constructor.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MyModule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NancyModule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MyModule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() : base(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"/home"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//matches /home/</a:t>
            </a:r>
            <a:r>
              <a:rPr lang="en-US" sz="2800" b="1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faq</a:t>
            </a:r>
            <a:endParaRPr lang="en-US" sz="2800" b="1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        Get[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"/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faq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] =&gt; p =&gt; { 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            return View["faq.html"];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        };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624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action receives a dynamic "parameters" argument, and returns a </a:t>
            </a:r>
            <a:r>
              <a:rPr lang="en-US" dirty="0" err="1"/>
              <a:t>Nancy.Response</a:t>
            </a:r>
            <a:r>
              <a:rPr lang="en-US" dirty="0"/>
              <a:t> object.  It is typically constructed as a lambda in the Module route definition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1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anatomy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Get[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“/shop/books”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x =&gt; { </a:t>
            </a:r>
            <a:b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return View[“books.html”];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method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p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attern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action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61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resolver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Routes are resolved by a series of "filtering" rules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determine if any routes are a match for the requested </a:t>
            </a:r>
            <a:r>
              <a:rPr lang="en-US" b="1" i="1" dirty="0"/>
              <a:t>path</a:t>
            </a:r>
            <a:endParaRPr lang="en-US" b="1" dirty="0" smtClean="0"/>
          </a:p>
          <a:p>
            <a:r>
              <a:rPr lang="en-US" dirty="0" smtClean="0"/>
              <a:t>determine if any matching path routes are applicable for the given </a:t>
            </a:r>
            <a:r>
              <a:rPr lang="en-US" b="1" i="1" dirty="0" smtClean="0"/>
              <a:t>request method</a:t>
            </a:r>
            <a:endParaRPr lang="en-US" b="1" dirty="0" smtClean="0"/>
          </a:p>
          <a:p>
            <a:r>
              <a:rPr lang="en-US" dirty="0" smtClean="0"/>
              <a:t>determine which routes have the most </a:t>
            </a:r>
            <a:r>
              <a:rPr lang="en-US" b="1" i="1" dirty="0" smtClean="0"/>
              <a:t>parameter captures</a:t>
            </a:r>
            <a:r>
              <a:rPr lang="en-US" dirty="0" smtClean="0"/>
              <a:t>, and choose the </a:t>
            </a:r>
            <a:r>
              <a:rPr lang="en-US" b="1" i="1" dirty="0" smtClean="0"/>
              <a:t>first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8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resolver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Once a route is resolved, a few things happen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if the route's module has a "Before" pipeline defined, it will be executed</a:t>
            </a:r>
            <a:endParaRPr lang="en-US" dirty="0" smtClean="0"/>
          </a:p>
          <a:p>
            <a:r>
              <a:rPr lang="en-US" dirty="0"/>
              <a:t>the route's action is invoked with a dictionary of dynamic parameters (from the request)</a:t>
            </a:r>
            <a:endParaRPr lang="en-US" dirty="0" smtClean="0"/>
          </a:p>
          <a:p>
            <a:r>
              <a:rPr lang="en-US" dirty="0"/>
              <a:t>if the route's module has an "After" pipeline defined, it will be executed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96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800"/>
            <a:ext cx="731005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7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Serving up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Views are </a:t>
            </a:r>
            <a:r>
              <a:rPr lang="en-US" dirty="0" smtClean="0"/>
              <a:t>files </a:t>
            </a:r>
            <a:r>
              <a:rPr lang="en-US" dirty="0"/>
              <a:t>that </a:t>
            </a:r>
            <a:r>
              <a:rPr lang="en-US" dirty="0" smtClean="0"/>
              <a:t>may or may not be </a:t>
            </a:r>
            <a:r>
              <a:rPr lang="en-US" dirty="0"/>
              <a:t>parsed by a view engine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standard HTML files</a:t>
            </a:r>
            <a:endParaRPr lang="en-US" dirty="0" smtClean="0"/>
          </a:p>
          <a:p>
            <a:r>
              <a:rPr lang="en-US" dirty="0"/>
              <a:t>Razor </a:t>
            </a:r>
            <a:r>
              <a:rPr lang="en-US" dirty="0" smtClean="0"/>
              <a:t>templates</a:t>
            </a:r>
          </a:p>
          <a:p>
            <a:r>
              <a:rPr lang="en-US" dirty="0"/>
              <a:t>Spark </a:t>
            </a:r>
            <a:r>
              <a:rPr lang="en-US" dirty="0" smtClean="0"/>
              <a:t>templates</a:t>
            </a:r>
          </a:p>
          <a:p>
            <a:r>
              <a:rPr lang="en-US" dirty="0" err="1"/>
              <a:t>DJango</a:t>
            </a:r>
            <a:r>
              <a:rPr lang="en-US" dirty="0"/>
              <a:t> </a:t>
            </a:r>
            <a:r>
              <a:rPr lang="en-US" dirty="0" smtClean="0"/>
              <a:t>templates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55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Serving up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View engines are selected dynamically, based on the view's file extension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/>
              <a:t>By convention, views must all be located in a ~/views folder in the web application (this will </a:t>
            </a:r>
            <a:r>
              <a:rPr lang="en-US" dirty="0" smtClean="0"/>
              <a:t>change </a:t>
            </a:r>
            <a:r>
              <a:rPr lang="en-US" dirty="0"/>
              <a:t>in the future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0934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Serving up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Currently, layout management (e.g., master pages) and partials are </a:t>
            </a:r>
            <a:r>
              <a:rPr lang="en-US" b="1" dirty="0" smtClean="0"/>
              <a:t>unsupported</a:t>
            </a:r>
            <a:r>
              <a:rPr lang="en-US" dirty="0" smtClean="0"/>
              <a:t>, because those features are implemented in the ASP.NET and MVC assemblies, respectively. 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exception to this is the Spark view engine, which uses its own content inclusion scheme.</a:t>
            </a:r>
          </a:p>
        </p:txBody>
      </p:sp>
    </p:spTree>
    <p:extLst>
      <p:ext uri="{BB962C8B-B14F-4D97-AF65-F5344CB8AC3E}">
        <p14:creationId xmlns:p14="http://schemas.microsoft.com/office/powerpoint/2010/main" val="27437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Lean</a:t>
            </a:r>
            <a:r>
              <a:rPr lang="en-US" dirty="0"/>
              <a:t> </a:t>
            </a:r>
            <a:r>
              <a:rPr lang="en-US" dirty="0" smtClean="0"/>
              <a:t>- provides </a:t>
            </a:r>
            <a:r>
              <a:rPr lang="en-US" dirty="0"/>
              <a:t>only the bare essentials for serving web applications on the web</a:t>
            </a:r>
            <a:endParaRPr lang="en-US" dirty="0" smtClean="0"/>
          </a:p>
          <a:p>
            <a:r>
              <a:rPr lang="en-US" b="1" dirty="0"/>
              <a:t>Simple setup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getting web pages up and running should not require a lot of infrastructure code</a:t>
            </a:r>
            <a:endParaRPr lang="en-US" dirty="0" smtClean="0"/>
          </a:p>
          <a:p>
            <a:r>
              <a:rPr lang="en-US" b="1" dirty="0"/>
              <a:t>Extensible API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enhanced features should be provided by other libraries that extend the framework</a:t>
            </a:r>
            <a:endParaRPr lang="en-US" dirty="0" smtClean="0"/>
          </a:p>
          <a:p>
            <a:r>
              <a:rPr lang="en-US" b="1" dirty="0"/>
              <a:t>"Close to the metal"</a:t>
            </a:r>
          </a:p>
        </p:txBody>
      </p:sp>
    </p:spTree>
    <p:extLst>
      <p:ext uri="{BB962C8B-B14F-4D97-AF65-F5344CB8AC3E}">
        <p14:creationId xmlns:p14="http://schemas.microsoft.com/office/powerpoint/2010/main" val="125326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All view engines derive from </a:t>
            </a:r>
            <a:r>
              <a:rPr lang="en-US" dirty="0" err="1" smtClean="0"/>
              <a:t>IViewEngine</a:t>
            </a:r>
            <a:r>
              <a:rPr lang="en-US" dirty="0" smtClean="0"/>
              <a:t>, and may support one or more file extensions.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When a view is rendered, the appropriate view engine is selected based on the view file extension.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527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11000"/>
            <a:ext cx="8610600" cy="34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engines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Custom view engines may be created by creating a class that implements </a:t>
            </a:r>
            <a:r>
              <a:rPr lang="en-US" dirty="0" err="1" smtClean="0"/>
              <a:t>IViewEngine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Nancy comes pre-packaged with several different view engines:</a:t>
            </a:r>
          </a:p>
          <a:p>
            <a:r>
              <a:rPr lang="en-US" dirty="0" err="1" smtClean="0"/>
              <a:t>NDjango</a:t>
            </a:r>
            <a:endParaRPr lang="en-US" dirty="0" smtClean="0"/>
          </a:p>
          <a:p>
            <a:r>
              <a:rPr lang="en-US" dirty="0" smtClean="0"/>
              <a:t>Razor</a:t>
            </a:r>
          </a:p>
          <a:p>
            <a:r>
              <a:rPr lang="en-US" dirty="0" smtClean="0"/>
              <a:t>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5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Nancy.Response</a:t>
            </a:r>
            <a:r>
              <a:rPr lang="en-US" dirty="0" smtClean="0"/>
              <a:t> object is responsible for aggregating cookies, headers, an HTTP status code, and an Action&lt;Stream&gt; delegate that returns rendered output to the </a:t>
            </a:r>
            <a:r>
              <a:rPr lang="en-US" dirty="0" err="1" smtClean="0"/>
              <a:t>HttpResponse</a:t>
            </a:r>
            <a:r>
              <a:rPr lang="en-US" dirty="0" smtClean="0"/>
              <a:t> object.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Route actions return a </a:t>
            </a:r>
            <a:r>
              <a:rPr lang="en-US" dirty="0" err="1" smtClean="0"/>
              <a:t>Nancy.Response</a:t>
            </a:r>
            <a:r>
              <a:rPr lang="en-US" dirty="0" smtClean="0"/>
              <a:t>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7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Nancy.Response</a:t>
            </a:r>
            <a:r>
              <a:rPr lang="en-US" dirty="0" smtClean="0"/>
              <a:t> object has a number of helpful implicit cast operators: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HttpStatusCode</a:t>
            </a:r>
            <a:r>
              <a:rPr lang="en-US" dirty="0" smtClean="0"/>
              <a:t> enumeration</a:t>
            </a:r>
          </a:p>
          <a:p>
            <a:r>
              <a:rPr lang="en-US" dirty="0" smtClean="0"/>
              <a:t>Int32 (status code value)</a:t>
            </a:r>
          </a:p>
          <a:p>
            <a:r>
              <a:rPr lang="en-US" dirty="0" smtClean="0"/>
              <a:t>String (contents)</a:t>
            </a:r>
          </a:p>
          <a:p>
            <a:r>
              <a:rPr lang="en-US" dirty="0" smtClean="0"/>
              <a:t>Action&lt;Stream&gt; (response stream delegate)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3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Nancy.Response</a:t>
            </a:r>
            <a:r>
              <a:rPr lang="en-US" dirty="0"/>
              <a:t> object provides specialized extension methods for returning content other than views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/>
              <a:t>AsFile</a:t>
            </a:r>
            <a:r>
              <a:rPr lang="en-US" dirty="0"/>
              <a:t>()</a:t>
            </a:r>
            <a:endParaRPr lang="en-US" dirty="0" smtClean="0"/>
          </a:p>
          <a:p>
            <a:r>
              <a:rPr lang="en-US" dirty="0" err="1"/>
              <a:t>AsCss</a:t>
            </a:r>
            <a:r>
              <a:rPr lang="en-US" dirty="0"/>
              <a:t>()</a:t>
            </a:r>
            <a:endParaRPr lang="en-US" dirty="0" smtClean="0"/>
          </a:p>
          <a:p>
            <a:r>
              <a:rPr lang="en-US" dirty="0" err="1"/>
              <a:t>AsImage</a:t>
            </a:r>
            <a:r>
              <a:rPr lang="en-US" dirty="0"/>
              <a:t>()</a:t>
            </a:r>
            <a:endParaRPr lang="en-US" dirty="0" smtClean="0"/>
          </a:p>
          <a:p>
            <a:r>
              <a:rPr lang="en-US" dirty="0" err="1"/>
              <a:t>AsJs</a:t>
            </a:r>
            <a:r>
              <a:rPr lang="en-US" dirty="0"/>
              <a:t>()</a:t>
            </a:r>
            <a:endParaRPr lang="en-US" dirty="0" smtClean="0"/>
          </a:p>
          <a:p>
            <a:r>
              <a:rPr lang="en-US" dirty="0" err="1"/>
              <a:t>AsRedirect</a:t>
            </a:r>
            <a:r>
              <a:rPr lang="en-US" dirty="0"/>
              <a:t>()</a:t>
            </a:r>
            <a:endParaRPr lang="en-US" dirty="0" smtClean="0"/>
          </a:p>
          <a:p>
            <a:r>
              <a:rPr lang="en-US" dirty="0" err="1"/>
              <a:t>AsXml</a:t>
            </a:r>
            <a:r>
              <a:rPr lang="en-US" dirty="0"/>
              <a:t>()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4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These methods return specialized subclasses of the </a:t>
            </a:r>
            <a:r>
              <a:rPr lang="en-US" dirty="0" err="1"/>
              <a:t>Nancy.Response</a:t>
            </a:r>
            <a:r>
              <a:rPr lang="en-US" dirty="0"/>
              <a:t> object that are each responsible for locating, formatting, and setting response headers for the data that is streamed back to the client.</a:t>
            </a:r>
          </a:p>
        </p:txBody>
      </p:sp>
    </p:spTree>
    <p:extLst>
      <p:ext uri="{BB962C8B-B14F-4D97-AF65-F5344CB8AC3E}">
        <p14:creationId xmlns:p14="http://schemas.microsoft.com/office/powerpoint/2010/main" val="121795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An alternative to serving </a:t>
            </a:r>
            <a:r>
              <a:rPr lang="en-US" dirty="0" smtClean="0"/>
              <a:t>static </a:t>
            </a:r>
            <a:r>
              <a:rPr lang="en-US" dirty="0"/>
              <a:t>files </a:t>
            </a:r>
            <a:r>
              <a:rPr lang="en-US" dirty="0" smtClean="0"/>
              <a:t>is </a:t>
            </a:r>
            <a:r>
              <a:rPr lang="en-US" dirty="0"/>
              <a:t>to place a special </a:t>
            </a:r>
            <a:r>
              <a:rPr lang="en-US" dirty="0" err="1"/>
              <a:t>web.config</a:t>
            </a:r>
            <a:r>
              <a:rPr lang="en-US" dirty="0"/>
              <a:t> file in </a:t>
            </a:r>
            <a:r>
              <a:rPr lang="en-US" dirty="0" smtClean="0"/>
              <a:t>directories </a:t>
            </a:r>
            <a:r>
              <a:rPr lang="en-US" dirty="0"/>
              <a:t>that </a:t>
            </a:r>
            <a:r>
              <a:rPr lang="en-US" dirty="0" smtClean="0"/>
              <a:t>contain static </a:t>
            </a:r>
            <a:r>
              <a:rPr lang="en-US" dirty="0"/>
              <a:t>content, and then reference the content using normal URL paths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/>
              <a:t>&lt;?xml version="1.0"?&gt;</a:t>
            </a:r>
            <a:br>
              <a:rPr lang="en-US" dirty="0"/>
            </a:br>
            <a:r>
              <a:rPr lang="en-US" dirty="0"/>
              <a:t>&lt;configuration&gt;</a:t>
            </a:r>
            <a:br>
              <a:rPr lang="en-US" dirty="0"/>
            </a:br>
            <a:r>
              <a:rPr lang="en-US" dirty="0"/>
              <a:t>    &lt;</a:t>
            </a:r>
            <a:r>
              <a:rPr lang="en-US" dirty="0" err="1"/>
              <a:t>system.web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    &lt;</a:t>
            </a:r>
            <a:r>
              <a:rPr lang="en-US" dirty="0" err="1"/>
              <a:t>httpHandlers</a:t>
            </a:r>
            <a:r>
              <a:rPr lang="en-US" dirty="0"/>
              <a:t>&gt;</a:t>
            </a:r>
            <a:br>
              <a:rPr lang="en-US" dirty="0"/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            &lt;remove verb="*" path="*"/&gt;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 &lt;/</a:t>
            </a:r>
            <a:r>
              <a:rPr lang="en-US" dirty="0" err="1"/>
              <a:t>httpHandlers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 &lt;/</a:t>
            </a:r>
            <a:r>
              <a:rPr lang="en-US" dirty="0" err="1"/>
              <a:t>system.web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 &lt;</a:t>
            </a:r>
            <a:r>
              <a:rPr lang="en-US" dirty="0" err="1"/>
              <a:t>system.webServer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    &lt;handlers&gt;</a:t>
            </a:r>
            <a:br>
              <a:rPr lang="en-US" dirty="0"/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            &lt;remove name="Nancy" /&gt;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 &lt;/handlers&gt;</a:t>
            </a:r>
            <a:br>
              <a:rPr lang="en-US" dirty="0"/>
            </a:br>
            <a:r>
              <a:rPr lang="en-US" dirty="0"/>
              <a:t>    &lt;/</a:t>
            </a:r>
            <a:r>
              <a:rPr lang="en-US" dirty="0" err="1"/>
              <a:t>system.webServer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&lt;/configuration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8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By default, Nancy uses dynamic objects for view models, which makes it very simple to pass data into a view.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Custom types are supported as well, and may be passed to a view just like a dynamic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8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Nancy uses a </a:t>
            </a:r>
            <a:r>
              <a:rPr lang="en-US" dirty="0" err="1" smtClean="0"/>
              <a:t>DefaultBinder</a:t>
            </a:r>
            <a:r>
              <a:rPr lang="en-US" dirty="0" smtClean="0"/>
              <a:t> to convert data from the HTTP context to model types.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046800"/>
            <a:ext cx="4552625" cy="30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9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0"/>
            <a:ext cx="5581079" cy="685800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Ruby micro web framework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$ gem install 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sinatra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$ ruby –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rubygems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app.rb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require '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sinatra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'</a:t>
            </a:r>
          </a:p>
          <a:p>
            <a:pPr marL="0" indent="0"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require 'liquid'</a:t>
            </a:r>
          </a:p>
          <a:p>
            <a:pPr marL="0" indent="0"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get '/' do</a:t>
            </a:r>
          </a:p>
          <a:p>
            <a:pPr marL="0" indent="0"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	liquid :index</a:t>
            </a:r>
          </a:p>
          <a:p>
            <a:pPr marL="0" indent="0"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end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8600"/>
            <a:ext cx="3581400" cy="98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a view model requires special treatment during the request lifecycle, a specialized model binder may be created by implementing the </a:t>
            </a:r>
            <a:r>
              <a:rPr lang="en-US" dirty="0" err="1" smtClean="0"/>
              <a:t>IModelBinder</a:t>
            </a:r>
            <a:r>
              <a:rPr lang="en-US" dirty="0" smtClean="0"/>
              <a:t> interface, and overwriting the </a:t>
            </a:r>
            <a:r>
              <a:rPr lang="en-US" dirty="0" err="1" smtClean="0"/>
              <a:t>CanBind</a:t>
            </a:r>
            <a:r>
              <a:rPr lang="en-US" dirty="0" smtClean="0"/>
              <a:t>() and Bind() methods.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12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 (</a:t>
            </a:r>
            <a:r>
              <a:rPr lang="en-US" dirty="0" err="1" smtClean="0"/>
              <a:t>IoC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Nancy makes use of </a:t>
            </a:r>
            <a:r>
              <a:rPr lang="en-US" dirty="0" err="1" smtClean="0"/>
              <a:t>IoC</a:t>
            </a:r>
            <a:r>
              <a:rPr lang="en-US" dirty="0" smtClean="0"/>
              <a:t> containers to bootstrap the framework.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type responsible for bootstrapping must be declared in the &lt;</a:t>
            </a:r>
            <a:r>
              <a:rPr lang="en-US" dirty="0" err="1" smtClean="0"/>
              <a:t>nancyFx</a:t>
            </a:r>
            <a:r>
              <a:rPr lang="en-US" dirty="0" smtClean="0"/>
              <a:t> /&gt; configuration section.</a:t>
            </a:r>
          </a:p>
        </p:txBody>
      </p:sp>
    </p:spTree>
    <p:extLst>
      <p:ext uri="{BB962C8B-B14F-4D97-AF65-F5344CB8AC3E}">
        <p14:creationId xmlns:p14="http://schemas.microsoft.com/office/powerpoint/2010/main" val="166582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 (</a:t>
            </a:r>
            <a:r>
              <a:rPr lang="en-US" dirty="0" err="1" smtClean="0"/>
              <a:t>IoC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Custom </a:t>
            </a:r>
            <a:r>
              <a:rPr lang="en-US" dirty="0" err="1" smtClean="0"/>
              <a:t>bootstrappers</a:t>
            </a:r>
            <a:r>
              <a:rPr lang="en-US" dirty="0" smtClean="0"/>
              <a:t> only technically need to implement </a:t>
            </a:r>
            <a:r>
              <a:rPr lang="en-US" dirty="0" err="1" smtClean="0"/>
              <a:t>INancyBootstrapper</a:t>
            </a:r>
            <a:r>
              <a:rPr lang="en-US" dirty="0" smtClean="0"/>
              <a:t>, but the </a:t>
            </a:r>
            <a:r>
              <a:rPr lang="en-US" dirty="0" err="1" smtClean="0"/>
              <a:t>NancyBootstrapperBase</a:t>
            </a:r>
            <a:r>
              <a:rPr lang="en-US" dirty="0" smtClean="0"/>
              <a:t>&lt;T&gt; class provides many helper methods for using default Nancy types, and loading types from custom assemblies.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1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05111"/>
            <a:ext cx="8686800" cy="441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4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 (</a:t>
            </a:r>
            <a:r>
              <a:rPr lang="en-US" dirty="0" err="1" smtClean="0"/>
              <a:t>IoC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DefaultNancyBootstrapper</a:t>
            </a:r>
            <a:r>
              <a:rPr lang="en-US" dirty="0"/>
              <a:t> type uses </a:t>
            </a:r>
            <a:r>
              <a:rPr lang="en-US" dirty="0" err="1"/>
              <a:t>TinyIOC</a:t>
            </a:r>
            <a:r>
              <a:rPr lang="en-US" dirty="0"/>
              <a:t>, and is the default out-of-the-box </a:t>
            </a:r>
            <a:r>
              <a:rPr lang="en-US" dirty="0" smtClean="0"/>
              <a:t>container, however Nancy also includes </a:t>
            </a:r>
            <a:r>
              <a:rPr lang="en-US" dirty="0" err="1" smtClean="0"/>
              <a:t>boostrappers</a:t>
            </a:r>
            <a:r>
              <a:rPr lang="en-US" dirty="0" smtClean="0"/>
              <a:t> for: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Ninject</a:t>
            </a:r>
            <a:endParaRPr lang="en-US" dirty="0" smtClean="0"/>
          </a:p>
          <a:p>
            <a:r>
              <a:rPr lang="en-US" dirty="0" err="1" smtClean="0"/>
              <a:t>StructureMap</a:t>
            </a:r>
            <a:endParaRPr lang="en-US" dirty="0" smtClean="0"/>
          </a:p>
          <a:p>
            <a:r>
              <a:rPr lang="en-US" dirty="0" smtClean="0"/>
              <a:t>Unity</a:t>
            </a:r>
          </a:p>
          <a:p>
            <a:r>
              <a:rPr lang="en-US" dirty="0" smtClean="0"/>
              <a:t>Windsor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35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Nancy can be hosted in several types of environments.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ASP.NET</a:t>
            </a:r>
          </a:p>
          <a:p>
            <a:r>
              <a:rPr lang="en-US" dirty="0" smtClean="0"/>
              <a:t>WCF</a:t>
            </a:r>
          </a:p>
          <a:p>
            <a:r>
              <a:rPr lang="en-US" dirty="0" smtClean="0"/>
              <a:t>Self-hosted</a:t>
            </a:r>
          </a:p>
          <a:p>
            <a:r>
              <a:rPr lang="en-US" dirty="0" err="1" smtClean="0"/>
              <a:t>Owin</a:t>
            </a:r>
            <a:r>
              <a:rPr lang="en-US" dirty="0" smtClean="0"/>
              <a:t> - “</a:t>
            </a:r>
            <a:r>
              <a:rPr lang="en-US" dirty="0"/>
              <a:t>a standard interface between .NET web servers and web </a:t>
            </a:r>
            <a:r>
              <a:rPr lang="en-US" dirty="0" smtClean="0"/>
              <a:t>applications [that] decouple[s] </a:t>
            </a:r>
            <a:r>
              <a:rPr lang="en-US" dirty="0"/>
              <a:t>server and application and, by being an open standard, stimulate the open source ecosystem of .NET web development tools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79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Caching in Nancy is achieved by attaching to the “</a:t>
            </a:r>
            <a:r>
              <a:rPr lang="en-US" dirty="0" err="1" smtClean="0"/>
              <a:t>BeforeRequest</a:t>
            </a:r>
            <a:r>
              <a:rPr lang="en-US" dirty="0" smtClean="0"/>
              <a:t>” and “</a:t>
            </a:r>
            <a:r>
              <a:rPr lang="en-US" dirty="0" err="1" smtClean="0"/>
              <a:t>AfterRequest</a:t>
            </a:r>
            <a:r>
              <a:rPr lang="en-US" dirty="0" smtClean="0"/>
              <a:t>” pipelines of a custom </a:t>
            </a:r>
            <a:r>
              <a:rPr lang="en-US" dirty="0" err="1" smtClean="0"/>
              <a:t>bootstrapper</a:t>
            </a:r>
            <a:r>
              <a:rPr lang="en-US" dirty="0" smtClean="0"/>
              <a:t> object.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When the Nancy engine receives a request, it will execute event handlers attached to these pipelines.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3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Authentication is performed on a </a:t>
            </a:r>
            <a:r>
              <a:rPr lang="en-US" i="1" dirty="0"/>
              <a:t>per-module basis</a:t>
            </a:r>
            <a:r>
              <a:rPr lang="en-US" dirty="0"/>
              <a:t>.  Routes that correspond to logging in/logging out should be un-secured.</a:t>
            </a:r>
          </a:p>
        </p:txBody>
      </p:sp>
    </p:spTree>
    <p:extLst>
      <p:ext uri="{BB962C8B-B14F-4D97-AF65-F5344CB8AC3E}">
        <p14:creationId xmlns:p14="http://schemas.microsoft.com/office/powerpoint/2010/main" val="3169945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jessicafx</a:t>
            </a:r>
            <a:endParaRPr lang="en-US" dirty="0" smtClean="0"/>
          </a:p>
          <a:p>
            <a:r>
              <a:rPr lang="en-US" dirty="0" smtClean="0"/>
              <a:t>Jessicafx.org</a:t>
            </a:r>
          </a:p>
          <a:p>
            <a:r>
              <a:rPr lang="en-US" dirty="0" smtClean="0"/>
              <a:t>github.com/</a:t>
            </a:r>
            <a:r>
              <a:rPr lang="en-US" dirty="0" err="1" smtClean="0"/>
              <a:t>tombell</a:t>
            </a:r>
            <a:r>
              <a:rPr lang="en-US" dirty="0" smtClean="0"/>
              <a:t>/</a:t>
            </a:r>
            <a:r>
              <a:rPr lang="en-US" dirty="0" err="1" smtClean="0"/>
              <a:t>jessica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735" y="2093670"/>
            <a:ext cx="3822527" cy="141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2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“Nancy has taken an approach to making many parts of the framework replaceable; if you don’t like the functionality of X you can create your own… I would like Jessica to become a feature equivalent of Sinatra for .NET, without heading in a similar direction that Nancy has taken. Jessica should have </a:t>
            </a:r>
            <a:r>
              <a:rPr lang="en-US" b="1" i="1" dirty="0" smtClean="0"/>
              <a:t>simple configuration</a:t>
            </a:r>
            <a:r>
              <a:rPr lang="en-US" i="1" dirty="0" smtClean="0"/>
              <a:t>, </a:t>
            </a:r>
            <a:r>
              <a:rPr lang="en-US" b="1" i="1" dirty="0" smtClean="0"/>
              <a:t>simple conventions</a:t>
            </a:r>
            <a:r>
              <a:rPr lang="en-US" i="1" dirty="0" smtClean="0"/>
              <a:t>, and </a:t>
            </a:r>
            <a:r>
              <a:rPr lang="en-US" b="1" i="1" dirty="0" smtClean="0"/>
              <a:t>simple code</a:t>
            </a:r>
            <a:r>
              <a:rPr lang="en-US" i="1" dirty="0" smtClean="0"/>
              <a:t>.”</a:t>
            </a:r>
            <a:r>
              <a:rPr lang="en-US" dirty="0" smtClean="0"/>
              <a:t> – Tom Bell</a:t>
            </a:r>
          </a:p>
        </p:txBody>
      </p:sp>
    </p:spTree>
    <p:extLst>
      <p:ext uri="{BB962C8B-B14F-4D97-AF65-F5344CB8AC3E}">
        <p14:creationId xmlns:p14="http://schemas.microsoft.com/office/powerpoint/2010/main" val="368972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Traditional web frameworks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WebForms</a:t>
            </a:r>
            <a:endParaRPr lang="en-US" dirty="0" smtClean="0"/>
          </a:p>
          <a:p>
            <a:r>
              <a:rPr lang="en-US" dirty="0" smtClean="0"/>
              <a:t>ASP.NET MVC</a:t>
            </a:r>
          </a:p>
          <a:p>
            <a:r>
              <a:rPr lang="en-US" dirty="0" err="1" smtClean="0"/>
              <a:t>FubuMVC</a:t>
            </a:r>
            <a:endParaRPr lang="en-US" dirty="0" smtClean="0"/>
          </a:p>
          <a:p>
            <a:r>
              <a:rPr lang="en-US" dirty="0" err="1" smtClean="0"/>
              <a:t>OpenRasta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Micro web frameworks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Nancy</a:t>
            </a:r>
          </a:p>
          <a:p>
            <a:r>
              <a:rPr lang="en-US" dirty="0" smtClean="0"/>
              <a:t>Jessica</a:t>
            </a:r>
          </a:p>
          <a:p>
            <a:r>
              <a:rPr lang="en-US" dirty="0" err="1" smtClean="0"/>
              <a:t>Tinyweb</a:t>
            </a:r>
            <a:endParaRPr lang="en-US" dirty="0" smtClean="0"/>
          </a:p>
          <a:p>
            <a:r>
              <a:rPr lang="en-US" dirty="0" smtClean="0"/>
              <a:t>Nina</a:t>
            </a:r>
          </a:p>
          <a:p>
            <a:r>
              <a:rPr lang="en-US" dirty="0" smtClean="0"/>
              <a:t>Martin</a:t>
            </a:r>
          </a:p>
          <a:p>
            <a:r>
              <a:rPr lang="en-US" dirty="0" err="1" smtClean="0"/>
              <a:t>NSinatra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3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Jessica assembly references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Global.asax</a:t>
            </a:r>
            <a:r>
              <a:rPr lang="en-US" dirty="0" smtClean="0"/>
              <a:t> and </a:t>
            </a:r>
            <a:r>
              <a:rPr lang="en-US" dirty="0" err="1" smtClean="0"/>
              <a:t>web.config</a:t>
            </a:r>
            <a:endParaRPr lang="en-US" dirty="0" smtClean="0"/>
          </a:p>
          <a:p>
            <a:r>
              <a:rPr lang="en-US" dirty="0" smtClean="0"/>
              <a:t>Create folders for modules, views, and assets</a:t>
            </a:r>
          </a:p>
          <a:p>
            <a:r>
              <a:rPr lang="en-US" dirty="0" smtClean="0"/>
              <a:t>Create modules with routes and actions</a:t>
            </a:r>
          </a:p>
          <a:p>
            <a:r>
              <a:rPr lang="en-US" dirty="0" smtClean="0"/>
              <a:t>Add views</a:t>
            </a:r>
          </a:p>
          <a:p>
            <a:r>
              <a:rPr lang="en-US" dirty="0" smtClean="0"/>
              <a:t>Add assets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Minimum </a:t>
            </a:r>
            <a:r>
              <a:rPr lang="en-US" dirty="0" err="1" smtClean="0"/>
              <a:t>web.config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&lt;?xml version="1.0"?&gt;</a:t>
            </a:r>
          </a:p>
          <a:p>
            <a:pPr marL="0" indent="0">
              <a:buNone/>
            </a:pPr>
            <a:r>
              <a:rPr lang="en-US" dirty="0"/>
              <a:t>&lt;configuration&gt;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system.web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&lt;compilation debug="true"/&gt;</a:t>
            </a:r>
          </a:p>
          <a:p>
            <a:pPr marL="0" indent="0">
              <a:buNone/>
            </a:pPr>
            <a:r>
              <a:rPr lang="en-US" dirty="0"/>
              <a:t>    &lt;/</a:t>
            </a:r>
            <a:r>
              <a:rPr lang="en-US" dirty="0" err="1"/>
              <a:t>system.web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34415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Global.asax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protected void </a:t>
            </a:r>
            <a:r>
              <a:rPr lang="en-US" sz="2400" dirty="0" err="1"/>
              <a:t>Application_Start</a:t>
            </a:r>
            <a:r>
              <a:rPr lang="en-US" sz="2400" dirty="0"/>
              <a:t>(object sender, </a:t>
            </a:r>
            <a:r>
              <a:rPr lang="en-US" sz="2400" dirty="0" err="1"/>
              <a:t>EventArgs</a:t>
            </a:r>
            <a:r>
              <a:rPr lang="en-US" sz="2400" dirty="0"/>
              <a:t> e)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b="1" dirty="0" err="1"/>
              <a:t>Jess.Initialise</a:t>
            </a:r>
            <a:r>
              <a:rPr lang="en-US" sz="2400" b="1" dirty="0"/>
              <a:t>();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072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HttpHandler</a:t>
            </a:r>
            <a:endParaRPr lang="en-US" dirty="0" smtClean="0"/>
          </a:p>
          <a:p>
            <a:r>
              <a:rPr lang="en-US" dirty="0" smtClean="0"/>
              <a:t>Modules</a:t>
            </a:r>
          </a:p>
          <a:p>
            <a:r>
              <a:rPr lang="en-US" dirty="0" smtClean="0"/>
              <a:t>Routes</a:t>
            </a:r>
          </a:p>
          <a:p>
            <a:r>
              <a:rPr lang="en-US" dirty="0" smtClean="0"/>
              <a:t>Views</a:t>
            </a:r>
          </a:p>
          <a:p>
            <a:r>
              <a:rPr lang="en-US" dirty="0" smtClean="0"/>
              <a:t>Response</a:t>
            </a:r>
          </a:p>
          <a:p>
            <a:r>
              <a:rPr lang="en-US" dirty="0" smtClean="0"/>
              <a:t>View engines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Factory (</a:t>
            </a:r>
            <a:r>
              <a:rPr lang="en-US" dirty="0" err="1" smtClean="0"/>
              <a:t>IoC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2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All modules inherit from </a:t>
            </a:r>
            <a:r>
              <a:rPr lang="en-US" dirty="0" err="1" smtClean="0"/>
              <a:t>JessModule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Modules support standard HTTP methods:</a:t>
            </a:r>
          </a:p>
          <a:p>
            <a:r>
              <a:rPr lang="en-US" dirty="0" err="1" smtClean="0"/>
              <a:t>JessModule.</a:t>
            </a:r>
            <a:r>
              <a:rPr lang="en-US" b="1" dirty="0" err="1" smtClean="0"/>
              <a:t>Get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JessModule.</a:t>
            </a:r>
            <a:r>
              <a:rPr lang="en-US" b="1" dirty="0" err="1" smtClean="0"/>
              <a:t>Post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JessModule.</a:t>
            </a:r>
            <a:r>
              <a:rPr lang="en-US" b="1" dirty="0" err="1" smtClean="0"/>
              <a:t>Put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JessModule.</a:t>
            </a:r>
            <a:r>
              <a:rPr lang="en-US" b="1" dirty="0" err="1" smtClean="0"/>
              <a:t>Delete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8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Routes are passed to class methods that correspond to HTTP methods in the module constructor.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Rotes are composed of:</a:t>
            </a:r>
          </a:p>
          <a:p>
            <a:r>
              <a:rPr lang="en-US" dirty="0"/>
              <a:t>a</a:t>
            </a:r>
            <a:r>
              <a:rPr lang="en-US" dirty="0" smtClean="0"/>
              <a:t> route pattern</a:t>
            </a:r>
          </a:p>
          <a:p>
            <a:r>
              <a:rPr lang="en-US" dirty="0"/>
              <a:t>a</a:t>
            </a:r>
            <a:r>
              <a:rPr lang="en-US" dirty="0" smtClean="0"/>
              <a:t>n 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41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Route pattern is used to match a URL to a route handler.  Patterns may be: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 literal path: /shop/books</a:t>
            </a:r>
          </a:p>
          <a:p>
            <a:r>
              <a:rPr lang="en-US" dirty="0" smtClean="0"/>
              <a:t>variable segments: /shop/books/</a:t>
            </a:r>
            <a:r>
              <a:rPr lang="en-US" b="1" dirty="0" smtClean="0"/>
              <a:t>:id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0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Root paths may also be used in Jessica, by passing the root path to the </a:t>
            </a:r>
            <a:r>
              <a:rPr lang="en-US" dirty="0" err="1" smtClean="0"/>
              <a:t>JessModule</a:t>
            </a:r>
            <a:r>
              <a:rPr lang="en-US" dirty="0" smtClean="0"/>
              <a:t> base constructor.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dirty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3000" dirty="0" err="1">
                <a:latin typeface="Consolas" pitchFamily="49" charset="0"/>
                <a:cs typeface="Consolas" pitchFamily="49" charset="0"/>
              </a:rPr>
              <a:t>MyModule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3000" dirty="0" err="1">
                <a:latin typeface="Consolas" pitchFamily="49" charset="0"/>
                <a:cs typeface="Consolas" pitchFamily="49" charset="0"/>
              </a:rPr>
              <a:t>JessModule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3000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3000" dirty="0" err="1">
                <a:latin typeface="Consolas" pitchFamily="49" charset="0"/>
                <a:cs typeface="Consolas" pitchFamily="49" charset="0"/>
              </a:rPr>
              <a:t>MyModule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() : base(</a:t>
            </a:r>
            <a:r>
              <a:rPr lang="en-US" sz="30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"/home"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3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30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//matches /home/</a:t>
            </a:r>
            <a:r>
              <a:rPr lang="en-US" sz="3000" b="1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faq</a:t>
            </a:r>
            <a:endParaRPr lang="en-US" sz="3000" b="1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3000" dirty="0">
                <a:latin typeface="Consolas" pitchFamily="49" charset="0"/>
                <a:cs typeface="Consolas" pitchFamily="49" charset="0"/>
              </a:rPr>
              <a:t>        Get(</a:t>
            </a:r>
            <a:r>
              <a:rPr lang="en-US" sz="30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"/</a:t>
            </a:r>
            <a:r>
              <a:rPr lang="en-US" sz="3000" b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faq</a:t>
            </a:r>
            <a:r>
              <a:rPr lang="en-US" sz="30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, p =&gt; View("</a:t>
            </a:r>
            <a:r>
              <a:rPr lang="en-US" sz="3000" dirty="0" err="1">
                <a:latin typeface="Consolas" pitchFamily="49" charset="0"/>
                <a:cs typeface="Consolas" pitchFamily="49" charset="0"/>
              </a:rPr>
              <a:t>faq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"));</a:t>
            </a:r>
          </a:p>
          <a:p>
            <a:pPr marL="0" indent="0">
              <a:buNone/>
            </a:pPr>
            <a:r>
              <a:rPr lang="en-US" sz="30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3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531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Jessica routes receive </a:t>
            </a:r>
            <a:r>
              <a:rPr lang="en-US" dirty="0" err="1" smtClean="0"/>
              <a:t>dymanic</a:t>
            </a:r>
            <a:r>
              <a:rPr lang="en-US" dirty="0" smtClean="0"/>
              <a:t> objects which contain route parameters, and return a </a:t>
            </a:r>
            <a:r>
              <a:rPr lang="en-US" dirty="0" err="1" smtClean="0"/>
              <a:t>Jessica.Response</a:t>
            </a:r>
            <a:r>
              <a:rPr lang="en-US" dirty="0" smtClean="0"/>
              <a:t> object.  Actions are typically lambda expressions defined when the route is added in the Module constructor.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46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anatomy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"/shop/books/:id"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p </a:t>
            </a:r>
            <a:r>
              <a:rPr lang="en-US" b="1" dirty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=&gt; View("books", p</a:t>
            </a:r>
            <a:r>
              <a:rPr lang="en-US" b="1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method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pattern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action</a:t>
            </a:r>
            <a:endParaRPr 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0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Nancy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</a:t>
            </a:r>
            <a:r>
              <a:rPr lang="en-US" dirty="0" err="1" smtClean="0"/>
              <a:t>nancyfx</a:t>
            </a:r>
            <a:endParaRPr lang="en-US" dirty="0" smtClean="0"/>
          </a:p>
          <a:p>
            <a:r>
              <a:rPr lang="en-US" dirty="0" smtClean="0"/>
              <a:t>nancyfx.org</a:t>
            </a:r>
          </a:p>
          <a:p>
            <a:r>
              <a:rPr lang="en-US" dirty="0" smtClean="0"/>
              <a:t>http://goo.gl/ZDRZ7</a:t>
            </a:r>
          </a:p>
        </p:txBody>
      </p:sp>
    </p:spTree>
    <p:extLst>
      <p:ext uri="{BB962C8B-B14F-4D97-AF65-F5344CB8AC3E}">
        <p14:creationId xmlns:p14="http://schemas.microsoft.com/office/powerpoint/2010/main" val="213278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Jessica makes use of the default ASP.NET routing engine. When </a:t>
            </a:r>
            <a:r>
              <a:rPr lang="en-US" dirty="0" err="1" smtClean="0"/>
              <a:t>Jess.Initialise</a:t>
            </a:r>
            <a:r>
              <a:rPr lang="en-US" dirty="0" smtClean="0"/>
              <a:t>() is called in </a:t>
            </a:r>
            <a:r>
              <a:rPr lang="en-US" dirty="0" err="1" smtClean="0"/>
              <a:t>Global.asax</a:t>
            </a:r>
            <a:r>
              <a:rPr lang="en-US" dirty="0" smtClean="0"/>
              <a:t>, routes are added to the .NET </a:t>
            </a:r>
            <a:r>
              <a:rPr lang="en-US" dirty="0" err="1" smtClean="0"/>
              <a:t>RoutingTable</a:t>
            </a:r>
            <a:r>
              <a:rPr lang="en-US" dirty="0" smtClean="0"/>
              <a:t>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8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81990"/>
            <a:ext cx="8563708" cy="55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1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Serving up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Views are flat files that may or may not be parsed by a view engine.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By convention, views must be placed in the ~/Views folder.  Presently, this is not extensible, but that may change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62801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Serving up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View engines are selected dynamically, based on the view’s file extension.  Views are resolved, however, with the </a:t>
            </a:r>
            <a:r>
              <a:rPr lang="en-US" b="1" dirty="0" smtClean="0"/>
              <a:t>base file name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Master pages and partials are currently unsupported in Jessica (for the same reason as Nancy, and with the same exception of the Spark view engine).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2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View engines implement the </a:t>
            </a:r>
            <a:r>
              <a:rPr lang="en-US" dirty="0" err="1" smtClean="0"/>
              <a:t>IViewEngine</a:t>
            </a:r>
            <a:r>
              <a:rPr lang="en-US" dirty="0" smtClean="0"/>
              <a:t> interface, and may support one or more file extensions.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View engines are selected by the </a:t>
            </a:r>
            <a:r>
              <a:rPr lang="en-US" dirty="0" err="1" smtClean="0"/>
              <a:t>ViewFactory</a:t>
            </a:r>
            <a:r>
              <a:rPr lang="en-US" dirty="0" smtClean="0"/>
              <a:t> based on the file extension of the view being rendered.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700" y="1669812"/>
            <a:ext cx="5826600" cy="315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4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Custom view engines can be added by creating a class that implements </a:t>
            </a:r>
            <a:r>
              <a:rPr lang="en-US" dirty="0" err="1" smtClean="0"/>
              <a:t>IViewEngine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Jessica has no out-of-the-box view engine implementation.  To use a view engine, an appropriate view engine library must be referenced.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23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engines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Authored by Tom Bell</a:t>
            </a:r>
          </a:p>
          <a:p>
            <a:r>
              <a:rPr lang="en-US" dirty="0" smtClean="0"/>
              <a:t>Razor</a:t>
            </a:r>
          </a:p>
          <a:p>
            <a:r>
              <a:rPr lang="en-US" dirty="0" smtClean="0"/>
              <a:t>Spark</a:t>
            </a:r>
          </a:p>
          <a:p>
            <a:r>
              <a:rPr lang="en-US" dirty="0" err="1" smtClean="0"/>
              <a:t>DotLiquid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Authored by me</a:t>
            </a:r>
          </a:p>
          <a:p>
            <a:r>
              <a:rPr lang="en-US" dirty="0" smtClean="0"/>
              <a:t>Markdown</a:t>
            </a:r>
          </a:p>
          <a:p>
            <a:r>
              <a:rPr lang="en-US" dirty="0" smtClean="0"/>
              <a:t>Textile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90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Actions must return an instance of Response.  Jessica has several standard responses: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TextResponse</a:t>
            </a:r>
            <a:endParaRPr lang="en-US" dirty="0" smtClean="0"/>
          </a:p>
          <a:p>
            <a:r>
              <a:rPr lang="en-US" dirty="0" err="1" smtClean="0"/>
              <a:t>RedirectResponse</a:t>
            </a:r>
            <a:endParaRPr lang="en-US" dirty="0" smtClean="0"/>
          </a:p>
          <a:p>
            <a:r>
              <a:rPr lang="en-US" dirty="0" err="1" smtClean="0"/>
              <a:t>FileResponse</a:t>
            </a:r>
            <a:endParaRPr lang="en-US" dirty="0" smtClean="0"/>
          </a:p>
          <a:p>
            <a:r>
              <a:rPr lang="en-US" dirty="0" err="1" smtClean="0"/>
              <a:t>JsonResponse</a:t>
            </a:r>
            <a:endParaRPr lang="en-US" dirty="0" smtClean="0"/>
          </a:p>
          <a:p>
            <a:r>
              <a:rPr lang="en-US" dirty="0" err="1" smtClean="0"/>
              <a:t>StaticFileResponse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39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Jessica Response object behaves like the Nancy response object.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Both have implicit operators to cast things like HTTP response codes to an actual Response object.</a:t>
            </a:r>
          </a:p>
          <a:p>
            <a:r>
              <a:rPr lang="en-US" dirty="0" smtClean="0"/>
              <a:t>Both have helper methods like </a:t>
            </a:r>
            <a:r>
              <a:rPr lang="en-US" dirty="0" err="1" smtClean="0"/>
              <a:t>AsCss</a:t>
            </a:r>
            <a:r>
              <a:rPr lang="en-US" dirty="0" smtClean="0"/>
              <a:t>(), </a:t>
            </a:r>
            <a:r>
              <a:rPr lang="en-US" dirty="0" err="1" smtClean="0"/>
              <a:t>AsJs</a:t>
            </a:r>
            <a:r>
              <a:rPr lang="en-US" dirty="0" smtClean="0"/>
              <a:t>(), </a:t>
            </a:r>
            <a:r>
              <a:rPr lang="en-US" dirty="0" err="1" smtClean="0"/>
              <a:t>AsRedirect</a:t>
            </a:r>
            <a:r>
              <a:rPr lang="en-US" dirty="0" smtClean="0"/>
              <a:t>(), etc. to render specific types of content.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69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smtClean="0"/>
              <a:t>Nancy assembly </a:t>
            </a:r>
            <a:r>
              <a:rPr lang="en-US" dirty="0"/>
              <a:t>references</a:t>
            </a:r>
            <a:endParaRPr lang="en-US" dirty="0" smtClean="0"/>
          </a:p>
          <a:p>
            <a:r>
              <a:rPr lang="en-US" dirty="0"/>
              <a:t>Set up </a:t>
            </a:r>
            <a:r>
              <a:rPr lang="en-US" dirty="0" err="1"/>
              <a:t>web.config</a:t>
            </a:r>
            <a:endParaRPr lang="en-US" dirty="0" smtClean="0"/>
          </a:p>
          <a:p>
            <a:r>
              <a:rPr lang="en-US" dirty="0"/>
              <a:t>Create folders for modules, views, assets</a:t>
            </a:r>
            <a:endParaRPr lang="en-US" dirty="0" smtClean="0"/>
          </a:p>
          <a:p>
            <a:r>
              <a:rPr lang="en-US" dirty="0" smtClean="0"/>
              <a:t>Add modules with routes</a:t>
            </a:r>
          </a:p>
          <a:p>
            <a:r>
              <a:rPr lang="en-US" dirty="0" smtClean="0"/>
              <a:t>Add views and assets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3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All view models in Jessica are dynamic objects.  Strong types may be used, but there is no special model binding provision for special cases at this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9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Factories (</a:t>
            </a:r>
            <a:r>
              <a:rPr lang="en-US" dirty="0" err="1" smtClean="0"/>
              <a:t>IoC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Modules and view engines are created by a default implementation of </a:t>
            </a:r>
            <a:r>
              <a:rPr lang="en-US" dirty="0" err="1" smtClean="0"/>
              <a:t>IJessicaFactory</a:t>
            </a:r>
            <a:r>
              <a:rPr lang="en-US" dirty="0" smtClean="0"/>
              <a:t>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interface may be extended to implement a factory that uses any popular </a:t>
            </a:r>
            <a:r>
              <a:rPr lang="en-US" dirty="0" err="1" smtClean="0"/>
              <a:t>IoC</a:t>
            </a:r>
            <a:r>
              <a:rPr lang="en-US" dirty="0" smtClean="0"/>
              <a:t> container.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00" y="2209800"/>
            <a:ext cx="2666100" cy="2956947"/>
          </a:xfrm>
        </p:spPr>
      </p:pic>
    </p:spTree>
    <p:extLst>
      <p:ext uri="{BB962C8B-B14F-4D97-AF65-F5344CB8AC3E}">
        <p14:creationId xmlns:p14="http://schemas.microsoft.com/office/powerpoint/2010/main" val="194906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Factories (</a:t>
            </a:r>
            <a:r>
              <a:rPr lang="en-US" dirty="0" err="1" smtClean="0"/>
              <a:t>IoC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presently two Factory </a:t>
            </a:r>
            <a:r>
              <a:rPr lang="en-US" dirty="0" err="1" smtClean="0"/>
              <a:t>IoC</a:t>
            </a:r>
            <a:r>
              <a:rPr lang="en-US" dirty="0" smtClean="0"/>
              <a:t> implementations available for Jessica: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Ninject</a:t>
            </a:r>
            <a:endParaRPr lang="en-US" dirty="0" smtClean="0"/>
          </a:p>
          <a:p>
            <a:r>
              <a:rPr lang="en-US" dirty="0" err="1" smtClean="0"/>
              <a:t>StructureMap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9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Factories (</a:t>
            </a:r>
            <a:r>
              <a:rPr lang="en-US" dirty="0" err="1" smtClean="0"/>
              <a:t>IoC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change the factory that Jessica uses to resolve types, simply assign a new instance of a custom factory to </a:t>
            </a:r>
            <a:r>
              <a:rPr lang="en-US" dirty="0" err="1" smtClean="0"/>
              <a:t>Jess.Factory</a:t>
            </a:r>
            <a:r>
              <a:rPr lang="en-US" dirty="0" smtClean="0"/>
              <a:t> before calling </a:t>
            </a:r>
            <a:r>
              <a:rPr lang="en-US" dirty="0" err="1" smtClean="0"/>
              <a:t>Initialise</a:t>
            </a:r>
            <a:r>
              <a:rPr lang="en-US" dirty="0" smtClean="0"/>
              <a:t>() in </a:t>
            </a:r>
            <a:r>
              <a:rPr lang="en-US" dirty="0" err="1" smtClean="0"/>
              <a:t>Global.asax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Jess.Factory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MyCustomFactory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Jess.Initialise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9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&lt;&lt;code&gt;&gt;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1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 handler</a:t>
            </a:r>
          </a:p>
          <a:p>
            <a:r>
              <a:rPr lang="en-US" dirty="0" smtClean="0"/>
              <a:t>Modules</a:t>
            </a:r>
          </a:p>
          <a:p>
            <a:r>
              <a:rPr lang="en-US" dirty="0" smtClean="0"/>
              <a:t>Routes</a:t>
            </a:r>
          </a:p>
          <a:p>
            <a:r>
              <a:rPr lang="en-US" dirty="0" smtClean="0"/>
              <a:t>Views</a:t>
            </a:r>
          </a:p>
          <a:p>
            <a:r>
              <a:rPr lang="en-US" dirty="0" smtClean="0"/>
              <a:t>Response</a:t>
            </a:r>
          </a:p>
          <a:p>
            <a:r>
              <a:rPr lang="en-US" dirty="0"/>
              <a:t>View </a:t>
            </a:r>
            <a:r>
              <a:rPr lang="en-US" dirty="0" smtClean="0"/>
              <a:t>engines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Bootstrapping (</a:t>
            </a:r>
            <a:r>
              <a:rPr lang="en-US" dirty="0" err="1" smtClean="0"/>
              <a:t>IoC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Hosting</a:t>
            </a:r>
          </a:p>
          <a:p>
            <a:r>
              <a:rPr lang="en-US" dirty="0" smtClean="0"/>
              <a:t>Caching</a:t>
            </a:r>
          </a:p>
          <a:p>
            <a:r>
              <a:rPr lang="en-US" dirty="0" smtClean="0"/>
              <a:t>Authentication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All modules inherit from </a:t>
            </a:r>
            <a:r>
              <a:rPr lang="en-US" dirty="0" err="1" smtClean="0"/>
              <a:t>NancyModule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Modules </a:t>
            </a:r>
            <a:r>
              <a:rPr lang="en-US" dirty="0"/>
              <a:t>support standard HTTP methods:</a:t>
            </a:r>
            <a:endParaRPr lang="en-US" dirty="0" smtClean="0"/>
          </a:p>
          <a:p>
            <a:r>
              <a:rPr lang="en-US" dirty="0" err="1" smtClean="0"/>
              <a:t>NancyModule.</a:t>
            </a:r>
            <a:r>
              <a:rPr lang="en-US" b="1" dirty="0" err="1" smtClean="0"/>
              <a:t>Get</a:t>
            </a:r>
            <a:r>
              <a:rPr lang="en-US" dirty="0" smtClean="0"/>
              <a:t>[]</a:t>
            </a:r>
          </a:p>
          <a:p>
            <a:r>
              <a:rPr lang="en-US" dirty="0" err="1" smtClean="0"/>
              <a:t>NancyModule.</a:t>
            </a:r>
            <a:r>
              <a:rPr lang="en-US" b="1" dirty="0" err="1" smtClean="0"/>
              <a:t>Put</a:t>
            </a:r>
            <a:r>
              <a:rPr lang="en-US" dirty="0" smtClean="0"/>
              <a:t>[]</a:t>
            </a:r>
          </a:p>
          <a:p>
            <a:r>
              <a:rPr lang="en-US" dirty="0" err="1" smtClean="0"/>
              <a:t>NancyModule.</a:t>
            </a:r>
            <a:r>
              <a:rPr lang="en-US" b="1" dirty="0" err="1" smtClean="0"/>
              <a:t>Post</a:t>
            </a:r>
            <a:r>
              <a:rPr lang="en-US" dirty="0" smtClean="0"/>
              <a:t>[]</a:t>
            </a:r>
          </a:p>
          <a:p>
            <a:r>
              <a:rPr lang="en-US" dirty="0" err="1" smtClean="0"/>
              <a:t>NancyModule.</a:t>
            </a:r>
            <a:r>
              <a:rPr lang="en-US" b="1" dirty="0" err="1" smtClean="0"/>
              <a:t>Delete</a:t>
            </a:r>
            <a:r>
              <a:rPr lang="en-US" dirty="0" smtClean="0"/>
              <a:t>[]</a:t>
            </a:r>
          </a:p>
          <a:p>
            <a:r>
              <a:rPr lang="en-US" dirty="0" err="1" smtClean="0"/>
              <a:t>NancyModule.</a:t>
            </a:r>
            <a:r>
              <a:rPr lang="en-US" b="1" dirty="0" err="1" smtClean="0"/>
              <a:t>Head</a:t>
            </a:r>
            <a:r>
              <a:rPr lang="en-US" dirty="0" smtClean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137151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Routes are attached to HTTP methods in Module constructors.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Routes </a:t>
            </a:r>
            <a:r>
              <a:rPr lang="en-US" dirty="0"/>
              <a:t>have several elements</a:t>
            </a:r>
            <a:endParaRPr lang="en-US" dirty="0" smtClean="0"/>
          </a:p>
          <a:p>
            <a:r>
              <a:rPr lang="en-US" dirty="0" smtClean="0"/>
              <a:t>method</a:t>
            </a:r>
          </a:p>
          <a:p>
            <a:r>
              <a:rPr lang="en-US" dirty="0" smtClean="0"/>
              <a:t>pattern </a:t>
            </a:r>
            <a:r>
              <a:rPr lang="en-US" dirty="0"/>
              <a:t>(path)</a:t>
            </a:r>
            <a:endParaRPr lang="en-US" dirty="0" smtClean="0"/>
          </a:p>
          <a:p>
            <a:r>
              <a:rPr lang="en-US" dirty="0" smtClean="0"/>
              <a:t>action</a:t>
            </a:r>
          </a:p>
          <a:p>
            <a:r>
              <a:rPr lang="en-US" dirty="0" smtClean="0"/>
              <a:t>(</a:t>
            </a:r>
            <a:r>
              <a:rPr lang="en-US" dirty="0"/>
              <a:t>optional) condition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6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</TotalTime>
  <Words>1748</Words>
  <Application>Microsoft Office PowerPoint</Application>
  <PresentationFormat>On-screen Show (4:3)</PresentationFormat>
  <Paragraphs>317</Paragraphs>
  <Slides>64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Micro Web Frameworks</vt:lpstr>
      <vt:lpstr>Definition</vt:lpstr>
      <vt:lpstr>PowerPoint Presentation</vt:lpstr>
      <vt:lpstr>PowerPoint Presentation</vt:lpstr>
      <vt:lpstr>Nancy</vt:lpstr>
      <vt:lpstr>Setting up a project</vt:lpstr>
      <vt:lpstr>Components</vt:lpstr>
      <vt:lpstr>Modules</vt:lpstr>
      <vt:lpstr>Routes</vt:lpstr>
      <vt:lpstr>Route patterns</vt:lpstr>
      <vt:lpstr>Route patterns</vt:lpstr>
      <vt:lpstr>Route actions</vt:lpstr>
      <vt:lpstr>Route anatomy</vt:lpstr>
      <vt:lpstr>Route resolver</vt:lpstr>
      <vt:lpstr>Route resolver</vt:lpstr>
      <vt:lpstr>PowerPoint Presentation</vt:lpstr>
      <vt:lpstr>Serving up views</vt:lpstr>
      <vt:lpstr>Serving up views</vt:lpstr>
      <vt:lpstr>Serving up views</vt:lpstr>
      <vt:lpstr>View engines</vt:lpstr>
      <vt:lpstr>PowerPoint Presentation</vt:lpstr>
      <vt:lpstr>View engines</vt:lpstr>
      <vt:lpstr>Response</vt:lpstr>
      <vt:lpstr>Response</vt:lpstr>
      <vt:lpstr>Specialized responses</vt:lpstr>
      <vt:lpstr>Specialized responses</vt:lpstr>
      <vt:lpstr>Static content</vt:lpstr>
      <vt:lpstr>View models</vt:lpstr>
      <vt:lpstr>Model binders</vt:lpstr>
      <vt:lpstr>Model binders</vt:lpstr>
      <vt:lpstr>Bootstrapping (IoC)</vt:lpstr>
      <vt:lpstr>Bootstrapping (IoC)</vt:lpstr>
      <vt:lpstr>PowerPoint Presentation</vt:lpstr>
      <vt:lpstr>Bootstrapping (IoC)</vt:lpstr>
      <vt:lpstr>Hosting</vt:lpstr>
      <vt:lpstr>Caching</vt:lpstr>
      <vt:lpstr>Authentication</vt:lpstr>
      <vt:lpstr>PowerPoint Presentation</vt:lpstr>
      <vt:lpstr>PowerPoint Presentation</vt:lpstr>
      <vt:lpstr>Setting up a project</vt:lpstr>
      <vt:lpstr>Setting up a project</vt:lpstr>
      <vt:lpstr>Setting up a project</vt:lpstr>
      <vt:lpstr>Components</vt:lpstr>
      <vt:lpstr>Modules</vt:lpstr>
      <vt:lpstr>Routes</vt:lpstr>
      <vt:lpstr>Route patterns</vt:lpstr>
      <vt:lpstr>Route patterns</vt:lpstr>
      <vt:lpstr>Route actions</vt:lpstr>
      <vt:lpstr>Route anatomy</vt:lpstr>
      <vt:lpstr>Route resolution</vt:lpstr>
      <vt:lpstr>PowerPoint Presentation</vt:lpstr>
      <vt:lpstr>Serving up views</vt:lpstr>
      <vt:lpstr>Serving up views</vt:lpstr>
      <vt:lpstr>View engines</vt:lpstr>
      <vt:lpstr>PowerPoint Presentation</vt:lpstr>
      <vt:lpstr>View engines</vt:lpstr>
      <vt:lpstr>View engines</vt:lpstr>
      <vt:lpstr>Response</vt:lpstr>
      <vt:lpstr>Response</vt:lpstr>
      <vt:lpstr>View models</vt:lpstr>
      <vt:lpstr>Factories (IoC)</vt:lpstr>
      <vt:lpstr>Factories (IoC)</vt:lpstr>
      <vt:lpstr>Factories (IoC)</vt:lpstr>
      <vt:lpstr>&lt;&lt;code&gt;&gt;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Web Frameworks</dc:title>
  <dc:creator>Nicholas Cloud</dc:creator>
  <cp:lastModifiedBy>Nicholas Cloud</cp:lastModifiedBy>
  <cp:revision>88</cp:revision>
  <dcterms:created xsi:type="dcterms:W3CDTF">2011-04-22T23:43:35Z</dcterms:created>
  <dcterms:modified xsi:type="dcterms:W3CDTF">2011-04-27T22:39:19Z</dcterms:modified>
</cp:coreProperties>
</file>