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8" r:id="rId3"/>
    <p:sldId id="287" r:id="rId4"/>
    <p:sldId id="257" r:id="rId5"/>
    <p:sldId id="258" r:id="rId6"/>
    <p:sldId id="259" r:id="rId7"/>
    <p:sldId id="260" r:id="rId8"/>
    <p:sldId id="261" r:id="rId9"/>
    <p:sldId id="262" r:id="rId10"/>
    <p:sldId id="267" r:id="rId11"/>
    <p:sldId id="263" r:id="rId12"/>
    <p:sldId id="264" r:id="rId13"/>
    <p:sldId id="265" r:id="rId14"/>
    <p:sldId id="266" r:id="rId15"/>
    <p:sldId id="273" r:id="rId16"/>
    <p:sldId id="274" r:id="rId17"/>
    <p:sldId id="268" r:id="rId18"/>
    <p:sldId id="269" r:id="rId19"/>
    <p:sldId id="271" r:id="rId20"/>
    <p:sldId id="270" r:id="rId21"/>
    <p:sldId id="272" r:id="rId22"/>
    <p:sldId id="275" r:id="rId23"/>
    <p:sldId id="276" r:id="rId24"/>
    <p:sldId id="277" r:id="rId25"/>
    <p:sldId id="278" r:id="rId26"/>
    <p:sldId id="279" r:id="rId27"/>
    <p:sldId id="281" r:id="rId28"/>
    <p:sldId id="280" r:id="rId29"/>
    <p:sldId id="282" r:id="rId30"/>
    <p:sldId id="283" r:id="rId31"/>
    <p:sldId id="284" r:id="rId32"/>
    <p:sldId id="285" r:id="rId33"/>
    <p:sldId id="286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DD89E58-7EEC-4283-97AD-5B5411638042}">
          <p14:sldIdLst>
            <p14:sldId id="256"/>
            <p14:sldId id="288"/>
          </p14:sldIdLst>
        </p14:section>
        <p14:section name="What is the DLR?" id="{447C9195-CA91-476F-B143-B97258FBAC5C}">
          <p14:sldIdLst>
            <p14:sldId id="287"/>
            <p14:sldId id="257"/>
            <p14:sldId id="258"/>
          </p14:sldIdLst>
        </p14:section>
        <p14:section name="Watch Your Language" id="{F524075F-21F8-469B-89AF-F34C8A71370D}">
          <p14:sldIdLst>
            <p14:sldId id="259"/>
            <p14:sldId id="260"/>
            <p14:sldId id="261"/>
          </p14:sldIdLst>
        </p14:section>
        <p14:section name="Massive Dynamic" id="{60BCC5F8-D841-4341-A21E-C51609983A2C}">
          <p14:sldIdLst>
            <p14:sldId id="262"/>
            <p14:sldId id="267"/>
            <p14:sldId id="263"/>
            <p14:sldId id="264"/>
            <p14:sldId id="265"/>
          </p14:sldIdLst>
        </p14:section>
        <p14:section name="Call Sites" id="{FDFC4826-1A22-43AB-B772-4F05D167E26A}">
          <p14:sldIdLst>
            <p14:sldId id="266"/>
            <p14:sldId id="273"/>
            <p14:sldId id="274"/>
            <p14:sldId id="268"/>
            <p14:sldId id="269"/>
            <p14:sldId id="271"/>
            <p14:sldId id="270"/>
          </p14:sldIdLst>
        </p14:section>
        <p14:section name="Expressions" id="{E1A41C98-BB46-4306-8AF1-3B12B3D3AECC}">
          <p14:sldIdLst>
            <p14:sldId id="272"/>
            <p14:sldId id="275"/>
            <p14:sldId id="276"/>
            <p14:sldId id="277"/>
          </p14:sldIdLst>
        </p14:section>
        <p14:section name="Dynamic Objects" id="{7CE0F46A-9137-4E17-9ACB-BC6F394920D7}">
          <p14:sldIdLst>
            <p14:sldId id="278"/>
            <p14:sldId id="279"/>
            <p14:sldId id="281"/>
            <p14:sldId id="280"/>
            <p14:sldId id="282"/>
          </p14:sldIdLst>
        </p14:section>
        <p14:section name="Language Interop" id="{2730047B-7D1B-4F3F-8933-E56C32AE4C02}">
          <p14:sldIdLst>
            <p14:sldId id="283"/>
            <p14:sldId id="284"/>
          </p14:sldIdLst>
        </p14:section>
        <p14:section name="Resources" id="{DB12FD58-FB04-4C06-A396-9B71500B6171}">
          <p14:sldIdLst>
            <p14:sldId id="285"/>
            <p14:sldId id="28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-54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80625-6257-46CF-AE85-979BEFADE2B0}" type="datetimeFigureOut">
              <a:rPr lang="en-US" smtClean="0"/>
              <a:t>6/22/2011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081BB-D5B3-4DAC-AF2A-8BA3E19E9C86}" type="slidenum">
              <a:rPr lang="en-US" smtClean="0"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80625-6257-46CF-AE85-979BEFADE2B0}" type="datetimeFigureOut">
              <a:rPr lang="en-US" smtClean="0"/>
              <a:t>6/22/2011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081BB-D5B3-4DAC-AF2A-8BA3E19E9C8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80625-6257-46CF-AE85-979BEFADE2B0}" type="datetimeFigureOut">
              <a:rPr lang="en-US" smtClean="0"/>
              <a:t>6/22/2011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081BB-D5B3-4DAC-AF2A-8BA3E19E9C8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80625-6257-46CF-AE85-979BEFADE2B0}" type="datetimeFigureOut">
              <a:rPr lang="en-US" smtClean="0"/>
              <a:t>6/22/2011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081BB-D5B3-4DAC-AF2A-8BA3E19E9C8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80625-6257-46CF-AE85-979BEFADE2B0}" type="datetimeFigureOut">
              <a:rPr lang="en-US" smtClean="0"/>
              <a:t>6/22/2011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081BB-D5B3-4DAC-AF2A-8BA3E19E9C8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80625-6257-46CF-AE85-979BEFADE2B0}" type="datetimeFigureOut">
              <a:rPr lang="en-US" smtClean="0"/>
              <a:t>6/22/2011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081BB-D5B3-4DAC-AF2A-8BA3E19E9C8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80625-6257-46CF-AE85-979BEFADE2B0}" type="datetimeFigureOut">
              <a:rPr lang="en-US" smtClean="0"/>
              <a:t>6/22/2011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081BB-D5B3-4DAC-AF2A-8BA3E19E9C8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80625-6257-46CF-AE85-979BEFADE2B0}" type="datetimeFigureOut">
              <a:rPr lang="en-US" smtClean="0"/>
              <a:t>6/22/2011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081BB-D5B3-4DAC-AF2A-8BA3E19E9C8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80625-6257-46CF-AE85-979BEFADE2B0}" type="datetimeFigureOut">
              <a:rPr lang="en-US" smtClean="0"/>
              <a:t>6/22/2011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081BB-D5B3-4DAC-AF2A-8BA3E19E9C8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80625-6257-46CF-AE85-979BEFADE2B0}" type="datetimeFigureOut">
              <a:rPr lang="en-US" smtClean="0"/>
              <a:t>6/22/2011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081BB-D5B3-4DAC-AF2A-8BA3E19E9C8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80625-6257-46CF-AE85-979BEFADE2B0}" type="datetimeFigureOut">
              <a:rPr lang="en-US" smtClean="0"/>
              <a:t>6/22/2011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081BB-D5B3-4DAC-AF2A-8BA3E19E9C8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41680625-6257-46CF-AE85-979BEFADE2B0}" type="datetimeFigureOut">
              <a:rPr lang="en-US" smtClean="0"/>
              <a:t>6/22/2011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D77081BB-D5B3-4DAC-AF2A-8BA3E19E9C86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ironpython.codeplex.com/" TargetMode="External"/><Relationship Id="rId2" Type="http://schemas.openxmlformats.org/officeDocument/2006/relationships/hyperlink" Target="http://www.ironruby.net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fholm/IronJS" TargetMode="Externa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dlr.codeplex.com/wikipage?title=Docs%20and%20specs" TargetMode="External"/><Relationship Id="rId7" Type="http://schemas.openxmlformats.org/officeDocument/2006/relationships/image" Target="../media/image17.gif"/><Relationship Id="rId2" Type="http://schemas.openxmlformats.org/officeDocument/2006/relationships/hyperlink" Target="http://dlr.codeplex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hyperlink" Target="http://www.ironruby.net/" TargetMode="External"/><Relationship Id="rId4" Type="http://schemas.openxmlformats.org/officeDocument/2006/relationships/hyperlink" Target="http://ironpython.codeplex.com/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ndc2011.macsimum.no/SAL1/Torsdag/0900-1000.wmv" TargetMode="External"/><Relationship Id="rId2" Type="http://schemas.openxmlformats.org/officeDocument/2006/relationships/hyperlink" Target="http://ndc2011.macsimum.no/SAL7/Onsdag/1620-1720.wmv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533400"/>
            <a:ext cx="1574299" cy="1574299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sp>
        <p:nvSpPr>
          <p:cNvPr id="3" name="TextBox 2"/>
          <p:cNvSpPr txBox="1"/>
          <p:nvPr/>
        </p:nvSpPr>
        <p:spPr>
          <a:xfrm>
            <a:off x="2743200" y="762000"/>
            <a:ext cx="54864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Wireless Settings</a:t>
            </a:r>
          </a:p>
          <a:p>
            <a:endParaRPr lang="en-US" sz="3600" dirty="0"/>
          </a:p>
          <a:p>
            <a:r>
              <a:rPr lang="en-US" sz="3600" dirty="0" smtClean="0"/>
              <a:t>SSID: </a:t>
            </a:r>
            <a:r>
              <a:rPr lang="en-US" sz="3600" dirty="0" err="1" smtClean="0"/>
              <a:t>pegstaff</a:t>
            </a:r>
            <a:endParaRPr lang="en-US" sz="3600" dirty="0" smtClean="0"/>
          </a:p>
          <a:p>
            <a:endParaRPr lang="en-US" sz="3600" dirty="0"/>
          </a:p>
          <a:p>
            <a:r>
              <a:rPr lang="en-US" sz="3600" dirty="0" smtClean="0"/>
              <a:t>Security mode: WSA-Personal</a:t>
            </a:r>
          </a:p>
          <a:p>
            <a:endParaRPr lang="en-US" sz="3600" dirty="0"/>
          </a:p>
          <a:p>
            <a:r>
              <a:rPr lang="en-US" sz="3600" dirty="0"/>
              <a:t>Password: </a:t>
            </a:r>
            <a:r>
              <a:rPr lang="en-US" sz="3600" dirty="0" err="1"/>
              <a:t>letmeinplease</a:t>
            </a:r>
            <a:r>
              <a:rPr lang="en-US" sz="36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646830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Massive Dynamic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What dynamic is not:</a:t>
            </a:r>
          </a:p>
          <a:p>
            <a:pPr lvl="1"/>
            <a:r>
              <a:rPr lang="en-US" b="1" dirty="0" err="1" smtClean="0"/>
              <a:t>var</a:t>
            </a:r>
            <a:r>
              <a:rPr lang="en-US" b="1" dirty="0" smtClean="0"/>
              <a:t> keyword</a:t>
            </a:r>
            <a:r>
              <a:rPr lang="en-US" dirty="0" smtClean="0"/>
              <a:t> – (C#) implicit typing, happens at compile-time</a:t>
            </a:r>
          </a:p>
          <a:p>
            <a:pPr lvl="1"/>
            <a:r>
              <a:rPr lang="en-US" b="1" dirty="0" smtClean="0"/>
              <a:t>let keyword</a:t>
            </a:r>
            <a:r>
              <a:rPr lang="en-US" dirty="0" smtClean="0"/>
              <a:t> – (F#) implicit typing, happens at compile-time</a:t>
            </a:r>
            <a:endParaRPr lang="en-US" b="1" dirty="0" smtClean="0"/>
          </a:p>
          <a:p>
            <a:pPr lvl="1"/>
            <a:r>
              <a:rPr lang="en-US" b="1" dirty="0" smtClean="0"/>
              <a:t>anonymous type</a:t>
            </a:r>
            <a:r>
              <a:rPr lang="en-US" dirty="0" smtClean="0"/>
              <a:t> – (C#) type is determined at compile-time, but not reusable in code</a:t>
            </a:r>
          </a:p>
          <a:p>
            <a:pPr lvl="1"/>
            <a:endParaRPr lang="en-US" dirty="0" smtClean="0"/>
          </a:p>
          <a:p>
            <a:r>
              <a:rPr lang="en-US" dirty="0"/>
              <a:t>There are two ways to use the </a:t>
            </a:r>
            <a:r>
              <a:rPr lang="en-US" b="1" dirty="0"/>
              <a:t>dynamic</a:t>
            </a:r>
            <a:r>
              <a:rPr lang="en-US" dirty="0"/>
              <a:t> keyword:</a:t>
            </a:r>
          </a:p>
          <a:p>
            <a:pPr lvl="1"/>
            <a:r>
              <a:rPr lang="en-US" dirty="0"/>
              <a:t>in reference to a true dynamic object</a:t>
            </a:r>
          </a:p>
          <a:p>
            <a:pPr lvl="1"/>
            <a:r>
              <a:rPr lang="en-US" dirty="0"/>
              <a:t>in reference to a static-typed object that will be wrapped with a true dynamic </a:t>
            </a:r>
            <a:r>
              <a:rPr lang="en-US" dirty="0" smtClean="0"/>
              <a:t>object</a:t>
            </a:r>
          </a:p>
          <a:p>
            <a:pPr lvl="1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49045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Massive Dynamic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A dynamic reference may point to objects of any type, except for pointers.</a:t>
            </a:r>
          </a:p>
          <a:p>
            <a:r>
              <a:rPr lang="en-US" dirty="0" smtClean="0"/>
              <a:t>Dynamic objects are viewed by the compiler as objects of type </a:t>
            </a:r>
            <a:r>
              <a:rPr lang="en-US" b="1" dirty="0" smtClean="0"/>
              <a:t>Object.</a:t>
            </a:r>
            <a:endParaRPr lang="en-US" dirty="0" smtClean="0"/>
          </a:p>
          <a:p>
            <a:r>
              <a:rPr lang="en-US" dirty="0" smtClean="0"/>
              <a:t>If an object member’s type is dynamic, the compiler annotates the member with a </a:t>
            </a:r>
            <a:r>
              <a:rPr lang="en-US" b="1" dirty="0" err="1" smtClean="0"/>
              <a:t>DynamicAttribute</a:t>
            </a:r>
            <a:r>
              <a:rPr lang="en-US" dirty="0" smtClean="0"/>
              <a:t> and converts the return type to </a:t>
            </a:r>
            <a:r>
              <a:rPr lang="en-US" b="1" dirty="0" smtClean="0"/>
              <a:t>Object.</a:t>
            </a:r>
            <a:endParaRPr lang="en-US" b="1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200400"/>
            <a:ext cx="4657725" cy="742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4038600"/>
            <a:ext cx="6153150" cy="95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Straight Arrow Connector 3"/>
          <p:cNvCxnSpPr/>
          <p:nvPr/>
        </p:nvCxnSpPr>
        <p:spPr>
          <a:xfrm>
            <a:off x="1676400" y="4191000"/>
            <a:ext cx="838200" cy="322712"/>
          </a:xfrm>
          <a:prstGeom prst="straightConnector1">
            <a:avLst/>
          </a:prstGeom>
          <a:ln w="3175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9107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Massive Dynamic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Expressions that use dynamic objects typically yield dynamic results.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Some member methods on objects may </a:t>
            </a:r>
            <a:r>
              <a:rPr lang="en-US" b="1" i="1" dirty="0" smtClean="0"/>
              <a:t>not</a:t>
            </a:r>
            <a:r>
              <a:rPr lang="en-US" dirty="0" smtClean="0"/>
              <a:t> be called dynamically:</a:t>
            </a:r>
          </a:p>
          <a:p>
            <a:pPr lvl="1"/>
            <a:r>
              <a:rPr lang="en-US" dirty="0" smtClean="0"/>
              <a:t>extension methods</a:t>
            </a:r>
          </a:p>
          <a:p>
            <a:pPr lvl="1"/>
            <a:r>
              <a:rPr lang="en-US" dirty="0" smtClean="0"/>
              <a:t>interface members</a:t>
            </a:r>
          </a:p>
          <a:p>
            <a:pPr lvl="1"/>
            <a:r>
              <a:rPr lang="en-US" dirty="0" smtClean="0"/>
              <a:t>base members hidden by a subclass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This is because the dynamic method resolution process only knows two things:</a:t>
            </a:r>
          </a:p>
          <a:p>
            <a:pPr lvl="1"/>
            <a:r>
              <a:rPr lang="en-US" dirty="0" smtClean="0"/>
              <a:t>the name of the method to call</a:t>
            </a:r>
          </a:p>
          <a:p>
            <a:pPr lvl="1"/>
            <a:r>
              <a:rPr lang="en-US" dirty="0" smtClean="0"/>
              <a:t>an object on which to call the method</a:t>
            </a:r>
          </a:p>
        </p:txBody>
      </p:sp>
    </p:spTree>
    <p:extLst>
      <p:ext uri="{BB962C8B-B14F-4D97-AF65-F5344CB8AC3E}">
        <p14:creationId xmlns:p14="http://schemas.microsoft.com/office/powerpoint/2010/main" val="1608391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Massive Dynamic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Methods that have static-</a:t>
            </a:r>
            <a:br>
              <a:rPr lang="en-US" dirty="0" smtClean="0"/>
            </a:br>
            <a:r>
              <a:rPr lang="en-US" dirty="0" smtClean="0"/>
              <a:t>typed parameters may </a:t>
            </a:r>
            <a:br>
              <a:rPr lang="en-US" dirty="0" smtClean="0"/>
            </a:br>
            <a:r>
              <a:rPr lang="en-US" dirty="0" smtClean="0"/>
              <a:t>receive dynamic values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Run-time method resolution </a:t>
            </a:r>
            <a:br>
              <a:rPr lang="en-US" dirty="0" smtClean="0"/>
            </a:br>
            <a:r>
              <a:rPr lang="en-US" dirty="0" smtClean="0"/>
              <a:t>will determine if a method </a:t>
            </a:r>
            <a:br>
              <a:rPr lang="en-US" dirty="0" smtClean="0"/>
            </a:br>
            <a:r>
              <a:rPr lang="en-US" dirty="0" smtClean="0"/>
              <a:t>overload is invoked or </a:t>
            </a:r>
            <a:br>
              <a:rPr lang="en-US" dirty="0" smtClean="0"/>
            </a:br>
            <a:r>
              <a:rPr lang="en-US" dirty="0" smtClean="0"/>
              <a:t>not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Casting an argument to </a:t>
            </a:r>
            <a:br>
              <a:rPr lang="en-US" dirty="0" smtClean="0"/>
            </a:br>
            <a:r>
              <a:rPr lang="en-US" dirty="0" smtClean="0"/>
              <a:t>dynamic forces method</a:t>
            </a:r>
            <a:br>
              <a:rPr lang="en-US" dirty="0" smtClean="0"/>
            </a:br>
            <a:r>
              <a:rPr lang="en-US" dirty="0" smtClean="0"/>
              <a:t>resolution to be delayed until</a:t>
            </a:r>
            <a:br>
              <a:rPr lang="en-US" dirty="0" smtClean="0"/>
            </a:br>
            <a:r>
              <a:rPr lang="en-US" dirty="0" smtClean="0"/>
              <a:t>run-time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1123025"/>
            <a:ext cx="4953000" cy="40439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92822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 SITES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Call sites are locations in code where late binding will occur.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When the CLR encounters a dynamic operation, it emits an instance of </a:t>
            </a:r>
            <a:r>
              <a:rPr lang="en-US" b="1" dirty="0" err="1" smtClean="0"/>
              <a:t>CallSite</a:t>
            </a:r>
            <a:r>
              <a:rPr lang="en-US" b="1" dirty="0" smtClean="0"/>
              <a:t>&lt;T&gt;.</a:t>
            </a:r>
            <a:br>
              <a:rPr lang="en-US" b="1" dirty="0" smtClean="0"/>
            </a:br>
            <a:endParaRPr lang="en-US" b="1" dirty="0" smtClean="0"/>
          </a:p>
          <a:p>
            <a:r>
              <a:rPr lang="en-US" dirty="0" smtClean="0"/>
              <a:t>Each </a:t>
            </a:r>
            <a:r>
              <a:rPr lang="en-US" dirty="0" err="1" smtClean="0"/>
              <a:t>CallSite</a:t>
            </a:r>
            <a:r>
              <a:rPr lang="en-US" dirty="0" smtClean="0"/>
              <a:t> uses a </a:t>
            </a:r>
            <a:r>
              <a:rPr lang="en-US" b="1" dirty="0" smtClean="0"/>
              <a:t>binder</a:t>
            </a:r>
            <a:r>
              <a:rPr lang="en-US" dirty="0" smtClean="0"/>
              <a:t> object to handle the specific dynamic operation.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9125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 SITES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There are twelve common actions that the DLR defines as common to all languages.  Together, these twelve actions for the </a:t>
            </a:r>
            <a:r>
              <a:rPr lang="en-US" b="1" dirty="0" smtClean="0"/>
              <a:t>Common Type System</a:t>
            </a:r>
            <a:r>
              <a:rPr lang="en-US" dirty="0" smtClean="0"/>
              <a:t> or </a:t>
            </a:r>
            <a:r>
              <a:rPr lang="en-US" b="1" dirty="0" smtClean="0"/>
              <a:t>CTS.</a:t>
            </a:r>
            <a:endParaRPr lang="en-US" dirty="0"/>
          </a:p>
          <a:p>
            <a:r>
              <a:rPr lang="en-US" dirty="0" smtClean="0"/>
              <a:t>There is a binder that inherits from </a:t>
            </a:r>
            <a:r>
              <a:rPr lang="en-US" dirty="0" err="1" smtClean="0"/>
              <a:t>CallSiteBinder</a:t>
            </a:r>
            <a:r>
              <a:rPr lang="en-US" dirty="0" smtClean="0"/>
              <a:t> for each of the twelve actions.</a:t>
            </a:r>
          </a:p>
          <a:p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2738" y="2971800"/>
            <a:ext cx="3438525" cy="2314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76568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 SITES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828371566"/>
              </p:ext>
            </p:extLst>
          </p:nvPr>
        </p:nvGraphicFramePr>
        <p:xfrm>
          <a:off x="609600" y="1600200"/>
          <a:ext cx="7924800" cy="44500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28800"/>
                <a:gridCol w="6096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GetMember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Object property</a:t>
                      </a:r>
                      <a:r>
                        <a:rPr lang="en-US" baseline="0" dirty="0" smtClean="0"/>
                        <a:t> access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SetMember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Object property</a:t>
                      </a:r>
                      <a:r>
                        <a:rPr lang="en-US" baseline="0" dirty="0" smtClean="0"/>
                        <a:t> access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DeleteMember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Removes object property (no equiv. in C#)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Invoke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Late-bound call to an entity such as a delegate or</a:t>
                      </a:r>
                      <a:r>
                        <a:rPr lang="en-US" baseline="0" dirty="0" smtClean="0"/>
                        <a:t> function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BinaryOperation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Operation on two operands</a:t>
                      </a:r>
                      <a:r>
                        <a:rPr lang="en-US" baseline="0" dirty="0" smtClean="0"/>
                        <a:t> (add, sub, etc.)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UnaryOperation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Operation on single operand (!, ++, etc.)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GetIndex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Collection index access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SetIndex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Collection</a:t>
                      </a:r>
                      <a:r>
                        <a:rPr lang="en-US" baseline="0" dirty="0" smtClean="0"/>
                        <a:t> index access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DeleteIndex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Removes an element</a:t>
                      </a:r>
                      <a:r>
                        <a:rPr lang="en-US" baseline="0" dirty="0" smtClean="0"/>
                        <a:t> and index in a collection (no C# equiv.)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CreateInstance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Late-bound instance creation (“new” keyword is</a:t>
                      </a:r>
                      <a:r>
                        <a:rPr lang="en-US" baseline="0" dirty="0" smtClean="0"/>
                        <a:t> only compile-time)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Convert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Late-bound</a:t>
                      </a:r>
                      <a:r>
                        <a:rPr lang="en-US" baseline="0" dirty="0" smtClean="0"/>
                        <a:t> casting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6114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 SITES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The “Target” property on a </a:t>
            </a:r>
            <a:r>
              <a:rPr lang="en-US" dirty="0" err="1" smtClean="0"/>
              <a:t>CallSite</a:t>
            </a:r>
            <a:r>
              <a:rPr lang="en-US" dirty="0" smtClean="0"/>
              <a:t> instance is a delegate that will be executed at run-time. The delegate accepts several parameters:</a:t>
            </a:r>
          </a:p>
          <a:p>
            <a:pPr lvl="1"/>
            <a:r>
              <a:rPr lang="en-US" dirty="0" smtClean="0"/>
              <a:t>the </a:t>
            </a:r>
            <a:r>
              <a:rPr lang="en-US" dirty="0" err="1" smtClean="0"/>
              <a:t>CallSite</a:t>
            </a:r>
            <a:r>
              <a:rPr lang="en-US" dirty="0" smtClean="0"/>
              <a:t>&lt;T&gt; instance (required first parameter)</a:t>
            </a:r>
          </a:p>
          <a:p>
            <a:pPr lvl="1"/>
            <a:r>
              <a:rPr lang="en-US" dirty="0" smtClean="0"/>
              <a:t>input arguments (e.g., in the case of a binary operation, there would be two operands)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The target delegate must also declare a return type.</a:t>
            </a:r>
          </a:p>
          <a:p>
            <a:pPr lvl="1"/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3487" y="4200525"/>
            <a:ext cx="6677025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99587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 SITES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CallSiteBinder.Bind</a:t>
            </a:r>
            <a:r>
              <a:rPr lang="en-US" dirty="0" smtClean="0"/>
              <a:t>() method is invoked to perform the binding operation.  It takes several key arguments:</a:t>
            </a:r>
          </a:p>
          <a:p>
            <a:pPr lvl="1"/>
            <a:r>
              <a:rPr lang="en-US" dirty="0" smtClean="0"/>
              <a:t>an array of input values</a:t>
            </a:r>
          </a:p>
          <a:p>
            <a:pPr lvl="1"/>
            <a:r>
              <a:rPr lang="en-US" dirty="0" smtClean="0"/>
              <a:t>a collection of </a:t>
            </a:r>
            <a:r>
              <a:rPr lang="en-US" dirty="0" err="1" smtClean="0"/>
              <a:t>ParameterExpression</a:t>
            </a:r>
            <a:r>
              <a:rPr lang="en-US" dirty="0" smtClean="0"/>
              <a:t> objects which represent the meta-data (such as the Types) of each input value</a:t>
            </a:r>
          </a:p>
          <a:p>
            <a:pPr lvl="1"/>
            <a:r>
              <a:rPr lang="en-US" dirty="0" smtClean="0"/>
              <a:t>a </a:t>
            </a:r>
            <a:r>
              <a:rPr lang="en-US" dirty="0" err="1" smtClean="0"/>
              <a:t>LabelTarget</a:t>
            </a:r>
            <a:r>
              <a:rPr lang="en-US" dirty="0" smtClean="0"/>
              <a:t> instance which represents a “return point” in code where the dynamic evaluation started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CallSiteBinders</a:t>
            </a:r>
            <a:r>
              <a:rPr lang="en-US" dirty="0" smtClean="0"/>
              <a:t> generate DLR expressions that represent the result of the binding process.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575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6888" y="838200"/>
            <a:ext cx="5610225" cy="503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43832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533400"/>
            <a:ext cx="1574299" cy="1574299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sp>
        <p:nvSpPr>
          <p:cNvPr id="3" name="TextBox 2"/>
          <p:cNvSpPr txBox="1"/>
          <p:nvPr/>
        </p:nvSpPr>
        <p:spPr>
          <a:xfrm>
            <a:off x="2743200" y="762000"/>
            <a:ext cx="5486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Google Group</a:t>
            </a:r>
          </a:p>
          <a:p>
            <a:endParaRPr lang="en-US" sz="3600" dirty="0"/>
          </a:p>
          <a:p>
            <a:r>
              <a:rPr lang="en-US" sz="3600" dirty="0" smtClean="0"/>
              <a:t>http://group.stlalt.net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916433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 SITES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err="1" smtClean="0"/>
              <a:t>CallSites</a:t>
            </a:r>
            <a:r>
              <a:rPr lang="en-US" dirty="0" smtClean="0"/>
              <a:t> cache the result of a binding process.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There are three levels of binding cache:</a:t>
            </a:r>
          </a:p>
          <a:p>
            <a:pPr lvl="1"/>
            <a:r>
              <a:rPr lang="en-US" dirty="0" smtClean="0"/>
              <a:t>L0 – the target delegate’s cache</a:t>
            </a:r>
          </a:p>
          <a:p>
            <a:pPr lvl="1"/>
            <a:r>
              <a:rPr lang="en-US" dirty="0" smtClean="0"/>
              <a:t>L1 – the </a:t>
            </a:r>
            <a:r>
              <a:rPr lang="en-US" dirty="0" err="1" smtClean="0"/>
              <a:t>CallSite’s</a:t>
            </a:r>
            <a:r>
              <a:rPr lang="en-US" dirty="0" smtClean="0"/>
              <a:t> cache</a:t>
            </a:r>
          </a:p>
          <a:p>
            <a:pPr lvl="1"/>
            <a:r>
              <a:rPr lang="en-US" dirty="0" smtClean="0"/>
              <a:t>L2 – the </a:t>
            </a:r>
            <a:r>
              <a:rPr lang="en-US" dirty="0" err="1" smtClean="0"/>
              <a:t>CallSiteBinder’s</a:t>
            </a:r>
            <a:r>
              <a:rPr lang="en-US" dirty="0" smtClean="0"/>
              <a:t> cache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CallSites</a:t>
            </a:r>
            <a:r>
              <a:rPr lang="en-US" dirty="0" smtClean="0"/>
              <a:t> do not share cache, but if they share a binder, the binder’s cache is effectively shared.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523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DLR Expressions:</a:t>
            </a:r>
          </a:p>
          <a:p>
            <a:pPr lvl="1"/>
            <a:r>
              <a:rPr lang="en-US" dirty="0" smtClean="0"/>
              <a:t>are a superset of LINQ expressions</a:t>
            </a:r>
          </a:p>
          <a:p>
            <a:pPr lvl="1"/>
            <a:r>
              <a:rPr lang="en-US" dirty="0" smtClean="0"/>
              <a:t>represent operations in code, in an abstract format (“code as data”)</a:t>
            </a:r>
          </a:p>
          <a:p>
            <a:pPr lvl="1"/>
            <a:r>
              <a:rPr lang="en-US" dirty="0" smtClean="0"/>
              <a:t>can be mapped to other language syntaxes (Ruby, Python)</a:t>
            </a:r>
          </a:p>
          <a:p>
            <a:pPr lvl="1"/>
            <a:r>
              <a:rPr lang="en-US" dirty="0" smtClean="0"/>
              <a:t>generate concrete language syntaxes when serialized</a:t>
            </a:r>
          </a:p>
          <a:p>
            <a:pPr lvl="1"/>
            <a:r>
              <a:rPr lang="en-US" dirty="0" smtClean="0"/>
              <a:t>always return a value (there are no statements)</a:t>
            </a:r>
          </a:p>
          <a:p>
            <a:pPr lvl="1"/>
            <a:r>
              <a:rPr lang="en-US" dirty="0" smtClean="0"/>
              <a:t>all derive from </a:t>
            </a:r>
            <a:r>
              <a:rPr lang="en-US" dirty="0" err="1" smtClean="0"/>
              <a:t>System.Linq.Expressions.Expression</a:t>
            </a:r>
            <a:endParaRPr lang="en-US" dirty="0" smtClean="0"/>
          </a:p>
          <a:p>
            <a:pPr lvl="1"/>
            <a:r>
              <a:rPr lang="en-US" dirty="0" smtClean="0"/>
              <a:t>are used by </a:t>
            </a:r>
            <a:r>
              <a:rPr lang="en-US" dirty="0" err="1" smtClean="0"/>
              <a:t>CallSiteBinder</a:t>
            </a:r>
            <a:r>
              <a:rPr lang="en-US" dirty="0" smtClean="0"/>
              <a:t> and </a:t>
            </a:r>
            <a:r>
              <a:rPr lang="en-US" dirty="0" err="1" smtClean="0"/>
              <a:t>DynamicMetaObject</a:t>
            </a:r>
            <a:r>
              <a:rPr lang="en-US" dirty="0" smtClean="0"/>
              <a:t> instances to expression the syntax flow of binding operations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806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95325" y="2690336"/>
            <a:ext cx="3352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/>
              <a:t>NodeType</a:t>
            </a:r>
            <a:r>
              <a:rPr lang="en-US" dirty="0" smtClean="0"/>
              <a:t> – the type of the operation being performed (e.g., Addition, Division, Convert, New, etc.)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Type – the .NET type that the expression will yield if executed</a:t>
            </a:r>
            <a:endParaRPr lang="en-US" dirty="0"/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838199"/>
            <a:ext cx="280035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838198"/>
            <a:ext cx="3333750" cy="418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67408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The Expression base class has many helper methods to create instances of particular expression objects:</a:t>
            </a:r>
          </a:p>
          <a:p>
            <a:pPr lvl="1"/>
            <a:r>
              <a:rPr lang="en-US" dirty="0" err="1" smtClean="0"/>
              <a:t>Expression.IfThen</a:t>
            </a:r>
            <a:r>
              <a:rPr lang="en-US" dirty="0" smtClean="0"/>
              <a:t>()</a:t>
            </a:r>
          </a:p>
          <a:p>
            <a:pPr lvl="1"/>
            <a:r>
              <a:rPr lang="en-US" dirty="0" err="1" smtClean="0"/>
              <a:t>Expression.IfThenElse</a:t>
            </a:r>
            <a:r>
              <a:rPr lang="en-US" dirty="0" smtClean="0"/>
              <a:t>()</a:t>
            </a:r>
          </a:p>
          <a:p>
            <a:pPr lvl="1"/>
            <a:r>
              <a:rPr lang="en-US" dirty="0" err="1" smtClean="0"/>
              <a:t>Expression.Add</a:t>
            </a:r>
            <a:r>
              <a:rPr lang="en-US" dirty="0" smtClean="0"/>
              <a:t>()</a:t>
            </a:r>
          </a:p>
          <a:p>
            <a:pPr lvl="1"/>
            <a:r>
              <a:rPr lang="en-US" dirty="0" err="1" smtClean="0"/>
              <a:t>Expression.Subtract</a:t>
            </a:r>
            <a:r>
              <a:rPr lang="en-US" dirty="0" smtClean="0"/>
              <a:t>()</a:t>
            </a:r>
          </a:p>
          <a:p>
            <a:pPr lvl="1"/>
            <a:r>
              <a:rPr lang="en-US" dirty="0" err="1" smtClean="0"/>
              <a:t>Expression.Switch</a:t>
            </a:r>
            <a:r>
              <a:rPr lang="en-US" dirty="0" smtClean="0"/>
              <a:t>()</a:t>
            </a:r>
          </a:p>
          <a:p>
            <a:pPr lvl="1"/>
            <a:r>
              <a:rPr lang="en-US" dirty="0" err="1" smtClean="0"/>
              <a:t>Expression.ArrayAccess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etc.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942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Custom expression classes may be created to describe operations at a higher (more coarse) level of abstraction that DLR expression types.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Reduction is the process of breaking down higher level expressions into lower-level, DLR defined expressions.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The  </a:t>
            </a:r>
            <a:r>
              <a:rPr lang="en-US" dirty="0" err="1" smtClean="0"/>
              <a:t>Expression.CanReduce</a:t>
            </a:r>
            <a:r>
              <a:rPr lang="en-US" dirty="0" smtClean="0"/>
              <a:t> and </a:t>
            </a:r>
            <a:r>
              <a:rPr lang="en-US" dirty="0" err="1" smtClean="0"/>
              <a:t>Expression.Reduce</a:t>
            </a:r>
            <a:r>
              <a:rPr lang="en-US" dirty="0" smtClean="0"/>
              <a:t>() members are used for this purpose.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Custom expressions must override the </a:t>
            </a:r>
            <a:r>
              <a:rPr lang="en-US" dirty="0" err="1" smtClean="0"/>
              <a:t>NodeType</a:t>
            </a:r>
            <a:r>
              <a:rPr lang="en-US" dirty="0" smtClean="0"/>
              <a:t> property and return </a:t>
            </a:r>
            <a:r>
              <a:rPr lang="en-US" dirty="0" err="1" smtClean="0"/>
              <a:t>ExpressionType.Extension</a:t>
            </a:r>
            <a:r>
              <a:rPr lang="en-US" dirty="0" smtClean="0"/>
              <a:t>, which indicates to binders that it is a non-DLR defined expression.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453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Dynamic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Dynamic objects are objects that know how to perform their own late binding.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Dynamic objects must implement </a:t>
            </a:r>
            <a:r>
              <a:rPr lang="en-US" b="1" dirty="0" err="1" smtClean="0"/>
              <a:t>IDynamicMetaObjectProvider</a:t>
            </a:r>
            <a:r>
              <a:rPr lang="en-US" dirty="0" smtClean="0"/>
              <a:t>, and optionally, may simply inherit from </a:t>
            </a:r>
            <a:r>
              <a:rPr lang="en-US" b="1" dirty="0" err="1" smtClean="0"/>
              <a:t>DynamicObject</a:t>
            </a:r>
            <a:r>
              <a:rPr lang="en-US" dirty="0" smtClean="0"/>
              <a:t>.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Each dynamic object is associated with a </a:t>
            </a:r>
            <a:r>
              <a:rPr lang="en-US" b="1" dirty="0" err="1" smtClean="0"/>
              <a:t>DynamicMetaObject</a:t>
            </a:r>
            <a:r>
              <a:rPr lang="en-US" dirty="0" smtClean="0"/>
              <a:t> instance, which provides the actual binding functionality for the dynamic object instance.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If Bind…() methods are not implemented in the </a:t>
            </a:r>
            <a:r>
              <a:rPr lang="en-US" dirty="0" err="1" smtClean="0"/>
              <a:t>DynamicMetaObject</a:t>
            </a:r>
            <a:r>
              <a:rPr lang="en-US" dirty="0" smtClean="0"/>
              <a:t>, the binder fallback implementations are used for each given operation.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15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Dynamic Objects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875" y="2609850"/>
            <a:ext cx="5810250" cy="163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54083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Dynamic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If a dynamic object inherits from the </a:t>
            </a:r>
            <a:r>
              <a:rPr lang="en-US" b="1" dirty="0" err="1" smtClean="0"/>
              <a:t>DynamicObject</a:t>
            </a:r>
            <a:r>
              <a:rPr lang="en-US" dirty="0" smtClean="0"/>
              <a:t> base class, it inherits members that correspond to each binding operation, but that do not leverage expression trees – simple C# code may be used.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If the dynamic object instance inherits from </a:t>
            </a:r>
            <a:r>
              <a:rPr lang="en-US" b="1" dirty="0" err="1" smtClean="0"/>
              <a:t>DynamicObject</a:t>
            </a:r>
            <a:r>
              <a:rPr lang="en-US" dirty="0" smtClean="0"/>
              <a:t> and does </a:t>
            </a:r>
            <a:r>
              <a:rPr lang="en-US" i="1" dirty="0" smtClean="0"/>
              <a:t>not</a:t>
            </a:r>
            <a:r>
              <a:rPr lang="en-US" dirty="0" smtClean="0"/>
              <a:t> implement one of the Try…() methods, the default binder fallback implementations are used for each given operation.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120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Dynamic Objects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8913" y="2071688"/>
            <a:ext cx="3686175" cy="2714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15253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Expando</a:t>
            </a:r>
            <a:r>
              <a:rPr lang="en-US" dirty="0" smtClean="0"/>
              <a:t>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ExpandoObject</a:t>
            </a:r>
            <a:r>
              <a:rPr lang="en-US" dirty="0" smtClean="0"/>
              <a:t> class is a special dynamic object that implements:</a:t>
            </a:r>
          </a:p>
          <a:p>
            <a:pPr lvl="1"/>
            <a:r>
              <a:rPr lang="en-US" dirty="0" err="1" smtClean="0"/>
              <a:t>IDynamicMetaObjectProvider</a:t>
            </a:r>
            <a:endParaRPr lang="en-US" dirty="0" smtClean="0"/>
          </a:p>
          <a:p>
            <a:pPr lvl="1"/>
            <a:r>
              <a:rPr lang="en-US" dirty="0" err="1" smtClean="0"/>
              <a:t>IDictionary</a:t>
            </a:r>
            <a:r>
              <a:rPr lang="en-US" dirty="0" smtClean="0"/>
              <a:t>&lt;String, Object&gt;</a:t>
            </a:r>
          </a:p>
          <a:p>
            <a:r>
              <a:rPr lang="en-US" dirty="0" smtClean="0"/>
              <a:t>Under the hood, property get/set operations are performed against the dictionary.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5025" y="3429000"/>
            <a:ext cx="4933950" cy="174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03138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DYNAMIC LANGUAGE RUNTIME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181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 </a:t>
            </a:r>
            <a:r>
              <a:rPr lang="en-US" dirty="0" err="1" smtClean="0"/>
              <a:t>Interop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DLR expressions, the DLR Common Type System, and the DLR hosting API make it possible for different languages to interoperate at runtime.</a:t>
            </a:r>
          </a:p>
          <a:p>
            <a:r>
              <a:rPr lang="en-US" dirty="0" smtClean="0"/>
              <a:t>Current DLR language implementations:</a:t>
            </a:r>
          </a:p>
          <a:p>
            <a:pPr lvl="1"/>
            <a:r>
              <a:rPr lang="en-US" dirty="0" err="1" smtClean="0"/>
              <a:t>IronRuby</a:t>
            </a:r>
            <a:r>
              <a:rPr lang="en-US" dirty="0" smtClean="0"/>
              <a:t> -- </a:t>
            </a:r>
            <a:r>
              <a:rPr lang="en-US" dirty="0">
                <a:hlinkClick r:id="rId2"/>
              </a:rPr>
              <a:t>http://www.ironruby.net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lvl="1"/>
            <a:r>
              <a:rPr lang="en-US" dirty="0" err="1" smtClean="0"/>
              <a:t>IronPython</a:t>
            </a:r>
            <a:r>
              <a:rPr lang="en-US" dirty="0" smtClean="0"/>
              <a:t> -- </a:t>
            </a:r>
            <a:r>
              <a:rPr lang="en-US" dirty="0">
                <a:hlinkClick r:id="rId3"/>
              </a:rPr>
              <a:t>http://ironpython.codeplex.com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pPr lvl="1"/>
            <a:r>
              <a:rPr lang="en-US" dirty="0" err="1" smtClean="0"/>
              <a:t>IronJS</a:t>
            </a:r>
            <a:r>
              <a:rPr lang="en-US" dirty="0" smtClean="0"/>
              <a:t> -- </a:t>
            </a: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github.com/fholm/IronJS</a:t>
            </a:r>
            <a:endParaRPr lang="en-US" dirty="0" smtClean="0"/>
          </a:p>
          <a:p>
            <a:r>
              <a:rPr lang="en-US" dirty="0" smtClean="0"/>
              <a:t>Iron* language references can be installed with </a:t>
            </a:r>
            <a:r>
              <a:rPr lang="en-US" dirty="0" err="1" smtClean="0"/>
              <a:t>NuGet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3948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 </a:t>
            </a:r>
            <a:r>
              <a:rPr lang="en-US" dirty="0" err="1" smtClean="0"/>
              <a:t>Interop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Objects from one language can be passed to other languages, and will be dealt with according to the rules of those languages.</a:t>
            </a:r>
          </a:p>
          <a:p>
            <a:r>
              <a:rPr lang="en-US" dirty="0" smtClean="0"/>
              <a:t>Each language defines its own binders.</a:t>
            </a:r>
          </a:p>
          <a:p>
            <a:r>
              <a:rPr lang="en-US" dirty="0" smtClean="0"/>
              <a:t>The DLR uses </a:t>
            </a:r>
            <a:r>
              <a:rPr lang="en-US" dirty="0" err="1" smtClean="0"/>
              <a:t>ScriptRuntimes</a:t>
            </a:r>
            <a:r>
              <a:rPr lang="en-US" dirty="0" smtClean="0"/>
              <a:t> to host script engines, which allows access to classes, functions, and variables in DLR based languages.</a:t>
            </a:r>
          </a:p>
        </p:txBody>
      </p:sp>
    </p:spTree>
    <p:extLst>
      <p:ext uri="{BB962C8B-B14F-4D97-AF65-F5344CB8AC3E}">
        <p14:creationId xmlns:p14="http://schemas.microsoft.com/office/powerpoint/2010/main" val="388365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DLR on </a:t>
            </a:r>
            <a:r>
              <a:rPr lang="en-US" dirty="0" err="1" smtClean="0"/>
              <a:t>CodePlex</a:t>
            </a:r>
            <a:r>
              <a:rPr lang="en-US" dirty="0"/>
              <a:t> </a:t>
            </a:r>
            <a:r>
              <a:rPr lang="en-US" dirty="0" smtClean="0"/>
              <a:t>-- </a:t>
            </a:r>
            <a:r>
              <a:rPr lang="en-US" dirty="0">
                <a:hlinkClick r:id="rId2"/>
              </a:rPr>
              <a:t>http://dlr.codeplex.com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lvl="1"/>
            <a:r>
              <a:rPr lang="en-US" dirty="0" smtClean="0"/>
              <a:t>DLR specs -- </a:t>
            </a:r>
            <a:r>
              <a:rPr lang="en-US" dirty="0">
                <a:hlinkClick r:id="rId3"/>
              </a:rPr>
              <a:t>http://dlr.codeplex.com/wikipage?title=Docs%20and%20specs</a:t>
            </a:r>
            <a:endParaRPr lang="en-US" dirty="0" smtClean="0"/>
          </a:p>
          <a:p>
            <a:r>
              <a:rPr lang="en-US" dirty="0" err="1" smtClean="0"/>
              <a:t>IronPython</a:t>
            </a:r>
            <a:r>
              <a:rPr lang="en-US" dirty="0" smtClean="0"/>
              <a:t> -- </a:t>
            </a:r>
            <a:r>
              <a:rPr lang="en-US" dirty="0">
                <a:hlinkClick r:id="rId4"/>
              </a:rPr>
              <a:t>http://ironpython.codeplex.com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r>
              <a:rPr lang="en-US" dirty="0" err="1" smtClean="0"/>
              <a:t>IronRuby</a:t>
            </a:r>
            <a:r>
              <a:rPr lang="en-US" dirty="0" smtClean="0"/>
              <a:t> -- </a:t>
            </a:r>
            <a:r>
              <a:rPr lang="en-US" dirty="0">
                <a:hlinkClick r:id="rId5"/>
              </a:rPr>
              <a:t>http://www.ironruby.net/</a:t>
            </a:r>
            <a:endParaRPr lang="en-US" dirty="0" smtClean="0"/>
          </a:p>
          <a:p>
            <a:r>
              <a:rPr lang="en-US" dirty="0" smtClean="0"/>
              <a:t>Pro DLR in .NET 4 by </a:t>
            </a:r>
            <a:r>
              <a:rPr lang="en-US" dirty="0" err="1" smtClean="0"/>
              <a:t>Chaur</a:t>
            </a:r>
            <a:r>
              <a:rPr lang="en-US" dirty="0" smtClean="0"/>
              <a:t> Wu (</a:t>
            </a:r>
            <a:r>
              <a:rPr lang="en-US" dirty="0" err="1" smtClean="0"/>
              <a:t>Apress</a:t>
            </a:r>
            <a:r>
              <a:rPr lang="en-US" dirty="0" smtClean="0"/>
              <a:t>)</a:t>
            </a:r>
          </a:p>
          <a:p>
            <a:r>
              <a:rPr lang="en-US" dirty="0" smtClean="0"/>
              <a:t>C# 4.0 in a Nutshell by Joseph and Ben </a:t>
            </a:r>
            <a:r>
              <a:rPr lang="en-US" dirty="0" err="1" smtClean="0"/>
              <a:t>Albahari</a:t>
            </a:r>
            <a:r>
              <a:rPr lang="en-US" dirty="0" smtClean="0"/>
              <a:t> (O’Reilly)</a:t>
            </a:r>
          </a:p>
          <a:p>
            <a:endParaRPr lang="en-US" dirty="0" smtClean="0"/>
          </a:p>
        </p:txBody>
      </p:sp>
      <p:pic>
        <p:nvPicPr>
          <p:cNvPr id="1028" name="Picture 4" descr="http://www.apress.com/media/catalog/product/cache/9/small_image/80x/040ec09b1e35df139433887a97daa66f/A/9/A9781430230663-small_7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4295776"/>
            <a:ext cx="762000" cy="100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# 4.0 in a Nutshell, 4.0 4th Edition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4191000"/>
            <a:ext cx="809625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1399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“Dynamic in a Static World” by </a:t>
            </a:r>
            <a:r>
              <a:rPr lang="en-US" dirty="0" err="1" smtClean="0"/>
              <a:t>Hadi</a:t>
            </a:r>
            <a:r>
              <a:rPr lang="en-US" dirty="0"/>
              <a:t> Hariri -- 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ndc2011.macsimum.no/SAL7/Onsdag/1620-1720.wmv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“</a:t>
            </a:r>
            <a:r>
              <a:rPr lang="en-US" dirty="0" err="1" smtClean="0"/>
              <a:t>IronRuby</a:t>
            </a:r>
            <a:r>
              <a:rPr lang="en-US" dirty="0" smtClean="0"/>
              <a:t> FTW!!!” by </a:t>
            </a:r>
            <a:r>
              <a:rPr lang="en-US" dirty="0"/>
              <a:t>Shay Friedman </a:t>
            </a:r>
            <a:r>
              <a:rPr lang="en-US" dirty="0" smtClean="0"/>
              <a:t>-- </a:t>
            </a:r>
            <a:br>
              <a:rPr lang="en-US" dirty="0" smtClean="0"/>
            </a:b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ndc2011.macsimum.no/SAL1/Torsdag/0900-1000.wmv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01236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DLR?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DLR is a </a:t>
            </a:r>
            <a:r>
              <a:rPr lang="en-US" b="1" dirty="0" smtClean="0"/>
              <a:t>library</a:t>
            </a:r>
            <a:r>
              <a:rPr lang="en-US" dirty="0" smtClean="0"/>
              <a:t> that depends on the CLR.</a:t>
            </a:r>
          </a:p>
          <a:p>
            <a:r>
              <a:rPr lang="en-US" dirty="0" smtClean="0"/>
              <a:t>It provides a common interface for dynamic language implementations.</a:t>
            </a:r>
          </a:p>
          <a:p>
            <a:r>
              <a:rPr lang="en-US" dirty="0" smtClean="0"/>
              <a:t>It resolves language bindings at run-time.</a:t>
            </a:r>
          </a:p>
          <a:p>
            <a:r>
              <a:rPr lang="en-US" dirty="0" smtClean="0"/>
              <a:t>It compiles dynamic code into IL on the fly, which is then passed to the CLR for execution.</a:t>
            </a:r>
          </a:p>
        </p:txBody>
      </p:sp>
    </p:spTree>
    <p:extLst>
      <p:ext uri="{BB962C8B-B14F-4D97-AF65-F5344CB8AC3E}">
        <p14:creationId xmlns:p14="http://schemas.microsoft.com/office/powerpoint/2010/main" val="2324250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DLR?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Components:</a:t>
            </a:r>
          </a:p>
          <a:p>
            <a:pPr lvl="1"/>
            <a:r>
              <a:rPr lang="en-US" b="1" dirty="0"/>
              <a:t>Expressions</a:t>
            </a:r>
          </a:p>
          <a:p>
            <a:pPr lvl="1"/>
            <a:r>
              <a:rPr lang="en-US" b="1" dirty="0"/>
              <a:t>Call site caching</a:t>
            </a:r>
          </a:p>
          <a:p>
            <a:pPr lvl="1"/>
            <a:r>
              <a:rPr lang="en-US" b="1" dirty="0"/>
              <a:t>Interoperability binders</a:t>
            </a:r>
          </a:p>
          <a:p>
            <a:pPr lvl="1"/>
            <a:r>
              <a:rPr lang="en-US" b="1" dirty="0"/>
              <a:t>Dynamic objects</a:t>
            </a:r>
          </a:p>
          <a:p>
            <a:pPr lvl="1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Hosting API</a:t>
            </a:r>
          </a:p>
          <a:p>
            <a:pPr lvl="1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Debugging API</a:t>
            </a:r>
          </a:p>
        </p:txBody>
      </p:sp>
    </p:spTree>
    <p:extLst>
      <p:ext uri="{BB962C8B-B14F-4D97-AF65-F5344CB8AC3E}">
        <p14:creationId xmlns:p14="http://schemas.microsoft.com/office/powerpoint/2010/main" val="1497639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Watch Your Language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118627020"/>
              </p:ext>
            </p:extLst>
          </p:nvPr>
        </p:nvGraphicFramePr>
        <p:xfrm>
          <a:off x="609600" y="1600200"/>
          <a:ext cx="7924800" cy="2763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962400"/>
                <a:gridCol w="3962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Static Languages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Dynamic Languages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Things</a:t>
                      </a:r>
                      <a:r>
                        <a:rPr lang="en-US" baseline="0" dirty="0" smtClean="0"/>
                        <a:t> happen at </a:t>
                      </a:r>
                      <a:r>
                        <a:rPr lang="en-US" b="1" baseline="0" dirty="0" smtClean="0"/>
                        <a:t>compile-time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Things happen at </a:t>
                      </a:r>
                      <a:r>
                        <a:rPr lang="en-US" b="1" dirty="0" smtClean="0"/>
                        <a:t>run-time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Static</a:t>
                      </a:r>
                      <a:r>
                        <a:rPr lang="en-US" dirty="0" smtClean="0"/>
                        <a:t> typing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Dynamic</a:t>
                      </a:r>
                      <a:r>
                        <a:rPr lang="en-US" dirty="0" smtClean="0"/>
                        <a:t> typing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Early</a:t>
                      </a:r>
                      <a:r>
                        <a:rPr lang="en-US" dirty="0" smtClean="0"/>
                        <a:t> member</a:t>
                      </a:r>
                      <a:r>
                        <a:rPr lang="en-US" baseline="0" dirty="0" smtClean="0"/>
                        <a:t> bindings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Late</a:t>
                      </a:r>
                      <a:r>
                        <a:rPr lang="en-US" dirty="0" smtClean="0"/>
                        <a:t> member bindings (dynamic dispatch)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Variable types </a:t>
                      </a:r>
                      <a:r>
                        <a:rPr lang="en-US" b="1" dirty="0" smtClean="0"/>
                        <a:t>cannot</a:t>
                      </a:r>
                      <a:r>
                        <a:rPr lang="en-US" dirty="0" smtClean="0"/>
                        <a:t> change after</a:t>
                      </a:r>
                    </a:p>
                    <a:p>
                      <a:r>
                        <a:rPr lang="en-US" dirty="0" smtClean="0"/>
                        <a:t>Declaration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Variable types </a:t>
                      </a:r>
                      <a:r>
                        <a:rPr lang="en-US" b="1" dirty="0" smtClean="0"/>
                        <a:t>can</a:t>
                      </a:r>
                      <a:r>
                        <a:rPr lang="en-US" dirty="0" smtClean="0"/>
                        <a:t> change after declaration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 type’s definition </a:t>
                      </a:r>
                      <a:r>
                        <a:rPr lang="en-US" b="1" dirty="0" smtClean="0"/>
                        <a:t>cannot</a:t>
                      </a:r>
                      <a:r>
                        <a:rPr lang="en-US" dirty="0" smtClean="0"/>
                        <a:t> change at</a:t>
                      </a:r>
                    </a:p>
                    <a:p>
                      <a:r>
                        <a:rPr lang="en-US" dirty="0" smtClean="0"/>
                        <a:t>run-time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 type’s definition </a:t>
                      </a:r>
                      <a:r>
                        <a:rPr lang="en-US" b="1" dirty="0" smtClean="0"/>
                        <a:t>can</a:t>
                      </a:r>
                      <a:r>
                        <a:rPr lang="en-US" dirty="0" smtClean="0"/>
                        <a:t> change at run-time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7813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Watch Your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Ultimately, </a:t>
            </a:r>
            <a:r>
              <a:rPr lang="en-US" b="1" dirty="0" smtClean="0"/>
              <a:t>objects and calls to their members must be resolved to types</a:t>
            </a:r>
            <a:r>
              <a:rPr lang="en-US" dirty="0" smtClean="0"/>
              <a:t>.  This is called “binding”.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7825" y="2514600"/>
            <a:ext cx="5819775" cy="2352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52780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Watch Your Language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968142371"/>
              </p:ext>
            </p:extLst>
          </p:nvPr>
        </p:nvGraphicFramePr>
        <p:xfrm>
          <a:off x="609600" y="1600200"/>
          <a:ext cx="7924800" cy="19253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962400"/>
                <a:gridCol w="3962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Static Binding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Dynamic Binding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Compiler resolves calls to an</a:t>
                      </a:r>
                    </a:p>
                    <a:p>
                      <a:r>
                        <a:rPr lang="en-US" b="0" dirty="0" smtClean="0"/>
                        <a:t>object’s members at compile-time</a:t>
                      </a:r>
                    </a:p>
                    <a:p>
                      <a:r>
                        <a:rPr lang="en-US" b="0" dirty="0" smtClean="0"/>
                        <a:t>if</a:t>
                      </a:r>
                      <a:r>
                        <a:rPr lang="en-US" b="0" baseline="0" dirty="0" smtClean="0"/>
                        <a:t> the type of the object is known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Calls to an object’s members are resolved at run-time, when the type of the object is known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Member calls are</a:t>
                      </a:r>
                      <a:r>
                        <a:rPr lang="en-US" baseline="0" dirty="0" smtClean="0"/>
                        <a:t> resolved at compile-</a:t>
                      </a:r>
                    </a:p>
                    <a:p>
                      <a:r>
                        <a:rPr lang="en-US" baseline="0" dirty="0" smtClean="0"/>
                        <a:t>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Member calls are resolved at run-time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62000" y="4050268"/>
            <a:ext cx="76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process of resolving methods is known as “method binding” or “method dispatch”.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167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Massive Dynamic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b="1" dirty="0" smtClean="0"/>
              <a:t>dynamic</a:t>
            </a:r>
            <a:r>
              <a:rPr lang="en-US" dirty="0" smtClean="0"/>
              <a:t> keyword in C# allows the programmer to reference objects:</a:t>
            </a:r>
          </a:p>
          <a:p>
            <a:pPr lvl="1"/>
            <a:r>
              <a:rPr lang="en-US" dirty="0" smtClean="0"/>
              <a:t>whose types will be discovered at run-time</a:t>
            </a:r>
          </a:p>
          <a:p>
            <a:pPr lvl="1"/>
            <a:r>
              <a:rPr lang="en-US" dirty="0" smtClean="0"/>
              <a:t>whose member calls (properties, methods, indexes) will be resolved at run-time</a:t>
            </a:r>
          </a:p>
          <a:p>
            <a:pPr lvl="1"/>
            <a:r>
              <a:rPr lang="en-US" dirty="0" smtClean="0"/>
              <a:t>whose usage will not be checked at compile-time by the CLR</a:t>
            </a:r>
          </a:p>
        </p:txBody>
      </p:sp>
    </p:spTree>
    <p:extLst>
      <p:ext uri="{BB962C8B-B14F-4D97-AF65-F5344CB8AC3E}">
        <p14:creationId xmlns:p14="http://schemas.microsoft.com/office/powerpoint/2010/main" val="1760493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orizon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505</TotalTime>
  <Words>1171</Words>
  <Application>Microsoft Office PowerPoint</Application>
  <PresentationFormat>On-screen Show (4:3)</PresentationFormat>
  <Paragraphs>201</Paragraphs>
  <Slides>33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Horizon</vt:lpstr>
      <vt:lpstr>PowerPoint Presentation</vt:lpstr>
      <vt:lpstr>PowerPoint Presentation</vt:lpstr>
      <vt:lpstr>DYNAMIC LANGUAGE RUNTIME</vt:lpstr>
      <vt:lpstr>What is the DLR?</vt:lpstr>
      <vt:lpstr>What is the DLR?</vt:lpstr>
      <vt:lpstr>Watch Your Language</vt:lpstr>
      <vt:lpstr>Watch Your Language</vt:lpstr>
      <vt:lpstr>Watch Your Language</vt:lpstr>
      <vt:lpstr>Massive Dynamic</vt:lpstr>
      <vt:lpstr>Massive Dynamic</vt:lpstr>
      <vt:lpstr>Massive Dynamic</vt:lpstr>
      <vt:lpstr>Massive Dynamic</vt:lpstr>
      <vt:lpstr>Massive Dynamic</vt:lpstr>
      <vt:lpstr>CALL SITES</vt:lpstr>
      <vt:lpstr>CALL SITES</vt:lpstr>
      <vt:lpstr>CALL SITES</vt:lpstr>
      <vt:lpstr>CALL SITES</vt:lpstr>
      <vt:lpstr>CALL SITES</vt:lpstr>
      <vt:lpstr>PowerPoint Presentation</vt:lpstr>
      <vt:lpstr>CALL SITES</vt:lpstr>
      <vt:lpstr>EXPRESSIONS</vt:lpstr>
      <vt:lpstr>PowerPoint Presentation</vt:lpstr>
      <vt:lpstr>EXPRESSIONS</vt:lpstr>
      <vt:lpstr>EXPRESSIONS</vt:lpstr>
      <vt:lpstr>Custom Dynamic Objects</vt:lpstr>
      <vt:lpstr>Custom Dynamic Objects</vt:lpstr>
      <vt:lpstr>Custom Dynamic Objects</vt:lpstr>
      <vt:lpstr>Custom Dynamic Objects</vt:lpstr>
      <vt:lpstr>Expando Objects</vt:lpstr>
      <vt:lpstr>Language Interop</vt:lpstr>
      <vt:lpstr>Language Interop</vt:lpstr>
      <vt:lpstr>Resources</vt:lpstr>
      <vt:lpstr>Resources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Nicholas Cloud</dc:creator>
  <cp:lastModifiedBy>Nicholas Cloud</cp:lastModifiedBy>
  <cp:revision>53</cp:revision>
  <dcterms:created xsi:type="dcterms:W3CDTF">2011-06-20T23:59:17Z</dcterms:created>
  <dcterms:modified xsi:type="dcterms:W3CDTF">2011-06-23T01:36:40Z</dcterms:modified>
</cp:coreProperties>
</file>