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7" r:id="rId6"/>
    <p:sldId id="266" r:id="rId7"/>
    <p:sldId id="271" r:id="rId8"/>
    <p:sldId id="268" r:id="rId9"/>
    <p:sldId id="261" r:id="rId10"/>
    <p:sldId id="262" r:id="rId11"/>
    <p:sldId id="263" r:id="rId12"/>
    <p:sldId id="264" r:id="rId13"/>
    <p:sldId id="270" r:id="rId14"/>
    <p:sldId id="269"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EB8D3-6447-4EE2-90AA-A35D50E8E121}" v="1" dt="2021-07-05T05:11:32.38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125" autoAdjust="0"/>
  </p:normalViewPr>
  <p:slideViewPr>
    <p:cSldViewPr snapToGrid="0">
      <p:cViewPr varScale="1">
        <p:scale>
          <a:sx n="142" d="100"/>
          <a:sy n="142"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Park" userId="e061169a09ce771a" providerId="LiveId" clId="{298EB8D3-6447-4EE2-90AA-A35D50E8E121}"/>
    <pc:docChg chg="undo custSel modSld">
      <pc:chgData name="NIcholas Park" userId="e061169a09ce771a" providerId="LiveId" clId="{298EB8D3-6447-4EE2-90AA-A35D50E8E121}" dt="2021-07-05T05:12:13.148" v="229" actId="207"/>
      <pc:docMkLst>
        <pc:docMk/>
      </pc:docMkLst>
      <pc:sldChg chg="modSp mod">
        <pc:chgData name="NIcholas Park" userId="e061169a09ce771a" providerId="LiveId" clId="{298EB8D3-6447-4EE2-90AA-A35D50E8E121}" dt="2021-07-05T05:11:53.523" v="228" actId="207"/>
        <pc:sldMkLst>
          <pc:docMk/>
          <pc:sldMk cId="0" sldId="262"/>
        </pc:sldMkLst>
        <pc:graphicFrameChg chg="modGraphic">
          <ac:chgData name="NIcholas Park" userId="e061169a09ce771a" providerId="LiveId" clId="{298EB8D3-6447-4EE2-90AA-A35D50E8E121}" dt="2021-07-05T05:11:53.523" v="228" actId="207"/>
          <ac:graphicFrameMkLst>
            <pc:docMk/>
            <pc:sldMk cId="0" sldId="262"/>
            <ac:graphicFrameMk id="125" creationId="{00000000-0000-0000-0000-000000000000}"/>
          </ac:graphicFrameMkLst>
        </pc:graphicFrameChg>
      </pc:sldChg>
      <pc:sldChg chg="modSp mod">
        <pc:chgData name="NIcholas Park" userId="e061169a09ce771a" providerId="LiveId" clId="{298EB8D3-6447-4EE2-90AA-A35D50E8E121}" dt="2021-07-05T05:12:13.148" v="229" actId="207"/>
        <pc:sldMkLst>
          <pc:docMk/>
          <pc:sldMk cId="0" sldId="263"/>
        </pc:sldMkLst>
        <pc:graphicFrameChg chg="mod modGraphic">
          <ac:chgData name="NIcholas Park" userId="e061169a09ce771a" providerId="LiveId" clId="{298EB8D3-6447-4EE2-90AA-A35D50E8E121}" dt="2021-07-05T05:12:13.148" v="229" actId="207"/>
          <ac:graphicFrameMkLst>
            <pc:docMk/>
            <pc:sldMk cId="0" sldId="263"/>
            <ac:graphicFrameMk id="128" creationId="{00000000-0000-0000-0000-000000000000}"/>
          </ac:graphicFrameMkLst>
        </pc:graphicFrameChg>
      </pc:sldChg>
      <pc:sldChg chg="modSp mod">
        <pc:chgData name="NIcholas Park" userId="e061169a09ce771a" providerId="LiveId" clId="{298EB8D3-6447-4EE2-90AA-A35D50E8E121}" dt="2021-07-05T05:03:16.320" v="174" actId="15"/>
        <pc:sldMkLst>
          <pc:docMk/>
          <pc:sldMk cId="3261490407" sldId="267"/>
        </pc:sldMkLst>
        <pc:spChg chg="mod">
          <ac:chgData name="NIcholas Park" userId="e061169a09ce771a" providerId="LiveId" clId="{298EB8D3-6447-4EE2-90AA-A35D50E8E121}" dt="2021-07-05T05:03:16.320" v="174" actId="15"/>
          <ac:spMkLst>
            <pc:docMk/>
            <pc:sldMk cId="3261490407" sldId="267"/>
            <ac:spMk id="3" creationId="{63B068E8-C7C1-40A6-9B30-71C92B13F52C}"/>
          </ac:spMkLst>
        </pc:spChg>
      </pc:sldChg>
      <pc:sldChg chg="modSp mod">
        <pc:chgData name="NIcholas Park" userId="e061169a09ce771a" providerId="LiveId" clId="{298EB8D3-6447-4EE2-90AA-A35D50E8E121}" dt="2021-07-05T05:02:07.721" v="172" actId="5793"/>
        <pc:sldMkLst>
          <pc:docMk/>
          <pc:sldMk cId="4025639943" sldId="268"/>
        </pc:sldMkLst>
        <pc:spChg chg="mod">
          <ac:chgData name="NIcholas Park" userId="e061169a09ce771a" providerId="LiveId" clId="{298EB8D3-6447-4EE2-90AA-A35D50E8E121}" dt="2021-07-05T05:02:07.721" v="172" actId="5793"/>
          <ac:spMkLst>
            <pc:docMk/>
            <pc:sldMk cId="4025639943" sldId="268"/>
            <ac:spMk id="3" creationId="{877FE65C-2C3B-4935-86F8-30C8C61EAF3E}"/>
          </ac:spMkLst>
        </pc:spChg>
        <pc:picChg chg="mod">
          <ac:chgData name="NIcholas Park" userId="e061169a09ce771a" providerId="LiveId" clId="{298EB8D3-6447-4EE2-90AA-A35D50E8E121}" dt="2021-07-05T05:01:58.655" v="144" actId="1076"/>
          <ac:picMkLst>
            <pc:docMk/>
            <pc:sldMk cId="4025639943" sldId="268"/>
            <ac:picMk id="5" creationId="{36C3C5F3-E3B0-4D6D-AE88-A2EAE126562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632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33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433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t>Assignment 2 Writeup</a:t>
            </a:r>
          </a:p>
        </p:txBody>
      </p:sp>
      <p:sp>
        <p:nvSpPr>
          <p:cNvPr id="110" name="Google Shape;55;p13"/>
          <p:cNvSpPr txBox="1">
            <a:spLocks noGrp="1"/>
          </p:cNvSpPr>
          <p:nvPr>
            <p:ph type="subTitle" sz="quarter" idx="1"/>
          </p:nvPr>
        </p:nvSpPr>
        <p:spPr>
          <a:xfrm>
            <a:off x="311699" y="2834125"/>
            <a:ext cx="8520602" cy="792601"/>
          </a:xfrm>
          <a:prstGeom prst="rect">
            <a:avLst/>
          </a:prstGeom>
        </p:spPr>
        <p:txBody>
          <a:bodyPr/>
          <a:lstStyle/>
          <a:p>
            <a:pPr marL="0" indent="0" defTabSz="850391">
              <a:defRPr sz="1488"/>
            </a:pPr>
            <a:r>
              <a:rPr dirty="0"/>
              <a:t>Name:</a:t>
            </a:r>
            <a:r>
              <a:rPr lang="en-US" dirty="0"/>
              <a:t> Nicholas </a:t>
            </a:r>
            <a:r>
              <a:rPr lang="en-US" dirty="0" err="1"/>
              <a:t>Changwoo</a:t>
            </a:r>
            <a:r>
              <a:rPr lang="en-US" dirty="0"/>
              <a:t> Park</a:t>
            </a:r>
            <a:endParaRPr dirty="0"/>
          </a:p>
          <a:p>
            <a:pPr marL="0" indent="0" defTabSz="850391">
              <a:defRPr sz="1488"/>
            </a:pPr>
            <a:r>
              <a:rPr dirty="0"/>
              <a:t>GT Email:</a:t>
            </a:r>
            <a:r>
              <a:rPr lang="en-US" dirty="0"/>
              <a:t> npark62@gatech.edu</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endParaRPr lang="en-US" dirty="0"/>
          </a:p>
          <a:p>
            <a:pPr marL="0" indent="0">
              <a:buSzTx/>
              <a:buNone/>
            </a:pPr>
            <a:endParaRPr lang="en-US" sz="1300" dirty="0">
              <a:sym typeface="Wingdings" panose="05000000000000000000" pitchFamily="2" charset="2"/>
            </a:endParaRPr>
          </a:p>
          <a:p>
            <a:pPr marL="0" indent="0">
              <a:buSzTx/>
              <a:buNone/>
            </a:pPr>
            <a:r>
              <a:rPr lang="en-US" sz="1300" dirty="0">
                <a:sym typeface="Wingdings" panose="05000000000000000000" pitchFamily="2" charset="2"/>
              </a:rPr>
              <a:t> The final best </a:t>
            </a:r>
            <a:r>
              <a:rPr lang="en-US" sz="1300" dirty="0" err="1">
                <a:sym typeface="Wingdings" panose="05000000000000000000" pitchFamily="2" charset="2"/>
              </a:rPr>
              <a:t>Prec</a:t>
            </a:r>
            <a:r>
              <a:rPr lang="en-US" sz="1300" dirty="0">
                <a:sym typeface="Wingdings" panose="05000000000000000000" pitchFamily="2" charset="2"/>
              </a:rPr>
              <a:t> @1 Accuracy is 0.2607</a:t>
            </a:r>
            <a:endParaRPr sz="1300" dirty="0"/>
          </a:p>
          <a:p>
            <a:pPr marL="0" indent="0">
              <a:spcBef>
                <a:spcPts val="1600"/>
              </a:spcBef>
              <a:buSzTx/>
              <a:buNone/>
            </a:pPr>
            <a:r>
              <a:rPr dirty="0"/>
              <a:t>Fill in your per-class accuracy in the table</a:t>
            </a:r>
          </a:p>
        </p:txBody>
      </p:sp>
      <p:graphicFrame>
        <p:nvGraphicFramePr>
          <p:cNvPr id="125" name="Google Shape;78;p17"/>
          <p:cNvGraphicFramePr/>
          <p:nvPr>
            <p:extLst>
              <p:ext uri="{D42A27DB-BD31-4B8C-83A1-F6EECF244321}">
                <p14:modId xmlns:p14="http://schemas.microsoft.com/office/powerpoint/2010/main" val="2250567557"/>
              </p:ext>
            </p:extLst>
          </p:nvPr>
        </p:nvGraphicFramePr>
        <p:xfrm>
          <a:off x="311698" y="2761121"/>
          <a:ext cx="8266909" cy="1307152"/>
        </p:xfrm>
        <a:graphic>
          <a:graphicData uri="http://schemas.openxmlformats.org/drawingml/2006/table">
            <a:tbl>
              <a:tblPr>
                <a:tableStyleId>{4C3C2611-4C71-4FC5-86AE-919BDF0F9419}</a:tableStyleId>
              </a:tblPr>
              <a:tblGrid>
                <a:gridCol w="612934">
                  <a:extLst>
                    <a:ext uri="{9D8B030D-6E8A-4147-A177-3AD203B41FA5}">
                      <a16:colId xmlns:a16="http://schemas.microsoft.com/office/drawing/2014/main" val="20000"/>
                    </a:ext>
                  </a:extLst>
                </a:gridCol>
                <a:gridCol w="671417">
                  <a:extLst>
                    <a:ext uri="{9D8B030D-6E8A-4147-A177-3AD203B41FA5}">
                      <a16:colId xmlns:a16="http://schemas.microsoft.com/office/drawing/2014/main" val="20001"/>
                    </a:ext>
                  </a:extLst>
                </a:gridCol>
                <a:gridCol w="740651">
                  <a:extLst>
                    <a:ext uri="{9D8B030D-6E8A-4147-A177-3AD203B41FA5}">
                      <a16:colId xmlns:a16="http://schemas.microsoft.com/office/drawing/2014/main" val="20002"/>
                    </a:ext>
                  </a:extLst>
                </a:gridCol>
                <a:gridCol w="683678">
                  <a:extLst>
                    <a:ext uri="{9D8B030D-6E8A-4147-A177-3AD203B41FA5}">
                      <a16:colId xmlns:a16="http://schemas.microsoft.com/office/drawing/2014/main" val="20003"/>
                    </a:ext>
                  </a:extLst>
                </a:gridCol>
                <a:gridCol w="669434">
                  <a:extLst>
                    <a:ext uri="{9D8B030D-6E8A-4147-A177-3AD203B41FA5}">
                      <a16:colId xmlns:a16="http://schemas.microsoft.com/office/drawing/2014/main" val="20004"/>
                    </a:ext>
                  </a:extLst>
                </a:gridCol>
                <a:gridCol w="776259">
                  <a:extLst>
                    <a:ext uri="{9D8B030D-6E8A-4147-A177-3AD203B41FA5}">
                      <a16:colId xmlns:a16="http://schemas.microsoft.com/office/drawing/2014/main" val="20005"/>
                    </a:ext>
                  </a:extLst>
                </a:gridCol>
                <a:gridCol w="733529">
                  <a:extLst>
                    <a:ext uri="{9D8B030D-6E8A-4147-A177-3AD203B41FA5}">
                      <a16:colId xmlns:a16="http://schemas.microsoft.com/office/drawing/2014/main" val="20006"/>
                    </a:ext>
                  </a:extLst>
                </a:gridCol>
                <a:gridCol w="747490">
                  <a:extLst>
                    <a:ext uri="{9D8B030D-6E8A-4147-A177-3AD203B41FA5}">
                      <a16:colId xmlns:a16="http://schemas.microsoft.com/office/drawing/2014/main" val="20007"/>
                    </a:ext>
                  </a:extLst>
                </a:gridCol>
                <a:gridCol w="698015">
                  <a:extLst>
                    <a:ext uri="{9D8B030D-6E8A-4147-A177-3AD203B41FA5}">
                      <a16:colId xmlns:a16="http://schemas.microsoft.com/office/drawing/2014/main" val="20008"/>
                    </a:ext>
                  </a:extLst>
                </a:gridCol>
                <a:gridCol w="642174">
                  <a:extLst>
                    <a:ext uri="{9D8B030D-6E8A-4147-A177-3AD203B41FA5}">
                      <a16:colId xmlns:a16="http://schemas.microsoft.com/office/drawing/2014/main" val="20009"/>
                    </a:ext>
                  </a:extLst>
                </a:gridCol>
                <a:gridCol w="691036">
                  <a:extLst>
                    <a:ext uri="{9D8B030D-6E8A-4147-A177-3AD203B41FA5}">
                      <a16:colId xmlns:a16="http://schemas.microsoft.com/office/drawing/2014/main" val="305298808"/>
                    </a:ext>
                  </a:extLst>
                </a:gridCol>
                <a:gridCol w="600292">
                  <a:extLst>
                    <a:ext uri="{9D8B030D-6E8A-4147-A177-3AD203B41FA5}">
                      <a16:colId xmlns:a16="http://schemas.microsoft.com/office/drawing/2014/main" val="20010"/>
                    </a:ext>
                  </a:extLst>
                </a:gridCol>
              </a:tblGrid>
              <a:tr h="306737">
                <a:tc>
                  <a:txBody>
                    <a:bodyPr/>
                    <a:lstStyle/>
                    <a:p>
                      <a:pPr algn="l">
                        <a:defRPr sz="1400"/>
                      </a:pPr>
                      <a:endParaRPr sz="1000" b="1" dirty="0"/>
                    </a:p>
                  </a:txBody>
                  <a:tcPr marL="91425" marR="91425" marT="91425" marB="91425" horzOverflow="overflow">
                    <a:solidFill>
                      <a:schemeClr val="tx2">
                        <a:lumMod val="20000"/>
                        <a:lumOff val="80000"/>
                      </a:schemeClr>
                    </a:solidFill>
                  </a:tcPr>
                </a:tc>
                <a:tc>
                  <a:txBody>
                    <a:bodyPr/>
                    <a:lstStyle/>
                    <a:p>
                      <a:pPr algn="l">
                        <a:defRPr sz="1800"/>
                      </a:pPr>
                      <a:r>
                        <a:rPr sz="1000" b="1" dirty="0"/>
                        <a:t>Class 0</a:t>
                      </a:r>
                    </a:p>
                  </a:txBody>
                  <a:tcPr marL="91425" marR="91425" marT="91425" marB="91425" horzOverflow="overflow">
                    <a:solidFill>
                      <a:schemeClr val="tx2">
                        <a:lumMod val="20000"/>
                        <a:lumOff val="80000"/>
                      </a:schemeClr>
                    </a:solidFill>
                  </a:tcPr>
                </a:tc>
                <a:tc>
                  <a:txBody>
                    <a:bodyPr/>
                    <a:lstStyle/>
                    <a:p>
                      <a:pPr algn="l">
                        <a:defRPr sz="1400"/>
                      </a:pPr>
                      <a:r>
                        <a:rPr sz="1000" b="1" dirty="0"/>
                        <a:t>Class</a:t>
                      </a:r>
                      <a:r>
                        <a:rPr lang="en-US" sz="1000" b="1" dirty="0"/>
                        <a:t> </a:t>
                      </a:r>
                      <a:r>
                        <a:rPr sz="1000" b="1" dirty="0"/>
                        <a:t>1</a:t>
                      </a:r>
                    </a:p>
                  </a:txBody>
                  <a:tcPr marL="91425" marR="91425" marT="91425" marB="91425" horzOverflow="overflow">
                    <a:solidFill>
                      <a:schemeClr val="tx2">
                        <a:lumMod val="20000"/>
                        <a:lumOff val="80000"/>
                      </a:schemeClr>
                    </a:solidFill>
                  </a:tcPr>
                </a:tc>
                <a:tc>
                  <a:txBody>
                    <a:bodyPr/>
                    <a:lstStyle/>
                    <a:p>
                      <a:pPr algn="l">
                        <a:defRPr sz="1800"/>
                      </a:pPr>
                      <a:r>
                        <a:rPr sz="1000" b="1" dirty="0"/>
                        <a:t>Class</a:t>
                      </a:r>
                      <a:r>
                        <a:rPr lang="en-US" sz="1000" b="1" dirty="0"/>
                        <a:t> </a:t>
                      </a:r>
                      <a:r>
                        <a:rPr sz="1000" b="1" dirty="0"/>
                        <a:t>2</a:t>
                      </a:r>
                    </a:p>
                  </a:txBody>
                  <a:tcPr marL="91425" marR="91425" marT="91425" marB="91425" horzOverflow="overflow">
                    <a:solidFill>
                      <a:schemeClr val="tx2">
                        <a:lumMod val="20000"/>
                        <a:lumOff val="80000"/>
                      </a:schemeClr>
                    </a:solidFill>
                  </a:tcPr>
                </a:tc>
                <a:tc>
                  <a:txBody>
                    <a:bodyPr/>
                    <a:lstStyle/>
                    <a:p>
                      <a:pPr algn="l">
                        <a:defRPr sz="1400"/>
                      </a:pPr>
                      <a:r>
                        <a:rPr sz="1000" b="1" dirty="0"/>
                        <a:t>Class 3</a:t>
                      </a:r>
                    </a:p>
                  </a:txBody>
                  <a:tcPr marL="91425" marR="91425" marT="91425" marB="91425" horzOverflow="overflow">
                    <a:solidFill>
                      <a:schemeClr val="tx2">
                        <a:lumMod val="20000"/>
                        <a:lumOff val="80000"/>
                      </a:schemeClr>
                    </a:solidFill>
                  </a:tcPr>
                </a:tc>
                <a:tc>
                  <a:txBody>
                    <a:bodyPr/>
                    <a:lstStyle/>
                    <a:p>
                      <a:pPr algn="l">
                        <a:defRPr sz="1400"/>
                      </a:pPr>
                      <a:r>
                        <a:rPr sz="1000" b="1" dirty="0"/>
                        <a:t>Class 4</a:t>
                      </a:r>
                    </a:p>
                  </a:txBody>
                  <a:tcPr marL="91425" marR="91425" marT="91425" marB="91425" horzOverflow="overflow">
                    <a:solidFill>
                      <a:schemeClr val="tx2">
                        <a:lumMod val="20000"/>
                        <a:lumOff val="80000"/>
                      </a:schemeClr>
                    </a:solidFill>
                  </a:tcPr>
                </a:tc>
                <a:tc>
                  <a:txBody>
                    <a:bodyPr/>
                    <a:lstStyle/>
                    <a:p>
                      <a:pPr algn="l">
                        <a:defRPr sz="1400"/>
                      </a:pPr>
                      <a:r>
                        <a:rPr sz="1000" b="1" dirty="0"/>
                        <a:t>Class 5</a:t>
                      </a:r>
                    </a:p>
                  </a:txBody>
                  <a:tcPr marL="91425" marR="91425" marT="91425" marB="91425" horzOverflow="overflow">
                    <a:solidFill>
                      <a:schemeClr val="tx2">
                        <a:lumMod val="20000"/>
                        <a:lumOff val="80000"/>
                      </a:schemeClr>
                    </a:solidFill>
                  </a:tcPr>
                </a:tc>
                <a:tc>
                  <a:txBody>
                    <a:bodyPr/>
                    <a:lstStyle/>
                    <a:p>
                      <a:pPr algn="l">
                        <a:defRPr sz="1400"/>
                      </a:pPr>
                      <a:r>
                        <a:rPr sz="1000" b="1" dirty="0"/>
                        <a:t>Class 6</a:t>
                      </a:r>
                    </a:p>
                  </a:txBody>
                  <a:tcPr marL="91425" marR="91425" marT="91425" marB="91425" horzOverflow="overflow">
                    <a:solidFill>
                      <a:schemeClr val="tx2">
                        <a:lumMod val="20000"/>
                        <a:lumOff val="80000"/>
                      </a:schemeClr>
                    </a:solidFill>
                  </a:tcPr>
                </a:tc>
                <a:tc>
                  <a:txBody>
                    <a:bodyPr/>
                    <a:lstStyle/>
                    <a:p>
                      <a:pPr algn="l">
                        <a:defRPr sz="1400"/>
                      </a:pPr>
                      <a:r>
                        <a:rPr sz="1000" b="1" dirty="0"/>
                        <a:t>Class 7</a:t>
                      </a:r>
                    </a:p>
                  </a:txBody>
                  <a:tcPr marL="91425" marR="91425" marT="91425" marB="91425" horzOverflow="overflow">
                    <a:solidFill>
                      <a:schemeClr val="tx2">
                        <a:lumMod val="20000"/>
                        <a:lumOff val="80000"/>
                      </a:schemeClr>
                    </a:solidFill>
                  </a:tcPr>
                </a:tc>
                <a:tc>
                  <a:txBody>
                    <a:bodyPr/>
                    <a:lstStyle/>
                    <a:p>
                      <a:pPr algn="l">
                        <a:defRPr sz="1400"/>
                      </a:pPr>
                      <a:r>
                        <a:rPr sz="1000" b="1" dirty="0"/>
                        <a:t>Class 8</a:t>
                      </a:r>
                    </a:p>
                  </a:txBody>
                  <a:tcPr marL="91425" marR="91425" marT="91425" marB="91425" horzOverflow="overflow">
                    <a:solidFill>
                      <a:schemeClr val="tx2">
                        <a:lumMod val="20000"/>
                        <a:lumOff val="80000"/>
                      </a:schemeClr>
                    </a:solidFill>
                  </a:tcPr>
                </a:tc>
                <a:tc>
                  <a:txBody>
                    <a:bodyPr/>
                    <a:lstStyle/>
                    <a:p>
                      <a:pPr algn="l">
                        <a:defRPr sz="1400"/>
                      </a:pPr>
                      <a:r>
                        <a:rPr sz="1000" b="1" dirty="0"/>
                        <a:t>Class 9</a:t>
                      </a:r>
                    </a:p>
                  </a:txBody>
                  <a:tcPr marL="91425" marR="91425" marT="91425" marB="91425" horzOverflow="overflow">
                    <a:solidFill>
                      <a:schemeClr val="tx2">
                        <a:lumMod val="20000"/>
                        <a:lumOff val="80000"/>
                      </a:schemeClr>
                    </a:solidFill>
                  </a:tcPr>
                </a:tc>
                <a:tc>
                  <a:txBody>
                    <a:bodyPr/>
                    <a:lstStyle/>
                    <a:p>
                      <a:pPr algn="l">
                        <a:defRPr sz="1400"/>
                      </a:pPr>
                      <a:r>
                        <a:rPr lang="en-US" sz="1000" b="1" dirty="0"/>
                        <a:t>Final</a:t>
                      </a:r>
                      <a:br>
                        <a:rPr lang="en-US" sz="1000" b="1" dirty="0"/>
                      </a:br>
                      <a:r>
                        <a:rPr lang="en-US" sz="1000" b="1" dirty="0"/>
                        <a:t>Valid.</a:t>
                      </a:r>
                    </a:p>
                    <a:p>
                      <a:pPr algn="l">
                        <a:defRPr sz="1400"/>
                      </a:pPr>
                      <a:r>
                        <a:rPr lang="en-US" sz="1000" b="1" dirty="0"/>
                        <a:t>Acc.</a:t>
                      </a:r>
                      <a:endParaRPr sz="1000" b="1" dirty="0"/>
                    </a:p>
                  </a:txBody>
                  <a:tcPr marL="91425" marR="91425" marT="91425" marB="91425" horzOverflow="overflow">
                    <a:solidFill>
                      <a:schemeClr val="accent6"/>
                    </a:solidFill>
                  </a:tcPr>
                </a:tc>
                <a:extLst>
                  <a:ext uri="{0D108BD9-81ED-4DB2-BD59-A6C34878D82A}">
                    <a16:rowId xmlns:a16="http://schemas.microsoft.com/office/drawing/2014/main" val="10000"/>
                  </a:ext>
                </a:extLst>
              </a:tr>
              <a:tr h="667102">
                <a:tc>
                  <a:txBody>
                    <a:bodyPr/>
                    <a:lstStyle/>
                    <a:p>
                      <a:pPr algn="l">
                        <a:defRPr sz="1800"/>
                      </a:pPr>
                      <a:r>
                        <a:rPr sz="1000"/>
                        <a:t>CE Loss</a:t>
                      </a:r>
                    </a:p>
                  </a:txBody>
                  <a:tcPr marL="91425" marR="91425" marT="91425" marB="91425" horzOverflow="overflow"/>
                </a:tc>
                <a:tc>
                  <a:txBody>
                    <a:bodyPr/>
                    <a:lstStyle/>
                    <a:p>
                      <a:pPr algn="l">
                        <a:defRPr sz="1400"/>
                      </a:pPr>
                      <a:r>
                        <a:rPr lang="en-US" sz="1000" dirty="0"/>
                        <a:t>0.9200</a:t>
                      </a:r>
                      <a:endParaRPr sz="1000" dirty="0"/>
                    </a:p>
                  </a:txBody>
                  <a:tcPr marL="91425" marR="91425" marT="91425" marB="91425" horzOverflow="overflow"/>
                </a:tc>
                <a:tc>
                  <a:txBody>
                    <a:bodyPr/>
                    <a:lstStyle/>
                    <a:p>
                      <a:pPr algn="l">
                        <a:defRPr sz="1400"/>
                      </a:pPr>
                      <a:r>
                        <a:rPr lang="en-US" sz="1000" dirty="0"/>
                        <a:t>0.7740</a:t>
                      </a:r>
                      <a:endParaRPr sz="1000" dirty="0"/>
                    </a:p>
                  </a:txBody>
                  <a:tcPr marL="91425" marR="91425" marT="91425" marB="91425" horzOverflow="overflow"/>
                </a:tc>
                <a:tc>
                  <a:txBody>
                    <a:bodyPr/>
                    <a:lstStyle/>
                    <a:p>
                      <a:pPr algn="l">
                        <a:defRPr sz="1400"/>
                      </a:pPr>
                      <a:r>
                        <a:rPr lang="en-US" sz="1000" dirty="0"/>
                        <a:t>0.4050</a:t>
                      </a:r>
                      <a:endParaRPr sz="1000" dirty="0"/>
                    </a:p>
                  </a:txBody>
                  <a:tcPr marL="91425" marR="91425" marT="91425" marB="91425" horzOverflow="overflow"/>
                </a:tc>
                <a:tc>
                  <a:txBody>
                    <a:bodyPr/>
                    <a:lstStyle/>
                    <a:p>
                      <a:pPr algn="l">
                        <a:defRPr sz="1400"/>
                      </a:pPr>
                      <a:r>
                        <a:rPr lang="en-US" sz="1000" dirty="0"/>
                        <a:t>0.3480</a:t>
                      </a:r>
                      <a:endParaRPr sz="1000" dirty="0"/>
                    </a:p>
                  </a:txBody>
                  <a:tcPr marL="91425" marR="91425" marT="91425" marB="91425" horzOverflow="overflow"/>
                </a:tc>
                <a:tc>
                  <a:txBody>
                    <a:bodyPr/>
                    <a:lstStyle/>
                    <a:p>
                      <a:pPr algn="l">
                        <a:defRPr sz="1400"/>
                      </a:pPr>
                      <a:r>
                        <a:rPr lang="en-US" sz="1000" dirty="0"/>
                        <a:t>0.1480</a:t>
                      </a:r>
                      <a:endParaRPr sz="1000" dirty="0"/>
                    </a:p>
                  </a:txBody>
                  <a:tcPr marL="91425" marR="91425" marT="91425" marB="91425" horzOverflow="overflow"/>
                </a:tc>
                <a:tc>
                  <a:txBody>
                    <a:bodyPr/>
                    <a:lstStyle/>
                    <a:p>
                      <a:pPr algn="l">
                        <a:defRPr sz="1400"/>
                      </a:pPr>
                      <a:r>
                        <a:rPr lang="en-US" sz="1000" dirty="0"/>
                        <a:t>0.0110</a:t>
                      </a:r>
                      <a:endParaRPr sz="1000" dirty="0"/>
                    </a:p>
                  </a:txBody>
                  <a:tcPr marL="91425" marR="91425" marT="91425" marB="91425" horzOverflow="overflow"/>
                </a:tc>
                <a:tc>
                  <a:txBody>
                    <a:bodyPr/>
                    <a:lstStyle/>
                    <a:p>
                      <a:pPr algn="l">
                        <a:defRPr sz="1400"/>
                      </a:pPr>
                      <a:r>
                        <a:rPr lang="en-US" sz="1000" dirty="0"/>
                        <a:t>0.0010</a:t>
                      </a:r>
                      <a:endParaRPr sz="1000" dirty="0"/>
                    </a:p>
                  </a:txBody>
                  <a:tcPr marL="91425" marR="91425" marT="91425" marB="91425" horzOverflow="overflow"/>
                </a:tc>
                <a:tc>
                  <a:txBody>
                    <a:bodyPr/>
                    <a:lstStyle/>
                    <a:p>
                      <a:pPr algn="l">
                        <a:defRPr sz="1400"/>
                      </a:pPr>
                      <a:r>
                        <a:rPr lang="en-US" sz="1000" dirty="0"/>
                        <a:t>0.0000</a:t>
                      </a:r>
                      <a:endParaRPr sz="1000" dirty="0"/>
                    </a:p>
                  </a:txBody>
                  <a:tcPr marL="91425" marR="91425" marT="91425" marB="91425" horzOverflow="overflow"/>
                </a:tc>
                <a:tc>
                  <a:txBody>
                    <a:bodyPr/>
                    <a:lstStyle/>
                    <a:p>
                      <a:pPr algn="l">
                        <a:defRPr sz="1400"/>
                      </a:pPr>
                      <a:r>
                        <a:rPr lang="en-US" sz="1000" dirty="0"/>
                        <a:t>0.0000</a:t>
                      </a:r>
                      <a:endParaRPr sz="1000" dirty="0"/>
                    </a:p>
                  </a:txBody>
                  <a:tcPr marL="91425" marR="91425" marT="91425" marB="91425" horzOverflow="overflow"/>
                </a:tc>
                <a:tc>
                  <a:txBody>
                    <a:bodyPr/>
                    <a:lstStyle/>
                    <a:p>
                      <a:pPr algn="l">
                        <a:defRPr sz="1400"/>
                      </a:pPr>
                      <a:r>
                        <a:rPr lang="en-US" sz="1000" dirty="0"/>
                        <a:t>0.0000</a:t>
                      </a:r>
                      <a:endParaRPr sz="10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sz="1000" dirty="0">
                          <a:sym typeface="Wingdings" panose="05000000000000000000" pitchFamily="2" charset="2"/>
                        </a:rPr>
                        <a:t>0.2607</a:t>
                      </a:r>
                      <a:endParaRPr lang="en-US" sz="1000" dirty="0"/>
                    </a:p>
                    <a:p>
                      <a:pPr algn="l">
                        <a:defRPr sz="1400"/>
                      </a:pPr>
                      <a:endParaRPr sz="1000"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296334"/>
            <a:ext cx="8520602" cy="4272541"/>
          </a:xfrm>
          <a:prstGeom prst="rect">
            <a:avLst/>
          </a:prstGeom>
        </p:spPr>
        <p:txBody>
          <a:bodyPr/>
          <a:lstStyle/>
          <a:p>
            <a:pPr marL="0" indent="0">
              <a:buSzTx/>
              <a:buNone/>
            </a:pPr>
            <a:r>
              <a:rPr dirty="0"/>
              <a:t>What’s your result of training with CB-Focal loss on imbalanced CIFAR-10?</a:t>
            </a:r>
            <a:endParaRPr lang="en-US" dirty="0"/>
          </a:p>
          <a:p>
            <a:pPr marL="285750" indent="-285750">
              <a:buSzTx/>
              <a:buFont typeface="Wingdings" panose="05000000000000000000" pitchFamily="2" charset="2"/>
              <a:buChar char="à"/>
            </a:pPr>
            <a:r>
              <a:rPr lang="en-US" sz="1800" dirty="0">
                <a:sym typeface="Wingdings" panose="05000000000000000000" pitchFamily="2" charset="2"/>
              </a:rPr>
              <a:t>The final best </a:t>
            </a:r>
            <a:r>
              <a:rPr lang="en-US" sz="1800" dirty="0" err="1">
                <a:sym typeface="Wingdings" panose="05000000000000000000" pitchFamily="2" charset="2"/>
              </a:rPr>
              <a:t>Prec</a:t>
            </a:r>
            <a:r>
              <a:rPr lang="en-US" sz="1800" dirty="0">
                <a:sym typeface="Wingdings" panose="05000000000000000000" pitchFamily="2" charset="2"/>
              </a:rPr>
              <a:t> @1 Accuracy </a:t>
            </a:r>
            <a:r>
              <a:rPr lang="en-US" dirty="0">
                <a:sym typeface="Wingdings" panose="05000000000000000000" pitchFamily="2" charset="2"/>
              </a:rPr>
              <a:t>with beta tuning is 0.4492</a:t>
            </a:r>
            <a:endParaRPr lang="en-US" sz="1800" dirty="0">
              <a:sym typeface="Wingdings" panose="05000000000000000000" pitchFamily="2" charset="2"/>
            </a:endParaRPr>
          </a:p>
          <a:p>
            <a:pPr marL="0" indent="0">
              <a:buSzTx/>
              <a:buNone/>
            </a:pPr>
            <a:endParaRPr lang="en-US" dirty="0">
              <a:sym typeface="Wingdings" panose="05000000000000000000" pitchFamily="2" charset="2"/>
            </a:endParaRPr>
          </a:p>
          <a:p>
            <a:pPr marL="0" indent="0">
              <a:buSzTx/>
              <a:buNone/>
            </a:pPr>
            <a:r>
              <a:rPr dirty="0"/>
              <a:t>Tune the hyper-parameter beta and fill in your per-class accuracy in the table</a:t>
            </a:r>
          </a:p>
        </p:txBody>
      </p:sp>
      <p:graphicFrame>
        <p:nvGraphicFramePr>
          <p:cNvPr id="128" name="Google Shape;84;p18"/>
          <p:cNvGraphicFramePr/>
          <p:nvPr>
            <p:extLst>
              <p:ext uri="{D42A27DB-BD31-4B8C-83A1-F6EECF244321}">
                <p14:modId xmlns:p14="http://schemas.microsoft.com/office/powerpoint/2010/main" val="3445581379"/>
              </p:ext>
            </p:extLst>
          </p:nvPr>
        </p:nvGraphicFramePr>
        <p:xfrm>
          <a:off x="191386" y="1775637"/>
          <a:ext cx="8793123" cy="3185334"/>
        </p:xfrm>
        <a:graphic>
          <a:graphicData uri="http://schemas.openxmlformats.org/drawingml/2006/table">
            <a:tbl>
              <a:tblPr>
                <a:tableStyleId>{4C3C2611-4C71-4FC5-86AE-919BDF0F9419}</a:tableStyleId>
              </a:tblPr>
              <a:tblGrid>
                <a:gridCol w="956930">
                  <a:extLst>
                    <a:ext uri="{9D8B030D-6E8A-4147-A177-3AD203B41FA5}">
                      <a16:colId xmlns:a16="http://schemas.microsoft.com/office/drawing/2014/main" val="20000"/>
                    </a:ext>
                  </a:extLst>
                </a:gridCol>
                <a:gridCol w="680484">
                  <a:extLst>
                    <a:ext uri="{9D8B030D-6E8A-4147-A177-3AD203B41FA5}">
                      <a16:colId xmlns:a16="http://schemas.microsoft.com/office/drawing/2014/main" val="20001"/>
                    </a:ext>
                  </a:extLst>
                </a:gridCol>
                <a:gridCol w="659219">
                  <a:extLst>
                    <a:ext uri="{9D8B030D-6E8A-4147-A177-3AD203B41FA5}">
                      <a16:colId xmlns:a16="http://schemas.microsoft.com/office/drawing/2014/main" val="20002"/>
                    </a:ext>
                  </a:extLst>
                </a:gridCol>
                <a:gridCol w="712381">
                  <a:extLst>
                    <a:ext uri="{9D8B030D-6E8A-4147-A177-3AD203B41FA5}">
                      <a16:colId xmlns:a16="http://schemas.microsoft.com/office/drawing/2014/main" val="20003"/>
                    </a:ext>
                  </a:extLst>
                </a:gridCol>
                <a:gridCol w="669851">
                  <a:extLst>
                    <a:ext uri="{9D8B030D-6E8A-4147-A177-3AD203B41FA5}">
                      <a16:colId xmlns:a16="http://schemas.microsoft.com/office/drawing/2014/main" val="20004"/>
                    </a:ext>
                  </a:extLst>
                </a:gridCol>
                <a:gridCol w="711866">
                  <a:extLst>
                    <a:ext uri="{9D8B030D-6E8A-4147-A177-3AD203B41FA5}">
                      <a16:colId xmlns:a16="http://schemas.microsoft.com/office/drawing/2014/main" val="20005"/>
                    </a:ext>
                  </a:extLst>
                </a:gridCol>
                <a:gridCol w="733732">
                  <a:extLst>
                    <a:ext uri="{9D8B030D-6E8A-4147-A177-3AD203B41FA5}">
                      <a16:colId xmlns:a16="http://schemas.microsoft.com/office/drawing/2014/main" val="20006"/>
                    </a:ext>
                  </a:extLst>
                </a:gridCol>
                <a:gridCol w="733732">
                  <a:extLst>
                    <a:ext uri="{9D8B030D-6E8A-4147-A177-3AD203B41FA5}">
                      <a16:colId xmlns:a16="http://schemas.microsoft.com/office/drawing/2014/main" val="20007"/>
                    </a:ext>
                  </a:extLst>
                </a:gridCol>
                <a:gridCol w="733732">
                  <a:extLst>
                    <a:ext uri="{9D8B030D-6E8A-4147-A177-3AD203B41FA5}">
                      <a16:colId xmlns:a16="http://schemas.microsoft.com/office/drawing/2014/main" val="20008"/>
                    </a:ext>
                  </a:extLst>
                </a:gridCol>
                <a:gridCol w="733732">
                  <a:extLst>
                    <a:ext uri="{9D8B030D-6E8A-4147-A177-3AD203B41FA5}">
                      <a16:colId xmlns:a16="http://schemas.microsoft.com/office/drawing/2014/main" val="20009"/>
                    </a:ext>
                  </a:extLst>
                </a:gridCol>
                <a:gridCol w="733732">
                  <a:extLst>
                    <a:ext uri="{9D8B030D-6E8A-4147-A177-3AD203B41FA5}">
                      <a16:colId xmlns:a16="http://schemas.microsoft.com/office/drawing/2014/main" val="20010"/>
                    </a:ext>
                  </a:extLst>
                </a:gridCol>
                <a:gridCol w="733732">
                  <a:extLst>
                    <a:ext uri="{9D8B030D-6E8A-4147-A177-3AD203B41FA5}">
                      <a16:colId xmlns:a16="http://schemas.microsoft.com/office/drawing/2014/main" val="2433815084"/>
                    </a:ext>
                  </a:extLst>
                </a:gridCol>
              </a:tblGrid>
              <a:tr h="316710">
                <a:tc>
                  <a:txBody>
                    <a:bodyPr/>
                    <a:lstStyle/>
                    <a:p>
                      <a:pPr algn="l">
                        <a:defRPr sz="1400"/>
                      </a:pPr>
                      <a:endParaRPr sz="1000" b="1" dirty="0"/>
                    </a:p>
                  </a:txBody>
                  <a:tcPr marL="91425" marR="91425" marT="91425" marB="91425" horzOverflow="overflow">
                    <a:solidFill>
                      <a:schemeClr val="tx2">
                        <a:lumMod val="20000"/>
                        <a:lumOff val="80000"/>
                      </a:schemeClr>
                    </a:solidFill>
                  </a:tcPr>
                </a:tc>
                <a:tc>
                  <a:txBody>
                    <a:bodyPr/>
                    <a:lstStyle/>
                    <a:p>
                      <a:pPr algn="l">
                        <a:defRPr sz="1800"/>
                      </a:pPr>
                      <a:r>
                        <a:rPr sz="1000" b="1" dirty="0"/>
                        <a:t>Class 0</a:t>
                      </a:r>
                    </a:p>
                  </a:txBody>
                  <a:tcPr marL="91425" marR="91425" marT="91425" marB="91425" horzOverflow="overflow">
                    <a:solidFill>
                      <a:schemeClr val="tx2">
                        <a:lumMod val="20000"/>
                        <a:lumOff val="80000"/>
                      </a:schemeClr>
                    </a:solidFill>
                  </a:tcPr>
                </a:tc>
                <a:tc>
                  <a:txBody>
                    <a:bodyPr/>
                    <a:lstStyle/>
                    <a:p>
                      <a:pPr algn="l">
                        <a:defRPr sz="1400"/>
                      </a:pPr>
                      <a:r>
                        <a:rPr sz="1000" b="1" dirty="0"/>
                        <a:t>Class</a:t>
                      </a:r>
                      <a:r>
                        <a:rPr lang="en-US" sz="1000" b="1" dirty="0"/>
                        <a:t> </a:t>
                      </a:r>
                      <a:r>
                        <a:rPr sz="1000" b="1" dirty="0"/>
                        <a:t>1</a:t>
                      </a:r>
                    </a:p>
                  </a:txBody>
                  <a:tcPr marL="91425" marR="91425" marT="91425" marB="91425" horzOverflow="overflow">
                    <a:solidFill>
                      <a:schemeClr val="tx2">
                        <a:lumMod val="20000"/>
                        <a:lumOff val="80000"/>
                      </a:schemeClr>
                    </a:solidFill>
                  </a:tcPr>
                </a:tc>
                <a:tc>
                  <a:txBody>
                    <a:bodyPr/>
                    <a:lstStyle/>
                    <a:p>
                      <a:pPr algn="l">
                        <a:defRPr sz="1800"/>
                      </a:pPr>
                      <a:r>
                        <a:rPr sz="1000" b="1" dirty="0"/>
                        <a:t>Class</a:t>
                      </a:r>
                      <a:r>
                        <a:rPr lang="en-US" sz="1000" b="1" dirty="0"/>
                        <a:t> </a:t>
                      </a:r>
                      <a:r>
                        <a:rPr sz="1000" b="1" dirty="0"/>
                        <a:t>2</a:t>
                      </a:r>
                    </a:p>
                  </a:txBody>
                  <a:tcPr marL="91425" marR="91425" marT="91425" marB="91425" horzOverflow="overflow">
                    <a:solidFill>
                      <a:schemeClr val="tx2">
                        <a:lumMod val="20000"/>
                        <a:lumOff val="80000"/>
                      </a:schemeClr>
                    </a:solidFill>
                  </a:tcPr>
                </a:tc>
                <a:tc>
                  <a:txBody>
                    <a:bodyPr/>
                    <a:lstStyle/>
                    <a:p>
                      <a:pPr algn="l">
                        <a:defRPr sz="1400"/>
                      </a:pPr>
                      <a:r>
                        <a:rPr sz="1000" b="1" dirty="0"/>
                        <a:t>Class 3</a:t>
                      </a:r>
                    </a:p>
                  </a:txBody>
                  <a:tcPr marL="91425" marR="91425" marT="91425" marB="91425" horzOverflow="overflow">
                    <a:solidFill>
                      <a:schemeClr val="tx2">
                        <a:lumMod val="20000"/>
                        <a:lumOff val="80000"/>
                      </a:schemeClr>
                    </a:solidFill>
                  </a:tcPr>
                </a:tc>
                <a:tc>
                  <a:txBody>
                    <a:bodyPr/>
                    <a:lstStyle/>
                    <a:p>
                      <a:pPr algn="l">
                        <a:defRPr sz="1400"/>
                      </a:pPr>
                      <a:r>
                        <a:rPr sz="1000" b="1" dirty="0"/>
                        <a:t>Class 4</a:t>
                      </a:r>
                    </a:p>
                  </a:txBody>
                  <a:tcPr marL="91425" marR="91425" marT="91425" marB="91425" horzOverflow="overflow">
                    <a:solidFill>
                      <a:schemeClr val="tx2">
                        <a:lumMod val="20000"/>
                        <a:lumOff val="80000"/>
                      </a:schemeClr>
                    </a:solidFill>
                  </a:tcPr>
                </a:tc>
                <a:tc>
                  <a:txBody>
                    <a:bodyPr/>
                    <a:lstStyle/>
                    <a:p>
                      <a:pPr algn="l">
                        <a:defRPr sz="1400"/>
                      </a:pPr>
                      <a:r>
                        <a:rPr sz="1000" b="1" dirty="0"/>
                        <a:t>Class 5</a:t>
                      </a:r>
                    </a:p>
                  </a:txBody>
                  <a:tcPr marL="91425" marR="91425" marT="91425" marB="91425" horzOverflow="overflow">
                    <a:solidFill>
                      <a:schemeClr val="tx2">
                        <a:lumMod val="20000"/>
                        <a:lumOff val="80000"/>
                      </a:schemeClr>
                    </a:solidFill>
                  </a:tcPr>
                </a:tc>
                <a:tc>
                  <a:txBody>
                    <a:bodyPr/>
                    <a:lstStyle/>
                    <a:p>
                      <a:pPr algn="l">
                        <a:defRPr sz="1400"/>
                      </a:pPr>
                      <a:r>
                        <a:rPr sz="1000" b="1" dirty="0"/>
                        <a:t>Class 6</a:t>
                      </a:r>
                    </a:p>
                  </a:txBody>
                  <a:tcPr marL="91425" marR="91425" marT="91425" marB="91425" horzOverflow="overflow">
                    <a:solidFill>
                      <a:schemeClr val="tx2">
                        <a:lumMod val="20000"/>
                        <a:lumOff val="80000"/>
                      </a:schemeClr>
                    </a:solidFill>
                  </a:tcPr>
                </a:tc>
                <a:tc>
                  <a:txBody>
                    <a:bodyPr/>
                    <a:lstStyle/>
                    <a:p>
                      <a:pPr algn="l">
                        <a:defRPr sz="1400"/>
                      </a:pPr>
                      <a:r>
                        <a:rPr sz="1000" b="1" dirty="0"/>
                        <a:t>Class 7</a:t>
                      </a:r>
                    </a:p>
                  </a:txBody>
                  <a:tcPr marL="91425" marR="91425" marT="91425" marB="91425" horzOverflow="overflow">
                    <a:solidFill>
                      <a:schemeClr val="tx2">
                        <a:lumMod val="20000"/>
                        <a:lumOff val="80000"/>
                      </a:schemeClr>
                    </a:solidFill>
                  </a:tcPr>
                </a:tc>
                <a:tc>
                  <a:txBody>
                    <a:bodyPr/>
                    <a:lstStyle/>
                    <a:p>
                      <a:pPr algn="l">
                        <a:defRPr sz="1400"/>
                      </a:pPr>
                      <a:r>
                        <a:rPr sz="1000" b="1" dirty="0"/>
                        <a:t>Class 8</a:t>
                      </a:r>
                    </a:p>
                  </a:txBody>
                  <a:tcPr marL="91425" marR="91425" marT="91425" marB="91425" horzOverflow="overflow">
                    <a:solidFill>
                      <a:schemeClr val="tx2">
                        <a:lumMod val="20000"/>
                        <a:lumOff val="80000"/>
                      </a:schemeClr>
                    </a:solidFill>
                  </a:tcPr>
                </a:tc>
                <a:tc>
                  <a:txBody>
                    <a:bodyPr/>
                    <a:lstStyle/>
                    <a:p>
                      <a:pPr algn="l">
                        <a:defRPr sz="1400"/>
                      </a:pPr>
                      <a:r>
                        <a:rPr sz="1000" b="1" dirty="0"/>
                        <a:t>Class 9</a:t>
                      </a:r>
                    </a:p>
                  </a:txBody>
                  <a:tcPr marL="91425" marR="91425" marT="91425" marB="91425" horzOverflow="overflow">
                    <a:solidFill>
                      <a:schemeClr val="tx2">
                        <a:lumMod val="20000"/>
                        <a:lumOff val="80000"/>
                      </a:schemeClr>
                    </a:solidFill>
                  </a:tcPr>
                </a:tc>
                <a:tc>
                  <a:txBody>
                    <a:bodyPr/>
                    <a:lstStyle/>
                    <a:p>
                      <a:pPr algn="l">
                        <a:defRPr sz="1400"/>
                      </a:pPr>
                      <a:r>
                        <a:rPr lang="en-US" sz="1000" b="1" dirty="0"/>
                        <a:t>Final</a:t>
                      </a:r>
                      <a:br>
                        <a:rPr lang="en-US" sz="1000" b="1" dirty="0"/>
                      </a:br>
                      <a:r>
                        <a:rPr lang="en-US" sz="1000" b="1" dirty="0"/>
                        <a:t>Valid.</a:t>
                      </a:r>
                    </a:p>
                    <a:p>
                      <a:pPr algn="l">
                        <a:defRPr sz="1400"/>
                      </a:pPr>
                      <a:r>
                        <a:rPr lang="en-US" sz="1000" b="1" dirty="0"/>
                        <a:t>Acc.</a:t>
                      </a:r>
                    </a:p>
                  </a:txBody>
                  <a:tcPr marL="91425" marR="91425" marT="91425" marB="91425" horzOverflow="overflow">
                    <a:solidFill>
                      <a:schemeClr val="accent6"/>
                    </a:solidFill>
                  </a:tcPr>
                </a:tc>
                <a:extLst>
                  <a:ext uri="{0D108BD9-81ED-4DB2-BD59-A6C34878D82A}">
                    <a16:rowId xmlns:a16="http://schemas.microsoft.com/office/drawing/2014/main" val="10000"/>
                  </a:ext>
                </a:extLst>
              </a:tr>
              <a:tr h="636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000" dirty="0"/>
                        <a:t>beta=0.99</a:t>
                      </a:r>
                    </a:p>
                  </a:txBody>
                  <a:tcPr marL="91425" marR="91425" marT="91425" marB="91425" horzOverflow="overflow"/>
                </a:tc>
                <a:tc>
                  <a:txBody>
                    <a:bodyPr/>
                    <a:lstStyle/>
                    <a:p>
                      <a:pPr algn="l">
                        <a:defRPr sz="1400"/>
                      </a:pPr>
                      <a:r>
                        <a:rPr lang="en-US" sz="1000" dirty="0"/>
                        <a:t>0.9300</a:t>
                      </a:r>
                      <a:endParaRPr sz="1000" dirty="0"/>
                    </a:p>
                  </a:txBody>
                  <a:tcPr marL="91425" marR="91425" marT="91425" marB="91425" horzOverflow="overflow"/>
                </a:tc>
                <a:tc>
                  <a:txBody>
                    <a:bodyPr/>
                    <a:lstStyle/>
                    <a:p>
                      <a:pPr algn="l">
                        <a:defRPr sz="1400"/>
                      </a:pPr>
                      <a:r>
                        <a:rPr lang="en-US" sz="1000" dirty="0"/>
                        <a:t>0.9090</a:t>
                      </a:r>
                      <a:endParaRPr sz="1000" dirty="0"/>
                    </a:p>
                  </a:txBody>
                  <a:tcPr marL="91425" marR="91425" marT="91425" marB="91425" horzOverflow="overflow"/>
                </a:tc>
                <a:tc>
                  <a:txBody>
                    <a:bodyPr/>
                    <a:lstStyle/>
                    <a:p>
                      <a:pPr algn="l">
                        <a:defRPr sz="1400"/>
                      </a:pPr>
                      <a:r>
                        <a:rPr lang="en-US" sz="1000" dirty="0"/>
                        <a:t>0.4490</a:t>
                      </a:r>
                      <a:endParaRPr sz="1000" dirty="0"/>
                    </a:p>
                  </a:txBody>
                  <a:tcPr marL="91425" marR="91425" marT="91425" marB="91425" horzOverflow="overflow"/>
                </a:tc>
                <a:tc>
                  <a:txBody>
                    <a:bodyPr/>
                    <a:lstStyle/>
                    <a:p>
                      <a:pPr algn="l">
                        <a:defRPr sz="1400"/>
                      </a:pPr>
                      <a:r>
                        <a:rPr lang="en-US" sz="1000" dirty="0"/>
                        <a:t>0.4540</a:t>
                      </a:r>
                      <a:endParaRPr sz="1000" dirty="0"/>
                    </a:p>
                  </a:txBody>
                  <a:tcPr marL="91425" marR="91425" marT="91425" marB="91425" horzOverflow="overflow"/>
                </a:tc>
                <a:tc>
                  <a:txBody>
                    <a:bodyPr/>
                    <a:lstStyle/>
                    <a:p>
                      <a:pPr algn="l">
                        <a:defRPr sz="1400"/>
                      </a:pPr>
                      <a:r>
                        <a:rPr lang="en-US" sz="1000" dirty="0"/>
                        <a:t>0.2540</a:t>
                      </a:r>
                      <a:endParaRPr sz="1000" dirty="0"/>
                    </a:p>
                  </a:txBody>
                  <a:tcPr marL="91425" marR="91425" marT="91425" marB="91425" horzOverflow="overflow"/>
                </a:tc>
                <a:tc>
                  <a:txBody>
                    <a:bodyPr/>
                    <a:lstStyle/>
                    <a:p>
                      <a:pPr algn="l">
                        <a:defRPr sz="1400"/>
                      </a:pPr>
                      <a:r>
                        <a:rPr lang="en-US" sz="1000" dirty="0"/>
                        <a:t>0.0620</a:t>
                      </a:r>
                      <a:endParaRPr sz="1000" dirty="0"/>
                    </a:p>
                  </a:txBody>
                  <a:tcPr marL="91425" marR="91425" marT="91425" marB="91425" horzOverflow="overflow"/>
                </a:tc>
                <a:tc>
                  <a:txBody>
                    <a:bodyPr/>
                    <a:lstStyle/>
                    <a:p>
                      <a:pPr algn="l">
                        <a:defRPr sz="1400"/>
                      </a:pPr>
                      <a:r>
                        <a:rPr lang="en-US" sz="1000" dirty="0"/>
                        <a:t>0.1440</a:t>
                      </a:r>
                      <a:endParaRPr sz="1000" dirty="0"/>
                    </a:p>
                  </a:txBody>
                  <a:tcPr marL="91425" marR="91425" marT="91425" marB="91425" horzOverflow="overflow"/>
                </a:tc>
                <a:tc>
                  <a:txBody>
                    <a:bodyPr/>
                    <a:lstStyle/>
                    <a:p>
                      <a:pPr algn="l">
                        <a:defRPr sz="1400"/>
                      </a:pPr>
                      <a:r>
                        <a:rPr lang="en-US" sz="1000" dirty="0"/>
                        <a:t>0.0960</a:t>
                      </a:r>
                      <a:endParaRPr sz="1000" dirty="0"/>
                    </a:p>
                  </a:txBody>
                  <a:tcPr marL="91425" marR="91425" marT="91425" marB="91425" horzOverflow="overflow"/>
                </a:tc>
                <a:tc>
                  <a:txBody>
                    <a:bodyPr/>
                    <a:lstStyle/>
                    <a:p>
                      <a:pPr algn="l">
                        <a:defRPr sz="1400"/>
                      </a:pPr>
                      <a:r>
                        <a:rPr lang="en-US" sz="1000" dirty="0"/>
                        <a:t>0.0180</a:t>
                      </a:r>
                      <a:endParaRPr sz="1000" dirty="0"/>
                    </a:p>
                  </a:txBody>
                  <a:tcPr marL="91425" marR="91425" marT="91425" marB="91425" horzOverflow="overflow"/>
                </a:tc>
                <a:tc>
                  <a:txBody>
                    <a:bodyPr/>
                    <a:lstStyle/>
                    <a:p>
                      <a:pPr algn="l">
                        <a:defRPr sz="1400"/>
                      </a:pPr>
                      <a:r>
                        <a:rPr lang="en-US" sz="1000" dirty="0"/>
                        <a:t>0.0000</a:t>
                      </a:r>
                      <a:endParaRPr sz="1000" dirty="0"/>
                    </a:p>
                  </a:txBody>
                  <a:tcPr marL="91425" marR="91425" marT="91425" marB="91425" horzOverflow="overflow"/>
                </a:tc>
                <a:tc>
                  <a:txBody>
                    <a:bodyPr/>
                    <a:lstStyle/>
                    <a:p>
                      <a:pPr algn="l">
                        <a:defRPr sz="1400"/>
                      </a:pPr>
                      <a:r>
                        <a:rPr lang="en-US" sz="1000" dirty="0"/>
                        <a:t>0.3316</a:t>
                      </a:r>
                      <a:endParaRPr sz="1000" dirty="0"/>
                    </a:p>
                  </a:txBody>
                  <a:tcPr marL="91425" marR="91425" marT="91425" marB="91425" horzOverflow="overflow"/>
                </a:tc>
                <a:extLst>
                  <a:ext uri="{0D108BD9-81ED-4DB2-BD59-A6C34878D82A}">
                    <a16:rowId xmlns:a16="http://schemas.microsoft.com/office/drawing/2014/main" val="1322965293"/>
                  </a:ext>
                </a:extLst>
              </a:tr>
              <a:tr h="636321">
                <a:tc>
                  <a:txBody>
                    <a:bodyPr/>
                    <a:lstStyle/>
                    <a:p>
                      <a:pPr algn="l">
                        <a:defRPr sz="1800"/>
                      </a:pPr>
                      <a:r>
                        <a:rPr sz="1000" dirty="0"/>
                        <a:t>beta=</a:t>
                      </a:r>
                      <a:r>
                        <a:rPr lang="en-US" sz="1000" dirty="0"/>
                        <a:t>0.999</a:t>
                      </a:r>
                      <a:endParaRPr sz="1000" dirty="0"/>
                    </a:p>
                  </a:txBody>
                  <a:tcPr marL="91425" marR="91425" marT="91425" marB="91425" horzOverflow="overflow"/>
                </a:tc>
                <a:tc>
                  <a:txBody>
                    <a:bodyPr/>
                    <a:lstStyle/>
                    <a:p>
                      <a:pPr algn="l">
                        <a:defRPr sz="1400"/>
                      </a:pPr>
                      <a:r>
                        <a:rPr lang="en-US" sz="1000" dirty="0"/>
                        <a:t>0.8370</a:t>
                      </a:r>
                      <a:endParaRPr sz="1000" dirty="0"/>
                    </a:p>
                  </a:txBody>
                  <a:tcPr marL="91425" marR="91425" marT="91425" marB="91425" horzOverflow="overflow"/>
                </a:tc>
                <a:tc>
                  <a:txBody>
                    <a:bodyPr/>
                    <a:lstStyle/>
                    <a:p>
                      <a:pPr algn="l">
                        <a:defRPr sz="1400"/>
                      </a:pPr>
                      <a:r>
                        <a:rPr lang="en-US" sz="1000" dirty="0"/>
                        <a:t>0.7750</a:t>
                      </a:r>
                      <a:endParaRPr sz="1000" dirty="0"/>
                    </a:p>
                  </a:txBody>
                  <a:tcPr marL="91425" marR="91425" marT="91425" marB="91425" horzOverflow="overflow"/>
                </a:tc>
                <a:tc>
                  <a:txBody>
                    <a:bodyPr/>
                    <a:lstStyle/>
                    <a:p>
                      <a:pPr algn="l">
                        <a:defRPr sz="1400"/>
                      </a:pPr>
                      <a:r>
                        <a:rPr lang="en-US" sz="1000" dirty="0"/>
                        <a:t>0.3820</a:t>
                      </a:r>
                      <a:endParaRPr sz="1000" dirty="0"/>
                    </a:p>
                  </a:txBody>
                  <a:tcPr marL="91425" marR="91425" marT="91425" marB="91425" horzOverflow="overflow"/>
                </a:tc>
                <a:tc>
                  <a:txBody>
                    <a:bodyPr/>
                    <a:lstStyle/>
                    <a:p>
                      <a:pPr algn="l">
                        <a:defRPr sz="1400"/>
                      </a:pPr>
                      <a:r>
                        <a:rPr lang="en-US" sz="1000" dirty="0"/>
                        <a:t>0.3540</a:t>
                      </a:r>
                      <a:endParaRPr sz="1000" dirty="0"/>
                    </a:p>
                  </a:txBody>
                  <a:tcPr marL="91425" marR="91425" marT="91425" marB="91425" horzOverflow="overflow"/>
                </a:tc>
                <a:tc>
                  <a:txBody>
                    <a:bodyPr/>
                    <a:lstStyle/>
                    <a:p>
                      <a:pPr algn="l">
                        <a:defRPr sz="1400"/>
                      </a:pPr>
                      <a:r>
                        <a:rPr lang="en-US" sz="1000" dirty="0"/>
                        <a:t>0.2250</a:t>
                      </a:r>
                      <a:endParaRPr sz="1000" dirty="0"/>
                    </a:p>
                  </a:txBody>
                  <a:tcPr marL="91425" marR="91425" marT="91425" marB="91425" horzOverflow="overflow"/>
                </a:tc>
                <a:tc>
                  <a:txBody>
                    <a:bodyPr/>
                    <a:lstStyle/>
                    <a:p>
                      <a:pPr algn="l">
                        <a:defRPr sz="1400"/>
                      </a:pPr>
                      <a:r>
                        <a:rPr lang="en-US" sz="1000" dirty="0"/>
                        <a:t>0.0980</a:t>
                      </a:r>
                      <a:endParaRPr sz="1000" dirty="0"/>
                    </a:p>
                  </a:txBody>
                  <a:tcPr marL="91425" marR="91425" marT="91425" marB="91425" horzOverflow="overflow"/>
                </a:tc>
                <a:tc>
                  <a:txBody>
                    <a:bodyPr/>
                    <a:lstStyle/>
                    <a:p>
                      <a:pPr algn="l">
                        <a:defRPr sz="1400"/>
                      </a:pPr>
                      <a:r>
                        <a:rPr lang="en-US" sz="1000" dirty="0"/>
                        <a:t>0.4490</a:t>
                      </a:r>
                      <a:endParaRPr sz="1000" dirty="0"/>
                    </a:p>
                  </a:txBody>
                  <a:tcPr marL="91425" marR="91425" marT="91425" marB="91425" horzOverflow="overflow"/>
                </a:tc>
                <a:tc>
                  <a:txBody>
                    <a:bodyPr/>
                    <a:lstStyle/>
                    <a:p>
                      <a:pPr algn="l">
                        <a:defRPr sz="1400"/>
                      </a:pPr>
                      <a:r>
                        <a:rPr lang="en-US" sz="1000" dirty="0"/>
                        <a:t>0.4200</a:t>
                      </a:r>
                      <a:endParaRPr sz="1000" dirty="0"/>
                    </a:p>
                  </a:txBody>
                  <a:tcPr marL="91425" marR="91425" marT="91425" marB="91425" horzOverflow="overflow"/>
                </a:tc>
                <a:tc>
                  <a:txBody>
                    <a:bodyPr/>
                    <a:lstStyle/>
                    <a:p>
                      <a:pPr algn="l">
                        <a:defRPr sz="1400"/>
                      </a:pPr>
                      <a:r>
                        <a:rPr lang="en-US" sz="1000" dirty="0"/>
                        <a:t>0.2740</a:t>
                      </a:r>
                      <a:endParaRPr sz="1000" dirty="0"/>
                    </a:p>
                  </a:txBody>
                  <a:tcPr marL="91425" marR="91425" marT="91425" marB="91425" horzOverflow="overflow"/>
                </a:tc>
                <a:tc>
                  <a:txBody>
                    <a:bodyPr/>
                    <a:lstStyle/>
                    <a:p>
                      <a:pPr algn="l">
                        <a:defRPr sz="1400"/>
                      </a:pPr>
                      <a:r>
                        <a:rPr lang="en-US" sz="1000" dirty="0"/>
                        <a:t>0.2020</a:t>
                      </a:r>
                      <a:endParaRPr sz="1000" dirty="0"/>
                    </a:p>
                  </a:txBody>
                  <a:tcPr marL="91425" marR="91425" marT="91425" marB="91425" horzOverflow="overflow"/>
                </a:tc>
                <a:tc>
                  <a:txBody>
                    <a:bodyPr/>
                    <a:lstStyle/>
                    <a:p>
                      <a:pPr algn="l">
                        <a:defRPr sz="1400"/>
                      </a:pPr>
                      <a:r>
                        <a:rPr lang="en-US" sz="1000" dirty="0"/>
                        <a:t>0.4016</a:t>
                      </a:r>
                      <a:endParaRPr sz="1000" dirty="0"/>
                    </a:p>
                  </a:txBody>
                  <a:tcPr marL="91425" marR="91425" marT="91425" marB="91425" horzOverflow="overflow"/>
                </a:tc>
                <a:extLst>
                  <a:ext uri="{0D108BD9-81ED-4DB2-BD59-A6C34878D82A}">
                    <a16:rowId xmlns:a16="http://schemas.microsoft.com/office/drawing/2014/main" val="10001"/>
                  </a:ext>
                </a:extLst>
              </a:tr>
              <a:tr h="636321">
                <a:tc>
                  <a:txBody>
                    <a:bodyPr/>
                    <a:lstStyle/>
                    <a:p>
                      <a:pPr algn="l">
                        <a:defRPr sz="1800"/>
                      </a:pPr>
                      <a:r>
                        <a:rPr sz="1000" dirty="0"/>
                        <a:t>beta=</a:t>
                      </a:r>
                      <a:r>
                        <a:rPr lang="en-US" sz="1000" dirty="0"/>
                        <a:t>0.9999</a:t>
                      </a:r>
                    </a:p>
                    <a:p>
                      <a:pPr algn="l">
                        <a:defRPr sz="1800"/>
                      </a:pPr>
                      <a:r>
                        <a:rPr lang="en-US" sz="1000" dirty="0"/>
                        <a:t>(best)</a:t>
                      </a:r>
                      <a:endParaRPr sz="1000" dirty="0"/>
                    </a:p>
                  </a:txBody>
                  <a:tcPr marL="91425" marR="91425" marT="91425" marB="91425" horzOverflow="overflow">
                    <a:solidFill>
                      <a:srgbClr val="FFFF00"/>
                    </a:solidFill>
                  </a:tcPr>
                </a:tc>
                <a:tc>
                  <a:txBody>
                    <a:bodyPr/>
                    <a:lstStyle/>
                    <a:p>
                      <a:pPr algn="l">
                        <a:defRPr sz="1400"/>
                      </a:pPr>
                      <a:r>
                        <a:rPr lang="en-US" sz="1000" dirty="0"/>
                        <a:t>0.6220</a:t>
                      </a:r>
                      <a:endParaRPr sz="1000" dirty="0"/>
                    </a:p>
                  </a:txBody>
                  <a:tcPr marL="91425" marR="91425" marT="91425" marB="91425" horzOverflow="overflow">
                    <a:solidFill>
                      <a:srgbClr val="FFFF00"/>
                    </a:solidFill>
                  </a:tcPr>
                </a:tc>
                <a:tc>
                  <a:txBody>
                    <a:bodyPr/>
                    <a:lstStyle/>
                    <a:p>
                      <a:pPr algn="l">
                        <a:defRPr sz="1400"/>
                      </a:pPr>
                      <a:r>
                        <a:rPr lang="en-US" sz="1000" dirty="0"/>
                        <a:t>0.7000</a:t>
                      </a:r>
                      <a:endParaRPr sz="1000" dirty="0"/>
                    </a:p>
                  </a:txBody>
                  <a:tcPr marL="91425" marR="91425" marT="91425" marB="91425" horzOverflow="overflow">
                    <a:solidFill>
                      <a:srgbClr val="FFFF00"/>
                    </a:solidFill>
                  </a:tcPr>
                </a:tc>
                <a:tc>
                  <a:txBody>
                    <a:bodyPr/>
                    <a:lstStyle/>
                    <a:p>
                      <a:pPr algn="l">
                        <a:defRPr sz="1400"/>
                      </a:pPr>
                      <a:r>
                        <a:rPr lang="en-US" sz="1000" dirty="0"/>
                        <a:t>0.3110</a:t>
                      </a:r>
                      <a:endParaRPr sz="1000" dirty="0"/>
                    </a:p>
                  </a:txBody>
                  <a:tcPr marL="91425" marR="91425" marT="91425" marB="91425" horzOverflow="overflow">
                    <a:solidFill>
                      <a:srgbClr val="FFFF00"/>
                    </a:solidFill>
                  </a:tcPr>
                </a:tc>
                <a:tc>
                  <a:txBody>
                    <a:bodyPr/>
                    <a:lstStyle/>
                    <a:p>
                      <a:pPr algn="l">
                        <a:defRPr sz="1400"/>
                      </a:pPr>
                      <a:r>
                        <a:rPr lang="en-US" sz="1000" dirty="0"/>
                        <a:t>0.3580</a:t>
                      </a:r>
                      <a:endParaRPr sz="1000" dirty="0"/>
                    </a:p>
                  </a:txBody>
                  <a:tcPr marL="91425" marR="91425" marT="91425" marB="91425" horzOverflow="overflow">
                    <a:solidFill>
                      <a:srgbClr val="FFFF00"/>
                    </a:solidFill>
                  </a:tcPr>
                </a:tc>
                <a:tc>
                  <a:txBody>
                    <a:bodyPr/>
                    <a:lstStyle/>
                    <a:p>
                      <a:pPr algn="l">
                        <a:defRPr sz="1400"/>
                      </a:pPr>
                      <a:r>
                        <a:rPr lang="en-US" sz="1000" dirty="0"/>
                        <a:t>0.2860</a:t>
                      </a:r>
                      <a:endParaRPr sz="1000" dirty="0"/>
                    </a:p>
                  </a:txBody>
                  <a:tcPr marL="91425" marR="91425" marT="91425" marB="91425" horzOverflow="overflow">
                    <a:solidFill>
                      <a:srgbClr val="FFFF00"/>
                    </a:solidFill>
                  </a:tcPr>
                </a:tc>
                <a:tc>
                  <a:txBody>
                    <a:bodyPr/>
                    <a:lstStyle/>
                    <a:p>
                      <a:pPr algn="l">
                        <a:defRPr sz="1400"/>
                      </a:pPr>
                      <a:r>
                        <a:rPr lang="en-US" sz="1000" dirty="0"/>
                        <a:t>0.3040</a:t>
                      </a:r>
                      <a:endParaRPr sz="1000" dirty="0"/>
                    </a:p>
                  </a:txBody>
                  <a:tcPr marL="91425" marR="91425" marT="91425" marB="91425" horzOverflow="overflow">
                    <a:solidFill>
                      <a:srgbClr val="FFFF00"/>
                    </a:solidFill>
                  </a:tcPr>
                </a:tc>
                <a:tc>
                  <a:txBody>
                    <a:bodyPr/>
                    <a:lstStyle/>
                    <a:p>
                      <a:pPr algn="l">
                        <a:defRPr sz="1400"/>
                      </a:pPr>
                      <a:r>
                        <a:rPr lang="en-US" sz="1000" dirty="0"/>
                        <a:t>0.5000</a:t>
                      </a:r>
                      <a:endParaRPr sz="1000" dirty="0"/>
                    </a:p>
                  </a:txBody>
                  <a:tcPr marL="91425" marR="91425" marT="91425" marB="91425" horzOverflow="overflow">
                    <a:solidFill>
                      <a:srgbClr val="FFFF00"/>
                    </a:solidFill>
                  </a:tcPr>
                </a:tc>
                <a:tc>
                  <a:txBody>
                    <a:bodyPr/>
                    <a:lstStyle/>
                    <a:p>
                      <a:pPr algn="l">
                        <a:defRPr sz="1400"/>
                      </a:pPr>
                      <a:r>
                        <a:rPr lang="en-US" sz="1000" dirty="0"/>
                        <a:t>0.4560</a:t>
                      </a:r>
                      <a:endParaRPr sz="1000" dirty="0"/>
                    </a:p>
                  </a:txBody>
                  <a:tcPr marL="91425" marR="91425" marT="91425" marB="91425" horzOverflow="overflow">
                    <a:solidFill>
                      <a:srgbClr val="FFFF00"/>
                    </a:solidFill>
                  </a:tcPr>
                </a:tc>
                <a:tc>
                  <a:txBody>
                    <a:bodyPr/>
                    <a:lstStyle/>
                    <a:p>
                      <a:pPr algn="l">
                        <a:defRPr sz="1400"/>
                      </a:pPr>
                      <a:r>
                        <a:rPr lang="en-US" sz="1000" dirty="0"/>
                        <a:t>0.6060</a:t>
                      </a:r>
                      <a:endParaRPr sz="1000" dirty="0"/>
                    </a:p>
                  </a:txBody>
                  <a:tcPr marL="91425" marR="91425" marT="91425" marB="91425" horzOverflow="overflow">
                    <a:solidFill>
                      <a:srgbClr val="FFFF00"/>
                    </a:solidFill>
                  </a:tcPr>
                </a:tc>
                <a:tc>
                  <a:txBody>
                    <a:bodyPr/>
                    <a:lstStyle/>
                    <a:p>
                      <a:pPr algn="l">
                        <a:defRPr sz="1400"/>
                      </a:pPr>
                      <a:r>
                        <a:rPr lang="en-US" sz="1000" dirty="0"/>
                        <a:t>0.3490</a:t>
                      </a:r>
                      <a:endParaRPr sz="1000" dirty="0"/>
                    </a:p>
                  </a:txBody>
                  <a:tcPr marL="91425" marR="91425" marT="91425" marB="91425" horzOverflow="overflow">
                    <a:solidFill>
                      <a:srgbClr val="FFFF00"/>
                    </a:solidFill>
                  </a:tcPr>
                </a:tc>
                <a:tc>
                  <a:txBody>
                    <a:bodyPr/>
                    <a:lstStyle/>
                    <a:p>
                      <a:pPr algn="l">
                        <a:defRPr sz="1400"/>
                      </a:pPr>
                      <a:r>
                        <a:rPr lang="en-US" sz="1000" dirty="0"/>
                        <a:t>0.4492</a:t>
                      </a:r>
                      <a:endParaRPr sz="1000" dirty="0"/>
                    </a:p>
                  </a:txBody>
                  <a:tcPr marL="91425" marR="91425" marT="91425" marB="91425" horzOverflow="overflow">
                    <a:solidFill>
                      <a:schemeClr val="bg1"/>
                    </a:solidFill>
                  </a:tcPr>
                </a:tc>
                <a:extLst>
                  <a:ext uri="{0D108BD9-81ED-4DB2-BD59-A6C34878D82A}">
                    <a16:rowId xmlns:a16="http://schemas.microsoft.com/office/drawing/2014/main" val="10002"/>
                  </a:ext>
                </a:extLst>
              </a:tr>
              <a:tr h="636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000" dirty="0"/>
                        <a:t>beta=0.99999</a:t>
                      </a:r>
                    </a:p>
                  </a:txBody>
                  <a:tcPr marL="91425" marR="91425" marT="91425" marB="91425" horzOverflow="overflow"/>
                </a:tc>
                <a:tc>
                  <a:txBody>
                    <a:bodyPr/>
                    <a:lstStyle/>
                    <a:p>
                      <a:pPr algn="l">
                        <a:defRPr sz="1400"/>
                      </a:pPr>
                      <a:r>
                        <a:rPr lang="en-US" sz="1000" dirty="0"/>
                        <a:t>0.5290</a:t>
                      </a:r>
                      <a:endParaRPr sz="1000" dirty="0"/>
                    </a:p>
                  </a:txBody>
                  <a:tcPr marL="91425" marR="91425" marT="91425" marB="91425" horzOverflow="overflow"/>
                </a:tc>
                <a:tc>
                  <a:txBody>
                    <a:bodyPr/>
                    <a:lstStyle/>
                    <a:p>
                      <a:pPr algn="l">
                        <a:defRPr sz="1400"/>
                      </a:pPr>
                      <a:r>
                        <a:rPr lang="en-US" sz="1000" dirty="0"/>
                        <a:t>0.5090</a:t>
                      </a:r>
                      <a:endParaRPr sz="1000" dirty="0"/>
                    </a:p>
                  </a:txBody>
                  <a:tcPr marL="91425" marR="91425" marT="91425" marB="91425" horzOverflow="overflow"/>
                </a:tc>
                <a:tc>
                  <a:txBody>
                    <a:bodyPr/>
                    <a:lstStyle/>
                    <a:p>
                      <a:pPr algn="l">
                        <a:defRPr sz="1400"/>
                      </a:pPr>
                      <a:r>
                        <a:rPr lang="en-US" sz="1000" dirty="0"/>
                        <a:t>0.3100</a:t>
                      </a:r>
                      <a:endParaRPr sz="1000" dirty="0"/>
                    </a:p>
                  </a:txBody>
                  <a:tcPr marL="91425" marR="91425" marT="91425" marB="91425" horzOverflow="overflow"/>
                </a:tc>
                <a:tc>
                  <a:txBody>
                    <a:bodyPr/>
                    <a:lstStyle/>
                    <a:p>
                      <a:pPr algn="l">
                        <a:defRPr sz="1400"/>
                      </a:pPr>
                      <a:r>
                        <a:rPr lang="en-US" sz="1000" dirty="0"/>
                        <a:t>0.3100</a:t>
                      </a:r>
                      <a:endParaRPr sz="1000" dirty="0"/>
                    </a:p>
                  </a:txBody>
                  <a:tcPr marL="91425" marR="91425" marT="91425" marB="91425" horzOverflow="overflow"/>
                </a:tc>
                <a:tc>
                  <a:txBody>
                    <a:bodyPr/>
                    <a:lstStyle/>
                    <a:p>
                      <a:pPr algn="l">
                        <a:defRPr sz="1400"/>
                      </a:pPr>
                      <a:r>
                        <a:rPr lang="en-US" sz="1000" dirty="0"/>
                        <a:t>0.2580</a:t>
                      </a:r>
                      <a:endParaRPr sz="1000" dirty="0"/>
                    </a:p>
                  </a:txBody>
                  <a:tcPr marL="91425" marR="91425" marT="91425" marB="91425" horzOverflow="overflow"/>
                </a:tc>
                <a:tc>
                  <a:txBody>
                    <a:bodyPr/>
                    <a:lstStyle/>
                    <a:p>
                      <a:pPr algn="l">
                        <a:defRPr sz="1400"/>
                      </a:pPr>
                      <a:r>
                        <a:rPr lang="en-US" sz="1000" dirty="0"/>
                        <a:t>0.3340</a:t>
                      </a:r>
                      <a:endParaRPr sz="1000" dirty="0"/>
                    </a:p>
                  </a:txBody>
                  <a:tcPr marL="91425" marR="91425" marT="91425" marB="91425" horzOverflow="overflow"/>
                </a:tc>
                <a:tc>
                  <a:txBody>
                    <a:bodyPr/>
                    <a:lstStyle/>
                    <a:p>
                      <a:pPr algn="l">
                        <a:defRPr sz="1400"/>
                      </a:pPr>
                      <a:r>
                        <a:rPr lang="en-US" sz="1000" dirty="0"/>
                        <a:t>0.5110</a:t>
                      </a:r>
                      <a:endParaRPr sz="1000" dirty="0"/>
                    </a:p>
                  </a:txBody>
                  <a:tcPr marL="91425" marR="91425" marT="91425" marB="91425" horzOverflow="overflow"/>
                </a:tc>
                <a:tc>
                  <a:txBody>
                    <a:bodyPr/>
                    <a:lstStyle/>
                    <a:p>
                      <a:pPr algn="l">
                        <a:defRPr sz="1400"/>
                      </a:pPr>
                      <a:r>
                        <a:rPr lang="en-US" sz="1000" dirty="0"/>
                        <a:t>0.4660</a:t>
                      </a:r>
                      <a:endParaRPr sz="1000" dirty="0"/>
                    </a:p>
                  </a:txBody>
                  <a:tcPr marL="91425" marR="91425" marT="91425" marB="91425" horzOverflow="overflow"/>
                </a:tc>
                <a:tc>
                  <a:txBody>
                    <a:bodyPr/>
                    <a:lstStyle/>
                    <a:p>
                      <a:pPr algn="l">
                        <a:defRPr sz="1400"/>
                      </a:pPr>
                      <a:r>
                        <a:rPr lang="en-US" sz="1000" dirty="0"/>
                        <a:t>0.5350</a:t>
                      </a:r>
                      <a:endParaRPr sz="1000" dirty="0"/>
                    </a:p>
                  </a:txBody>
                  <a:tcPr marL="91425" marR="91425" marT="91425" marB="91425" horzOverflow="overflow"/>
                </a:tc>
                <a:tc>
                  <a:txBody>
                    <a:bodyPr/>
                    <a:lstStyle/>
                    <a:p>
                      <a:pPr algn="l">
                        <a:defRPr sz="1400"/>
                      </a:pPr>
                      <a:r>
                        <a:rPr lang="en-US" sz="1000" dirty="0"/>
                        <a:t>0.5240</a:t>
                      </a:r>
                      <a:endParaRPr sz="1000" dirty="0"/>
                    </a:p>
                  </a:txBody>
                  <a:tcPr marL="91425" marR="91425" marT="91425" marB="91425" horzOverflow="overflow"/>
                </a:tc>
                <a:tc>
                  <a:txBody>
                    <a:bodyPr/>
                    <a:lstStyle/>
                    <a:p>
                      <a:pPr algn="l">
                        <a:defRPr sz="1400"/>
                      </a:pPr>
                      <a:r>
                        <a:rPr lang="en-US" sz="1000" dirty="0"/>
                        <a:t>0.4286</a:t>
                      </a:r>
                      <a:endParaRPr sz="1000" dirty="0"/>
                    </a:p>
                  </a:txBody>
                  <a:tcPr marL="91425" marR="91425" marT="91425" marB="91425" horzOverflow="overflow"/>
                </a:tc>
                <a:extLst>
                  <a:ext uri="{0D108BD9-81ED-4DB2-BD59-A6C34878D82A}">
                    <a16:rowId xmlns:a16="http://schemas.microsoft.com/office/drawing/2014/main" val="2836298043"/>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271158" y="716469"/>
            <a:ext cx="8520602" cy="3416400"/>
          </a:xfrm>
          <a:prstGeom prst="rect">
            <a:avLst/>
          </a:prstGeom>
        </p:spPr>
        <p:txBody>
          <a:bodyPr/>
          <a:lstStyle>
            <a:lvl1pPr marL="0" indent="0">
              <a:buSzTx/>
              <a:buNone/>
            </a:lvl1pPr>
          </a:lstStyle>
          <a:p>
            <a:r>
              <a:rPr dirty="0"/>
              <a:t>Put your results of CE loss and CB-Focal Loss(best) together:</a:t>
            </a:r>
          </a:p>
        </p:txBody>
      </p:sp>
      <p:graphicFrame>
        <p:nvGraphicFramePr>
          <p:cNvPr id="131" name="Google Shape;90;p19"/>
          <p:cNvGraphicFramePr/>
          <p:nvPr>
            <p:extLst>
              <p:ext uri="{D42A27DB-BD31-4B8C-83A1-F6EECF244321}">
                <p14:modId xmlns:p14="http://schemas.microsoft.com/office/powerpoint/2010/main" val="995399823"/>
              </p:ext>
            </p:extLst>
          </p:nvPr>
        </p:nvGraphicFramePr>
        <p:xfrm>
          <a:off x="284842" y="1565966"/>
          <a:ext cx="8588000" cy="1566535"/>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47671">
                  <a:extLst>
                    <a:ext uri="{9D8B030D-6E8A-4147-A177-3AD203B41FA5}">
                      <a16:colId xmlns:a16="http://schemas.microsoft.com/office/drawing/2014/main" val="20001"/>
                    </a:ext>
                  </a:extLst>
                </a:gridCol>
                <a:gridCol w="769115">
                  <a:extLst>
                    <a:ext uri="{9D8B030D-6E8A-4147-A177-3AD203B41FA5}">
                      <a16:colId xmlns:a16="http://schemas.microsoft.com/office/drawing/2014/main" val="20002"/>
                    </a:ext>
                  </a:extLst>
                </a:gridCol>
                <a:gridCol w="733647">
                  <a:extLst>
                    <a:ext uri="{9D8B030D-6E8A-4147-A177-3AD203B41FA5}">
                      <a16:colId xmlns:a16="http://schemas.microsoft.com/office/drawing/2014/main" val="20003"/>
                    </a:ext>
                  </a:extLst>
                </a:gridCol>
                <a:gridCol w="692742">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275195">
                <a:tc>
                  <a:txBody>
                    <a:bodyPr/>
                    <a:lstStyle/>
                    <a:p>
                      <a:pPr algn="l">
                        <a:defRPr sz="1400"/>
                      </a:pPr>
                      <a:endParaRPr sz="1100" b="1" dirty="0"/>
                    </a:p>
                  </a:txBody>
                  <a:tcPr marL="91425" marR="91425" marT="91425" marB="91425" horzOverflow="overflow">
                    <a:solidFill>
                      <a:schemeClr val="tx2">
                        <a:lumMod val="20000"/>
                        <a:lumOff val="80000"/>
                      </a:schemeClr>
                    </a:solidFill>
                  </a:tcPr>
                </a:tc>
                <a:tc>
                  <a:txBody>
                    <a:bodyPr/>
                    <a:lstStyle/>
                    <a:p>
                      <a:pPr algn="l">
                        <a:defRPr sz="1800"/>
                      </a:pPr>
                      <a:r>
                        <a:rPr sz="1100" b="1" dirty="0"/>
                        <a:t>Class </a:t>
                      </a:r>
                      <a:r>
                        <a:rPr lang="en-US" sz="1100" b="1" dirty="0"/>
                        <a:t> </a:t>
                      </a:r>
                      <a:r>
                        <a:rPr sz="1100" b="1" dirty="0"/>
                        <a:t>0</a:t>
                      </a:r>
                    </a:p>
                  </a:txBody>
                  <a:tcPr marL="91425" marR="91425" marT="91425" marB="91425" horzOverflow="overflow">
                    <a:solidFill>
                      <a:schemeClr val="tx2">
                        <a:lumMod val="20000"/>
                        <a:lumOff val="80000"/>
                      </a:schemeClr>
                    </a:solidFill>
                  </a:tcPr>
                </a:tc>
                <a:tc>
                  <a:txBody>
                    <a:bodyPr/>
                    <a:lstStyle/>
                    <a:p>
                      <a:pPr algn="l">
                        <a:defRPr sz="1400"/>
                      </a:pPr>
                      <a:r>
                        <a:rPr sz="1100" b="1" dirty="0"/>
                        <a:t>Class</a:t>
                      </a:r>
                      <a:r>
                        <a:rPr lang="en-US" sz="1100" b="1" dirty="0"/>
                        <a:t> </a:t>
                      </a:r>
                      <a:r>
                        <a:rPr sz="1100" b="1" dirty="0"/>
                        <a:t>1</a:t>
                      </a:r>
                    </a:p>
                  </a:txBody>
                  <a:tcPr marL="91425" marR="91425" marT="91425" marB="91425" horzOverflow="overflow">
                    <a:solidFill>
                      <a:schemeClr val="tx2">
                        <a:lumMod val="20000"/>
                        <a:lumOff val="80000"/>
                      </a:schemeClr>
                    </a:solidFill>
                  </a:tcPr>
                </a:tc>
                <a:tc>
                  <a:txBody>
                    <a:bodyPr/>
                    <a:lstStyle/>
                    <a:p>
                      <a:pPr algn="l">
                        <a:defRPr sz="1800"/>
                      </a:pPr>
                      <a:r>
                        <a:rPr sz="1100" b="1" dirty="0"/>
                        <a:t>Class</a:t>
                      </a:r>
                      <a:r>
                        <a:rPr lang="en-US" sz="1100" b="1" dirty="0"/>
                        <a:t> </a:t>
                      </a:r>
                      <a:r>
                        <a:rPr sz="1100" b="1" dirty="0"/>
                        <a:t>2</a:t>
                      </a:r>
                    </a:p>
                  </a:txBody>
                  <a:tcPr marL="91425" marR="91425" marT="91425" marB="91425" horzOverflow="overflow">
                    <a:solidFill>
                      <a:schemeClr val="tx2">
                        <a:lumMod val="20000"/>
                        <a:lumOff val="80000"/>
                      </a:schemeClr>
                    </a:solidFill>
                  </a:tcPr>
                </a:tc>
                <a:tc>
                  <a:txBody>
                    <a:bodyPr/>
                    <a:lstStyle/>
                    <a:p>
                      <a:pPr algn="l">
                        <a:defRPr sz="1400"/>
                      </a:pPr>
                      <a:r>
                        <a:rPr sz="1100" b="1" dirty="0"/>
                        <a:t>Class 3</a:t>
                      </a:r>
                    </a:p>
                  </a:txBody>
                  <a:tcPr marL="91425" marR="91425" marT="91425" marB="91425" horzOverflow="overflow">
                    <a:solidFill>
                      <a:schemeClr val="tx2">
                        <a:lumMod val="20000"/>
                        <a:lumOff val="80000"/>
                      </a:schemeClr>
                    </a:solidFill>
                  </a:tcPr>
                </a:tc>
                <a:tc>
                  <a:txBody>
                    <a:bodyPr/>
                    <a:lstStyle/>
                    <a:p>
                      <a:pPr algn="l">
                        <a:defRPr sz="1400"/>
                      </a:pPr>
                      <a:r>
                        <a:rPr sz="1100" b="1" dirty="0"/>
                        <a:t>Class 4</a:t>
                      </a:r>
                    </a:p>
                  </a:txBody>
                  <a:tcPr marL="91425" marR="91425" marT="91425" marB="91425" horzOverflow="overflow">
                    <a:solidFill>
                      <a:schemeClr val="tx2">
                        <a:lumMod val="20000"/>
                        <a:lumOff val="80000"/>
                      </a:schemeClr>
                    </a:solidFill>
                  </a:tcPr>
                </a:tc>
                <a:tc>
                  <a:txBody>
                    <a:bodyPr/>
                    <a:lstStyle/>
                    <a:p>
                      <a:pPr algn="l">
                        <a:defRPr sz="1400"/>
                      </a:pPr>
                      <a:r>
                        <a:rPr sz="1100" b="1" dirty="0"/>
                        <a:t>Class 5</a:t>
                      </a:r>
                    </a:p>
                  </a:txBody>
                  <a:tcPr marL="91425" marR="91425" marT="91425" marB="91425" horzOverflow="overflow">
                    <a:solidFill>
                      <a:schemeClr val="tx2">
                        <a:lumMod val="20000"/>
                        <a:lumOff val="80000"/>
                      </a:schemeClr>
                    </a:solidFill>
                  </a:tcPr>
                </a:tc>
                <a:tc>
                  <a:txBody>
                    <a:bodyPr/>
                    <a:lstStyle/>
                    <a:p>
                      <a:pPr algn="l">
                        <a:defRPr sz="1400"/>
                      </a:pPr>
                      <a:r>
                        <a:rPr sz="1100" b="1" dirty="0"/>
                        <a:t>Class 6</a:t>
                      </a:r>
                    </a:p>
                  </a:txBody>
                  <a:tcPr marL="91425" marR="91425" marT="91425" marB="91425" horzOverflow="overflow">
                    <a:solidFill>
                      <a:schemeClr val="tx2">
                        <a:lumMod val="20000"/>
                        <a:lumOff val="80000"/>
                      </a:schemeClr>
                    </a:solidFill>
                  </a:tcPr>
                </a:tc>
                <a:tc>
                  <a:txBody>
                    <a:bodyPr/>
                    <a:lstStyle/>
                    <a:p>
                      <a:pPr algn="l">
                        <a:defRPr sz="1400"/>
                      </a:pPr>
                      <a:r>
                        <a:rPr sz="1100" b="1" dirty="0"/>
                        <a:t>Class 7</a:t>
                      </a:r>
                    </a:p>
                  </a:txBody>
                  <a:tcPr marL="91425" marR="91425" marT="91425" marB="91425" horzOverflow="overflow">
                    <a:solidFill>
                      <a:schemeClr val="tx2">
                        <a:lumMod val="20000"/>
                        <a:lumOff val="80000"/>
                      </a:schemeClr>
                    </a:solidFill>
                  </a:tcPr>
                </a:tc>
                <a:tc>
                  <a:txBody>
                    <a:bodyPr/>
                    <a:lstStyle/>
                    <a:p>
                      <a:pPr algn="l">
                        <a:defRPr sz="1400"/>
                      </a:pPr>
                      <a:r>
                        <a:rPr sz="1100" b="1" dirty="0"/>
                        <a:t>Class 8</a:t>
                      </a:r>
                    </a:p>
                  </a:txBody>
                  <a:tcPr marL="91425" marR="91425" marT="91425" marB="91425" horzOverflow="overflow">
                    <a:solidFill>
                      <a:schemeClr val="tx2">
                        <a:lumMod val="20000"/>
                        <a:lumOff val="80000"/>
                      </a:schemeClr>
                    </a:solidFill>
                  </a:tcPr>
                </a:tc>
                <a:tc>
                  <a:txBody>
                    <a:bodyPr/>
                    <a:lstStyle/>
                    <a:p>
                      <a:pPr algn="l">
                        <a:defRPr sz="1400"/>
                      </a:pPr>
                      <a:r>
                        <a:rPr sz="1100" b="1" dirty="0"/>
                        <a:t>Class 9</a:t>
                      </a:r>
                    </a:p>
                  </a:txBody>
                  <a:tcPr marL="91425" marR="91425" marT="91425" marB="91425" horzOverflow="overflow">
                    <a:solidFill>
                      <a:schemeClr val="tx2">
                        <a:lumMod val="20000"/>
                        <a:lumOff val="80000"/>
                      </a:schemeClr>
                    </a:solidFill>
                  </a:tcPr>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r>
                        <a:rPr lang="en-US" sz="1000" dirty="0"/>
                        <a:t>0.9200</a:t>
                      </a:r>
                      <a:endParaRPr sz="1000" dirty="0"/>
                    </a:p>
                  </a:txBody>
                  <a:tcPr marL="91425" marR="91425" marT="91425" marB="91425" horzOverflow="overflow"/>
                </a:tc>
                <a:tc>
                  <a:txBody>
                    <a:bodyPr/>
                    <a:lstStyle/>
                    <a:p>
                      <a:pPr algn="l">
                        <a:defRPr sz="1400"/>
                      </a:pPr>
                      <a:r>
                        <a:rPr lang="en-US" sz="1000" dirty="0"/>
                        <a:t>0.7740</a:t>
                      </a:r>
                      <a:endParaRPr sz="1000" dirty="0"/>
                    </a:p>
                  </a:txBody>
                  <a:tcPr marL="91425" marR="91425" marT="91425" marB="91425" horzOverflow="overflow"/>
                </a:tc>
                <a:tc>
                  <a:txBody>
                    <a:bodyPr/>
                    <a:lstStyle/>
                    <a:p>
                      <a:pPr algn="l">
                        <a:defRPr sz="1400"/>
                      </a:pPr>
                      <a:r>
                        <a:rPr lang="en-US" sz="1000" dirty="0"/>
                        <a:t>0.4050</a:t>
                      </a:r>
                      <a:endParaRPr sz="1000" dirty="0"/>
                    </a:p>
                  </a:txBody>
                  <a:tcPr marL="91425" marR="91425" marT="91425" marB="91425" horzOverflow="overflow"/>
                </a:tc>
                <a:tc>
                  <a:txBody>
                    <a:bodyPr/>
                    <a:lstStyle/>
                    <a:p>
                      <a:pPr algn="l">
                        <a:defRPr sz="1400"/>
                      </a:pPr>
                      <a:r>
                        <a:rPr lang="en-US" sz="1000" dirty="0"/>
                        <a:t>0.3480</a:t>
                      </a:r>
                      <a:endParaRPr sz="1000" dirty="0"/>
                    </a:p>
                  </a:txBody>
                  <a:tcPr marL="91425" marR="91425" marT="91425" marB="91425" horzOverflow="overflow"/>
                </a:tc>
                <a:tc>
                  <a:txBody>
                    <a:bodyPr/>
                    <a:lstStyle/>
                    <a:p>
                      <a:pPr algn="l">
                        <a:defRPr sz="1400"/>
                      </a:pPr>
                      <a:r>
                        <a:rPr lang="en-US" sz="1000" dirty="0"/>
                        <a:t>0.1480</a:t>
                      </a:r>
                      <a:endParaRPr sz="1000" dirty="0"/>
                    </a:p>
                  </a:txBody>
                  <a:tcPr marL="91425" marR="91425" marT="91425" marB="91425" horzOverflow="overflow"/>
                </a:tc>
                <a:tc>
                  <a:txBody>
                    <a:bodyPr/>
                    <a:lstStyle/>
                    <a:p>
                      <a:pPr algn="l">
                        <a:defRPr sz="1400"/>
                      </a:pPr>
                      <a:r>
                        <a:rPr lang="en-US" sz="1000" dirty="0"/>
                        <a:t>0.0110</a:t>
                      </a:r>
                      <a:endParaRPr sz="1000" dirty="0"/>
                    </a:p>
                  </a:txBody>
                  <a:tcPr marL="91425" marR="91425" marT="91425" marB="91425" horzOverflow="overflow"/>
                </a:tc>
                <a:tc>
                  <a:txBody>
                    <a:bodyPr/>
                    <a:lstStyle/>
                    <a:p>
                      <a:pPr algn="l">
                        <a:defRPr sz="1400"/>
                      </a:pPr>
                      <a:r>
                        <a:rPr lang="en-US" sz="1000" dirty="0"/>
                        <a:t>0.0010</a:t>
                      </a:r>
                      <a:endParaRPr sz="1000" dirty="0"/>
                    </a:p>
                  </a:txBody>
                  <a:tcPr marL="91425" marR="91425" marT="91425" marB="91425" horzOverflow="overflow"/>
                </a:tc>
                <a:tc>
                  <a:txBody>
                    <a:bodyPr/>
                    <a:lstStyle/>
                    <a:p>
                      <a:pPr algn="l">
                        <a:defRPr sz="1400"/>
                      </a:pPr>
                      <a:r>
                        <a:rPr lang="en-US" sz="1000" dirty="0"/>
                        <a:t>0.0000</a:t>
                      </a:r>
                      <a:endParaRPr sz="1000" dirty="0"/>
                    </a:p>
                  </a:txBody>
                  <a:tcPr marL="91425" marR="91425" marT="91425" marB="91425" horzOverflow="overflow"/>
                </a:tc>
                <a:tc>
                  <a:txBody>
                    <a:bodyPr/>
                    <a:lstStyle/>
                    <a:p>
                      <a:pPr algn="l">
                        <a:defRPr sz="1400"/>
                      </a:pPr>
                      <a:r>
                        <a:rPr lang="en-US" sz="1000" dirty="0"/>
                        <a:t>0.0000</a:t>
                      </a:r>
                      <a:endParaRPr sz="1000" dirty="0"/>
                    </a:p>
                  </a:txBody>
                  <a:tcPr marL="91425" marR="91425" marT="91425" marB="91425" horzOverflow="overflow"/>
                </a:tc>
                <a:tc>
                  <a:txBody>
                    <a:bodyPr/>
                    <a:lstStyle/>
                    <a:p>
                      <a:pPr algn="l">
                        <a:defRPr sz="1400"/>
                      </a:pPr>
                      <a:r>
                        <a:rPr lang="en-US" sz="1000" dirty="0"/>
                        <a:t>0.0000</a:t>
                      </a:r>
                      <a:endParaRPr sz="1000" dirty="0"/>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dirty="0"/>
                        <a:t>CB-Focal</a:t>
                      </a:r>
                      <a:endParaRPr lang="en-US" sz="1400" dirty="0"/>
                    </a:p>
                    <a:p>
                      <a:pPr algn="l">
                        <a:defRPr sz="1800"/>
                      </a:pPr>
                      <a:r>
                        <a:rPr lang="en-US" sz="1400" dirty="0"/>
                        <a:t>(best)</a:t>
                      </a:r>
                      <a:endParaRPr sz="1400" dirty="0"/>
                    </a:p>
                  </a:txBody>
                  <a:tcPr marL="91425" marR="91425" marT="91425" marB="91425" horzOverflow="overflow"/>
                </a:tc>
                <a:tc>
                  <a:txBody>
                    <a:bodyPr/>
                    <a:lstStyle/>
                    <a:p>
                      <a:pPr algn="l">
                        <a:defRPr sz="1400"/>
                      </a:pPr>
                      <a:r>
                        <a:rPr lang="en-US" sz="1000" dirty="0"/>
                        <a:t>0.6220</a:t>
                      </a:r>
                      <a:endParaRPr sz="1000" dirty="0"/>
                    </a:p>
                  </a:txBody>
                  <a:tcPr marL="91425" marR="91425" marT="91425" marB="91425" horzOverflow="overflow"/>
                </a:tc>
                <a:tc>
                  <a:txBody>
                    <a:bodyPr/>
                    <a:lstStyle/>
                    <a:p>
                      <a:pPr algn="l">
                        <a:defRPr sz="1400"/>
                      </a:pPr>
                      <a:r>
                        <a:rPr lang="en-US" sz="1000" dirty="0"/>
                        <a:t>0.7000</a:t>
                      </a:r>
                      <a:endParaRPr sz="1000" dirty="0"/>
                    </a:p>
                  </a:txBody>
                  <a:tcPr marL="91425" marR="91425" marT="91425" marB="91425" horzOverflow="overflow"/>
                </a:tc>
                <a:tc>
                  <a:txBody>
                    <a:bodyPr/>
                    <a:lstStyle/>
                    <a:p>
                      <a:pPr algn="l">
                        <a:defRPr sz="1400"/>
                      </a:pPr>
                      <a:r>
                        <a:rPr lang="en-US" sz="1000" dirty="0"/>
                        <a:t>0.3110</a:t>
                      </a:r>
                      <a:endParaRPr sz="1000" dirty="0"/>
                    </a:p>
                  </a:txBody>
                  <a:tcPr marL="91425" marR="91425" marT="91425" marB="91425" horzOverflow="overflow"/>
                </a:tc>
                <a:tc>
                  <a:txBody>
                    <a:bodyPr/>
                    <a:lstStyle/>
                    <a:p>
                      <a:pPr algn="l">
                        <a:defRPr sz="1400"/>
                      </a:pPr>
                      <a:r>
                        <a:rPr lang="en-US" sz="1000" dirty="0"/>
                        <a:t>0.3580</a:t>
                      </a:r>
                      <a:endParaRPr sz="1000" dirty="0"/>
                    </a:p>
                  </a:txBody>
                  <a:tcPr marL="91425" marR="91425" marT="91425" marB="91425" horzOverflow="overflow"/>
                </a:tc>
                <a:tc>
                  <a:txBody>
                    <a:bodyPr/>
                    <a:lstStyle/>
                    <a:p>
                      <a:pPr algn="l">
                        <a:defRPr sz="1400"/>
                      </a:pPr>
                      <a:r>
                        <a:rPr lang="en-US" sz="1000" dirty="0"/>
                        <a:t>0.2860</a:t>
                      </a:r>
                      <a:endParaRPr sz="1000" dirty="0"/>
                    </a:p>
                  </a:txBody>
                  <a:tcPr marL="91425" marR="91425" marT="91425" marB="91425" horzOverflow="overflow"/>
                </a:tc>
                <a:tc>
                  <a:txBody>
                    <a:bodyPr/>
                    <a:lstStyle/>
                    <a:p>
                      <a:pPr algn="l">
                        <a:defRPr sz="1400"/>
                      </a:pPr>
                      <a:r>
                        <a:rPr lang="en-US" sz="1000" dirty="0"/>
                        <a:t>0.3040</a:t>
                      </a:r>
                      <a:endParaRPr sz="1000" dirty="0"/>
                    </a:p>
                  </a:txBody>
                  <a:tcPr marL="91425" marR="91425" marT="91425" marB="91425" horzOverflow="overflow"/>
                </a:tc>
                <a:tc>
                  <a:txBody>
                    <a:bodyPr/>
                    <a:lstStyle/>
                    <a:p>
                      <a:pPr algn="l">
                        <a:defRPr sz="1400"/>
                      </a:pPr>
                      <a:r>
                        <a:rPr lang="en-US" sz="1000" dirty="0"/>
                        <a:t>0.5000</a:t>
                      </a:r>
                      <a:endParaRPr sz="1000" dirty="0"/>
                    </a:p>
                  </a:txBody>
                  <a:tcPr marL="91425" marR="91425" marT="91425" marB="91425" horzOverflow="overflow"/>
                </a:tc>
                <a:tc>
                  <a:txBody>
                    <a:bodyPr/>
                    <a:lstStyle/>
                    <a:p>
                      <a:pPr algn="l">
                        <a:defRPr sz="1400"/>
                      </a:pPr>
                      <a:r>
                        <a:rPr lang="en-US" sz="1000" dirty="0"/>
                        <a:t>0.4560</a:t>
                      </a:r>
                      <a:endParaRPr sz="1000" dirty="0"/>
                    </a:p>
                  </a:txBody>
                  <a:tcPr marL="91425" marR="91425" marT="91425" marB="91425" horzOverflow="overflow"/>
                </a:tc>
                <a:tc>
                  <a:txBody>
                    <a:bodyPr/>
                    <a:lstStyle/>
                    <a:p>
                      <a:pPr algn="l">
                        <a:defRPr sz="1400"/>
                      </a:pPr>
                      <a:r>
                        <a:rPr lang="en-US" sz="1000" dirty="0"/>
                        <a:t>0.6060</a:t>
                      </a:r>
                      <a:endParaRPr sz="1000" dirty="0"/>
                    </a:p>
                  </a:txBody>
                  <a:tcPr marL="91425" marR="91425" marT="91425" marB="91425" horzOverflow="overflow"/>
                </a:tc>
                <a:tc>
                  <a:txBody>
                    <a:bodyPr/>
                    <a:lstStyle/>
                    <a:p>
                      <a:pPr algn="l">
                        <a:defRPr sz="1400"/>
                      </a:pPr>
                      <a:r>
                        <a:rPr lang="en-US" sz="1000" dirty="0"/>
                        <a:t>0.3490</a:t>
                      </a:r>
                      <a:endParaRPr sz="1000" dirty="0"/>
                    </a:p>
                  </a:txBody>
                  <a:tcPr marL="91425" marR="91425" marT="91425" marB="91425" horzOverflow="overflow"/>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B2DFC52D-9457-42F1-B461-FD227AAAC2A7}"/>
              </a:ext>
            </a:extLst>
          </p:cNvPr>
          <p:cNvSpPr txBox="1"/>
          <p:nvPr/>
        </p:nvSpPr>
        <p:spPr>
          <a:xfrm>
            <a:off x="284842" y="3458778"/>
            <a:ext cx="620776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SzTx/>
              <a:buFont typeface="Wingdings" panose="05000000000000000000" pitchFamily="2" charset="2"/>
              <a:buChar char="à"/>
            </a:pPr>
            <a:r>
              <a:rPr lang="en-US" sz="1400" dirty="0">
                <a:sym typeface="Wingdings" panose="05000000000000000000" pitchFamily="2" charset="2"/>
              </a:rPr>
              <a:t>The final best </a:t>
            </a:r>
            <a:r>
              <a:rPr lang="en-US" sz="1400" dirty="0" err="1">
                <a:sym typeface="Wingdings" panose="05000000000000000000" pitchFamily="2" charset="2"/>
              </a:rPr>
              <a:t>Prec</a:t>
            </a:r>
            <a:r>
              <a:rPr lang="en-US" sz="1400" dirty="0">
                <a:sym typeface="Wingdings" panose="05000000000000000000" pitchFamily="2" charset="2"/>
              </a:rPr>
              <a:t> @1 Accuracy of the CE Loss is </a:t>
            </a:r>
            <a:r>
              <a:rPr lang="en-US" sz="1400" b="1" dirty="0">
                <a:sym typeface="Wingdings" panose="05000000000000000000" pitchFamily="2" charset="2"/>
              </a:rPr>
              <a:t>0.2607</a:t>
            </a:r>
          </a:p>
          <a:p>
            <a:pPr marL="285750" indent="-285750">
              <a:buSzTx/>
              <a:buFont typeface="Wingdings" panose="05000000000000000000" pitchFamily="2" charset="2"/>
              <a:buChar char="à"/>
            </a:pPr>
            <a:r>
              <a:rPr lang="en-US" dirty="0">
                <a:sym typeface="Wingdings" panose="05000000000000000000" pitchFamily="2" charset="2"/>
              </a:rPr>
              <a:t>The final best </a:t>
            </a:r>
            <a:r>
              <a:rPr lang="en-US" dirty="0" err="1">
                <a:sym typeface="Wingdings" panose="05000000000000000000" pitchFamily="2" charset="2"/>
              </a:rPr>
              <a:t>Prec</a:t>
            </a:r>
            <a:r>
              <a:rPr lang="en-US" dirty="0">
                <a:sym typeface="Wingdings" panose="05000000000000000000" pitchFamily="2" charset="2"/>
              </a:rPr>
              <a:t> @1 Accuracy of the CB-Focal Loss is </a:t>
            </a:r>
            <a:r>
              <a:rPr lang="en-US" b="1" dirty="0">
                <a:sym typeface="Wingdings" panose="05000000000000000000" pitchFamily="2" charset="2"/>
              </a:rPr>
              <a:t>0.4492</a:t>
            </a:r>
            <a:endParaRPr lang="en-US" sz="1400" b="1"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8580-1CAE-44A6-8422-AE39F1830431}"/>
              </a:ext>
            </a:extLst>
          </p:cNvPr>
          <p:cNvSpPr>
            <a:spLocks noGrp="1"/>
          </p:cNvSpPr>
          <p:nvPr>
            <p:ph type="title"/>
          </p:nvPr>
        </p:nvSpPr>
        <p:spPr/>
        <p:txBody>
          <a:bodyPr>
            <a:normAutofit fontScale="90000"/>
          </a:bodyPr>
          <a:lstStyle/>
          <a:p>
            <a:r>
              <a:rPr lang="en-US" dirty="0"/>
              <a:t>Describe and explain your observation on the result:</a:t>
            </a:r>
            <a:br>
              <a:rPr lang="en-US" dirty="0"/>
            </a:b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0BA6247-E58E-471B-8EDC-1F7DECDA0F3D}"/>
                  </a:ext>
                </a:extLst>
              </p:cNvPr>
              <p:cNvSpPr>
                <a:spLocks noGrp="1"/>
              </p:cNvSpPr>
              <p:nvPr>
                <p:ph type="body" idx="1"/>
              </p:nvPr>
            </p:nvSpPr>
            <p:spPr>
              <a:xfrm>
                <a:off x="311698" y="1152474"/>
                <a:ext cx="8570084" cy="3708637"/>
              </a:xfrm>
            </p:spPr>
            <p:txBody>
              <a:bodyPr>
                <a:normAutofit fontScale="25000" lnSpcReduction="20000"/>
              </a:bodyPr>
              <a:lstStyle/>
              <a:p>
                <a:r>
                  <a:rPr lang="en-US" sz="4800" dirty="0"/>
                  <a:t>The </a:t>
                </a:r>
                <a:r>
                  <a:rPr lang="en-US" sz="4800" dirty="0" err="1"/>
                  <a:t>softmax</a:t>
                </a:r>
                <a:r>
                  <a:rPr lang="en-US" sz="4800" dirty="0"/>
                  <a:t> version of the multiclass CB focal loss is modified from the sigmoid version addressed in the paper to perform the comparison between the CE loss and CB Focal loss.</a:t>
                </a:r>
              </a:p>
              <a:p>
                <a:r>
                  <a:rPr lang="en-US" sz="4800" dirty="0"/>
                  <a:t>In the imbalanced dataset of class frequencies, the majority classes have class frequency that are much greater than the minority classes. Due to the prevalence of training the classes with more examples, the more frequent classes accordingly have much higher per-class accuracies compared to the less frequent – when CE loss is used without any class balancing. Consequently, the final validation is accuracy is also low for the CE loss without class balance.</a:t>
                </a:r>
              </a:p>
              <a:p>
                <a:r>
                  <a:rPr lang="en-US" sz="4800" dirty="0"/>
                  <a:t>The low final accuracy and per-class accuracies are also shown for focal loss with lower values of beta hyperparameter, due to the lack of reweighting done on the loss function to account for the class imbalance. </a:t>
                </a:r>
              </a:p>
              <a:p>
                <a:pPr lvl="1"/>
                <a:r>
                  <a:rPr lang="en-US" sz="4800" dirty="0"/>
                  <a:t>Any values of beta &lt; 0.75 practically results in a uniform inverse effective number (misused as </a:t>
                </a:r>
                <a14:m>
                  <m:oMath xmlns:m="http://schemas.openxmlformats.org/officeDocument/2006/math">
                    <m:sSub>
                      <m:sSubPr>
                        <m:ctrlPr>
                          <a:rPr lang="en-US" sz="4800" i="1" smtClean="0">
                            <a:latin typeface="Cambria Math" panose="02040503050406030204" pitchFamily="18" charset="0"/>
                            <a:ea typeface="Cambria Math" panose="02040503050406030204" pitchFamily="18" charset="0"/>
                          </a:rPr>
                        </m:ctrlPr>
                      </m:sSubPr>
                      <m:e>
                        <m:r>
                          <a:rPr lang="en-US" sz="4800" i="1" smtClean="0">
                            <a:latin typeface="Cambria Math" panose="02040503050406030204" pitchFamily="18" charset="0"/>
                            <a:ea typeface="Cambria Math" panose="02040503050406030204" pitchFamily="18" charset="0"/>
                          </a:rPr>
                          <m:t>𝛼</m:t>
                        </m:r>
                      </m:e>
                      <m:sub>
                        <m:r>
                          <a:rPr lang="en-US" sz="4800" b="0" i="1" smtClean="0">
                            <a:latin typeface="Cambria Math" panose="02040503050406030204" pitchFamily="18" charset="0"/>
                            <a:ea typeface="Cambria Math" panose="02040503050406030204" pitchFamily="18" charset="0"/>
                          </a:rPr>
                          <m:t>𝑖</m:t>
                        </m:r>
                      </m:sub>
                    </m:sSub>
                  </m:oMath>
                </a14:m>
                <a:r>
                  <a:rPr lang="en-US" sz="4800" dirty="0"/>
                  <a:t> as shown below), and certainly had no impact in the reweighting of the losses to account for the class imbalance for a better validation accuracy. Therefore, the search had to be done in values of beta &gt; 0.9 for any meaningful improvement in training.</a:t>
                </a:r>
              </a:p>
              <a:p>
                <a:pPr marL="114300" indent="0">
                  <a:buNone/>
                </a:pPr>
                <a14:m>
                  <m:oMathPara xmlns:m="http://schemas.openxmlformats.org/officeDocument/2006/math">
                    <m:oMathParaPr>
                      <m:jc m:val="centerGroup"/>
                    </m:oMathParaPr>
                    <m:oMath xmlns:m="http://schemas.openxmlformats.org/officeDocument/2006/math">
                      <m:sSub>
                        <m:sSubPr>
                          <m:ctrlPr>
                            <a:rPr lang="en-US" sz="4800" i="1" smtClean="0">
                              <a:latin typeface="Cambria Math" panose="02040503050406030204" pitchFamily="18" charset="0"/>
                              <a:ea typeface="Cambria Math" panose="02040503050406030204" pitchFamily="18" charset="0"/>
                            </a:rPr>
                          </m:ctrlPr>
                        </m:sSubPr>
                        <m:e>
                          <m:r>
                            <a:rPr lang="en-US" sz="4800" i="1" smtClean="0">
                              <a:latin typeface="Cambria Math" panose="02040503050406030204" pitchFamily="18" charset="0"/>
                              <a:ea typeface="Cambria Math" panose="02040503050406030204" pitchFamily="18" charset="0"/>
                            </a:rPr>
                            <m:t>𝛼</m:t>
                          </m:r>
                        </m:e>
                        <m:sub>
                          <m:r>
                            <a:rPr lang="en-US" sz="4800" b="0" i="1" smtClean="0">
                              <a:latin typeface="Cambria Math" panose="02040503050406030204" pitchFamily="18" charset="0"/>
                              <a:ea typeface="Cambria Math" panose="02040503050406030204" pitchFamily="18" charset="0"/>
                            </a:rPr>
                            <m:t>𝑖</m:t>
                          </m:r>
                        </m:sub>
                      </m:sSub>
                      <m:r>
                        <a:rPr lang="en-US" sz="4800" i="1">
                          <a:latin typeface="Cambria Math" panose="02040503050406030204" pitchFamily="18" charset="0"/>
                          <a:ea typeface="Cambria Math" panose="02040503050406030204" pitchFamily="18" charset="0"/>
                        </a:rPr>
                        <m:t>∝</m:t>
                      </m:r>
                      <m:f>
                        <m:fPr>
                          <m:ctrlPr>
                            <a:rPr lang="en-US" sz="4800" i="1" smtClean="0">
                              <a:latin typeface="Cambria Math" panose="02040503050406030204" pitchFamily="18" charset="0"/>
                              <a:ea typeface="Cambria Math" panose="02040503050406030204" pitchFamily="18" charset="0"/>
                            </a:rPr>
                          </m:ctrlPr>
                        </m:fPr>
                        <m:num>
                          <m:r>
                            <a:rPr lang="en-US" sz="4800" b="0" i="1" smtClean="0">
                              <a:latin typeface="Cambria Math" panose="02040503050406030204" pitchFamily="18" charset="0"/>
                              <a:ea typeface="Cambria Math" panose="02040503050406030204" pitchFamily="18" charset="0"/>
                            </a:rPr>
                            <m:t>1</m:t>
                          </m:r>
                        </m:num>
                        <m:den>
                          <m:sSub>
                            <m:sSubPr>
                              <m:ctrlPr>
                                <a:rPr lang="en-US" sz="4800" i="1" smtClean="0">
                                  <a:latin typeface="Cambria Math" panose="02040503050406030204" pitchFamily="18" charset="0"/>
                                  <a:ea typeface="Cambria Math" panose="02040503050406030204" pitchFamily="18" charset="0"/>
                                </a:rPr>
                              </m:ctrlPr>
                            </m:sSubPr>
                            <m:e>
                              <m:r>
                                <a:rPr lang="en-US" sz="4800" b="0" i="1" smtClean="0">
                                  <a:latin typeface="Cambria Math" panose="02040503050406030204" pitchFamily="18" charset="0"/>
                                  <a:ea typeface="Cambria Math" panose="02040503050406030204" pitchFamily="18" charset="0"/>
                                </a:rPr>
                                <m:t>𝐸</m:t>
                              </m:r>
                            </m:e>
                            <m:sub>
                              <m:sSub>
                                <m:sSubPr>
                                  <m:ctrlPr>
                                    <a:rPr lang="en-US" sz="4800" i="1" smtClean="0">
                                      <a:latin typeface="Cambria Math" panose="02040503050406030204" pitchFamily="18" charset="0"/>
                                      <a:ea typeface="Cambria Math" panose="02040503050406030204" pitchFamily="18" charset="0"/>
                                    </a:rPr>
                                  </m:ctrlPr>
                                </m:sSubPr>
                                <m:e>
                                  <m:r>
                                    <a:rPr lang="en-US" sz="4800" b="0" i="1" smtClean="0">
                                      <a:latin typeface="Cambria Math" panose="02040503050406030204" pitchFamily="18" charset="0"/>
                                      <a:ea typeface="Cambria Math" panose="02040503050406030204" pitchFamily="18" charset="0"/>
                                    </a:rPr>
                                    <m:t>𝑛</m:t>
                                  </m:r>
                                </m:e>
                                <m:sub>
                                  <m:r>
                                    <a:rPr lang="en-US" sz="4800" b="0" i="1" smtClean="0">
                                      <a:latin typeface="Cambria Math" panose="02040503050406030204" pitchFamily="18" charset="0"/>
                                      <a:ea typeface="Cambria Math" panose="02040503050406030204" pitchFamily="18" charset="0"/>
                                    </a:rPr>
                                    <m:t>𝑙𝑎𝑏𝑒𝑙</m:t>
                                  </m:r>
                                  <m:r>
                                    <a:rPr lang="en-US" sz="4800" b="0" i="1" smtClean="0">
                                      <a:latin typeface="Cambria Math" panose="02040503050406030204" pitchFamily="18" charset="0"/>
                                      <a:ea typeface="Cambria Math" panose="02040503050406030204" pitchFamily="18" charset="0"/>
                                    </a:rPr>
                                    <m:t> </m:t>
                                  </m:r>
                                  <m:r>
                                    <a:rPr lang="en-US" sz="4800" b="0" i="1" smtClean="0">
                                      <a:latin typeface="Cambria Math" panose="02040503050406030204" pitchFamily="18" charset="0"/>
                                      <a:ea typeface="Cambria Math" panose="02040503050406030204" pitchFamily="18" charset="0"/>
                                    </a:rPr>
                                    <m:t>𝑐𝑙𝑎𝑠𝑠</m:t>
                                  </m:r>
                                </m:sub>
                              </m:sSub>
                            </m:sub>
                          </m:sSub>
                        </m:den>
                      </m:f>
                      <m:r>
                        <a:rPr lang="en-US" sz="4800" b="0" i="1" smtClean="0">
                          <a:latin typeface="Cambria Math" panose="02040503050406030204" pitchFamily="18" charset="0"/>
                          <a:ea typeface="Cambria Math" panose="02040503050406030204" pitchFamily="18" charset="0"/>
                        </a:rPr>
                        <m:t>=</m:t>
                      </m:r>
                      <m:f>
                        <m:fPr>
                          <m:ctrlPr>
                            <a:rPr lang="en-US" sz="4800" b="0" i="1" smtClean="0">
                              <a:latin typeface="Cambria Math" panose="02040503050406030204" pitchFamily="18" charset="0"/>
                              <a:ea typeface="Cambria Math" panose="02040503050406030204" pitchFamily="18" charset="0"/>
                            </a:rPr>
                          </m:ctrlPr>
                        </m:fPr>
                        <m:num>
                          <m:r>
                            <a:rPr lang="en-US" sz="4800" b="0" i="1" smtClean="0">
                              <a:latin typeface="Cambria Math" panose="02040503050406030204" pitchFamily="18" charset="0"/>
                              <a:ea typeface="Cambria Math" panose="02040503050406030204" pitchFamily="18" charset="0"/>
                            </a:rPr>
                            <m:t>1−</m:t>
                          </m:r>
                          <m:r>
                            <a:rPr lang="en-US" sz="4800" b="0" i="1" smtClean="0">
                              <a:latin typeface="Cambria Math" panose="02040503050406030204" pitchFamily="18" charset="0"/>
                              <a:ea typeface="Cambria Math" panose="02040503050406030204" pitchFamily="18" charset="0"/>
                            </a:rPr>
                            <m:t>𝛽</m:t>
                          </m:r>
                        </m:num>
                        <m:den>
                          <m:r>
                            <a:rPr lang="en-US" sz="4800" b="0" i="1" smtClean="0">
                              <a:latin typeface="Cambria Math" panose="02040503050406030204" pitchFamily="18" charset="0"/>
                              <a:ea typeface="Cambria Math" panose="02040503050406030204" pitchFamily="18" charset="0"/>
                            </a:rPr>
                            <m:t>1−</m:t>
                          </m:r>
                          <m:sSup>
                            <m:sSupPr>
                              <m:ctrlPr>
                                <a:rPr lang="en-US" sz="4800" b="0" i="1" smtClean="0">
                                  <a:latin typeface="Cambria Math" panose="02040503050406030204" pitchFamily="18" charset="0"/>
                                  <a:ea typeface="Cambria Math" panose="02040503050406030204" pitchFamily="18" charset="0"/>
                                </a:rPr>
                              </m:ctrlPr>
                            </m:sSupPr>
                            <m:e>
                              <m:r>
                                <a:rPr lang="en-US" sz="4800" b="0" i="1" smtClean="0">
                                  <a:latin typeface="Cambria Math" panose="02040503050406030204" pitchFamily="18" charset="0"/>
                                  <a:ea typeface="Cambria Math" panose="02040503050406030204" pitchFamily="18" charset="0"/>
                                </a:rPr>
                                <m:t>𝛽</m:t>
                              </m:r>
                            </m:e>
                            <m:sup>
                              <m:sSub>
                                <m:sSubPr>
                                  <m:ctrlPr>
                                    <a:rPr lang="en-US" sz="4800" b="0" i="1" smtClean="0">
                                      <a:latin typeface="Cambria Math" panose="02040503050406030204" pitchFamily="18" charset="0"/>
                                      <a:ea typeface="Cambria Math" panose="02040503050406030204" pitchFamily="18" charset="0"/>
                                    </a:rPr>
                                  </m:ctrlPr>
                                </m:sSubPr>
                                <m:e>
                                  <m:r>
                                    <a:rPr lang="en-US" sz="4800" b="0" i="1" smtClean="0">
                                      <a:latin typeface="Cambria Math" panose="02040503050406030204" pitchFamily="18" charset="0"/>
                                      <a:ea typeface="Cambria Math" panose="02040503050406030204" pitchFamily="18" charset="0"/>
                                    </a:rPr>
                                    <m:t>𝑛</m:t>
                                  </m:r>
                                </m:e>
                                <m:sub>
                                  <m:r>
                                    <a:rPr lang="en-US" sz="4800" b="0" i="1" smtClean="0">
                                      <a:latin typeface="Cambria Math" panose="02040503050406030204" pitchFamily="18" charset="0"/>
                                      <a:ea typeface="Cambria Math" panose="02040503050406030204" pitchFamily="18" charset="0"/>
                                    </a:rPr>
                                    <m:t>𝑙𝑎𝑏𝑒𝑙</m:t>
                                  </m:r>
                                  <m:r>
                                    <a:rPr lang="en-US" sz="4800" b="0" i="1" smtClean="0">
                                      <a:latin typeface="Cambria Math" panose="02040503050406030204" pitchFamily="18" charset="0"/>
                                      <a:ea typeface="Cambria Math" panose="02040503050406030204" pitchFamily="18" charset="0"/>
                                    </a:rPr>
                                    <m:t> </m:t>
                                  </m:r>
                                  <m:r>
                                    <a:rPr lang="en-US" sz="4800" b="0" i="1" smtClean="0">
                                      <a:latin typeface="Cambria Math" panose="02040503050406030204" pitchFamily="18" charset="0"/>
                                      <a:ea typeface="Cambria Math" panose="02040503050406030204" pitchFamily="18" charset="0"/>
                                    </a:rPr>
                                    <m:t>𝑐𝑙𝑎𝑠𝑠</m:t>
                                  </m:r>
                                </m:sub>
                              </m:sSub>
                            </m:sup>
                          </m:sSup>
                        </m:den>
                      </m:f>
                    </m:oMath>
                  </m:oMathPara>
                </a14:m>
                <a:endParaRPr lang="en-US" sz="4800" dirty="0"/>
              </a:p>
              <a:p>
                <a:pPr marL="114300" indent="0">
                  <a:buNone/>
                </a:pPr>
                <a:endParaRPr lang="en-US" sz="4800" dirty="0"/>
              </a:p>
              <a:p>
                <a:r>
                  <a:rPr lang="en-US" sz="4800" dirty="0"/>
                  <a:t>Tuning the beta to 0.9999 results in much better result, but still is distant from reaching the accuracy in the case where the dataset was balanced to begin with, which notes the importance of data sufficiency or augmentation in training a model.</a:t>
                </a:r>
              </a:p>
            </p:txBody>
          </p:sp>
        </mc:Choice>
        <mc:Fallback xmlns="">
          <p:sp>
            <p:nvSpPr>
              <p:cNvPr id="3" name="Text Placeholder 2">
                <a:extLst>
                  <a:ext uri="{FF2B5EF4-FFF2-40B4-BE49-F238E27FC236}">
                    <a16:creationId xmlns:a16="http://schemas.microsoft.com/office/drawing/2014/main" id="{30BA6247-E58E-471B-8EDC-1F7DECDA0F3D}"/>
                  </a:ext>
                </a:extLst>
              </p:cNvPr>
              <p:cNvSpPr>
                <a:spLocks noGrp="1" noRot="1" noChangeAspect="1" noMove="1" noResize="1" noEditPoints="1" noAdjustHandles="1" noChangeArrowheads="1" noChangeShapeType="1" noTextEdit="1"/>
              </p:cNvSpPr>
              <p:nvPr>
                <p:ph type="body" idx="1"/>
              </p:nvPr>
            </p:nvSpPr>
            <p:spPr>
              <a:xfrm>
                <a:off x="311698" y="1152474"/>
                <a:ext cx="8570084" cy="3708637"/>
              </a:xfrm>
              <a:blipFill>
                <a:blip r:embed="rId3"/>
                <a:stretch>
                  <a:fillRect t="-1151"/>
                </a:stretch>
              </a:blipFill>
            </p:spPr>
            <p:txBody>
              <a:bodyPr/>
              <a:lstStyle/>
              <a:p>
                <a:r>
                  <a:rPr lang="en-US">
                    <a:noFill/>
                  </a:rPr>
                  <a:t> </a:t>
                </a:r>
              </a:p>
            </p:txBody>
          </p:sp>
        </mc:Fallback>
      </mc:AlternateContent>
    </p:spTree>
    <p:extLst>
      <p:ext uri="{BB962C8B-B14F-4D97-AF65-F5344CB8AC3E}">
        <p14:creationId xmlns:p14="http://schemas.microsoft.com/office/powerpoint/2010/main" val="125549462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9C09-4456-4532-8E5A-3370D57EEABF}"/>
              </a:ext>
            </a:extLst>
          </p:cNvPr>
          <p:cNvSpPr>
            <a:spLocks noGrp="1"/>
          </p:cNvSpPr>
          <p:nvPr>
            <p:ph type="title"/>
          </p:nvPr>
        </p:nvSpPr>
        <p:spPr/>
        <p:txBody>
          <a:bodyPr>
            <a:normAutofit fontScale="90000"/>
          </a:bodyPr>
          <a:lstStyle/>
          <a:p>
            <a:r>
              <a:rPr lang="en-US" dirty="0"/>
              <a:t>Describe and explain your observation on the result (2):</a:t>
            </a:r>
            <a:br>
              <a:rPr lang="en-US" dirty="0"/>
            </a:b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6E0A216-47CA-4CAC-BA48-BB464D6DA153}"/>
                  </a:ext>
                </a:extLst>
              </p:cNvPr>
              <p:cNvSpPr>
                <a:spLocks noGrp="1"/>
              </p:cNvSpPr>
              <p:nvPr>
                <p:ph type="body" idx="1"/>
              </p:nvPr>
            </p:nvSpPr>
            <p:spPr>
              <a:xfrm>
                <a:off x="406914" y="1050949"/>
                <a:ext cx="8520602" cy="1812601"/>
              </a:xfrm>
            </p:spPr>
            <p:txBody>
              <a:bodyPr>
                <a:noAutofit/>
              </a:bodyPr>
              <a:lstStyle/>
              <a:p>
                <a:r>
                  <a:rPr lang="en-US" sz="1200" dirty="0"/>
                  <a:t>As beta increases and approaches 1, it was observed that the accuracy of the minority classes increases while the accuracy of the majority classes decreases. For beta values higher 0.9999, the per-class accuracies appear to be approximately evened out across the classes (except for a few middle classes 3~5 typically)</a:t>
                </a:r>
              </a:p>
              <a:p>
                <a:r>
                  <a:rPr lang="en-US" sz="1200" dirty="0"/>
                  <a:t>The final overall validation accuracy increases until beta reaches 0.9999, where it appears to peak in performance according to many trials. The accuracy appears to very slightly (insignificantly) diminish as beta is further increased to 0.999999. The final validation accuracy appears to plateau after any further increase of beta. </a:t>
                </a:r>
              </a:p>
              <a:p>
                <a:pPr lvl="1"/>
                <a:r>
                  <a:rPr lang="en-US" sz="1200" dirty="0"/>
                  <a:t>For example, beta: 0.9999999999999999 (i.e., 16 digits of 9 after the decimal) with all other hyperparameters equal, the final accuracy was 0.4279 (compared to 0.4492 using beta: 0.9999).</a:t>
                </a:r>
              </a:p>
              <a:p>
                <a:r>
                  <a:rPr lang="en-US" sz="1200" dirty="0"/>
                  <a:t>Also, an experiment revealed as below that, as beta practically nears 1, the inverse effective numbers effectively appears to represent the inverse class frequencies, when normalized to sum to 1, that is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𝐸</m:t>
                        </m:r>
                      </m:e>
                      <m: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𝑛</m:t>
                            </m:r>
                          </m:e>
                          <m:sub>
                            <m:r>
                              <a:rPr lang="en-US" sz="1200" b="0" i="1" smtClean="0">
                                <a:latin typeface="Cambria Math" panose="02040503050406030204" pitchFamily="18" charset="0"/>
                              </a:rPr>
                              <m:t>𝑖</m:t>
                            </m:r>
                          </m:sub>
                        </m:sSub>
                      </m:sub>
                    </m:sSub>
                    <m:r>
                      <a:rPr lang="en-US" sz="1200" b="0" i="1" smtClean="0">
                        <a:latin typeface="Cambria Math" panose="02040503050406030204" pitchFamily="18" charset="0"/>
                        <a:ea typeface="Cambria Math" panose="02040503050406030204" pitchFamily="18" charset="0"/>
                      </a:rPr>
                      <m:t>→</m:t>
                    </m:r>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𝑛</m:t>
                        </m:r>
                      </m:e>
                      <m:sub>
                        <m:r>
                          <a:rPr lang="en-US" sz="1200" b="0" i="1" smtClean="0">
                            <a:latin typeface="Cambria Math" panose="02040503050406030204" pitchFamily="18" charset="0"/>
                            <a:ea typeface="Cambria Math" panose="02040503050406030204" pitchFamily="18" charset="0"/>
                          </a:rPr>
                          <m:t>𝑖</m:t>
                        </m:r>
                      </m:sub>
                    </m:sSub>
                  </m:oMath>
                </a14:m>
                <a:r>
                  <a:rPr lang="en-US" sz="1200" dirty="0"/>
                  <a:t> as </a:t>
                </a:r>
                <a14:m>
                  <m:oMath xmlns:m="http://schemas.openxmlformats.org/officeDocument/2006/math">
                    <m:r>
                      <a:rPr lang="en-US" sz="1200" b="0"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→1</m:t>
                    </m:r>
                  </m:oMath>
                </a14:m>
                <a:r>
                  <a:rPr lang="en-US" sz="1200" dirty="0"/>
                  <a:t>.</a:t>
                </a:r>
              </a:p>
              <a:p>
                <a:endParaRPr lang="en-US" sz="1200" dirty="0"/>
              </a:p>
              <a:p>
                <a:endParaRPr lang="en-US" sz="1200" dirty="0"/>
              </a:p>
              <a:p>
                <a:endParaRPr lang="en-US" sz="1200" dirty="0"/>
              </a:p>
              <a:p>
                <a:endParaRPr lang="en-US" sz="1200" dirty="0"/>
              </a:p>
              <a:p>
                <a:endParaRPr lang="en-US" sz="1200" dirty="0"/>
              </a:p>
              <a:p>
                <a:r>
                  <a:rPr lang="en-US" sz="1200" dirty="0"/>
                  <a:t>Starting beta = 0.99999999999999999 (i.e., 17 digits of 9 after the decimal) the inverse effective number (alpha) is unable to be calculated and is shown as “nan”. The loss effectively becomes “nan” which blocks the training.</a:t>
                </a:r>
              </a:p>
              <a:p>
                <a:endParaRPr lang="en-US" sz="1200" dirty="0"/>
              </a:p>
              <a:p>
                <a:pPr lvl="1"/>
                <a:endParaRPr lang="en-US" sz="1200" dirty="0"/>
              </a:p>
              <a:p>
                <a:pPr lvl="1"/>
                <a:endParaRPr lang="en-US" sz="1200" dirty="0"/>
              </a:p>
              <a:p>
                <a:pPr lvl="1"/>
                <a:endParaRPr lang="en-US" sz="1200" dirty="0"/>
              </a:p>
              <a:p>
                <a:endParaRPr lang="en-US" sz="1200" dirty="0"/>
              </a:p>
              <a:p>
                <a:pPr lvl="1"/>
                <a:endParaRPr lang="en-US" sz="1200" dirty="0"/>
              </a:p>
            </p:txBody>
          </p:sp>
        </mc:Choice>
        <mc:Fallback xmlns="">
          <p:sp>
            <p:nvSpPr>
              <p:cNvPr id="3" name="Text Placeholder 2">
                <a:extLst>
                  <a:ext uri="{FF2B5EF4-FFF2-40B4-BE49-F238E27FC236}">
                    <a16:creationId xmlns:a16="http://schemas.microsoft.com/office/drawing/2014/main" id="{56E0A216-47CA-4CAC-BA48-BB464D6DA153}"/>
                  </a:ext>
                </a:extLst>
              </p:cNvPr>
              <p:cNvSpPr>
                <a:spLocks noGrp="1" noRot="1" noChangeAspect="1" noMove="1" noResize="1" noEditPoints="1" noAdjustHandles="1" noChangeArrowheads="1" noChangeShapeType="1" noTextEdit="1"/>
              </p:cNvSpPr>
              <p:nvPr>
                <p:ph type="body" idx="1"/>
              </p:nvPr>
            </p:nvSpPr>
            <p:spPr>
              <a:xfrm>
                <a:off x="406914" y="1050949"/>
                <a:ext cx="8520602" cy="1812601"/>
              </a:xfrm>
              <a:blipFill>
                <a:blip r:embed="rId2"/>
                <a:stretch>
                  <a:fillRect t="-1342" b="-10704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FD301A5-9478-41BF-88E8-67C913A03902}"/>
              </a:ext>
            </a:extLst>
          </p:cNvPr>
          <p:cNvPicPr>
            <a:picLocks noChangeAspect="1"/>
          </p:cNvPicPr>
          <p:nvPr/>
        </p:nvPicPr>
        <p:blipFill>
          <a:blip r:embed="rId3"/>
          <a:stretch>
            <a:fillRect/>
          </a:stretch>
        </p:blipFill>
        <p:spPr>
          <a:xfrm>
            <a:off x="966052" y="3314774"/>
            <a:ext cx="7402325" cy="892883"/>
          </a:xfrm>
          <a:prstGeom prst="rect">
            <a:avLst/>
          </a:prstGeom>
        </p:spPr>
      </p:pic>
    </p:spTree>
    <p:extLst>
      <p:ext uri="{BB962C8B-B14F-4D97-AF65-F5344CB8AC3E}">
        <p14:creationId xmlns:p14="http://schemas.microsoft.com/office/powerpoint/2010/main" val="218672421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0;p14"/>
          <p:cNvSpPr txBox="1"/>
          <p:nvPr/>
        </p:nvSpPr>
        <p:spPr>
          <a:xfrm>
            <a:off x="1798949" y="2130150"/>
            <a:ext cx="5546102" cy="8986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5000"/>
            </a:lvl1pPr>
          </a:lstStyle>
          <a:p>
            <a:r>
              <a:t>Part-1 ConvNet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E87E4CDB-F4A4-4308-B885-BC0971C75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680" y="377185"/>
            <a:ext cx="5852172" cy="4389129"/>
          </a:xfrm>
          <a:prstGeom prst="rect">
            <a:avLst/>
          </a:prstGeom>
        </p:spPr>
      </p:pic>
      <p:sp>
        <p:nvSpPr>
          <p:cNvPr id="114" name="Google Shape;65;p15"/>
          <p:cNvSpPr txBox="1">
            <a:spLocks noGrp="1"/>
          </p:cNvSpPr>
          <p:nvPr>
            <p:ph type="body" sz="quarter" idx="1"/>
          </p:nvPr>
        </p:nvSpPr>
        <p:spPr>
          <a:xfrm>
            <a:off x="311699" y="764830"/>
            <a:ext cx="8520602" cy="847800"/>
          </a:xfrm>
          <a:prstGeom prst="rect">
            <a:avLst/>
          </a:prstGeom>
        </p:spPr>
        <p:txBody>
          <a:bodyPr/>
          <a:lstStyle>
            <a:lvl1pPr marL="0" indent="0">
              <a:spcBef>
                <a:spcPts val="1600"/>
              </a:spcBef>
              <a:buSzTx/>
              <a:buNone/>
            </a:lvl1pPr>
          </a:lstStyle>
          <a:p>
            <a:r>
              <a:rPr dirty="0"/>
              <a:t>Put your learning curve here:</a:t>
            </a:r>
          </a:p>
        </p:txBody>
      </p:sp>
      <p:sp>
        <p:nvSpPr>
          <p:cNvPr id="4" name="TextBox 3">
            <a:extLst>
              <a:ext uri="{FF2B5EF4-FFF2-40B4-BE49-F238E27FC236}">
                <a16:creationId xmlns:a16="http://schemas.microsoft.com/office/drawing/2014/main" id="{25CDA129-2FE8-46B7-A07E-D1AE5EE0497D}"/>
              </a:ext>
            </a:extLst>
          </p:cNvPr>
          <p:cNvSpPr txBox="1"/>
          <p:nvPr/>
        </p:nvSpPr>
        <p:spPr>
          <a:xfrm>
            <a:off x="5242095" y="549386"/>
            <a:ext cx="2156867"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i="1" dirty="0" err="1"/>
              <a:t>ConvNet</a:t>
            </a:r>
            <a:r>
              <a:rPr lang="en-US" b="1" i="1" dirty="0"/>
              <a:t> Learning Curve</a:t>
            </a:r>
            <a:endParaRPr kumimoji="0" lang="en-US" sz="1400" b="1" i="1" u="none" strike="noStrike" cap="none" spc="0" normalizeH="0" baseline="0" dirty="0">
              <a:ln>
                <a:noFill/>
              </a:ln>
              <a:solidFill>
                <a:srgbClr val="000000"/>
              </a:solidFill>
              <a:effectLst/>
              <a:uFillTx/>
              <a:latin typeface="+mn-lt"/>
              <a:ea typeface="+mn-ea"/>
              <a:cs typeface="+mn-cs"/>
              <a:sym typeface="Arial"/>
            </a:endParaRPr>
          </a:p>
        </p:txBody>
      </p:sp>
      <p:sp>
        <p:nvSpPr>
          <p:cNvPr id="6" name="TextBox 5">
            <a:extLst>
              <a:ext uri="{FF2B5EF4-FFF2-40B4-BE49-F238E27FC236}">
                <a16:creationId xmlns:a16="http://schemas.microsoft.com/office/drawing/2014/main" id="{F10AED47-A7E3-47ED-B278-DF530FD53FA9}"/>
              </a:ext>
            </a:extLst>
          </p:cNvPr>
          <p:cNvSpPr txBox="1"/>
          <p:nvPr/>
        </p:nvSpPr>
        <p:spPr>
          <a:xfrm>
            <a:off x="372074" y="2176654"/>
            <a:ext cx="3285526" cy="1600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Output &gt; </a:t>
            </a:r>
            <a:b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br>
            <a:endPar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Finished epoch 0 / 10: cost 2.306153, train: 0.180000, </a:t>
            </a:r>
            <a:r>
              <a:rPr kumimoji="0" lang="en-US" sz="800" b="0" i="0" u="none" strike="noStrike" cap="none" spc="0" normalizeH="0" baseline="0" dirty="0" err="1">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lr</a:t>
            </a: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 1.000000e-04</a:t>
            </a:r>
          </a:p>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Finished epoch 1 / 10: cost 2.251948, train: 0.320000, </a:t>
            </a:r>
            <a:r>
              <a:rPr kumimoji="0" lang="en-US" sz="800" b="0" i="0" u="none" strike="noStrike" cap="none" spc="0" normalizeH="0" baseline="0" dirty="0" err="1">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lr</a:t>
            </a: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 9.500000e-05</a:t>
            </a:r>
          </a:p>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Finished epoch 2 / 10: cost 2.159310, train: 0.380000, </a:t>
            </a:r>
            <a:r>
              <a:rPr kumimoji="0" lang="en-US" sz="800" b="0" i="0" u="none" strike="noStrike" cap="none" spc="0" normalizeH="0" baseline="0" dirty="0" err="1">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lr</a:t>
            </a: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 9.025000e-05</a:t>
            </a:r>
          </a:p>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Finished epoch 3 / 10: cost 1.805048, train: 0.340000, </a:t>
            </a:r>
            <a:r>
              <a:rPr kumimoji="0" lang="en-US" sz="800" b="0" i="0" u="none" strike="noStrike" cap="none" spc="0" normalizeH="0" baseline="0" dirty="0" err="1">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lr</a:t>
            </a: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 8.573750e-05</a:t>
            </a:r>
          </a:p>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Finished epoch 4 / 10: cost 1.545141, train: 0.460000, </a:t>
            </a:r>
            <a:r>
              <a:rPr kumimoji="0" lang="en-US" sz="800" b="0" i="0" u="none" strike="noStrike" cap="none" spc="0" normalizeH="0" baseline="0" dirty="0" err="1">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lr</a:t>
            </a: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 8.145062e-05</a:t>
            </a:r>
          </a:p>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Finished epoch 5 / 10: cost 1.097030, train: 0.680000, </a:t>
            </a:r>
            <a:r>
              <a:rPr kumimoji="0" lang="en-US" sz="800" b="0" i="0" u="none" strike="noStrike" cap="none" spc="0" normalizeH="0" baseline="0" dirty="0" err="1">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lr</a:t>
            </a: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 7.737809e-05</a:t>
            </a:r>
          </a:p>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Finished epoch 6 / 10: cost 0.666996, train: 0.760000, </a:t>
            </a:r>
            <a:r>
              <a:rPr kumimoji="0" lang="en-US" sz="800" b="0" i="0" u="none" strike="noStrike" cap="none" spc="0" normalizeH="0" baseline="0" dirty="0" err="1">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lr</a:t>
            </a: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 7.350919e-05</a:t>
            </a:r>
          </a:p>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Finished epoch 7 / 10: cost 1.318808, train: 0.780000, </a:t>
            </a:r>
            <a:r>
              <a:rPr kumimoji="0" lang="en-US" sz="800" b="0" i="0" u="none" strike="noStrike" cap="none" spc="0" normalizeH="0" baseline="0" dirty="0" err="1">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lr</a:t>
            </a: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 6.983373e-05</a:t>
            </a:r>
          </a:p>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Finished epoch 8 / 10: cost 0.306557, train: 0.860000, </a:t>
            </a:r>
            <a:r>
              <a:rPr kumimoji="0" lang="en-US" sz="800" b="0" i="0" u="none" strike="noStrike" cap="none" spc="0" normalizeH="0" baseline="0" dirty="0" err="1">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lr</a:t>
            </a: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 6.634204e-05</a:t>
            </a:r>
          </a:p>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Finished epoch 9 / 10: cost 0.097204, train: 0.920000, </a:t>
            </a:r>
            <a:r>
              <a:rPr kumimoji="0" lang="en-US" sz="800" b="0" i="0" u="none" strike="noStrike" cap="none" spc="0" normalizeH="0" baseline="0" dirty="0" err="1">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lr</a:t>
            </a: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 6.302494e-05</a:t>
            </a:r>
          </a:p>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Finished epoch 10 / 10: cost 0.614703, train: 0.880000, </a:t>
            </a:r>
            <a:r>
              <a:rPr kumimoji="0" lang="en-US" sz="800" b="0" i="0" u="none" strike="noStrike" cap="none" spc="0" normalizeH="0" baseline="0" dirty="0" err="1">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lr</a:t>
            </a:r>
            <a:r>
              <a:rPr kumimoji="0" lang="en-US" sz="800" b="0" i="0" u="none" strike="noStrike" cap="none" spc="0" normalizeH="0" baseline="0" dirty="0">
                <a:ln>
                  <a:noFill/>
                </a:ln>
                <a:solidFill>
                  <a:srgbClr val="000000"/>
                </a:solidFill>
                <a:effectLst/>
                <a:uFillTx/>
                <a:latin typeface="Times New Roman" panose="02020603050405020304" pitchFamily="18" charset="0"/>
                <a:ea typeface="Tahoma" panose="020B0604030504040204" pitchFamily="34" charset="0"/>
                <a:cs typeface="Times New Roman" panose="02020603050405020304" pitchFamily="18" charset="0"/>
                <a:sym typeface="Arial"/>
              </a:rPr>
              <a:t> 5.987369e-05</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Google Shape;60;p14"/>
          <p:cNvSpPr txBox="1"/>
          <p:nvPr/>
        </p:nvSpPr>
        <p:spPr>
          <a:xfrm>
            <a:off x="1798949" y="2130150"/>
            <a:ext cx="5546102" cy="8986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5000"/>
            </a:lvl1pPr>
          </a:lstStyle>
          <a:p>
            <a:r>
              <a:t>My CNN Model</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56CD-ABE3-46D7-9F71-B8C14D47270D}"/>
              </a:ext>
            </a:extLst>
          </p:cNvPr>
          <p:cNvSpPr>
            <a:spLocks noGrp="1"/>
          </p:cNvSpPr>
          <p:nvPr>
            <p:ph type="title"/>
          </p:nvPr>
        </p:nvSpPr>
        <p:spPr/>
        <p:txBody>
          <a:bodyPr>
            <a:normAutofit fontScale="90000"/>
          </a:bodyPr>
          <a:lstStyle/>
          <a:p>
            <a:r>
              <a:rPr lang="en-US" dirty="0"/>
              <a:t>Describe your model design in plain text here:</a:t>
            </a:r>
            <a:br>
              <a:rPr lang="en-US" dirty="0"/>
            </a:br>
            <a:endParaRPr lang="en-US" dirty="0"/>
          </a:p>
        </p:txBody>
      </p:sp>
      <p:sp>
        <p:nvSpPr>
          <p:cNvPr id="3" name="Text Placeholder 2">
            <a:extLst>
              <a:ext uri="{FF2B5EF4-FFF2-40B4-BE49-F238E27FC236}">
                <a16:creationId xmlns:a16="http://schemas.microsoft.com/office/drawing/2014/main" id="{63B068E8-C7C1-40A6-9B30-71C92B13F52C}"/>
              </a:ext>
            </a:extLst>
          </p:cNvPr>
          <p:cNvSpPr>
            <a:spLocks noGrp="1"/>
          </p:cNvSpPr>
          <p:nvPr>
            <p:ph type="body" idx="1"/>
          </p:nvPr>
        </p:nvSpPr>
        <p:spPr>
          <a:xfrm>
            <a:off x="311699" y="1091964"/>
            <a:ext cx="8629877" cy="3845314"/>
          </a:xfrm>
        </p:spPr>
        <p:txBody>
          <a:bodyPr>
            <a:normAutofit fontScale="85000" lnSpcReduction="10000"/>
          </a:bodyPr>
          <a:lstStyle/>
          <a:p>
            <a:pPr marL="285750" indent="-285750">
              <a:buFont typeface="Arial" panose="020B0604020202020204" pitchFamily="34" charset="0"/>
              <a:buChar char="•"/>
            </a:pPr>
            <a:r>
              <a:rPr lang="en-US" dirty="0"/>
              <a:t>The design of the “</a:t>
            </a:r>
            <a:r>
              <a:rPr lang="en-US" dirty="0" err="1"/>
              <a:t>my_model</a:t>
            </a:r>
            <a:r>
              <a:rPr lang="en-US" dirty="0"/>
              <a:t>” is inspired from the VGG net described in the lecture but curtailed in the number of parameters to use per convolution layer to accommodate the smaller pixel sizes of the CIFAR-10 images compared to those of the ImageNet images.</a:t>
            </a:r>
          </a:p>
          <a:p>
            <a:pPr marL="285750" indent="-285750">
              <a:buFont typeface="Arial" panose="020B0604020202020204" pitchFamily="34" charset="0"/>
              <a:buChar char="•"/>
            </a:pPr>
            <a:r>
              <a:rPr lang="en-US" dirty="0"/>
              <a:t>Convolution Layers (Feature learner):</a:t>
            </a:r>
          </a:p>
          <a:p>
            <a:pPr marL="833664" lvl="1" indent="-285750">
              <a:buFont typeface="Arial" panose="020B0604020202020204" pitchFamily="34" charset="0"/>
              <a:buChar char="•"/>
            </a:pPr>
            <a:r>
              <a:rPr lang="en-US" dirty="0"/>
              <a:t>As the first feature extracting layers to the input, there are two sets of the following blocks: two 2D Convolution layers followed by a </a:t>
            </a:r>
            <a:r>
              <a:rPr lang="en-US" dirty="0" err="1"/>
              <a:t>ReLU</a:t>
            </a:r>
            <a:r>
              <a:rPr lang="en-US" dirty="0"/>
              <a:t>, Batch Normalization then max pooling.</a:t>
            </a:r>
          </a:p>
          <a:p>
            <a:pPr marL="833664" lvl="1" indent="-285750">
              <a:buFont typeface="Arial" panose="020B0604020202020204" pitchFamily="34" charset="0"/>
              <a:buChar char="•"/>
            </a:pPr>
            <a:r>
              <a:rPr lang="en-US" dirty="0"/>
              <a:t>As for the rest of the feature extracting layers, there are </a:t>
            </a:r>
            <a:r>
              <a:rPr lang="en-US" b="1" dirty="0"/>
              <a:t>four</a:t>
            </a:r>
            <a:r>
              <a:rPr lang="en-US" dirty="0"/>
              <a:t> sets of the following blocks: three 2D Convolution layers followed by a </a:t>
            </a:r>
            <a:r>
              <a:rPr lang="en-US" dirty="0" err="1"/>
              <a:t>ReLU</a:t>
            </a:r>
            <a:r>
              <a:rPr lang="en-US" dirty="0"/>
              <a:t>, Batch Normalization then max pooling.</a:t>
            </a:r>
          </a:p>
          <a:p>
            <a:pPr marL="285750" indent="-285750">
              <a:buFont typeface="Arial" panose="020B0604020202020204" pitchFamily="34" charset="0"/>
              <a:buChar char="•"/>
            </a:pPr>
            <a:r>
              <a:rPr lang="en-US" dirty="0"/>
              <a:t>Fully Connected Layers (Classifier):</a:t>
            </a:r>
          </a:p>
          <a:p>
            <a:pPr marL="833664" lvl="1" indent="-285750">
              <a:buFont typeface="Arial" panose="020B0604020202020204" pitchFamily="34" charset="0"/>
              <a:buChar char="•"/>
            </a:pPr>
            <a:r>
              <a:rPr lang="en-US" dirty="0"/>
              <a:t>There are two fully connected layers to the flattened output of the last convolution layer which has the size of 3x3 with 128 out channels </a:t>
            </a:r>
            <a:r>
              <a:rPr lang="en-US" dirty="0">
                <a:sym typeface="Wingdings" panose="05000000000000000000" pitchFamily="2" charset="2"/>
              </a:rPr>
              <a:t> two linear layers for</a:t>
            </a:r>
            <a:r>
              <a:rPr lang="en-US" dirty="0"/>
              <a:t> 1152 x 1152 </a:t>
            </a:r>
          </a:p>
          <a:p>
            <a:pPr marL="833664" lvl="1" indent="-285750">
              <a:buFont typeface="Arial" panose="020B0604020202020204" pitchFamily="34" charset="0"/>
              <a:buChar char="•"/>
            </a:pPr>
            <a:r>
              <a:rPr lang="en-US" dirty="0"/>
              <a:t>Then the output is fed to the final linear layer for classification </a:t>
            </a:r>
            <a:r>
              <a:rPr lang="en-US" dirty="0">
                <a:sym typeface="Wingdings" panose="05000000000000000000" pitchFamily="2" charset="2"/>
              </a:rPr>
              <a:t> 1152 x 10</a:t>
            </a:r>
          </a:p>
          <a:p>
            <a:pPr marL="833664" lvl="1" indent="-285750">
              <a:buFont typeface="Arial" panose="020B0604020202020204" pitchFamily="34" charset="0"/>
              <a:buChar char="•"/>
            </a:pPr>
            <a:r>
              <a:rPr lang="en-US" dirty="0">
                <a:sym typeface="Wingdings" panose="05000000000000000000" pitchFamily="2" charset="2"/>
              </a:rPr>
              <a:t>Dropout Layers</a:t>
            </a:r>
          </a:p>
          <a:p>
            <a:pPr marL="1290864" lvl="2" indent="-285750">
              <a:buFont typeface="Arial" panose="020B0604020202020204" pitchFamily="34" charset="0"/>
              <a:buChar char="•"/>
            </a:pPr>
            <a:r>
              <a:rPr lang="en-US" dirty="0">
                <a:sym typeface="Wingdings" panose="05000000000000000000" pitchFamily="2" charset="2"/>
              </a:rPr>
              <a:t>Right before each of the 3 fully connected linear layers, there is a dropout layer with a particular retention probability for the input nodes from the previous layer.</a:t>
            </a:r>
          </a:p>
        </p:txBody>
      </p:sp>
    </p:spTree>
    <p:extLst>
      <p:ext uri="{BB962C8B-B14F-4D97-AF65-F5344CB8AC3E}">
        <p14:creationId xmlns:p14="http://schemas.microsoft.com/office/powerpoint/2010/main" val="32614904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ADF7-9BEE-4F6B-980A-F7F022F557F7}"/>
              </a:ext>
            </a:extLst>
          </p:cNvPr>
          <p:cNvSpPr>
            <a:spLocks noGrp="1"/>
          </p:cNvSpPr>
          <p:nvPr>
            <p:ph type="title"/>
          </p:nvPr>
        </p:nvSpPr>
        <p:spPr/>
        <p:txBody>
          <a:bodyPr>
            <a:normAutofit fontScale="90000"/>
          </a:bodyPr>
          <a:lstStyle/>
          <a:p>
            <a:r>
              <a:rPr lang="en-US" dirty="0"/>
              <a:t>Describe your choice of hyper-parameters:</a:t>
            </a:r>
            <a:br>
              <a:rPr lang="en-US" dirty="0"/>
            </a:br>
            <a:endParaRPr lang="en-US" dirty="0"/>
          </a:p>
        </p:txBody>
      </p:sp>
      <p:sp>
        <p:nvSpPr>
          <p:cNvPr id="3" name="Text Placeholder 2">
            <a:extLst>
              <a:ext uri="{FF2B5EF4-FFF2-40B4-BE49-F238E27FC236}">
                <a16:creationId xmlns:a16="http://schemas.microsoft.com/office/drawing/2014/main" id="{626EAF7A-97A7-486F-B5FE-BAA1F53C3A78}"/>
              </a:ext>
            </a:extLst>
          </p:cNvPr>
          <p:cNvSpPr>
            <a:spLocks noGrp="1"/>
          </p:cNvSpPr>
          <p:nvPr>
            <p:ph type="body" idx="1"/>
          </p:nvPr>
        </p:nvSpPr>
        <p:spPr>
          <a:xfrm>
            <a:off x="311699" y="1152474"/>
            <a:ext cx="8359861" cy="3686225"/>
          </a:xfrm>
        </p:spPr>
        <p:txBody>
          <a:bodyPr>
            <a:normAutofit fontScale="77500" lnSpcReduction="20000"/>
          </a:bodyPr>
          <a:lstStyle/>
          <a:p>
            <a:pPr marL="0" indent="0">
              <a:buNone/>
            </a:pPr>
            <a:r>
              <a:rPr lang="en-US" dirty="0"/>
              <a:t>&lt;Model Architecture&gt;</a:t>
            </a:r>
            <a:br>
              <a:rPr lang="en-US" dirty="0"/>
            </a:br>
            <a:endParaRPr lang="en-US" dirty="0"/>
          </a:p>
          <a:p>
            <a:pPr marL="285750" indent="-285750">
              <a:buFont typeface="Arial" panose="020B0604020202020204" pitchFamily="34" charset="0"/>
              <a:buChar char="•"/>
            </a:pPr>
            <a:r>
              <a:rPr lang="en-US" dirty="0"/>
              <a:t>The convolution layers inspired from VGG also had a 3x3 kernel with a stride and padding of 1 to ensure that similar feature extraction occurs while matching the output channel size to the input.</a:t>
            </a:r>
          </a:p>
          <a:p>
            <a:pPr marL="833664" lvl="1" indent="-285750">
              <a:buFont typeface="Arial" panose="020B0604020202020204" pitchFamily="34" charset="0"/>
              <a:buChar char="•"/>
            </a:pPr>
            <a:r>
              <a:rPr lang="en-US" dirty="0"/>
              <a:t>The number of out-channels (filters) is doubled per block of convolution layer series before the pooling to have enough parameters for feature learning for the model’s sufficient representational power before classification.</a:t>
            </a:r>
          </a:p>
          <a:p>
            <a:pPr marL="285750" indent="-285750">
              <a:buFont typeface="Arial" panose="020B0604020202020204" pitchFamily="34" charset="0"/>
              <a:buChar char="•"/>
            </a:pPr>
            <a:r>
              <a:rPr lang="en-US" dirty="0"/>
              <a:t>The max pooling layers did not always follow the stride of 2 as in the case of ImageNet to ensure that the dimensions are not over-reduced during the convolution layers before the fully-connected linear layers. The stride value is alternated between 1 and 2 upon experimentation to have enough parameters for flexibility in the fully connected layers. </a:t>
            </a:r>
          </a:p>
          <a:p>
            <a:pPr marL="285750" indent="-285750">
              <a:buFont typeface="Arial" panose="020B0604020202020204" pitchFamily="34" charset="0"/>
              <a:buChar char="•"/>
            </a:pPr>
            <a:r>
              <a:rPr lang="en-US" dirty="0"/>
              <a:t>Each of the dropout layers before a linear layer are given a retention rate of 0.75 upon experimentation with the model that was otherwise tuned, whose value is motivated from a paper (</a:t>
            </a:r>
            <a:r>
              <a:rPr lang="en-US" dirty="0">
                <a:hlinkClick r:id="rId2"/>
              </a:rPr>
              <a:t>https://jmlr.org/papers/v15/srivastava14a.html</a:t>
            </a:r>
            <a:r>
              <a:rPr lang="en-US" dirty="0"/>
              <a:t>) and appeared to perform the best upon trials varying their combinations. </a:t>
            </a:r>
          </a:p>
          <a:p>
            <a:pPr marL="285750" indent="-285750">
              <a:buFont typeface="Arial" panose="020B0604020202020204" pitchFamily="34" charset="0"/>
              <a:buChar char="•"/>
            </a:pPr>
            <a:r>
              <a:rPr lang="en-US" dirty="0"/>
              <a:t>The batch normalization layer was chosen without any parameters for stability without any further complexity.</a:t>
            </a:r>
          </a:p>
        </p:txBody>
      </p:sp>
    </p:spTree>
    <p:extLst>
      <p:ext uri="{BB962C8B-B14F-4D97-AF65-F5344CB8AC3E}">
        <p14:creationId xmlns:p14="http://schemas.microsoft.com/office/powerpoint/2010/main" val="4226744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8F9F-9BE2-4ADC-BBCF-3DA85E87FBB0}"/>
              </a:ext>
            </a:extLst>
          </p:cNvPr>
          <p:cNvSpPr>
            <a:spLocks noGrp="1"/>
          </p:cNvSpPr>
          <p:nvPr>
            <p:ph type="title"/>
          </p:nvPr>
        </p:nvSpPr>
        <p:spPr>
          <a:xfrm>
            <a:off x="363046" y="256767"/>
            <a:ext cx="8520602" cy="572701"/>
          </a:xfrm>
        </p:spPr>
        <p:txBody>
          <a:bodyPr>
            <a:normAutofit fontScale="90000"/>
          </a:bodyPr>
          <a:lstStyle/>
          <a:p>
            <a:r>
              <a:rPr lang="en-US" dirty="0"/>
              <a:t>Describe your choice of hyper-parameters (2):</a:t>
            </a:r>
            <a:br>
              <a:rPr lang="en-US" dirty="0"/>
            </a:br>
            <a:endParaRPr lang="en-US" dirty="0"/>
          </a:p>
        </p:txBody>
      </p:sp>
      <p:sp>
        <p:nvSpPr>
          <p:cNvPr id="3" name="Text Placeholder 2">
            <a:extLst>
              <a:ext uri="{FF2B5EF4-FFF2-40B4-BE49-F238E27FC236}">
                <a16:creationId xmlns:a16="http://schemas.microsoft.com/office/drawing/2014/main" id="{B034CE53-7931-4567-956E-71D0EC53044B}"/>
              </a:ext>
            </a:extLst>
          </p:cNvPr>
          <p:cNvSpPr>
            <a:spLocks noGrp="1"/>
          </p:cNvSpPr>
          <p:nvPr>
            <p:ph type="body" idx="1"/>
          </p:nvPr>
        </p:nvSpPr>
        <p:spPr>
          <a:xfrm>
            <a:off x="311699" y="829468"/>
            <a:ext cx="8623296" cy="4033245"/>
          </a:xfrm>
        </p:spPr>
        <p:txBody>
          <a:bodyPr>
            <a:noAutofit/>
          </a:bodyPr>
          <a:lstStyle/>
          <a:p>
            <a:pPr marL="114300" indent="0">
              <a:buNone/>
            </a:pPr>
            <a:r>
              <a:rPr lang="en-US" sz="1400" dirty="0"/>
              <a:t>&lt;Model Config&gt;</a:t>
            </a:r>
          </a:p>
          <a:p>
            <a:r>
              <a:rPr lang="en-US" sz="1400" dirty="0"/>
              <a:t>A grid search of the hyper-parameter space (learning rate, regularization coefficient and momentum) was done using geometric intervals assuming their potential interdependence.</a:t>
            </a:r>
          </a:p>
          <a:p>
            <a:pPr lvl="1"/>
            <a:r>
              <a:rPr lang="en-US" sz="1400" b="1" dirty="0" err="1"/>
              <a:t>batch_size</a:t>
            </a:r>
            <a:r>
              <a:rPr lang="en-US" sz="1400" dirty="0"/>
              <a:t>: {16, 32, </a:t>
            </a:r>
            <a:r>
              <a:rPr lang="en-US" sz="1400" dirty="0">
                <a:highlight>
                  <a:srgbClr val="FFFF00"/>
                </a:highlight>
              </a:rPr>
              <a:t>64</a:t>
            </a:r>
            <a:r>
              <a:rPr lang="en-US" sz="1400" dirty="0"/>
              <a:t>, 128, 256} </a:t>
            </a:r>
          </a:p>
          <a:p>
            <a:pPr lvl="1"/>
            <a:r>
              <a:rPr lang="en-US" sz="1400" b="1" dirty="0" err="1"/>
              <a:t>learning_rate</a:t>
            </a:r>
            <a:r>
              <a:rPr lang="en-US" sz="1400" dirty="0"/>
              <a:t>: {0.00001, 0.0001, </a:t>
            </a:r>
            <a:r>
              <a:rPr lang="en-US" sz="1400" dirty="0">
                <a:highlight>
                  <a:srgbClr val="FFFF00"/>
                </a:highlight>
              </a:rPr>
              <a:t>0.001</a:t>
            </a:r>
            <a:r>
              <a:rPr lang="en-US" sz="1400" dirty="0"/>
              <a:t>, 0.01, 0.1} </a:t>
            </a:r>
          </a:p>
          <a:p>
            <a:pPr lvl="1"/>
            <a:r>
              <a:rPr lang="en-US" sz="1400" b="1" dirty="0"/>
              <a:t>reg</a:t>
            </a:r>
            <a:r>
              <a:rPr lang="en-US" sz="1400" dirty="0"/>
              <a:t>: {0.0001, 0.001, 0.01, 0.0005, </a:t>
            </a:r>
            <a:r>
              <a:rPr lang="en-US" sz="1400" dirty="0">
                <a:highlight>
                  <a:srgbClr val="FFFF00"/>
                </a:highlight>
              </a:rPr>
              <a:t>0.005</a:t>
            </a:r>
            <a:r>
              <a:rPr lang="en-US" sz="1400" dirty="0"/>
              <a:t>, 0.05}</a:t>
            </a:r>
          </a:p>
          <a:p>
            <a:pPr lvl="1"/>
            <a:r>
              <a:rPr lang="en-US" sz="1400" b="1" dirty="0"/>
              <a:t>momentum</a:t>
            </a:r>
            <a:r>
              <a:rPr lang="en-US" sz="1400" dirty="0"/>
              <a:t>: {</a:t>
            </a:r>
            <a:r>
              <a:rPr lang="en-US" sz="1400" dirty="0">
                <a:highlight>
                  <a:srgbClr val="FFFF00"/>
                </a:highlight>
              </a:rPr>
              <a:t>0.9</a:t>
            </a:r>
            <a:r>
              <a:rPr lang="en-US" sz="1400" dirty="0"/>
              <a:t>, 0.99, 0.999, 0.95}</a:t>
            </a:r>
          </a:p>
          <a:p>
            <a:r>
              <a:rPr lang="en-US" sz="1400" dirty="0"/>
              <a:t>The batch size is of 64 with learning rate 0.001 performed the best using otherwise tuned model, confirming the grid search results. No significant variation in runtime was observed. The weight decay parameter “reg” does not seem to affect the performance a lot among the following values: {0.0005, 0.001, 0.005}. Momentum value higher than 0.9 exhibited a reproducible worsening performance when all other hyperparameters remain the same. Typically, the final validation accuracy plateaued after “epoch” = 15. The comparison was done under </a:t>
            </a:r>
            <a:r>
              <a:rPr lang="en-US" sz="1400" b="1" dirty="0"/>
              <a:t>epoch</a:t>
            </a:r>
            <a:r>
              <a:rPr lang="en-US" sz="1400" dirty="0"/>
              <a:t> = </a:t>
            </a:r>
            <a:r>
              <a:rPr lang="en-US" sz="1400" dirty="0">
                <a:highlight>
                  <a:srgbClr val="FFFF00"/>
                </a:highlight>
              </a:rPr>
              <a:t>10</a:t>
            </a:r>
            <a:r>
              <a:rPr lang="en-US" sz="1400" dirty="0"/>
              <a:t>. </a:t>
            </a:r>
          </a:p>
          <a:p>
            <a:r>
              <a:rPr lang="en-US" sz="1400" dirty="0"/>
              <a:t>The </a:t>
            </a:r>
            <a:r>
              <a:rPr lang="en-US" sz="1400" dirty="0" err="1"/>
              <a:t>config_mymodel.yaml</a:t>
            </a:r>
            <a:r>
              <a:rPr lang="en-US" sz="1400" dirty="0"/>
              <a:t> and main.py are made available to run the </a:t>
            </a:r>
            <a:r>
              <a:rPr lang="en-US" sz="1400" dirty="0" err="1"/>
              <a:t>my_model</a:t>
            </a:r>
            <a:r>
              <a:rPr lang="en-US" sz="1400" dirty="0"/>
              <a:t> using focal loss instead of CE loss with or without reweighting the losses. Without any reweighting, the </a:t>
            </a:r>
            <a:r>
              <a:rPr lang="en-US" sz="1400" dirty="0">
                <a:highlight>
                  <a:srgbClr val="FFFF00"/>
                </a:highlight>
              </a:rPr>
              <a:t>CE</a:t>
            </a:r>
            <a:r>
              <a:rPr lang="en-US" sz="1400" dirty="0"/>
              <a:t> loss typically outperformed the focal loss in final validation accuracy by roughly 0.01.</a:t>
            </a:r>
          </a:p>
        </p:txBody>
      </p:sp>
    </p:spTree>
    <p:extLst>
      <p:ext uri="{BB962C8B-B14F-4D97-AF65-F5344CB8AC3E}">
        <p14:creationId xmlns:p14="http://schemas.microsoft.com/office/powerpoint/2010/main" val="2144087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F1B5-8CE6-4043-A029-7194BB1A1BBE}"/>
              </a:ext>
            </a:extLst>
          </p:cNvPr>
          <p:cNvSpPr>
            <a:spLocks noGrp="1"/>
          </p:cNvSpPr>
          <p:nvPr>
            <p:ph type="title"/>
          </p:nvPr>
        </p:nvSpPr>
        <p:spPr/>
        <p:txBody>
          <a:bodyPr>
            <a:normAutofit fontScale="90000"/>
          </a:bodyPr>
          <a:lstStyle/>
          <a:p>
            <a:r>
              <a:rPr lang="en-US" dirty="0"/>
              <a:t>What’s your final accuracy on validation set?</a:t>
            </a:r>
            <a:br>
              <a:rPr lang="en-US" dirty="0"/>
            </a:br>
            <a:endParaRPr lang="en-US" dirty="0"/>
          </a:p>
        </p:txBody>
      </p:sp>
      <p:sp>
        <p:nvSpPr>
          <p:cNvPr id="3" name="Text Placeholder 2">
            <a:extLst>
              <a:ext uri="{FF2B5EF4-FFF2-40B4-BE49-F238E27FC236}">
                <a16:creationId xmlns:a16="http://schemas.microsoft.com/office/drawing/2014/main" id="{877FE65C-2C3B-4935-86F8-30C8C61EAF3E}"/>
              </a:ext>
            </a:extLst>
          </p:cNvPr>
          <p:cNvSpPr>
            <a:spLocks noGrp="1"/>
          </p:cNvSpPr>
          <p:nvPr>
            <p:ph type="body" idx="1"/>
          </p:nvPr>
        </p:nvSpPr>
        <p:spPr/>
        <p:txBody>
          <a:bodyPr>
            <a:normAutofit/>
          </a:bodyPr>
          <a:lstStyle/>
          <a:p>
            <a:pPr marL="114300" indent="0">
              <a:buNone/>
            </a:pPr>
            <a:r>
              <a:rPr lang="en-US" dirty="0"/>
              <a:t>Using the architecture and hyperparameters specified:</a:t>
            </a:r>
          </a:p>
          <a:p>
            <a:pPr marL="114300" indent="0">
              <a:buNone/>
            </a:pPr>
            <a:endParaRPr lang="en-US" dirty="0"/>
          </a:p>
          <a:p>
            <a:r>
              <a:rPr lang="en-US" dirty="0"/>
              <a:t>The final validation accuracy is </a:t>
            </a:r>
            <a:r>
              <a:rPr lang="en-US" b="1" dirty="0"/>
              <a:t>0.8229</a:t>
            </a:r>
            <a:r>
              <a:rPr lang="en-US" dirty="0"/>
              <a:t>.</a:t>
            </a:r>
          </a:p>
          <a:p>
            <a:r>
              <a:rPr lang="en-US" dirty="0"/>
              <a:t>Per-class accuracy </a:t>
            </a:r>
            <a:r>
              <a:rPr lang="en-US" dirty="0">
                <a:sym typeface="Wingdings" panose="05000000000000000000" pitchFamily="2" charset="2"/>
              </a:rPr>
              <a:t></a:t>
            </a:r>
            <a:endParaRPr lang="en-US" dirty="0"/>
          </a:p>
        </p:txBody>
      </p:sp>
      <p:pic>
        <p:nvPicPr>
          <p:cNvPr id="5" name="Picture 4">
            <a:extLst>
              <a:ext uri="{FF2B5EF4-FFF2-40B4-BE49-F238E27FC236}">
                <a16:creationId xmlns:a16="http://schemas.microsoft.com/office/drawing/2014/main" id="{36C3C5F3-E3B0-4D6D-AE88-A2EAE126562A}"/>
              </a:ext>
            </a:extLst>
          </p:cNvPr>
          <p:cNvPicPr>
            <a:picLocks noChangeAspect="1"/>
          </p:cNvPicPr>
          <p:nvPr/>
        </p:nvPicPr>
        <p:blipFill>
          <a:blip r:embed="rId2"/>
          <a:stretch>
            <a:fillRect/>
          </a:stretch>
        </p:blipFill>
        <p:spPr>
          <a:xfrm>
            <a:off x="5647764" y="1846262"/>
            <a:ext cx="2400300" cy="2028825"/>
          </a:xfrm>
          <a:prstGeom prst="rect">
            <a:avLst/>
          </a:prstGeom>
        </p:spPr>
      </p:pic>
    </p:spTree>
    <p:extLst>
      <p:ext uri="{BB962C8B-B14F-4D97-AF65-F5344CB8AC3E}">
        <p14:creationId xmlns:p14="http://schemas.microsoft.com/office/powerpoint/2010/main" val="402563994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Google Shape;72;p16"/>
          <p:cNvSpPr txBox="1"/>
          <p:nvPr/>
        </p:nvSpPr>
        <p:spPr>
          <a:xfrm>
            <a:off x="1798949" y="2130150"/>
            <a:ext cx="5546102" cy="8986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5000"/>
            </a:lvl1pPr>
          </a:lstStyle>
          <a:p>
            <a:r>
              <a:t>Data Wrangling</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2061</TotalTime>
  <Words>1718</Words>
  <Application>Microsoft Office PowerPoint</Application>
  <PresentationFormat>On-screen Show (16:9)</PresentationFormat>
  <Paragraphs>203</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 Math</vt:lpstr>
      <vt:lpstr>Times New Roman</vt:lpstr>
      <vt:lpstr>Wingdings</vt:lpstr>
      <vt:lpstr>Simple Light</vt:lpstr>
      <vt:lpstr>Assignment 2 Writeup</vt:lpstr>
      <vt:lpstr>PowerPoint Presentation</vt:lpstr>
      <vt:lpstr>PowerPoint Presentation</vt:lpstr>
      <vt:lpstr>PowerPoint Presentation</vt:lpstr>
      <vt:lpstr>Describe your model design in plain text here: </vt:lpstr>
      <vt:lpstr>Describe your choice of hyper-parameters: </vt:lpstr>
      <vt:lpstr>Describe your choice of hyper-parameters (2): </vt:lpstr>
      <vt:lpstr>What’s your final accuracy on validation set? </vt:lpstr>
      <vt:lpstr>PowerPoint Presentation</vt:lpstr>
      <vt:lpstr>PowerPoint Presentation</vt:lpstr>
      <vt:lpstr>PowerPoint Presentation</vt:lpstr>
      <vt:lpstr>PowerPoint Presentation</vt:lpstr>
      <vt:lpstr>Describe and explain your observation on the result: </vt:lpstr>
      <vt:lpstr>Describe and explain your observation on the result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dc:creator>Nick</dc:creator>
  <cp:lastModifiedBy>NIcholas Park</cp:lastModifiedBy>
  <cp:revision>168</cp:revision>
  <dcterms:modified xsi:type="dcterms:W3CDTF">2021-07-05T05:12:15Z</dcterms:modified>
</cp:coreProperties>
</file>