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04" r:id="rId1"/>
  </p:sldMasterIdLst>
  <p:notesMasterIdLst>
    <p:notesMasterId r:id="rId43"/>
  </p:notesMasterIdLst>
  <p:sldIdLst>
    <p:sldId id="256" r:id="rId2"/>
    <p:sldId id="319" r:id="rId3"/>
    <p:sldId id="339" r:id="rId4"/>
    <p:sldId id="340" r:id="rId5"/>
    <p:sldId id="323" r:id="rId6"/>
    <p:sldId id="336" r:id="rId7"/>
    <p:sldId id="341" r:id="rId8"/>
    <p:sldId id="318" r:id="rId9"/>
    <p:sldId id="321" r:id="rId10"/>
    <p:sldId id="342" r:id="rId11"/>
    <p:sldId id="346" r:id="rId12"/>
    <p:sldId id="300" r:id="rId13"/>
    <p:sldId id="301" r:id="rId14"/>
    <p:sldId id="347" r:id="rId15"/>
    <p:sldId id="348" r:id="rId16"/>
    <p:sldId id="373" r:id="rId17"/>
    <p:sldId id="326" r:id="rId18"/>
    <p:sldId id="330" r:id="rId19"/>
    <p:sldId id="332" r:id="rId20"/>
    <p:sldId id="356" r:id="rId21"/>
    <p:sldId id="350" r:id="rId22"/>
    <p:sldId id="334" r:id="rId23"/>
    <p:sldId id="354" r:id="rId24"/>
    <p:sldId id="353" r:id="rId25"/>
    <p:sldId id="357" r:id="rId26"/>
    <p:sldId id="359" r:id="rId27"/>
    <p:sldId id="360" r:id="rId28"/>
    <p:sldId id="337" r:id="rId29"/>
    <p:sldId id="358" r:id="rId30"/>
    <p:sldId id="361" r:id="rId31"/>
    <p:sldId id="372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6625" autoAdjust="0"/>
  </p:normalViewPr>
  <p:slideViewPr>
    <p:cSldViewPr>
      <p:cViewPr varScale="1">
        <p:scale>
          <a:sx n="109" d="100"/>
          <a:sy n="109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workspace\publications\dissertation\nick\evaluation\AGU2012Eval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workspace\publications\dissertation\nick\evaluation\AGU2012Eval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multiLvlStrRef>
              <c:f>Sheet1!$F$58:$G$87</c:f>
              <c:multiLvlStrCache>
                <c:ptCount val="30"/>
                <c:lvl>
                  <c:pt idx="0">
                    <c:v>matlab</c:v>
                  </c:pt>
                  <c:pt idx="1">
                    <c:v>matlab,sas</c:v>
                  </c:pt>
                  <c:pt idx="2">
                    <c:v>matlab, java</c:v>
                  </c:pt>
                  <c:pt idx="3">
                    <c:v>NCL</c:v>
                  </c:pt>
                  <c:pt idx="4">
                    <c:v>RAOB</c:v>
                  </c:pt>
                  <c:pt idx="5">
                    <c:v>IGOR</c:v>
                  </c:pt>
                  <c:pt idx="6">
                    <c:v>tacplot</c:v>
                  </c:pt>
                  <c:pt idx="7">
                    <c:v>OpenDX</c:v>
                  </c:pt>
                  <c:pt idx="8">
                    <c:v>sigmaplot</c:v>
                  </c:pt>
                  <c:pt idx="9">
                    <c:v>PIV (Particle Image Velocimetry)</c:v>
                  </c:pt>
                  <c:pt idx="10">
                    <c:v>IDL, McIDAS-V</c:v>
                  </c:pt>
                  <c:pt idx="11">
                    <c:v>IDL</c:v>
                  </c:pt>
                  <c:pt idx="12">
                    <c:v>plotter</c:v>
                  </c:pt>
                  <c:pt idx="13">
                    <c:v>Mayavi2, python, C</c:v>
                  </c:pt>
                  <c:pt idx="14">
                    <c:v>McIDAS-V, kml</c:v>
                  </c:pt>
                  <c:pt idx="15">
                    <c:v>surfer,arcgis</c:v>
                  </c:pt>
                  <c:pt idx="16">
                    <c:v>surfer,imager 2d</c:v>
                  </c:pt>
                  <c:pt idx="17">
                    <c:v>arcgis, triangle</c:v>
                  </c:pt>
                  <c:pt idx="18">
                    <c:v>arcview</c:v>
                  </c:pt>
                  <c:pt idx="19">
                    <c:v>kml</c:v>
                  </c:pt>
                  <c:pt idx="20">
                    <c:v>ESRI, Flex Viewer</c:v>
                  </c:pt>
                  <c:pt idx="21">
                    <c:v>mapserver, open layer</c:v>
                  </c:pt>
                  <c:pt idx="22">
                    <c:v>grass</c:v>
                  </c:pt>
                  <c:pt idx="23">
                    <c:v>R with package GGplot2</c:v>
                  </c:pt>
                  <c:pt idx="24">
                    <c:v>fortran</c:v>
                  </c:pt>
                  <c:pt idx="25">
                    <c:v>Harvard Graphics</c:v>
                  </c:pt>
                  <c:pt idx="26">
                    <c:v>R</c:v>
                  </c:pt>
                  <c:pt idx="27">
                    <c:v>CMAP</c:v>
                  </c:pt>
                  <c:pt idx="28">
                    <c:v>excel, illustrator</c:v>
                  </c:pt>
                  <c:pt idx="29">
                    <c:v>inkscape</c:v>
                  </c:pt>
                </c:lvl>
                <c:lvl>
                  <c:pt idx="0">
                    <c:v>general</c:v>
                  </c:pt>
                  <c:pt idx="3">
                    <c:v>scientific</c:v>
                  </c:pt>
                  <c:pt idx="14">
                    <c:v>scientific ,gis</c:v>
                  </c:pt>
                  <c:pt idx="18">
                    <c:v>gis</c:v>
                  </c:pt>
                  <c:pt idx="23">
                    <c:v>statistical</c:v>
                  </c:pt>
                  <c:pt idx="27">
                    <c:v>info</c:v>
                  </c:pt>
                  <c:pt idx="29">
                    <c:v>gfx</c:v>
                  </c:pt>
                </c:lvl>
              </c:multiLvlStrCache>
            </c:multiLvlStrRef>
          </c:cat>
          <c:val>
            <c:numRef>
              <c:f>Sheet1!$H$58:$H$87</c:f>
              <c:numCache>
                <c:formatCode>General</c:formatCode>
                <c:ptCount val="30"/>
                <c:pt idx="0">
                  <c:v>14.0</c:v>
                </c:pt>
                <c:pt idx="1">
                  <c:v>1.0</c:v>
                </c:pt>
                <c:pt idx="2">
                  <c:v>1.0</c:v>
                </c:pt>
                <c:pt idx="3">
                  <c:v>3.0</c:v>
                </c:pt>
                <c:pt idx="4">
                  <c:v>1.0</c:v>
                </c:pt>
                <c:pt idx="5">
                  <c:v>2.0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5.0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687224"/>
        <c:axId val="-2138690248"/>
      </c:barChart>
      <c:catAx>
        <c:axId val="-21386872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8690248"/>
        <c:crosses val="autoZero"/>
        <c:auto val="1"/>
        <c:lblAlgn val="ctr"/>
        <c:lblOffset val="100"/>
        <c:noMultiLvlLbl val="0"/>
      </c:catAx>
      <c:valAx>
        <c:axId val="-21386902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2138687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Sheet1!$C$58</c:f>
              <c:strCache>
                <c:ptCount val="1"/>
                <c:pt idx="0">
                  <c:v>Percentage of Users</c:v>
                </c:pt>
              </c:strCache>
            </c:strRef>
          </c:tx>
          <c:dPt>
            <c:idx val="4"/>
            <c:bubble3D val="0"/>
            <c:explosion val="7"/>
          </c:dPt>
          <c:val>
            <c:numRef>
              <c:f>Sheet1!$C$59:$C$63</c:f>
              <c:numCache>
                <c:formatCode>General</c:formatCode>
                <c:ptCount val="5"/>
                <c:pt idx="0">
                  <c:v>21.0</c:v>
                </c:pt>
                <c:pt idx="1">
                  <c:v>17.0</c:v>
                </c:pt>
                <c:pt idx="2">
                  <c:v>9.0</c:v>
                </c:pt>
                <c:pt idx="3">
                  <c:v>3.0</c:v>
                </c:pt>
                <c:pt idx="4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Sheet1!$D$58</c:f>
              <c:strCache>
                <c:ptCount val="1"/>
                <c:pt idx="0">
                  <c:v>Number of Toolkits</c:v>
                </c:pt>
              </c:strCache>
            </c:strRef>
          </c:tx>
          <c:val>
            <c:numRef>
              <c:f>Sheet1!$D$59:$D$63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54BA8-8E9F-4BB8-99DD-1D6FFB4DEDBD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DF69-B12A-45BA-A483-1B8A826E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3C29-06DC-4F3A-95C5-1D2CA19D33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8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2/16 – 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1B4D-5E62-463C-B534-CFF006307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36.png"/><Relationship Id="rId6" Type="http://schemas.openxmlformats.org/officeDocument/2006/relationships/image" Target="../media/image3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40.png"/><Relationship Id="rId5" Type="http://schemas.openxmlformats.org/officeDocument/2006/relationships/image" Target="../media/image41.jpeg"/><Relationship Id="rId6" Type="http://schemas.openxmlformats.org/officeDocument/2006/relationships/image" Target="../media/image42.jpeg"/><Relationship Id="rId7" Type="http://schemas.openxmlformats.org/officeDocument/2006/relationships/image" Target="../media/image43.jpeg"/><Relationship Id="rId8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gif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gif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tep.edu/dataX.xyz" TargetMode="Externa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5.png"/><Relationship Id="rId13" Type="http://schemas.openxmlformats.org/officeDocument/2006/relationships/image" Target="../media/image4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3" Type="http://schemas.openxmlformats.org/officeDocument/2006/relationships/image" Target="../media/image13.png"/><Relationship Id="rId4" Type="http://schemas.openxmlformats.org/officeDocument/2006/relationships/image" Target="../media/image8.gif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jpe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3175"/>
            <a:ext cx="8763000" cy="2822575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Declarative Domain-Free Approach for Querying and Generating Visualizations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362200"/>
            <a:ext cx="646176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Nicholas Del Rio</a:t>
            </a:r>
            <a:r>
              <a:rPr lang="en-US" baseline="30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</a:t>
            </a:fld>
            <a:endParaRPr lang="en-US" dirty="0"/>
          </a:p>
        </p:txBody>
      </p:sp>
      <p:pic>
        <p:nvPicPr>
          <p:cNvPr id="1030" name="Picture 6" descr="https://encrypted-tbn2.gstatic.com/images?q=tbn:ANd9GcTniV71_Gm96paguhHqetF8oRJXoorcw8WFtii-qZe8Ez61wL3L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1" y="4992510"/>
            <a:ext cx="1066800" cy="102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82616"/>
              </p:ext>
            </p:extLst>
          </p:nvPr>
        </p:nvGraphicFramePr>
        <p:xfrm>
          <a:off x="14478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Committe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e Chair: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Paulo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Pinheiro</a:t>
                      </a:r>
                      <a:r>
                        <a:rPr lang="en-US" b="0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Vladik</a:t>
                      </a:r>
                      <a:r>
                        <a:rPr lang="en-US" baseline="0" dirty="0" smtClean="0"/>
                        <a:t> Kreinovich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Dr. Rodrigo Romero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Dr. Aaron Velasco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5632492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/>
              <a:t>1</a:t>
            </a:r>
            <a:r>
              <a:rPr lang="en-US" sz="1600" b="1" dirty="0" smtClean="0"/>
              <a:t>Dept. of Computer Science and 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Dept. of Geological Science</a:t>
            </a:r>
            <a:endParaRPr lang="en-US" sz="1600" b="1" dirty="0"/>
          </a:p>
        </p:txBody>
      </p:sp>
      <p:pic>
        <p:nvPicPr>
          <p:cNvPr id="10" name="Picture 2" descr="https://encrypted-tbn3.gstatic.com/images?q=tbn:ANd9GcREOciRfwJirigSflyjvpWD97_vkTqwrBO5mRfScoUd5QzIFU-D-7-G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711" y="4992510"/>
            <a:ext cx="1027289" cy="102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03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Query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i="1" dirty="0" smtClean="0"/>
              <a:t>visualization query</a:t>
            </a:r>
            <a:r>
              <a:rPr lang="en-US" sz="2400" dirty="0" smtClean="0"/>
              <a:t> specifies a visualization in a machine readable and declarative form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939932"/>
            <a:ext cx="6553200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VISUALIZE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http://trust.utep.edu/HolesCode/time.3d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AS isosurfaces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web-browser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WHERE	FORMAT 	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binaryFloatArray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TYPE 	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griddedTime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AND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z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Rot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=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45			AND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aseline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aseline="0" dirty="0" err="1" smtClean="0">
                <a:latin typeface="Consolas" pitchFamily="49" charset="0"/>
                <a:cs typeface="Consolas" pitchFamily="49" charset="0"/>
              </a:rPr>
              <a:t>numConts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= 35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981200" y="2895600"/>
            <a:ext cx="152400" cy="457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981200" y="4343400"/>
            <a:ext cx="152400" cy="4191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938046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 Data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352800"/>
            <a:ext cx="1447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Visualization Abstraction and </a:t>
            </a:r>
            <a:r>
              <a:rPr lang="en-US" sz="1600" dirty="0" err="1" smtClean="0"/>
              <a:t>ViewerSet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292025"/>
            <a:ext cx="16764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Characterization</a:t>
            </a:r>
            <a:endParaRPr lang="en-US" sz="1600" dirty="0"/>
          </a:p>
        </p:txBody>
      </p:sp>
      <p:sp>
        <p:nvSpPr>
          <p:cNvPr id="12" name="Left Brace 11"/>
          <p:cNvSpPr/>
          <p:nvPr/>
        </p:nvSpPr>
        <p:spPr>
          <a:xfrm>
            <a:off x="1981200" y="3535363"/>
            <a:ext cx="152400" cy="5794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981200" y="4876800"/>
            <a:ext cx="152400" cy="53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4901625"/>
            <a:ext cx="1219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Bindings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867400"/>
            <a:ext cx="58136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also use wildcard (VISUALIZE </a:t>
            </a:r>
            <a:r>
              <a:rPr lang="en-US" sz="2000" b="1" dirty="0" smtClean="0"/>
              <a:t>*</a:t>
            </a:r>
            <a:r>
              <a:rPr lang="en-US" dirty="0" smtClean="0"/>
              <a:t>) for explorative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9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4" grpId="0" animBg="1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versus Pipelines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44097" y="4492386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31899" y="4492386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22499" y="4492386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3099" y="4492386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877497" y="4759086"/>
            <a:ext cx="4544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3865299" y="4759086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4855899" y="4759086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287447" y="4492386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6"/>
            <a:endCxn id="12" idx="2"/>
          </p:cNvCxnSpPr>
          <p:nvPr/>
        </p:nvCxnSpPr>
        <p:spPr>
          <a:xfrm>
            <a:off x="5846499" y="4759086"/>
            <a:ext cx="44094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48" y="3350872"/>
            <a:ext cx="118791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047" y="3350872"/>
            <a:ext cx="1197352" cy="64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Connector 15"/>
          <p:cNvCxnSpPr>
            <a:endCxn id="20" idx="2"/>
          </p:cNvCxnSpPr>
          <p:nvPr/>
        </p:nvCxnSpPr>
        <p:spPr>
          <a:xfrm flipH="1" flipV="1">
            <a:off x="2503518" y="4036672"/>
            <a:ext cx="553555" cy="7224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4" idx="2"/>
          </p:cNvCxnSpPr>
          <p:nvPr/>
        </p:nvCxnSpPr>
        <p:spPr>
          <a:xfrm flipH="1" flipV="1">
            <a:off x="3917104" y="4036672"/>
            <a:ext cx="84344" cy="7239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2"/>
          </p:cNvCxnSpPr>
          <p:nvPr/>
        </p:nvCxnSpPr>
        <p:spPr>
          <a:xfrm flipV="1">
            <a:off x="5008299" y="3999515"/>
            <a:ext cx="201424" cy="7610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1" idx="2"/>
          </p:cNvCxnSpPr>
          <p:nvPr/>
        </p:nvCxnSpPr>
        <p:spPr>
          <a:xfrm flipV="1">
            <a:off x="5982647" y="4112872"/>
            <a:ext cx="856777" cy="6462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47" y="3322933"/>
            <a:ext cx="1423742" cy="71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47" y="3193709"/>
            <a:ext cx="1713553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Left Brace 22"/>
          <p:cNvSpPr/>
          <p:nvPr/>
        </p:nvSpPr>
        <p:spPr>
          <a:xfrm rot="5400000">
            <a:off x="5019224" y="2561697"/>
            <a:ext cx="304798" cy="1273552"/>
          </a:xfrm>
          <a:prstGeom prst="leftBrace">
            <a:avLst>
              <a:gd name="adj1" fmla="val 49918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77647" y="2769073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Lucida Sans" pitchFamily="34" charset="0"/>
              </a:rPr>
              <a:t>Visualization Abstraction</a:t>
            </a:r>
            <a:endParaRPr lang="en-US" b="1" dirty="0">
              <a:latin typeface="Lucida Sans" pitchFamily="34" charset="0"/>
            </a:endParaRPr>
          </a:p>
        </p:txBody>
      </p:sp>
      <p:pic>
        <p:nvPicPr>
          <p:cNvPr id="25" name="Picture 2" descr="https://encrypted-tbn0.gstatic.com/images?q=tbn:ANd9GcStwh6EES59IMXNObAIR1MApzXNWs9373Iv8vsJHYAlq8hOM5m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36772"/>
            <a:ext cx="990600" cy="9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encrypted-tbn0.gstatic.com/images?q=tbn:ANd9GcQvbyxdULyeUVal_TenFIp-G6V4xBMBGRtSDc-YNyygfJcgQgG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18" y="4830931"/>
            <a:ext cx="1257300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62000" y="1500426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VISUALIZE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://iw.cs.utep.edu/visko-web/test-data/gravity/gravityDataset.txt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AS views:2D_ContourMap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IN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viewersets:PDFViewer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1998" y="1795165"/>
            <a:ext cx="7620001" cy="2286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43000" y="2057400"/>
            <a:ext cx="2256348" cy="2286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43400" y="2057400"/>
            <a:ext cx="2362200" cy="240324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29" idx="2"/>
            <a:endCxn id="24" idx="1"/>
          </p:cNvCxnSpPr>
          <p:nvPr/>
        </p:nvCxnSpPr>
        <p:spPr>
          <a:xfrm rot="16200000" flipH="1">
            <a:off x="2863624" y="1693549"/>
            <a:ext cx="621573" cy="1806473"/>
          </a:xfrm>
          <a:prstGeom prst="curvedConnector2">
            <a:avLst/>
          </a:prstGeom>
          <a:ln w="1270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0" idx="3"/>
            <a:endCxn id="25" idx="3"/>
          </p:cNvCxnSpPr>
          <p:nvPr/>
        </p:nvCxnSpPr>
        <p:spPr>
          <a:xfrm>
            <a:off x="6705600" y="2177562"/>
            <a:ext cx="990600" cy="3154511"/>
          </a:xfrm>
          <a:prstGeom prst="curvedConnector3">
            <a:avLst>
              <a:gd name="adj1" fmla="val 123077"/>
            </a:avLst>
          </a:prstGeom>
          <a:ln w="1270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8" idx="1"/>
            <a:endCxn id="26" idx="1"/>
          </p:cNvCxnSpPr>
          <p:nvPr/>
        </p:nvCxnSpPr>
        <p:spPr>
          <a:xfrm rot="10800000" flipH="1" flipV="1">
            <a:off x="761998" y="1909464"/>
            <a:ext cx="484220" cy="3376285"/>
          </a:xfrm>
          <a:prstGeom prst="curvedConnector3">
            <a:avLst>
              <a:gd name="adj1" fmla="val -47210"/>
            </a:avLst>
          </a:prstGeom>
          <a:ln w="1270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63297" y="5257800"/>
            <a:ext cx="184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 Answering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665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23" grpId="0" animBg="1"/>
      <p:bldP spid="24" grpId="0"/>
      <p:bldP spid="28" grpId="0" animBg="1"/>
      <p:bldP spid="29" grpId="0" animBg="1"/>
      <p:bldP spid="30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MVE-based Toolkits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588389"/>
            <a:ext cx="1447800" cy="1078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Down Arrow 7"/>
          <p:cNvSpPr/>
          <p:nvPr/>
        </p:nvSpPr>
        <p:spPr>
          <a:xfrm>
            <a:off x="6923088" y="2819400"/>
            <a:ext cx="696912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14" y="3407435"/>
            <a:ext cx="4178986" cy="310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2400" y="463927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of visualization </a:t>
            </a:r>
            <a:r>
              <a:rPr lang="en-US" b="1" i="1" dirty="0" smtClean="0"/>
              <a:t>operators</a:t>
            </a:r>
            <a:r>
              <a:rPr lang="en-US" dirty="0" smtClean="0"/>
              <a:t> known as a pipeline</a:t>
            </a:r>
          </a:p>
        </p:txBody>
      </p:sp>
      <p:sp>
        <p:nvSpPr>
          <p:cNvPr id="22" name="Oval 21"/>
          <p:cNvSpPr/>
          <p:nvPr/>
        </p:nvSpPr>
        <p:spPr>
          <a:xfrm>
            <a:off x="2971800" y="3630101"/>
            <a:ext cx="342900" cy="342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1800" y="4152900"/>
            <a:ext cx="342900" cy="342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4724400"/>
            <a:ext cx="342900" cy="342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971800" y="5219700"/>
            <a:ext cx="342900" cy="342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71800" y="5753100"/>
            <a:ext cx="342900" cy="342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71800" y="6286500"/>
            <a:ext cx="342900" cy="342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2" idx="4"/>
            <a:endCxn id="23" idx="0"/>
          </p:cNvCxnSpPr>
          <p:nvPr/>
        </p:nvCxnSpPr>
        <p:spPr>
          <a:xfrm>
            <a:off x="3143250" y="3973001"/>
            <a:ext cx="0" cy="1798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  <a:endCxn id="24" idx="0"/>
          </p:cNvCxnSpPr>
          <p:nvPr/>
        </p:nvCxnSpPr>
        <p:spPr>
          <a:xfrm>
            <a:off x="3143250" y="4495800"/>
            <a:ext cx="0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4"/>
            <a:endCxn id="26" idx="0"/>
          </p:cNvCxnSpPr>
          <p:nvPr/>
        </p:nvCxnSpPr>
        <p:spPr>
          <a:xfrm>
            <a:off x="3143250" y="5562600"/>
            <a:ext cx="0" cy="190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4"/>
            <a:endCxn id="27" idx="0"/>
          </p:cNvCxnSpPr>
          <p:nvPr/>
        </p:nvCxnSpPr>
        <p:spPr>
          <a:xfrm>
            <a:off x="3143250" y="6096000"/>
            <a:ext cx="0" cy="190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4"/>
            <a:endCxn id="25" idx="0"/>
          </p:cNvCxnSpPr>
          <p:nvPr/>
        </p:nvCxnSpPr>
        <p:spPr>
          <a:xfrm>
            <a:off x="3143250" y="5067300"/>
            <a:ext cx="0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3428036" y="3375212"/>
            <a:ext cx="381964" cy="3406587"/>
          </a:xfrm>
          <a:prstGeom prst="rightBrace">
            <a:avLst>
              <a:gd name="adj1" fmla="val 50579"/>
              <a:gd name="adj2" fmla="val 34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http://paraview.org/OnlineHelpCurrent/ParaView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05" y="2819400"/>
            <a:ext cx="2183995" cy="5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28600" y="15240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Modular Visualization Environment (MVE) based toolkits provide building blocks from which to compose visualizations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217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Flow/State Pipeline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23747" y="1821649"/>
            <a:ext cx="540551" cy="5405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23748" y="2659850"/>
            <a:ext cx="540550" cy="540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23748" y="3498050"/>
            <a:ext cx="540550" cy="540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 </a:t>
            </a:r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623748" y="4336250"/>
            <a:ext cx="540550" cy="5405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23748" y="5174450"/>
            <a:ext cx="540550" cy="540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 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894023" y="2362200"/>
            <a:ext cx="0" cy="2976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3894023" y="3200400"/>
            <a:ext cx="0" cy="2976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9" idx="0"/>
          </p:cNvCxnSpPr>
          <p:nvPr/>
        </p:nvCxnSpPr>
        <p:spPr>
          <a:xfrm>
            <a:off x="3894023" y="4876800"/>
            <a:ext cx="0" cy="2976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8" idx="0"/>
          </p:cNvCxnSpPr>
          <p:nvPr/>
        </p:nvCxnSpPr>
        <p:spPr>
          <a:xfrm>
            <a:off x="3894023" y="4038600"/>
            <a:ext cx="0" cy="2976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22514"/>
            <a:ext cx="727441" cy="57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94" y="3086697"/>
            <a:ext cx="94960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02039"/>
            <a:ext cx="9933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08535"/>
            <a:ext cx="800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23122" y="1377096"/>
            <a:ext cx="810878" cy="604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638800"/>
            <a:ext cx="914400" cy="521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6200" y="1828800"/>
            <a:ext cx="357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dirty="0" smtClean="0"/>
              <a:t>Op1: </a:t>
            </a:r>
            <a:r>
              <a:rPr lang="en-US" dirty="0" err="1" smtClean="0"/>
              <a:t>vtkDataObjectToDataSetFilter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" y="275486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dirty="0" smtClean="0"/>
              <a:t>Op2: </a:t>
            </a:r>
            <a:r>
              <a:rPr lang="en-US" dirty="0" err="1" smtClean="0"/>
              <a:t>vtkShepardMethod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370" y="3581400"/>
            <a:ext cx="21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dirty="0" smtClean="0"/>
              <a:t>Op 3: </a:t>
            </a:r>
            <a:r>
              <a:rPr lang="en-US" dirty="0" err="1" smtClean="0"/>
              <a:t>vtkExtractVOI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200" y="4419600"/>
            <a:ext cx="2391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dirty="0" smtClean="0"/>
              <a:t>Op 4: </a:t>
            </a:r>
            <a:r>
              <a:rPr lang="en-US" dirty="0" err="1" smtClean="0"/>
              <a:t>vtkContourFilter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" y="5345668"/>
            <a:ext cx="272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dirty="0" smtClean="0"/>
              <a:t>Op 5: </a:t>
            </a:r>
            <a:r>
              <a:rPr lang="en-US" dirty="0" err="1" smtClean="0"/>
              <a:t>vtkPolyDataMapper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40406" y="2819400"/>
            <a:ext cx="3849640" cy="2170031"/>
            <a:chOff x="3575612" y="2819400"/>
            <a:chExt cx="3849640" cy="2170031"/>
          </a:xfrm>
        </p:grpSpPr>
        <p:sp>
          <p:nvSpPr>
            <p:cNvPr id="55" name="Rounded Rectangle 54"/>
            <p:cNvSpPr/>
            <p:nvPr/>
          </p:nvSpPr>
          <p:spPr>
            <a:xfrm>
              <a:off x="3575612" y="4267200"/>
              <a:ext cx="726794" cy="722231"/>
            </a:xfrm>
            <a:prstGeom prst="roundRect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302406" y="2819400"/>
              <a:ext cx="3122846" cy="1808916"/>
              <a:chOff x="4302406" y="2819400"/>
              <a:chExt cx="3122846" cy="180891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096000" y="2819400"/>
                <a:ext cx="1121826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Mapping</a:t>
                </a:r>
                <a:endParaRPr lang="en-US" dirty="0"/>
              </a:p>
            </p:txBody>
          </p:sp>
          <p:cxnSp>
            <p:nvCxnSpPr>
              <p:cNvPr id="66" name="Straight Connector 65"/>
              <p:cNvCxnSpPr>
                <a:stCxn id="55" idx="3"/>
                <a:endCxn id="61" idx="1"/>
              </p:cNvCxnSpPr>
              <p:nvPr/>
            </p:nvCxnSpPr>
            <p:spPr>
              <a:xfrm flipV="1">
                <a:off x="4302406" y="3004066"/>
                <a:ext cx="1793594" cy="1624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7065426" y="2819400"/>
                <a:ext cx="359826" cy="381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152400" y="63246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Flow Model </a:t>
            </a:r>
            <a:r>
              <a:rPr lang="en-US" sz="1400" b="1" dirty="0"/>
              <a:t>– Haber and </a:t>
            </a:r>
            <a:r>
              <a:rPr lang="en-US" sz="1400" b="1" dirty="0" smtClean="0"/>
              <a:t>McNabb 90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26574" y="6324600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State Model – Chi 98</a:t>
            </a:r>
            <a:endParaRPr lang="en-US" sz="14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3526374" y="1679147"/>
            <a:ext cx="4474626" cy="2508277"/>
            <a:chOff x="3505200" y="1679147"/>
            <a:chExt cx="4474626" cy="2508277"/>
          </a:xfrm>
        </p:grpSpPr>
        <p:sp>
          <p:nvSpPr>
            <p:cNvPr id="59" name="Rounded Rectangle 58"/>
            <p:cNvSpPr/>
            <p:nvPr/>
          </p:nvSpPr>
          <p:spPr>
            <a:xfrm>
              <a:off x="3505200" y="1679147"/>
              <a:ext cx="762000" cy="2508277"/>
            </a:xfrm>
            <a:prstGeom prst="roundRect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267200" y="1905000"/>
              <a:ext cx="3712626" cy="1028286"/>
              <a:chOff x="4267200" y="1905000"/>
              <a:chExt cx="3712626" cy="102828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065627" y="1905000"/>
                <a:ext cx="1727947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 Gathering</a:t>
                </a:r>
                <a:endParaRPr lang="en-US" dirty="0"/>
              </a:p>
            </p:txBody>
          </p:sp>
          <p:cxnSp>
            <p:nvCxnSpPr>
              <p:cNvPr id="70" name="Straight Connector 69"/>
              <p:cNvCxnSpPr>
                <a:stCxn id="59" idx="3"/>
                <a:endCxn id="69" idx="1"/>
              </p:cNvCxnSpPr>
              <p:nvPr/>
            </p:nvCxnSpPr>
            <p:spPr>
              <a:xfrm flipV="1">
                <a:off x="4267200" y="2089666"/>
                <a:ext cx="1798427" cy="84362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7620000" y="1905000"/>
                <a:ext cx="359826" cy="381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3505200" y="5101825"/>
            <a:ext cx="4017425" cy="689375"/>
            <a:chOff x="3505200" y="5101825"/>
            <a:chExt cx="4017425" cy="689375"/>
          </a:xfrm>
        </p:grpSpPr>
        <p:sp>
          <p:nvSpPr>
            <p:cNvPr id="60" name="Rounded Rectangle 59"/>
            <p:cNvSpPr/>
            <p:nvPr/>
          </p:nvSpPr>
          <p:spPr>
            <a:xfrm>
              <a:off x="3505200" y="5101825"/>
              <a:ext cx="762000" cy="689375"/>
            </a:xfrm>
            <a:prstGeom prst="roundRect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96000" y="5181600"/>
              <a:ext cx="1198026" cy="3693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Rendering</a:t>
              </a:r>
              <a:endParaRPr lang="en-US" dirty="0"/>
            </a:p>
          </p:txBody>
        </p:sp>
        <p:cxnSp>
          <p:nvCxnSpPr>
            <p:cNvPr id="78" name="Straight Connector 77"/>
            <p:cNvCxnSpPr>
              <a:stCxn id="60" idx="3"/>
              <a:endCxn id="77" idx="1"/>
            </p:cNvCxnSpPr>
            <p:nvPr/>
          </p:nvCxnSpPr>
          <p:spPr>
            <a:xfrm flipV="1">
              <a:off x="4267200" y="5366266"/>
              <a:ext cx="1828800" cy="802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162799" y="5181600"/>
              <a:ext cx="359826" cy="381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63" name="Oval 62"/>
          <p:cNvSpPr/>
          <p:nvPr/>
        </p:nvSpPr>
        <p:spPr>
          <a:xfrm>
            <a:off x="3426759" y="6251377"/>
            <a:ext cx="359826" cy="381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3804472" y="6251377"/>
            <a:ext cx="359826" cy="381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8" name="Oval 67"/>
          <p:cNvSpPr/>
          <p:nvPr/>
        </p:nvSpPr>
        <p:spPr>
          <a:xfrm>
            <a:off x="4189762" y="6243876"/>
            <a:ext cx="359826" cy="381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1" name="Oval 70"/>
          <p:cNvSpPr/>
          <p:nvPr/>
        </p:nvSpPr>
        <p:spPr>
          <a:xfrm>
            <a:off x="7244870" y="6248400"/>
            <a:ext cx="359826" cy="381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7641174" y="6243876"/>
            <a:ext cx="359826" cy="381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390171" y="3657600"/>
            <a:ext cx="4504055" cy="1752600"/>
            <a:chOff x="4390171" y="3657600"/>
            <a:chExt cx="4504055" cy="1752600"/>
          </a:xfrm>
        </p:grpSpPr>
        <p:grpSp>
          <p:nvGrpSpPr>
            <p:cNvPr id="35" name="Group 34"/>
            <p:cNvGrpSpPr/>
            <p:nvPr/>
          </p:nvGrpSpPr>
          <p:grpSpPr>
            <a:xfrm>
              <a:off x="4390171" y="3666648"/>
              <a:ext cx="4275455" cy="1743552"/>
              <a:chOff x="4390171" y="3666648"/>
              <a:chExt cx="4275455" cy="1743552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4390171" y="4687969"/>
                <a:ext cx="943829" cy="722231"/>
              </a:xfrm>
              <a:prstGeom prst="roundRect">
                <a:avLst/>
              </a:prstGeom>
              <a:solidFill>
                <a:schemeClr val="accent1"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334000" y="3666648"/>
                <a:ext cx="3331626" cy="1382437"/>
                <a:chOff x="5334000" y="3666648"/>
                <a:chExt cx="3331626" cy="1382437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6096000" y="3666648"/>
                  <a:ext cx="2569626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Visualization Abstraction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>
                  <a:stCxn id="56" idx="3"/>
                  <a:endCxn id="62" idx="1"/>
                </p:cNvCxnSpPr>
                <p:nvPr/>
              </p:nvCxnSpPr>
              <p:spPr>
                <a:xfrm flipV="1">
                  <a:off x="5334000" y="3851314"/>
                  <a:ext cx="762000" cy="119777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6096001" y="4038600"/>
                  <a:ext cx="22648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s</a:t>
                  </a:r>
                  <a:r>
                    <a:rPr lang="en-US" sz="1600" b="1" dirty="0" smtClean="0"/>
                    <a:t>pecified in the query</a:t>
                  </a:r>
                  <a:endParaRPr lang="en-US" sz="1600" b="1" dirty="0"/>
                </a:p>
              </p:txBody>
            </p:sp>
          </p:grpSp>
        </p:grpSp>
        <p:sp>
          <p:nvSpPr>
            <p:cNvPr id="53" name="Oval 52"/>
            <p:cNvSpPr/>
            <p:nvPr/>
          </p:nvSpPr>
          <p:spPr>
            <a:xfrm>
              <a:off x="8534400" y="3657600"/>
              <a:ext cx="359826" cy="381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10200" y="5638800"/>
            <a:ext cx="1676399" cy="381000"/>
            <a:chOff x="5410200" y="5638800"/>
            <a:chExt cx="1676399" cy="381000"/>
          </a:xfrm>
        </p:grpSpPr>
        <p:sp>
          <p:nvSpPr>
            <p:cNvPr id="51" name="TextBox 50"/>
            <p:cNvSpPr txBox="1"/>
            <p:nvPr/>
          </p:nvSpPr>
          <p:spPr>
            <a:xfrm>
              <a:off x="6096000" y="5650468"/>
              <a:ext cx="761999" cy="3693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726773" y="5638800"/>
              <a:ext cx="359826" cy="381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54" name="Straight Connector 53"/>
            <p:cNvCxnSpPr>
              <a:stCxn id="36" idx="3"/>
              <a:endCxn id="51" idx="1"/>
            </p:cNvCxnSpPr>
            <p:nvPr/>
          </p:nvCxnSpPr>
          <p:spPr>
            <a:xfrm flipV="1">
              <a:off x="5410200" y="5835134"/>
              <a:ext cx="685800" cy="645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334000" y="1219200"/>
            <a:ext cx="1752599" cy="459948"/>
            <a:chOff x="5334000" y="1219200"/>
            <a:chExt cx="1752599" cy="459948"/>
          </a:xfrm>
        </p:grpSpPr>
        <p:sp>
          <p:nvSpPr>
            <p:cNvPr id="49" name="TextBox 48"/>
            <p:cNvSpPr txBox="1"/>
            <p:nvPr/>
          </p:nvSpPr>
          <p:spPr>
            <a:xfrm>
              <a:off x="6096000" y="1230868"/>
              <a:ext cx="761999" cy="3693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726773" y="1219200"/>
              <a:ext cx="359826" cy="381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7" name="Straight Connector 56"/>
            <p:cNvCxnSpPr>
              <a:stCxn id="27" idx="3"/>
              <a:endCxn id="49" idx="1"/>
            </p:cNvCxnSpPr>
            <p:nvPr/>
          </p:nvCxnSpPr>
          <p:spPr>
            <a:xfrm flipV="1">
              <a:off x="5334000" y="1415534"/>
              <a:ext cx="762000" cy="263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/>
          <p:cNvSpPr/>
          <p:nvPr/>
        </p:nvSpPr>
        <p:spPr>
          <a:xfrm>
            <a:off x="4593174" y="6248400"/>
            <a:ext cx="359826" cy="381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3" name="Oval 72"/>
          <p:cNvSpPr/>
          <p:nvPr/>
        </p:nvSpPr>
        <p:spPr>
          <a:xfrm>
            <a:off x="8022174" y="6248400"/>
            <a:ext cx="359826" cy="381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9" grpId="0"/>
      <p:bldP spid="20" grpId="0"/>
      <p:bldP spid="41" grpId="0"/>
      <p:bldP spid="63" grpId="0" animBg="1"/>
      <p:bldP spid="67" grpId="0" animBg="1"/>
      <p:bldP spid="68" grpId="0" animBg="1"/>
      <p:bldP spid="71" grpId="0" animBg="1"/>
      <p:bldP spid="72" grpId="0" animBg="1"/>
      <p:bldP spid="65" grpId="0" animBg="1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Other Toolkit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17166"/>
              </p:ext>
            </p:extLst>
          </p:nvPr>
        </p:nvGraphicFramePr>
        <p:xfrm>
          <a:off x="533400" y="131064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914400"/>
                <a:gridCol w="1066800"/>
                <a:gridCol w="8382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Ops.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Vis.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-Centric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State</a:t>
                      </a:r>
                      <a:r>
                        <a:rPr lang="en-US" b="0" baseline="30000" dirty="0" smtClean="0"/>
                        <a:t>1</a:t>
                      </a:r>
                      <a:endParaRPr lang="en-US" b="0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Flow</a:t>
                      </a:r>
                      <a:r>
                        <a:rPr lang="en-US" b="0" baseline="30000" dirty="0" smtClean="0"/>
                        <a:t>4</a:t>
                      </a:r>
                      <a:endParaRPr lang="en-US" b="0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Lattice</a:t>
                      </a:r>
                      <a:r>
                        <a:rPr lang="en-US" b="0" baseline="30000" dirty="0" smtClean="0"/>
                        <a:t>5</a:t>
                      </a:r>
                      <a:endParaRPr lang="en-US" b="0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Data-Centric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Mackinlay</a:t>
                      </a:r>
                      <a:r>
                        <a:rPr lang="en-US" b="0" baseline="30000" dirty="0" smtClean="0"/>
                        <a:t>6</a:t>
                      </a:r>
                      <a:endParaRPr lang="en-US" b="0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Zhou</a:t>
                      </a:r>
                      <a:r>
                        <a:rPr lang="en-US" b="0" baseline="30000" dirty="0" smtClean="0"/>
                        <a:t>8</a:t>
                      </a:r>
                      <a:endParaRPr lang="en-US" b="0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User-Centric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Task-by-Data</a:t>
                      </a:r>
                      <a:r>
                        <a:rPr lang="en-US" b="0" baseline="30000" dirty="0" smtClean="0"/>
                        <a:t>7</a:t>
                      </a:r>
                      <a:endParaRPr lang="en-US" b="0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Domino</a:t>
                      </a:r>
                      <a:r>
                        <a:rPr lang="en-US" b="0" baseline="30000" dirty="0" smtClean="0"/>
                        <a:t>2</a:t>
                      </a:r>
                      <a:endParaRPr lang="en-US" b="0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Duke Ontology</a:t>
                      </a:r>
                      <a:r>
                        <a:rPr lang="en-US" b="0" baseline="30000" dirty="0" smtClean="0"/>
                        <a:t>3</a:t>
                      </a:r>
                      <a:endParaRPr lang="en-US" b="0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5029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no modeling</a:t>
            </a:r>
          </a:p>
          <a:p>
            <a:r>
              <a:rPr lang="en-US" dirty="0" smtClean="0"/>
              <a:t>1 = coarse level modeling</a:t>
            </a:r>
          </a:p>
          <a:p>
            <a:r>
              <a:rPr lang="en-US" dirty="0" smtClean="0"/>
              <a:t>2 = find level modeling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49530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extend Data Flow and borrow from Data State, Zhou, and Duke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09800" y="2057400"/>
            <a:ext cx="6553200" cy="304800"/>
          </a:xfrm>
          <a:prstGeom prst="round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09800" y="1676400"/>
            <a:ext cx="6553200" cy="304800"/>
          </a:xfrm>
          <a:prstGeom prst="round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09800" y="3200400"/>
            <a:ext cx="6530788" cy="304800"/>
          </a:xfrm>
          <a:prstGeom prst="round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09800" y="4343400"/>
            <a:ext cx="6553200" cy="304800"/>
          </a:xfrm>
          <a:prstGeom prst="round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690782" y="1295401"/>
            <a:ext cx="2548218" cy="924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077200" y="2476785"/>
            <a:ext cx="1013012" cy="531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714999" y="2362200"/>
            <a:ext cx="1389529" cy="8022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572000" y="2539967"/>
            <a:ext cx="1219200" cy="35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10400" y="2539967"/>
            <a:ext cx="1167654" cy="35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09800" y="2549385"/>
            <a:ext cx="1084558" cy="35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00400" y="1295401"/>
            <a:ext cx="1524000" cy="1271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6358" y="1295401"/>
            <a:ext cx="1963442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7565" y="3074895"/>
            <a:ext cx="4554242" cy="1039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01457" y="2428563"/>
            <a:ext cx="12089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Format </a:t>
            </a:r>
          </a:p>
          <a:p>
            <a:r>
              <a:rPr lang="en-US" dirty="0" smtClean="0"/>
              <a:t>Converter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4623546" y="2751729"/>
            <a:ext cx="1177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53400" y="2567063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428563"/>
            <a:ext cx="1981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Enricher/Gatherer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4357" y="2567063"/>
            <a:ext cx="13291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>
            <a:off x="2209800" y="2751729"/>
            <a:ext cx="10845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>
            <a:off x="7010400" y="2751729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765" y="3654623"/>
            <a:ext cx="15150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 Converter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43099" y="3654623"/>
            <a:ext cx="14478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Type Transformer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505200" y="3657601"/>
            <a:ext cx="114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Filterer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09800" y="2493095"/>
            <a:ext cx="1048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Format[Type</a:t>
            </a:r>
            <a:r>
              <a:rPr lang="en-US" sz="1200" b="1" dirty="0" smtClean="0"/>
              <a:t>]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724400" y="2493095"/>
            <a:ext cx="1048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Format[Type]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104529" y="2465294"/>
            <a:ext cx="1048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Format[Type]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41" idx="0"/>
            <a:endCxn id="12" idx="2"/>
          </p:cNvCxnSpPr>
          <p:nvPr/>
        </p:nvCxnSpPr>
        <p:spPr>
          <a:xfrm rot="5400000" flipH="1" flipV="1">
            <a:off x="855377" y="3290801"/>
            <a:ext cx="579729" cy="147917"/>
          </a:xfrm>
          <a:prstGeom prst="bentConnector3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2" idx="0"/>
            <a:endCxn id="12" idx="2"/>
          </p:cNvCxnSpPr>
          <p:nvPr/>
        </p:nvCxnSpPr>
        <p:spPr>
          <a:xfrm rot="16200000" flipV="1">
            <a:off x="1653236" y="2640859"/>
            <a:ext cx="579729" cy="1447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3" idx="0"/>
            <a:endCxn id="12" idx="2"/>
          </p:cNvCxnSpPr>
          <p:nvPr/>
        </p:nvCxnSpPr>
        <p:spPr>
          <a:xfrm rot="16200000" flipV="1">
            <a:off x="2356597" y="1937498"/>
            <a:ext cx="582707" cy="2857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43000" y="4267200"/>
            <a:ext cx="6849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O</a:t>
            </a:r>
            <a:r>
              <a:rPr lang="en-US" sz="2000" dirty="0" smtClean="0"/>
              <a:t>perator based perspective (Data State)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Data Enricher/Gatherer specialties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Input/output in terms of format[type] (</a:t>
            </a:r>
            <a:r>
              <a:rPr lang="en-US" sz="2000" dirty="0" err="1" smtClean="0"/>
              <a:t>Mackinlay</a:t>
            </a:r>
            <a:r>
              <a:rPr lang="en-US" sz="2000" dirty="0"/>
              <a:t> </a:t>
            </a:r>
            <a:r>
              <a:rPr lang="en-US" sz="2000" dirty="0" smtClean="0"/>
              <a:t>and MIME)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Mapper (Data Flow)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Operators as web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Injects an optional Format Converter after Mappers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Fuses Renderer with Viewer, inspired by Data State</a:t>
            </a:r>
            <a:endParaRPr lang="en-US" sz="2000" dirty="0"/>
          </a:p>
        </p:txBody>
      </p:sp>
      <p:cxnSp>
        <p:nvCxnSpPr>
          <p:cNvPr id="80" name="Straight Connector 79"/>
          <p:cNvCxnSpPr>
            <a:stCxn id="13" idx="0"/>
            <a:endCxn id="82" idx="2"/>
          </p:cNvCxnSpPr>
          <p:nvPr/>
        </p:nvCxnSpPr>
        <p:spPr>
          <a:xfrm flipH="1" flipV="1">
            <a:off x="3956797" y="1918447"/>
            <a:ext cx="2155" cy="648616"/>
          </a:xfrm>
          <a:prstGeom prst="line">
            <a:avLst/>
          </a:prstGeom>
          <a:ln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62400" y="2009001"/>
            <a:ext cx="7709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mapsTo</a:t>
            </a:r>
            <a:endParaRPr lang="en-US" sz="12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3290047" y="1438886"/>
            <a:ext cx="1333500" cy="47956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Visualization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95299" y="1422535"/>
            <a:ext cx="1447800" cy="38100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12" idx="0"/>
            <a:endCxn id="84" idx="2"/>
          </p:cNvCxnSpPr>
          <p:nvPr/>
        </p:nvCxnSpPr>
        <p:spPr>
          <a:xfrm flipH="1" flipV="1">
            <a:off x="1219199" y="1803535"/>
            <a:ext cx="1" cy="625028"/>
          </a:xfrm>
          <a:prstGeom prst="line">
            <a:avLst/>
          </a:prstGeom>
          <a:ln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71601" y="1780401"/>
            <a:ext cx="838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implBy</a:t>
            </a:r>
            <a:endParaRPr lang="en-US" sz="1200" b="1" dirty="0"/>
          </a:p>
        </p:txBody>
      </p:sp>
      <p:cxnSp>
        <p:nvCxnSpPr>
          <p:cNvPr id="96" name="Straight Connector 95"/>
          <p:cNvCxnSpPr>
            <a:stCxn id="13" idx="0"/>
            <a:endCxn id="84" idx="3"/>
          </p:cNvCxnSpPr>
          <p:nvPr/>
        </p:nvCxnSpPr>
        <p:spPr>
          <a:xfrm flipH="1" flipV="1">
            <a:off x="1943099" y="1613035"/>
            <a:ext cx="2015853" cy="954028"/>
          </a:xfrm>
          <a:prstGeom prst="line">
            <a:avLst/>
          </a:prstGeom>
          <a:ln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638799" y="1749623"/>
            <a:ext cx="14478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treemap</a:t>
            </a:r>
            <a:endParaRPr lang="en-US" sz="1400" dirty="0"/>
          </a:p>
        </p:txBody>
      </p:sp>
      <p:cxnSp>
        <p:nvCxnSpPr>
          <p:cNvPr id="92" name="Elbow Connector 91"/>
          <p:cNvCxnSpPr>
            <a:stCxn id="97" idx="1"/>
            <a:endCxn id="82" idx="3"/>
          </p:cNvCxnSpPr>
          <p:nvPr/>
        </p:nvCxnSpPr>
        <p:spPr>
          <a:xfrm rot="10800000" flipV="1">
            <a:off x="4623547" y="1522511"/>
            <a:ext cx="1015252" cy="1561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38799" y="1368623"/>
            <a:ext cx="14478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isosurfaces</a:t>
            </a:r>
            <a:endParaRPr lang="en-US" sz="1400" dirty="0"/>
          </a:p>
        </p:txBody>
      </p:sp>
      <p:cxnSp>
        <p:nvCxnSpPr>
          <p:cNvPr id="98" name="Elbow Connector 97"/>
          <p:cNvCxnSpPr>
            <a:stCxn id="91" idx="1"/>
            <a:endCxn id="82" idx="3"/>
          </p:cNvCxnSpPr>
          <p:nvPr/>
        </p:nvCxnSpPr>
        <p:spPr>
          <a:xfrm rot="10800000">
            <a:off x="4623547" y="1678668"/>
            <a:ext cx="1015252" cy="224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5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70" grpId="0" animBg="1"/>
      <p:bldP spid="69" grpId="0" animBg="1"/>
      <p:bldP spid="65" grpId="0" animBg="1"/>
      <p:bldP spid="66" grpId="0" animBg="1"/>
      <p:bldP spid="64" grpId="0" animBg="1"/>
      <p:bldP spid="47" grpId="0" animBg="1"/>
      <p:bldP spid="46" grpId="0" animBg="1"/>
      <p:bldP spid="28" grpId="0" animBg="1"/>
      <p:bldP spid="41" grpId="0" animBg="1"/>
      <p:bldP spid="42" grpId="0" animBg="1"/>
      <p:bldP spid="43" grpId="0" animBg="1"/>
      <p:bldP spid="56" grpId="0"/>
      <p:bldP spid="62" grpId="0"/>
      <p:bldP spid="63" grpId="0"/>
      <p:bldP spid="81" grpId="0"/>
      <p:bldP spid="82" grpId="0" animBg="1"/>
      <p:bldP spid="84" grpId="0" animBg="1"/>
      <p:bldP spid="88" grpId="0"/>
      <p:bldP spid="91" grpId="0" animBg="1"/>
      <p:bldP spid="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Interactive viewers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Composite operators (i.e., operators that perform both gridding and filtering)</a:t>
            </a:r>
          </a:p>
          <a:p>
            <a:pPr lvl="1"/>
            <a:r>
              <a:rPr lang="en-US" sz="2000" dirty="0" smtClean="0"/>
              <a:t>Need to model these from a singular perspective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Multi-faceted operators (i.e., operators that serve different functions based on input data or parameter settings)</a:t>
            </a:r>
            <a:endParaRPr lang="en-US" sz="2000" dirty="0" smtClean="0"/>
          </a:p>
          <a:p>
            <a:pPr lvl="1"/>
            <a:r>
              <a:rPr lang="en-US" sz="2000" dirty="0" smtClean="0"/>
              <a:t>Need to model these from multiple perspectives (multiple </a:t>
            </a:r>
            <a:r>
              <a:rPr lang="en-US" sz="2000" dirty="0" err="1" smtClean="0"/>
              <a:t>desciptions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Might employ rules in future versions (i.e., if 2D input, then 2D 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VTK Pipeline in terms of our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64450" y="3276600"/>
            <a:ext cx="540550" cy="540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64450" y="4031450"/>
            <a:ext cx="540550" cy="540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 </a:t>
            </a:r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364450" y="4793450"/>
            <a:ext cx="540550" cy="5405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 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9" idx="4"/>
            <a:endCxn id="6" idx="0"/>
          </p:cNvCxnSpPr>
          <p:nvPr/>
        </p:nvCxnSpPr>
        <p:spPr>
          <a:xfrm flipH="1">
            <a:off x="1634725" y="3048000"/>
            <a:ext cx="7150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1634725" y="3817150"/>
            <a:ext cx="0" cy="214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8" idx="0"/>
          </p:cNvCxnSpPr>
          <p:nvPr/>
        </p:nvCxnSpPr>
        <p:spPr>
          <a:xfrm>
            <a:off x="1634725" y="4572000"/>
            <a:ext cx="0" cy="22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52600" y="29688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XML [</a:t>
            </a:r>
            <a:r>
              <a:rPr lang="en-US" sz="1400" b="1" dirty="0" err="1" smtClean="0"/>
              <a:t>vtkPolyData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752601" y="37308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XML [</a:t>
            </a:r>
            <a:r>
              <a:rPr lang="en-US" sz="1400" b="1" dirty="0" smtClean="0"/>
              <a:t>vtkImageData3D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753375" y="4492823"/>
            <a:ext cx="198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XML [</a:t>
            </a:r>
            <a:r>
              <a:rPr lang="en-US" sz="1400" b="1" dirty="0" smtClean="0"/>
              <a:t>vtkImageData2D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stCxn id="8" idx="4"/>
            <a:endCxn id="66" idx="0"/>
          </p:cNvCxnSpPr>
          <p:nvPr/>
        </p:nvCxnSpPr>
        <p:spPr>
          <a:xfrm>
            <a:off x="1634725" y="5334000"/>
            <a:ext cx="0" cy="31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62400" y="40780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 reduction not explicitly specified; inferred through type requirements</a:t>
            </a:r>
            <a:endParaRPr lang="en-US" dirty="0"/>
          </a:p>
        </p:txBody>
      </p:sp>
      <p:sp>
        <p:nvSpPr>
          <p:cNvPr id="52" name="Right Brace 51"/>
          <p:cNvSpPr/>
          <p:nvPr/>
        </p:nvSpPr>
        <p:spPr>
          <a:xfrm>
            <a:off x="3581400" y="3657600"/>
            <a:ext cx="304800" cy="1212050"/>
          </a:xfrm>
          <a:prstGeom prst="rightBrace">
            <a:avLst>
              <a:gd name="adj1" fmla="val 5068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962400" y="547747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ormats and types defined in ontologies, fostering interoperability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2400" y="3815715"/>
            <a:ext cx="1638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OBSERVATION </a:t>
            </a:r>
            <a:r>
              <a:rPr lang="en-US" sz="1600" b="1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62400" y="5257800"/>
            <a:ext cx="1638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OBSERVATION 4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53375" y="5254823"/>
            <a:ext cx="159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XML [</a:t>
            </a:r>
            <a:r>
              <a:rPr lang="en-US" sz="1400" b="1" dirty="0" err="1" smtClean="0"/>
              <a:t>vtkPolyData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3395246"/>
            <a:ext cx="121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Transformer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52400" y="4157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Transformer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49192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Mapper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65194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Viewer</a:t>
            </a:r>
            <a:endParaRPr lang="en-US" sz="1600" dirty="0"/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52" y="5650380"/>
            <a:ext cx="1111945" cy="82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Oval 68"/>
          <p:cNvSpPr/>
          <p:nvPr/>
        </p:nvSpPr>
        <p:spPr>
          <a:xfrm>
            <a:off x="1371600" y="2507450"/>
            <a:ext cx="540550" cy="540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Op1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9550" y="2590800"/>
            <a:ext cx="121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Transformer</a:t>
            </a:r>
            <a:endParaRPr lang="en-US" sz="1600" dirty="0"/>
          </a:p>
        </p:txBody>
      </p:sp>
      <p:sp>
        <p:nvSpPr>
          <p:cNvPr id="74" name="Oval 73"/>
          <p:cNvSpPr/>
          <p:nvPr/>
        </p:nvSpPr>
        <p:spPr>
          <a:xfrm>
            <a:off x="1371600" y="1676400"/>
            <a:ext cx="540550" cy="540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Op1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4"/>
            <a:endCxn id="69" idx="0"/>
          </p:cNvCxnSpPr>
          <p:nvPr/>
        </p:nvCxnSpPr>
        <p:spPr>
          <a:xfrm>
            <a:off x="1641875" y="2216950"/>
            <a:ext cx="0" cy="290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1950" y="1752600"/>
            <a:ext cx="121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Converter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752600" y="2209801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CSV [</a:t>
            </a:r>
            <a:r>
              <a:rPr lang="en-US" sz="1400" b="1" dirty="0" err="1" smtClean="0"/>
              <a:t>owl:Thing</a:t>
            </a:r>
            <a:endParaRPr lang="en-US" sz="1400" b="1" dirty="0"/>
          </a:p>
          <a:p>
            <a:r>
              <a:rPr lang="en-US" sz="1400" b="1" dirty="0" smtClean="0"/>
              <a:t>         gravity-data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endCxn id="74" idx="0"/>
          </p:cNvCxnSpPr>
          <p:nvPr/>
        </p:nvCxnSpPr>
        <p:spPr>
          <a:xfrm>
            <a:off x="1641875" y="137160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52600" y="13686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SSV [</a:t>
            </a:r>
            <a:r>
              <a:rPr lang="en-US" sz="1400" b="1" dirty="0" smtClean="0"/>
              <a:t>gravity-data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962399" y="1591270"/>
            <a:ext cx="49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 converters are type agnostic; Ingest/output </a:t>
            </a:r>
            <a:r>
              <a:rPr lang="en-US" b="1" dirty="0" err="1" smtClean="0"/>
              <a:t>owl:Thing</a:t>
            </a:r>
            <a:r>
              <a:rPr lang="en-US" dirty="0"/>
              <a:t> </a:t>
            </a:r>
            <a:r>
              <a:rPr lang="en-US" dirty="0" smtClean="0"/>
              <a:t>and propagate type.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962400" y="1371600"/>
            <a:ext cx="1638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OBSERVATION </a:t>
            </a:r>
            <a:r>
              <a:rPr lang="en-US" sz="1600" b="1" dirty="0"/>
              <a:t>1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3581400" y="1447800"/>
            <a:ext cx="304800" cy="1212050"/>
          </a:xfrm>
          <a:prstGeom prst="rightBrace">
            <a:avLst>
              <a:gd name="adj1" fmla="val 5068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62400" y="296287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polymorphism; scalable MIME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62400" y="2743200"/>
            <a:ext cx="1638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OBSERVATION </a:t>
            </a:r>
            <a:r>
              <a:rPr lang="en-US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425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48" grpId="0"/>
      <p:bldP spid="52" grpId="0" animBg="1"/>
      <p:bldP spid="35" grpId="0"/>
      <p:bldP spid="38" grpId="0"/>
      <p:bldP spid="40" grpId="0"/>
      <p:bldP spid="42" grpId="0"/>
      <p:bldP spid="45" grpId="0"/>
      <p:bldP spid="46" grpId="0"/>
      <p:bldP spid="47" grpId="0"/>
      <p:bldP spid="64" grpId="0"/>
      <p:bldP spid="70" grpId="0"/>
      <p:bldP spid="76" grpId="0"/>
      <p:bldP spid="77" grpId="0"/>
      <p:bldP spid="81" grpId="0"/>
      <p:bldP spid="82" grpId="0"/>
      <p:bldP spid="83" grpId="0"/>
      <p:bldP spid="84" grpId="0" animBg="1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the Knowledge 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</a:t>
            </a:r>
            <a:r>
              <a:rPr lang="en-US" b="1" i="1" dirty="0" smtClean="0"/>
              <a:t>register</a:t>
            </a:r>
            <a:r>
              <a:rPr lang="en-US" dirty="0" smtClean="0"/>
              <a:t> operators by describing their functions in terms of our model: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Classify: converter, transformer, filter, mapper, and viewer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Specify: visualization abstraction if mapper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Specify: input/output format[</a:t>
            </a:r>
            <a:r>
              <a:rPr lang="en-US" b="1" dirty="0" smtClean="0"/>
              <a:t>type</a:t>
            </a:r>
            <a:r>
              <a:rPr lang="en-US" dirty="0" smtClean="0"/>
              <a:t>]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3124200" cy="190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762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resulting operator descriptions form a search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Nodes are operators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Arcs are data (</a:t>
            </a:r>
            <a:r>
              <a:rPr lang="en-US" dirty="0" err="1" smtClean="0"/>
              <a:t>i.e</a:t>
            </a:r>
            <a:r>
              <a:rPr lang="en-US" dirty="0" smtClean="0"/>
              <a:t>, format[type])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6062246"/>
            <a:ext cx="228600" cy="2286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6053554"/>
            <a:ext cx="228600" cy="228600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6096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0" y="6019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Mapper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6019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Transformer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6019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Viewer</a:t>
            </a:r>
            <a:endParaRPr lang="en-US" sz="16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3168266"/>
            <a:ext cx="4271962" cy="269913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9"/>
          <p:cNvSpPr/>
          <p:nvPr/>
        </p:nvSpPr>
        <p:spPr>
          <a:xfrm rot="1449795">
            <a:off x="3032851" y="3856476"/>
            <a:ext cx="1226921" cy="1043526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9500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2" grpId="0" animBg="1"/>
      <p:bldP spid="13" grpId="0" animBg="1"/>
      <p:bldP spid="11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3168266"/>
            <a:ext cx="4271962" cy="269913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Visualization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1500" y="1553719"/>
            <a:ext cx="361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 Queries Specify: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Source format[type]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Target Visualization Abstraction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Target Viewer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3124200" cy="190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6019800" y="6062246"/>
            <a:ext cx="228600" cy="2286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6053554"/>
            <a:ext cx="228600" cy="228600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6096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0" y="6019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Mapper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6019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Transformer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6019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Viewer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" y="1600200"/>
            <a:ext cx="36195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VISUALIZE http://somedata.csv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AS 3d-point-plot IN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firefox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WHERE FORMAT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csv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AND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TYPE   = gravity-data</a:t>
            </a:r>
          </a:p>
        </p:txBody>
      </p:sp>
      <p:sp>
        <p:nvSpPr>
          <p:cNvPr id="10" name="Shape 9"/>
          <p:cNvSpPr/>
          <p:nvPr/>
        </p:nvSpPr>
        <p:spPr>
          <a:xfrm rot="1449795">
            <a:off x="3032851" y="3856476"/>
            <a:ext cx="1226921" cy="1043526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Oval 13"/>
          <p:cNvSpPr/>
          <p:nvPr/>
        </p:nvSpPr>
        <p:spPr>
          <a:xfrm>
            <a:off x="4114800" y="5562600"/>
            <a:ext cx="489656" cy="4572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10944" y="3048000"/>
            <a:ext cx="489656" cy="4572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96944" y="4495800"/>
            <a:ext cx="489656" cy="4572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4" idx="0"/>
            <a:endCxn id="35" idx="4"/>
          </p:cNvCxnSpPr>
          <p:nvPr/>
        </p:nvCxnSpPr>
        <p:spPr>
          <a:xfrm flipV="1">
            <a:off x="4359628" y="4343400"/>
            <a:ext cx="119944" cy="1219200"/>
          </a:xfrm>
          <a:prstGeom prst="line">
            <a:avLst/>
          </a:prstGeom>
          <a:ln w="730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5" idx="0"/>
            <a:endCxn id="23" idx="4"/>
          </p:cNvCxnSpPr>
          <p:nvPr/>
        </p:nvCxnSpPr>
        <p:spPr>
          <a:xfrm flipV="1">
            <a:off x="4479572" y="3505200"/>
            <a:ext cx="76200" cy="381000"/>
          </a:xfrm>
          <a:prstGeom prst="line">
            <a:avLst/>
          </a:prstGeom>
          <a:ln w="730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4" idx="1"/>
            <a:endCxn id="23" idx="6"/>
          </p:cNvCxnSpPr>
          <p:nvPr/>
        </p:nvCxnSpPr>
        <p:spPr>
          <a:xfrm flipH="1" flipV="1">
            <a:off x="4800600" y="3276600"/>
            <a:ext cx="757508" cy="143155"/>
          </a:xfrm>
          <a:prstGeom prst="line">
            <a:avLst/>
          </a:prstGeom>
          <a:ln w="730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1"/>
            <a:endCxn id="34" idx="5"/>
          </p:cNvCxnSpPr>
          <p:nvPr/>
        </p:nvCxnSpPr>
        <p:spPr>
          <a:xfrm flipH="1" flipV="1">
            <a:off x="5904348" y="3743045"/>
            <a:ext cx="764304" cy="819710"/>
          </a:xfrm>
          <a:prstGeom prst="line">
            <a:avLst/>
          </a:prstGeom>
          <a:ln w="730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486400" y="3352800"/>
            <a:ext cx="489656" cy="4572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234744" y="3886200"/>
            <a:ext cx="489656" cy="4572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4800" y="2990671"/>
            <a:ext cx="361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algorithm: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Specialized depth-first-traversal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Tailored for ensuring pipeline 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42689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23" grpId="0" animBg="1"/>
      <p:bldP spid="24" grpId="0" animBg="1"/>
      <p:bldP spid="34" grpId="0" animBg="1"/>
      <p:bldP spid="35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Visualization Toolkit Deluge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Visualization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Toolkit-Centric Model Supporting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Answering Visualization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Pipeline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1005" y="24852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50005" y="33234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0005" y="49236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88205" y="40854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8205" y="33234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88205" y="49236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59805" y="24852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08467" y="33234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17005" y="33234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17005" y="49236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 flipH="1">
            <a:off x="1578605" y="2942492"/>
            <a:ext cx="381000" cy="381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9" idx="0"/>
          </p:cNvCxnSpPr>
          <p:nvPr/>
        </p:nvCxnSpPr>
        <p:spPr>
          <a:xfrm>
            <a:off x="1959605" y="2942492"/>
            <a:ext cx="457200" cy="381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7" idx="0"/>
          </p:cNvCxnSpPr>
          <p:nvPr/>
        </p:nvCxnSpPr>
        <p:spPr>
          <a:xfrm>
            <a:off x="1578605" y="3780692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8" idx="0"/>
          </p:cNvCxnSpPr>
          <p:nvPr/>
        </p:nvCxnSpPr>
        <p:spPr>
          <a:xfrm>
            <a:off x="2416805" y="3780692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0" idx="0"/>
          </p:cNvCxnSpPr>
          <p:nvPr/>
        </p:nvCxnSpPr>
        <p:spPr>
          <a:xfrm>
            <a:off x="2416805" y="4542692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4"/>
            <a:endCxn id="12" idx="0"/>
          </p:cNvCxnSpPr>
          <p:nvPr/>
        </p:nvCxnSpPr>
        <p:spPr>
          <a:xfrm flipH="1">
            <a:off x="3337067" y="2942492"/>
            <a:ext cx="451338" cy="381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  <a:endCxn id="13" idx="0"/>
          </p:cNvCxnSpPr>
          <p:nvPr/>
        </p:nvCxnSpPr>
        <p:spPr>
          <a:xfrm>
            <a:off x="3788405" y="2942492"/>
            <a:ext cx="4572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0" idx="7"/>
          </p:cNvCxnSpPr>
          <p:nvPr/>
        </p:nvCxnSpPr>
        <p:spPr>
          <a:xfrm flipH="1">
            <a:off x="2578450" y="3713737"/>
            <a:ext cx="596972" cy="12769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9" idx="0"/>
          </p:cNvCxnSpPr>
          <p:nvPr/>
        </p:nvCxnSpPr>
        <p:spPr>
          <a:xfrm flipH="1">
            <a:off x="2416805" y="2942492"/>
            <a:ext cx="1371600" cy="381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4"/>
            <a:endCxn id="14" idx="0"/>
          </p:cNvCxnSpPr>
          <p:nvPr/>
        </p:nvCxnSpPr>
        <p:spPr>
          <a:xfrm>
            <a:off x="4245605" y="378069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2467" y="4953000"/>
            <a:ext cx="826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PDF Viewer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657129" y="4953000"/>
            <a:ext cx="679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JPEG</a:t>
            </a:r>
          </a:p>
          <a:p>
            <a:r>
              <a:rPr lang="en-US" sz="1100" b="1" dirty="0" smtClean="0"/>
              <a:t>Viewer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89467" y="4961728"/>
            <a:ext cx="674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FITS</a:t>
            </a:r>
          </a:p>
          <a:p>
            <a:r>
              <a:rPr lang="en-US" sz="1100" b="1" dirty="0" smtClean="0"/>
              <a:t>Viewer</a:t>
            </a:r>
            <a:endParaRPr 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55867" y="5507995"/>
            <a:ext cx="1670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Web Browser Viewers</a:t>
            </a:r>
            <a:endParaRPr 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70267" y="1414790"/>
            <a:ext cx="12954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g</a:t>
            </a:r>
            <a:r>
              <a:rPr lang="en-US" sz="1100" b="1" dirty="0" smtClean="0"/>
              <a:t>ravity-data[CSV]</a:t>
            </a:r>
            <a:endParaRPr lang="en-US" sz="1100" b="1" dirty="0"/>
          </a:p>
        </p:txBody>
      </p:sp>
      <p:cxnSp>
        <p:nvCxnSpPr>
          <p:cNvPr id="30" name="Straight Arrow Connector 29"/>
          <p:cNvCxnSpPr>
            <a:stCxn id="29" idx="2"/>
            <a:endCxn id="5" idx="0"/>
          </p:cNvCxnSpPr>
          <p:nvPr/>
        </p:nvCxnSpPr>
        <p:spPr>
          <a:xfrm flipH="1">
            <a:off x="1959605" y="1676400"/>
            <a:ext cx="958362" cy="808892"/>
          </a:xfrm>
          <a:prstGeom prst="straightConnector1">
            <a:avLst/>
          </a:prstGeom>
          <a:ln w="19050" cmpd="tri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  <a:endCxn id="11" idx="0"/>
          </p:cNvCxnSpPr>
          <p:nvPr/>
        </p:nvCxnSpPr>
        <p:spPr>
          <a:xfrm>
            <a:off x="2917967" y="1676400"/>
            <a:ext cx="870438" cy="808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 rot="10800000">
            <a:off x="588006" y="2109074"/>
            <a:ext cx="304801" cy="3602995"/>
          </a:xfrm>
          <a:prstGeom prst="rightBrace">
            <a:avLst>
              <a:gd name="adj1" fmla="val 460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605" y="3778533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Forest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22467" y="4733192"/>
            <a:ext cx="2514600" cy="71217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26805" y="2413874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226805" y="3200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226805" y="3962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912605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912605" y="3171092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12605" y="3962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12605" y="4800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598405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598405" y="3200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598405" y="3962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598405" y="4800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84205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284205" y="3200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84205" y="3962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35" idx="4"/>
            <a:endCxn id="36" idx="0"/>
          </p:cNvCxnSpPr>
          <p:nvPr/>
        </p:nvCxnSpPr>
        <p:spPr>
          <a:xfrm>
            <a:off x="6455405" y="2871074"/>
            <a:ext cx="0" cy="3293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37" idx="0"/>
          </p:cNvCxnSpPr>
          <p:nvPr/>
        </p:nvCxnSpPr>
        <p:spPr>
          <a:xfrm>
            <a:off x="6455405" y="3657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4"/>
            <a:endCxn id="39" idx="0"/>
          </p:cNvCxnSpPr>
          <p:nvPr/>
        </p:nvCxnSpPr>
        <p:spPr>
          <a:xfrm>
            <a:off x="7141205" y="2895600"/>
            <a:ext cx="0" cy="2754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4"/>
            <a:endCxn id="40" idx="0"/>
          </p:cNvCxnSpPr>
          <p:nvPr/>
        </p:nvCxnSpPr>
        <p:spPr>
          <a:xfrm>
            <a:off x="7141205" y="3628292"/>
            <a:ext cx="0" cy="3341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4"/>
            <a:endCxn id="41" idx="0"/>
          </p:cNvCxnSpPr>
          <p:nvPr/>
        </p:nvCxnSpPr>
        <p:spPr>
          <a:xfrm>
            <a:off x="7141205" y="4419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4"/>
            <a:endCxn id="43" idx="0"/>
          </p:cNvCxnSpPr>
          <p:nvPr/>
        </p:nvCxnSpPr>
        <p:spPr>
          <a:xfrm>
            <a:off x="7827005" y="2895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4"/>
            <a:endCxn id="44" idx="0"/>
          </p:cNvCxnSpPr>
          <p:nvPr/>
        </p:nvCxnSpPr>
        <p:spPr>
          <a:xfrm>
            <a:off x="7827005" y="3657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4"/>
            <a:endCxn id="45" idx="0"/>
          </p:cNvCxnSpPr>
          <p:nvPr/>
        </p:nvCxnSpPr>
        <p:spPr>
          <a:xfrm>
            <a:off x="7827005" y="4419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4"/>
            <a:endCxn id="47" idx="0"/>
          </p:cNvCxnSpPr>
          <p:nvPr/>
        </p:nvCxnSpPr>
        <p:spPr>
          <a:xfrm>
            <a:off x="8512805" y="2895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48" idx="0"/>
          </p:cNvCxnSpPr>
          <p:nvPr/>
        </p:nvCxnSpPr>
        <p:spPr>
          <a:xfrm>
            <a:off x="8512805" y="3657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e 58"/>
          <p:cNvSpPr/>
          <p:nvPr/>
        </p:nvSpPr>
        <p:spPr>
          <a:xfrm rot="16200000">
            <a:off x="7342502" y="917175"/>
            <a:ext cx="304801" cy="2688595"/>
          </a:xfrm>
          <a:prstGeom prst="rightBrace">
            <a:avLst>
              <a:gd name="adj1" fmla="val 460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918467" y="1861038"/>
            <a:ext cx="1213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Pipeline Results</a:t>
            </a:r>
            <a:endParaRPr lang="en-US" sz="1100" b="1" dirty="0"/>
          </a:p>
        </p:txBody>
      </p:sp>
      <p:sp>
        <p:nvSpPr>
          <p:cNvPr id="61" name="Right Arrow 60"/>
          <p:cNvSpPr/>
          <p:nvPr/>
        </p:nvSpPr>
        <p:spPr>
          <a:xfrm>
            <a:off x="5007605" y="3285392"/>
            <a:ext cx="685800" cy="1286608"/>
          </a:xfrm>
          <a:prstGeom prst="rightArrow">
            <a:avLst>
              <a:gd name="adj1" fmla="val 50000"/>
              <a:gd name="adj2" fmla="val 602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405" y="59436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requested that gravity-data[CSV] be viewed in Web Browser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19246013">
            <a:off x="1857719" y="1807780"/>
            <a:ext cx="9906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Kick off DFS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 rot="2680390">
            <a:off x="3088216" y="1954544"/>
            <a:ext cx="9906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Kick off DFS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111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9" grpId="0" animBg="1"/>
      <p:bldP spid="60" grpId="0"/>
      <p:bldP spid="62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Structure (Automata)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pipeline can be considered a sentence in a pipeline language that describes a visualization.</a:t>
            </a:r>
          </a:p>
          <a:p>
            <a:r>
              <a:rPr lang="en-US" sz="2400" dirty="0" smtClean="0"/>
              <a:t>It has an alphabet (i.e., operators types) and a grammar (i.e., structure)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3505200"/>
            <a:ext cx="562708" cy="56270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4847492"/>
            <a:ext cx="562708" cy="56270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62908" y="4143447"/>
            <a:ext cx="562708" cy="56270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3552092" y="3552092"/>
            <a:ext cx="562708" cy="56270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52092" y="4800600"/>
            <a:ext cx="562708" cy="56270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5400" y="4120000"/>
            <a:ext cx="562708" cy="56270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23892" y="4120000"/>
            <a:ext cx="562708" cy="56270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047892" y="4120000"/>
            <a:ext cx="562708" cy="562708"/>
          </a:xfrm>
          <a:prstGeom prst="ellipse">
            <a:avLst/>
          </a:prstGeom>
          <a:noFill/>
          <a:ln w="444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3" name="Curved Connector 12"/>
          <p:cNvCxnSpPr>
            <a:stCxn id="5" idx="6"/>
            <a:endCxn id="7" idx="1"/>
          </p:cNvCxnSpPr>
          <p:nvPr/>
        </p:nvCxnSpPr>
        <p:spPr>
          <a:xfrm>
            <a:off x="1477108" y="3786554"/>
            <a:ext cx="768207" cy="439300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6"/>
            <a:endCxn id="7" idx="3"/>
          </p:cNvCxnSpPr>
          <p:nvPr/>
        </p:nvCxnSpPr>
        <p:spPr>
          <a:xfrm flipV="1">
            <a:off x="1477108" y="4623748"/>
            <a:ext cx="768207" cy="505098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1"/>
            <a:endCxn id="5" idx="0"/>
          </p:cNvCxnSpPr>
          <p:nvPr/>
        </p:nvCxnSpPr>
        <p:spPr>
          <a:xfrm rot="5400000" flipH="1" flipV="1">
            <a:off x="1055077" y="3446931"/>
            <a:ext cx="82407" cy="198947"/>
          </a:xfrm>
          <a:prstGeom prst="curvedConnector3">
            <a:avLst>
              <a:gd name="adj1" fmla="val 3774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3"/>
            <a:endCxn id="6" idx="4"/>
          </p:cNvCxnSpPr>
          <p:nvPr/>
        </p:nvCxnSpPr>
        <p:spPr>
          <a:xfrm rot="16200000" flipH="1">
            <a:off x="1055077" y="5269522"/>
            <a:ext cx="82407" cy="198947"/>
          </a:xfrm>
          <a:prstGeom prst="curvedConnector3">
            <a:avLst>
              <a:gd name="adj1" fmla="val 3774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1"/>
            <a:endCxn id="5" idx="3"/>
          </p:cNvCxnSpPr>
          <p:nvPr/>
        </p:nvCxnSpPr>
        <p:spPr>
          <a:xfrm rot="5400000" flipH="1" flipV="1">
            <a:off x="524608" y="4457700"/>
            <a:ext cx="944398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7"/>
          </p:cNvCxnSpPr>
          <p:nvPr/>
        </p:nvCxnSpPr>
        <p:spPr>
          <a:xfrm rot="5400000">
            <a:off x="922502" y="4457700"/>
            <a:ext cx="944398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0"/>
            <a:endCxn id="8" idx="2"/>
          </p:cNvCxnSpPr>
          <p:nvPr/>
        </p:nvCxnSpPr>
        <p:spPr>
          <a:xfrm rot="5400000" flipH="1" flipV="1">
            <a:off x="2843177" y="3434532"/>
            <a:ext cx="310001" cy="1107830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4"/>
            <a:endCxn id="9" idx="2"/>
          </p:cNvCxnSpPr>
          <p:nvPr/>
        </p:nvCxnSpPr>
        <p:spPr>
          <a:xfrm rot="16200000" flipH="1">
            <a:off x="2810278" y="4340139"/>
            <a:ext cx="375799" cy="1107830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1"/>
            <a:endCxn id="8" idx="3"/>
          </p:cNvCxnSpPr>
          <p:nvPr/>
        </p:nvCxnSpPr>
        <p:spPr>
          <a:xfrm rot="5400000" flipH="1" flipV="1">
            <a:off x="3209192" y="4457700"/>
            <a:ext cx="850614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5"/>
            <a:endCxn id="9" idx="7"/>
          </p:cNvCxnSpPr>
          <p:nvPr/>
        </p:nvCxnSpPr>
        <p:spPr>
          <a:xfrm rot="5400000">
            <a:off x="3607086" y="4457700"/>
            <a:ext cx="850614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1"/>
            <a:endCxn id="8" idx="0"/>
          </p:cNvCxnSpPr>
          <p:nvPr/>
        </p:nvCxnSpPr>
        <p:spPr>
          <a:xfrm rot="5400000" flipH="1" flipV="1">
            <a:off x="3692769" y="3493823"/>
            <a:ext cx="82407" cy="198947"/>
          </a:xfrm>
          <a:prstGeom prst="curvedConnector3">
            <a:avLst>
              <a:gd name="adj1" fmla="val 3774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3"/>
            <a:endCxn id="9" idx="4"/>
          </p:cNvCxnSpPr>
          <p:nvPr/>
        </p:nvCxnSpPr>
        <p:spPr>
          <a:xfrm rot="16200000" flipH="1">
            <a:off x="3692769" y="5222630"/>
            <a:ext cx="82407" cy="198947"/>
          </a:xfrm>
          <a:prstGeom prst="curvedConnector3">
            <a:avLst>
              <a:gd name="adj1" fmla="val 3774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10" idx="1"/>
          </p:cNvCxnSpPr>
          <p:nvPr/>
        </p:nvCxnSpPr>
        <p:spPr>
          <a:xfrm>
            <a:off x="4114800" y="3833446"/>
            <a:ext cx="1073007" cy="368961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6"/>
            <a:endCxn id="10" idx="3"/>
          </p:cNvCxnSpPr>
          <p:nvPr/>
        </p:nvCxnSpPr>
        <p:spPr>
          <a:xfrm flipV="1">
            <a:off x="4114800" y="4600301"/>
            <a:ext cx="1073007" cy="481653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7"/>
            <a:endCxn id="10" idx="0"/>
          </p:cNvCxnSpPr>
          <p:nvPr/>
        </p:nvCxnSpPr>
        <p:spPr>
          <a:xfrm rot="16200000" flipH="1">
            <a:off x="3124530" y="1857777"/>
            <a:ext cx="532393" cy="3992053"/>
          </a:xfrm>
          <a:prstGeom prst="curvedConnector3">
            <a:avLst>
              <a:gd name="adj1" fmla="val -7609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5"/>
            <a:endCxn id="10" idx="4"/>
          </p:cNvCxnSpPr>
          <p:nvPr/>
        </p:nvCxnSpPr>
        <p:spPr>
          <a:xfrm rot="5400000" flipH="1" flipV="1">
            <a:off x="3068184" y="3009224"/>
            <a:ext cx="645085" cy="3992053"/>
          </a:xfrm>
          <a:prstGeom prst="curvedConnector3">
            <a:avLst>
              <a:gd name="adj1" fmla="val -6071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1"/>
            <a:endCxn id="11" idx="0"/>
          </p:cNvCxnSpPr>
          <p:nvPr/>
        </p:nvCxnSpPr>
        <p:spPr>
          <a:xfrm rot="5400000" flipH="1" flipV="1">
            <a:off x="6664569" y="4061731"/>
            <a:ext cx="82407" cy="198947"/>
          </a:xfrm>
          <a:prstGeom prst="curvedConnector3">
            <a:avLst>
              <a:gd name="adj1" fmla="val 3774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536903" y="4797097"/>
            <a:ext cx="48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36904" y="3471972"/>
            <a:ext cx="48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795572" y="4069605"/>
            <a:ext cx="48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0" idx="6"/>
            <a:endCxn id="11" idx="2"/>
          </p:cNvCxnSpPr>
          <p:nvPr/>
        </p:nvCxnSpPr>
        <p:spPr>
          <a:xfrm>
            <a:off x="5668108" y="4401354"/>
            <a:ext cx="8557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  <a:endCxn id="12" idx="2"/>
          </p:cNvCxnSpPr>
          <p:nvPr/>
        </p:nvCxnSpPr>
        <p:spPr>
          <a:xfrm>
            <a:off x="7086600" y="4401354"/>
            <a:ext cx="96129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38800" y="4724162"/>
            <a:ext cx="2971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T: Transformer</a:t>
            </a:r>
          </a:p>
          <a:p>
            <a:r>
              <a:rPr lang="en-US" sz="1400" dirty="0" smtClean="0"/>
              <a:t>C: Converter</a:t>
            </a:r>
          </a:p>
          <a:p>
            <a:r>
              <a:rPr lang="en-US" sz="1400" dirty="0" smtClean="0"/>
              <a:t>F: Filter</a:t>
            </a:r>
          </a:p>
          <a:p>
            <a:r>
              <a:rPr lang="en-US" sz="1400" dirty="0" smtClean="0"/>
              <a:t>FT: Post Filtering Transformer</a:t>
            </a:r>
          </a:p>
          <a:p>
            <a:r>
              <a:rPr lang="en-US" sz="1400" dirty="0" smtClean="0"/>
              <a:t>FC: Post Filtering Converter</a:t>
            </a:r>
          </a:p>
          <a:p>
            <a:r>
              <a:rPr lang="en-US" sz="1400" dirty="0" smtClean="0"/>
              <a:t>M: Mapper</a:t>
            </a:r>
          </a:p>
          <a:p>
            <a:r>
              <a:rPr lang="en-US" sz="1400" dirty="0" smtClean="0"/>
              <a:t>MC: Post Mapping Converter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727903" y="4069606"/>
            <a:ext cx="48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</a:t>
            </a:r>
            <a:endParaRPr lang="en-US" dirty="0"/>
          </a:p>
        </p:txBody>
      </p:sp>
      <p:cxnSp>
        <p:nvCxnSpPr>
          <p:cNvPr id="37" name="Curved Connector 36"/>
          <p:cNvCxnSpPr>
            <a:stCxn id="10" idx="7"/>
            <a:endCxn id="12" idx="0"/>
          </p:cNvCxnSpPr>
          <p:nvPr/>
        </p:nvCxnSpPr>
        <p:spPr>
          <a:xfrm rot="5400000" flipH="1" flipV="1">
            <a:off x="6916270" y="2789432"/>
            <a:ext cx="82407" cy="2743545"/>
          </a:xfrm>
          <a:prstGeom prst="curvedConnector3">
            <a:avLst>
              <a:gd name="adj1" fmla="val 69037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4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0" grpId="0"/>
      <p:bldP spid="31" grpId="0"/>
      <p:bldP spid="32" grpId="0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Sharing Visualizations</a:t>
            </a:r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9" y="2602468"/>
            <a:ext cx="897941" cy="916686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rved Down Arrow 9"/>
          <p:cNvSpPr/>
          <p:nvPr/>
        </p:nvSpPr>
        <p:spPr>
          <a:xfrm>
            <a:off x="460376" y="1764268"/>
            <a:ext cx="8150224" cy="759714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http://iw.cs.utep.edu/visko-web/visualization-examples/gravity-2d-contourmap-nc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83268"/>
            <a:ext cx="1914525" cy="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0799" y="2196203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Send image (contents or by URL)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143001" y="2982325"/>
            <a:ext cx="6781800" cy="2297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C:\Users\Nicholas\AppData\Local\Microsoft\Windows\Temporary Internet Files\Content.IE5\DQ4PPZYE\MP90030927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7000"/>
            <a:ext cx="1133475" cy="69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05200" y="336446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Send data</a:t>
            </a:r>
            <a:endParaRPr lang="en-US" dirty="0"/>
          </a:p>
        </p:txBody>
      </p:sp>
      <p:sp>
        <p:nvSpPr>
          <p:cNvPr id="15" name="AutoShape 13" descr="http://upload.wikimedia.org/wikipedia/commons/3/30/OCR-A_char_Plus_Sig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Curved Up Arrow 20"/>
          <p:cNvSpPr/>
          <p:nvPr/>
        </p:nvSpPr>
        <p:spPr>
          <a:xfrm>
            <a:off x="460375" y="3593069"/>
            <a:ext cx="8378825" cy="900677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8800" y="1219199"/>
            <a:ext cx="2811170" cy="9249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ecipient may be unable to adjust any properties such as contour interval, color tables, projection and labels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5410200" y="2687598"/>
            <a:ext cx="2057400" cy="8615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Recipient may not have tools, capabilities, and expertise to regenerate visualization from data</a:t>
            </a:r>
          </a:p>
        </p:txBody>
      </p:sp>
      <p:pic>
        <p:nvPicPr>
          <p:cNvPr id="3" name="Picture 2" descr="https://encrypted-tbn0.gstatic.com/images?q=tbn:ANd9GcTOuxrs264ZeCL-i2DZZ7zHgFyFmJO14yInm91wlDl9RF9yzXOM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51538"/>
            <a:ext cx="1405885" cy="110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057399" y="4964668"/>
            <a:ext cx="47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Send URL of visualization embedded in viewer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181600" y="4003938"/>
            <a:ext cx="2590800" cy="6442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solutions have been implemented only for specific domains , for example OGC </a:t>
            </a:r>
          </a:p>
        </p:txBody>
      </p:sp>
      <p:sp>
        <p:nvSpPr>
          <p:cNvPr id="4" name="Curved Up Arrow 3"/>
          <p:cNvSpPr/>
          <p:nvPr/>
        </p:nvSpPr>
        <p:spPr>
          <a:xfrm>
            <a:off x="228600" y="3987879"/>
            <a:ext cx="8983371" cy="2108121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324598" y="5486400"/>
            <a:ext cx="1905002" cy="61546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VisKo queries address the limitations above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7400" y="6248400"/>
            <a:ext cx="48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Send a VisKo Query specifying the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4AE-2D3C-415A-A91F-1925ECD358B2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encrypted-tbn3.gstatic.com/images?q=tbn:ANd9GcRAL-HkIsxZplEZPIoXgNj8HRN8UFNsLWYyT0OZBKoG5sOSfjh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590800"/>
            <a:ext cx="914399" cy="95180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819400" y="5478959"/>
            <a:ext cx="3048000" cy="7694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Visualize http://utep.edu/gravity.txt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AS contour-map IN web-browser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WERE FORMAT =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csv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TYPE   = gravity</a:t>
            </a:r>
          </a:p>
        </p:txBody>
      </p:sp>
      <p:pic>
        <p:nvPicPr>
          <p:cNvPr id="8194" name="Picture 2" descr="https://encrypted-tbn3.gstatic.com/images?q=tbn:ANd9GcQncGI8FA5lT_dscTPv5JdFiYmQQBIBANqJQN9Zp2hpcqGbQU_8Ew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91" y="5660091"/>
            <a:ext cx="588309" cy="58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9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7" grpId="0"/>
      <p:bldP spid="21" grpId="0" animBg="1"/>
      <p:bldP spid="22" grpId="0" animBg="1"/>
      <p:bldP spid="33" grpId="0" animBg="1"/>
      <p:bldP spid="24" grpId="0"/>
      <p:bldP spid="28" grpId="0" animBg="1"/>
      <p:bldP spid="4" grpId="0" animBg="1"/>
      <p:bldP spid="37" grpId="0" animBg="1"/>
      <p:bldP spid="29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many facets associated with our approach: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24694"/>
              </p:ext>
            </p:extLst>
          </p:nvPr>
        </p:nvGraphicFramePr>
        <p:xfrm>
          <a:off x="685800" y="2600960"/>
          <a:ext cx="7696200" cy="253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653"/>
                <a:gridCol w="3141306"/>
                <a:gridCol w="2984241"/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Facet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Metric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Validity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Toolki</a:t>
                      </a:r>
                      <a:r>
                        <a:rPr lang="en-US" baseline="0" dirty="0" smtClean="0"/>
                        <a:t>t Coverage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Intuition</a:t>
                      </a:r>
                      <a:r>
                        <a:rPr lang="en-US" baseline="0" dirty="0" smtClean="0"/>
                        <a:t> of Visualization Abstractions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Survey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 Execution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Execution/</a:t>
                      </a:r>
                      <a:r>
                        <a:rPr lang="en-US" baseline="0" dirty="0" smtClean="0"/>
                        <a:t>Data Transfer Time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Effectiveness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Readability</a:t>
                      </a:r>
                      <a:r>
                        <a:rPr lang="en-US" baseline="0" dirty="0" smtClean="0"/>
                        <a:t> and Writability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09600" y="4800600"/>
            <a:ext cx="7848600" cy="304800"/>
          </a:xfrm>
          <a:prstGeom prst="round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Compare our query language to pipeline </a:t>
            </a:r>
            <a:r>
              <a:rPr lang="en-US" sz="2400" dirty="0" smtClean="0"/>
              <a:t>languages:</a:t>
            </a:r>
            <a:endParaRPr lang="en-US" sz="2400" dirty="0"/>
          </a:p>
          <a:p>
            <a:pPr lvl="1"/>
            <a:r>
              <a:rPr lang="en-US" sz="1800" dirty="0" smtClean="0"/>
              <a:t>(Use 1) Is </a:t>
            </a:r>
            <a:r>
              <a:rPr lang="en-US" sz="1800" dirty="0"/>
              <a:t>our query language more readable than pipeline code</a:t>
            </a:r>
          </a:p>
          <a:p>
            <a:pPr lvl="1"/>
            <a:r>
              <a:rPr lang="en-US" sz="1800" dirty="0" smtClean="0"/>
              <a:t>(Use 2) Is </a:t>
            </a:r>
            <a:r>
              <a:rPr lang="en-US" sz="1800" dirty="0"/>
              <a:t>our query language more writeable than pipeline </a:t>
            </a:r>
            <a:r>
              <a:rPr lang="en-US" sz="1800" dirty="0" smtClean="0"/>
              <a:t>code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000" dirty="0" smtClean="0"/>
              <a:t>Control: </a:t>
            </a:r>
            <a:r>
              <a:rPr lang="en-US" sz="1800" dirty="0" smtClean="0"/>
              <a:t>pipeline specifications</a:t>
            </a:r>
            <a:endParaRPr lang="en-US" sz="2000" dirty="0" smtClean="0"/>
          </a:p>
          <a:p>
            <a:r>
              <a:rPr lang="en-US" sz="2000" dirty="0" smtClean="0"/>
              <a:t>Independent Variable: </a:t>
            </a:r>
            <a:r>
              <a:rPr lang="en-US" sz="1800" dirty="0" smtClean="0"/>
              <a:t>Pipeline/Query Language</a:t>
            </a:r>
          </a:p>
          <a:p>
            <a:r>
              <a:rPr lang="en-US" sz="2000" dirty="0" smtClean="0"/>
              <a:t>Dependent Variable: </a:t>
            </a:r>
            <a:r>
              <a:rPr lang="en-US" sz="1800" dirty="0" smtClean="0"/>
              <a:t>Correctness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1706562"/>
            <a:ext cx="8763000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09428"/>
              </p:ext>
            </p:extLst>
          </p:nvPr>
        </p:nvGraphicFramePr>
        <p:xfrm>
          <a:off x="533401" y="4180840"/>
          <a:ext cx="5943599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47"/>
                <a:gridCol w="1204784"/>
                <a:gridCol w="2409568"/>
              </a:tblGrid>
              <a:tr h="15578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Given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78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Pipeline/Query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Identify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r>
                        <a:rPr lang="en-US" sz="1400" baseline="0" dirty="0" smtClean="0"/>
                        <a:t> visualization selection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78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Visualization</a:t>
                      </a:r>
                      <a:r>
                        <a:rPr lang="en-US" sz="1400" baseline="0" dirty="0" smtClean="0"/>
                        <a:t> Options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10609"/>
              </p:ext>
            </p:extLst>
          </p:nvPr>
        </p:nvGraphicFramePr>
        <p:xfrm>
          <a:off x="533400" y="5486400"/>
          <a:ext cx="5943599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143000"/>
                <a:gridCol w="2438399"/>
              </a:tblGrid>
              <a:tr h="1308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Given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88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Operators/Resources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Compose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Pipeline/Query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088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Visualization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29400" y="4648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Readability Trails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58790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Writability Trails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Pre-existing toolkit knowledge:</a:t>
            </a:r>
          </a:p>
          <a:p>
            <a:pPr lvl="1"/>
            <a:r>
              <a:rPr lang="en-US" sz="1800" dirty="0" smtClean="0"/>
              <a:t>Target demographic  had experience using MVE-based toolkit</a:t>
            </a:r>
            <a:endParaRPr lang="en-US" sz="2400" dirty="0" smtClean="0"/>
          </a:p>
          <a:p>
            <a:r>
              <a:rPr lang="en-US" sz="2400" dirty="0"/>
              <a:t>The Language Factor:</a:t>
            </a:r>
          </a:p>
          <a:p>
            <a:pPr lvl="1"/>
            <a:r>
              <a:rPr lang="en-US" sz="2000" dirty="0"/>
              <a:t>Pipelines </a:t>
            </a:r>
            <a:r>
              <a:rPr lang="en-US" sz="2000" dirty="0" smtClean="0"/>
              <a:t>specified </a:t>
            </a:r>
            <a:r>
              <a:rPr lang="en-US" sz="2000" dirty="0"/>
              <a:t>in an abstract </a:t>
            </a:r>
            <a:r>
              <a:rPr lang="en-US" sz="2000" dirty="0" smtClean="0"/>
              <a:t>form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Visualization misinterpretation:</a:t>
            </a:r>
          </a:p>
          <a:p>
            <a:pPr lvl="1"/>
            <a:r>
              <a:rPr lang="en-US" sz="2000" dirty="0" smtClean="0"/>
              <a:t>All visualizations were labeled</a:t>
            </a:r>
            <a:endParaRPr lang="en-US" sz="2000" dirty="0"/>
          </a:p>
          <a:p>
            <a:r>
              <a:rPr lang="en-US" sz="2400" dirty="0" smtClean="0"/>
              <a:t>The parameter factor:</a:t>
            </a:r>
          </a:p>
          <a:p>
            <a:pPr lvl="1"/>
            <a:r>
              <a:rPr lang="en-US" sz="2000" dirty="0" smtClean="0"/>
              <a:t>No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200400"/>
            <a:ext cx="18288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Operator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Operator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Operator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894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98290"/>
              </p:ext>
            </p:extLst>
          </p:nvPr>
        </p:nvGraphicFramePr>
        <p:xfrm>
          <a:off x="381000" y="2514600"/>
          <a:ext cx="3733800" cy="336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/>
                <a:gridCol w="1080655"/>
                <a:gridCol w="1357745"/>
              </a:tblGrid>
              <a:tr h="246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Pipeline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Query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0.171428571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0.209524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Pearson Correlation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-0.301511345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Hypothesized Mean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0.366899693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0.359590005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1.761310136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0.719180011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2.144786688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91471"/>
              </p:ext>
            </p:extLst>
          </p:nvPr>
        </p:nvGraphicFramePr>
        <p:xfrm>
          <a:off x="4495800" y="2527940"/>
          <a:ext cx="4000500" cy="327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817"/>
                <a:gridCol w="2049661"/>
                <a:gridCol w="732022"/>
              </a:tblGrid>
              <a:tr h="25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Pipeline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Query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0.133333333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0.123809524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Pooled 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0.185858586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Hypothesized Mean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-2.40818004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0.012037278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1.71088208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0.024074556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2.063898562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18243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Failed Readability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1828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Passed Writability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2819400"/>
            <a:ext cx="3886200" cy="2286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4953000"/>
            <a:ext cx="3886200" cy="2286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2819400"/>
            <a:ext cx="4038600" cy="2286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00" y="4800600"/>
            <a:ext cx="4038600" cy="2286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Questionnaire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8243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Passed Readability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1828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Passed Writability</a:t>
            </a:r>
            <a:endParaRPr 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07993"/>
              </p:ext>
            </p:extLst>
          </p:nvPr>
        </p:nvGraphicFramePr>
        <p:xfrm>
          <a:off x="457200" y="2590800"/>
          <a:ext cx="3505200" cy="3771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7938"/>
                <a:gridCol w="938631"/>
                <a:gridCol w="938631"/>
              </a:tblGrid>
              <a:tr h="27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Pipeline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Query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5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5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1.552381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5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Pearson Correlation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9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Hypothesized Mean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5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5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-2.22555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5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5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1.76131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5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0.042988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9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2.144787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28824"/>
              </p:ext>
            </p:extLst>
          </p:nvPr>
        </p:nvGraphicFramePr>
        <p:xfrm>
          <a:off x="4432300" y="2667000"/>
          <a:ext cx="3797299" cy="373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599"/>
                <a:gridCol w="1016850"/>
                <a:gridCol w="1016850"/>
              </a:tblGrid>
              <a:tr h="273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Pipeline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Query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1.780952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1.638095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4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Pearson Correlation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0.303887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94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Hypothesized Mean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-3.34664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1.76131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6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 Critical two-tail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2.144787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5334000"/>
            <a:ext cx="3886200" cy="2286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971800"/>
            <a:ext cx="3886200" cy="2286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3048000"/>
            <a:ext cx="4038600" cy="2286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5334000"/>
            <a:ext cx="4038600" cy="2286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Continue evaluation:</a:t>
                </a:r>
              </a:p>
              <a:p>
                <a:pPr lvl="1"/>
                <a:r>
                  <a:rPr lang="en-US" sz="2000" dirty="0" smtClean="0"/>
                  <a:t>Web based version that measures time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US" sz="2000" b="0" i="1" smtClean="0">
                        <a:latin typeface="Cambria Math"/>
                      </a:rPr>
                      <m:t>𝑠𝑐𝑜𝑟𝑒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𝑎𝑐𝑐𝑢𝑟𝑎𝑐𝑦</m:t>
                    </m:r>
                    <m:r>
                      <a:rPr lang="en-US" sz="2000" b="0" i="1" smtClean="0">
                        <a:latin typeface="Cambria Math"/>
                      </a:rPr>
                      <m:t> ×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𝑡𝑖𝑚𝑒</m:t>
                            </m:r>
                          </m:den>
                        </m:f>
                      </m:e>
                    </m:d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Property Specification Language:</a:t>
                </a:r>
              </a:p>
              <a:p>
                <a:pPr lvl="1"/>
                <a:r>
                  <a:rPr lang="en-US" sz="2000" dirty="0" smtClean="0"/>
                  <a:t>Canonical property descriptions mapped to parameter bindings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Weighted knowledge base graphs:</a:t>
                </a:r>
              </a:p>
              <a:p>
                <a:pPr lvl="1"/>
                <a:r>
                  <a:rPr lang="en-US" sz="2000" dirty="0" smtClean="0"/>
                  <a:t>Add information about performance/quality degradation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Task Specification</a:t>
                </a:r>
                <a:endParaRPr lang="en-US" sz="2800" dirty="0" smtClean="0"/>
              </a:p>
              <a:p>
                <a:pPr lvl="1"/>
                <a:r>
                  <a:rPr lang="en-US" sz="2000" dirty="0"/>
                  <a:t>M</a:t>
                </a:r>
                <a:r>
                  <a:rPr lang="en-US" sz="2000" dirty="0" smtClean="0"/>
                  <a:t>ap </a:t>
                </a:r>
                <a:r>
                  <a:rPr lang="en-US" sz="2000" dirty="0" err="1" smtClean="0"/>
                  <a:t>Shneidman</a:t>
                </a:r>
                <a:r>
                  <a:rPr lang="en-US" sz="2000" dirty="0" smtClean="0"/>
                  <a:t> tasks</a:t>
                </a:r>
                <a:r>
                  <a:rPr lang="en-US" sz="2000" baseline="30000" dirty="0" smtClean="0"/>
                  <a:t>7</a:t>
                </a:r>
                <a:r>
                  <a:rPr lang="en-US" sz="2000" dirty="0" smtClean="0"/>
                  <a:t> to queries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963" t="-1806" b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/>
              <a:t>E.H. </a:t>
            </a:r>
            <a:r>
              <a:rPr lang="en-US" sz="1800" dirty="0"/>
              <a:t>Chi and </a:t>
            </a:r>
            <a:r>
              <a:rPr lang="en-US" sz="1800" dirty="0" smtClean="0"/>
              <a:t>J. </a:t>
            </a:r>
            <a:r>
              <a:rPr lang="en-US" sz="1800" dirty="0" err="1"/>
              <a:t>Riedl</a:t>
            </a:r>
            <a:r>
              <a:rPr lang="en-US" sz="1800" dirty="0"/>
              <a:t>. An operator interaction framework for </a:t>
            </a:r>
            <a:r>
              <a:rPr lang="en-US" sz="1800" dirty="0" smtClean="0"/>
              <a:t>visualization systems.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K. </a:t>
            </a:r>
            <a:r>
              <a:rPr lang="en-US" sz="1800" dirty="0" err="1"/>
              <a:t>Brodlie</a:t>
            </a:r>
            <a:r>
              <a:rPr lang="en-US" sz="1800" dirty="0"/>
              <a:t> and N.M. Noor. Visualization notations, models and taxonomies.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/>
              <a:t>D. J. Duke, K. W. </a:t>
            </a:r>
            <a:r>
              <a:rPr lang="en-US" sz="1800" dirty="0" err="1"/>
              <a:t>Brodlie</a:t>
            </a:r>
            <a:r>
              <a:rPr lang="en-US" sz="1800" dirty="0"/>
              <a:t>, and D. A. Duce. Building an ontology of visualization.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B</a:t>
            </a:r>
            <a:r>
              <a:rPr lang="en-US" sz="1800" dirty="0"/>
              <a:t>. Haber and D. A. </a:t>
            </a:r>
            <a:r>
              <a:rPr lang="en-US" sz="1800" dirty="0" smtClean="0"/>
              <a:t>McNabb</a:t>
            </a:r>
            <a:r>
              <a:rPr lang="en-US" sz="1800" dirty="0"/>
              <a:t>. Visualization Idioms: A Conceptual Model </a:t>
            </a:r>
            <a:r>
              <a:rPr lang="en-US" sz="1800" dirty="0" smtClean="0"/>
              <a:t>for Scientific </a:t>
            </a:r>
            <a:r>
              <a:rPr lang="en-US" sz="1800" dirty="0"/>
              <a:t>Visualization Systems.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/>
              <a:t>W. L. Hibbard, C. R. Dyer, and B. E. </a:t>
            </a:r>
            <a:r>
              <a:rPr lang="en-US" sz="1800" dirty="0" smtClean="0"/>
              <a:t>Paul. A </a:t>
            </a:r>
            <a:r>
              <a:rPr lang="en-US" sz="1800" dirty="0"/>
              <a:t>lattice model for </a:t>
            </a:r>
            <a:r>
              <a:rPr lang="en-US" sz="1800" dirty="0" smtClean="0"/>
              <a:t>data display.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J. </a:t>
            </a:r>
            <a:r>
              <a:rPr lang="en-US" sz="1800" dirty="0" err="1"/>
              <a:t>Mackinlay</a:t>
            </a:r>
            <a:r>
              <a:rPr lang="en-US" sz="1800" dirty="0"/>
              <a:t>, </a:t>
            </a:r>
            <a:r>
              <a:rPr lang="en-US" sz="1800" dirty="0" smtClean="0"/>
              <a:t>P. </a:t>
            </a:r>
            <a:r>
              <a:rPr lang="en-US" sz="1800" dirty="0" err="1"/>
              <a:t>Hanrahan</a:t>
            </a:r>
            <a:r>
              <a:rPr lang="en-US" sz="1800" dirty="0"/>
              <a:t>, and </a:t>
            </a:r>
            <a:r>
              <a:rPr lang="en-US" sz="1800" dirty="0" smtClean="0"/>
              <a:t>C. </a:t>
            </a:r>
            <a:r>
              <a:rPr lang="en-US" sz="1800" dirty="0" err="1"/>
              <a:t>Stolte</a:t>
            </a:r>
            <a:r>
              <a:rPr lang="en-US" sz="1800" dirty="0"/>
              <a:t>. Show me: Automatic </a:t>
            </a:r>
            <a:r>
              <a:rPr lang="en-US" sz="1800" dirty="0" smtClean="0"/>
              <a:t>presentation for </a:t>
            </a:r>
            <a:r>
              <a:rPr lang="en-US" sz="1800" dirty="0"/>
              <a:t>visual analysis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B. </a:t>
            </a:r>
            <a:r>
              <a:rPr lang="en-US" sz="1800" dirty="0" err="1"/>
              <a:t>Shneiderman</a:t>
            </a:r>
            <a:r>
              <a:rPr lang="en-US" sz="1800" dirty="0"/>
              <a:t>. The eyes have it: A task by data type taxonomy for </a:t>
            </a:r>
            <a:r>
              <a:rPr lang="en-US" sz="1800" dirty="0" smtClean="0"/>
              <a:t>information visualizations</a:t>
            </a:r>
            <a:r>
              <a:rPr lang="en-US" sz="1800" dirty="0"/>
              <a:t>.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M.X</a:t>
            </a:r>
            <a:r>
              <a:rPr lang="en-US" sz="1800" dirty="0"/>
              <a:t>. Zhou and </a:t>
            </a:r>
            <a:r>
              <a:rPr lang="en-US" sz="1800" dirty="0" smtClean="0"/>
              <a:t>S.K</a:t>
            </a:r>
            <a:r>
              <a:rPr lang="en-US" sz="1800" dirty="0"/>
              <a:t>. </a:t>
            </a:r>
            <a:r>
              <a:rPr lang="en-US" sz="1800" dirty="0" err="1"/>
              <a:t>Feiner</a:t>
            </a:r>
            <a:r>
              <a:rPr lang="en-US" sz="1800" dirty="0"/>
              <a:t>. Data characterization for </a:t>
            </a:r>
            <a:r>
              <a:rPr lang="en-US" sz="1800" dirty="0" smtClean="0"/>
              <a:t>automatically visualizing </a:t>
            </a:r>
            <a:r>
              <a:rPr lang="en-US" sz="1800" dirty="0"/>
              <a:t>heterogeneous information.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AGU 2012…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1000’s of scientists generating visualizations using a variety of</a:t>
            </a:r>
            <a:r>
              <a:rPr lang="en-US" dirty="0"/>
              <a:t> </a:t>
            </a:r>
            <a:r>
              <a:rPr lang="en-US" dirty="0" smtClean="0"/>
              <a:t>toolkits: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026323"/>
              </p:ext>
            </p:extLst>
          </p:nvPr>
        </p:nvGraphicFramePr>
        <p:xfrm>
          <a:off x="457200" y="3124200"/>
          <a:ext cx="8458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89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1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Snippet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25677"/>
              </p:ext>
            </p:extLst>
          </p:nvPr>
        </p:nvGraphicFramePr>
        <p:xfrm>
          <a:off x="1131570" y="1981200"/>
          <a:ext cx="6259830" cy="192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59830"/>
              </a:tblGrid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http://rio.cs.utep.edu/formats.owl#GIF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http://rio.cs.utep.edu/formats.owl#JPEG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http://rio.cs.utep.edu/formats.owl#PNG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http://rio.cs.utep.edu/formats.owl#VTKPOLYDATA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http://rio.cs.utep.edu/formats.owl#PDF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http://rio.cs.utep.edu/formats.owl#NETCDF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http://rio.cs.utep.edu/formats.owl#SPACEDELIMITEDTABULARASCII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http://rio.cs.utep.edu/formats.owl#ESRIGRID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http://rio.cs.utep.edu/formats.owl#BINARYINTARRAY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http://rio.cs.utep.edu/formats.owl#BINARYSHORTINTARRAY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93185"/>
              </p:ext>
            </p:extLst>
          </p:nvPr>
        </p:nvGraphicFramePr>
        <p:xfrm>
          <a:off x="1150620" y="4615053"/>
          <a:ext cx="6240780" cy="1735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0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http://rio.cs.utep.edu/types.owl#UNSTRUCTURED-POINTS-2D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http://rio.cs.utep.edu/types.owl#UNSTRUCTURED-POINTS-3D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http://rio.cs.utep.edu/types.owl#STRUCTURED-POINTS-2D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http://rio.cs.utep.edu/types.owl#STRUCTURED-POINTS-3D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http://rio.cs.utep.edu/types.owl#GRIDDED-SCALARS-2D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http://rio.cs.utep.edu/types.owl#GRIDDED-SCALARS-3D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http://rio.cs.utep.edu/types.owl#GRIDDED-VECTORS-2D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http://rio.cs.utep.edu/types.owl#GRIDDED-VECTORS-3D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http://rio.cs.utep.edu/types.owl#TIME-SERIES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43000" y="1143000"/>
            <a:ext cx="730200" cy="360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Formats: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365F91"/>
              </a:solidFill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365F91"/>
              </a:solidFill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365F91"/>
              </a:solidFill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365F91"/>
              </a:solidFill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365F91"/>
              </a:solidFill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365F91"/>
              </a:solidFill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3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Readability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38903"/>
              </p:ext>
            </p:extLst>
          </p:nvPr>
        </p:nvGraphicFramePr>
        <p:xfrm>
          <a:off x="1234440" y="5041993"/>
          <a:ext cx="6080760" cy="971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370"/>
                <a:gridCol w="2283460"/>
                <a:gridCol w="1725930"/>
              </a:tblGrid>
              <a:tr h="292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Visualization A: Raster Map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Visualization B: Contour Map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Visualization C: other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9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5419725"/>
            <a:ext cx="19335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5419725"/>
            <a:ext cx="21145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5391150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644878"/>
            <a:ext cx="8153400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Trial Type 1 (GMT-based)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Instructions: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Using the input data and pipeline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described below, </a:t>
            </a: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choose the visualization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that would most likely be generated by circling it.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NOTE: Please refrain from leveraging any source outside of the evaluation material presented to you. This includes toolkit manuals of any kind (e.g., versions published on the Web).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Input Data Description: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 Format: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XYZ List (longitude, latitude,  scalar-of-interest) in tabular ASCII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Type: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Unstructured Points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Dimensionality: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Pipeline: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Possible Visualization Outputs (circle the most likely output):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37480"/>
              </p:ext>
            </p:extLst>
          </p:nvPr>
        </p:nvGraphicFramePr>
        <p:xfrm>
          <a:off x="685800" y="3886200"/>
          <a:ext cx="1447800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surface.exe</a:t>
                      </a:r>
                    </a:p>
                    <a:p>
                      <a:r>
                        <a:rPr lang="en-US" sz="1100" dirty="0" smtClean="0">
                          <a:effectLst/>
                        </a:rPr>
                        <a:t>grdImage.exe</a:t>
                      </a:r>
                    </a:p>
                    <a:p>
                      <a:r>
                        <a:rPr lang="en-US" sz="1100" dirty="0" smtClean="0">
                          <a:effectLst/>
                        </a:rPr>
                        <a:t>ps2pdf.exe</a:t>
                      </a: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5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Writability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1" y="1237187"/>
            <a:ext cx="8153399" cy="28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Trial Type 2 (GMT-based)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Instructions: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Using the input data, list of pipeline operators, and visualization shown below, </a:t>
            </a: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visualization pipeline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that would most likely generate the visualization.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NOTE: Please refrain from leveraging any source outside of the evaluation material presented to you. This includes toolkit manuals of any kind (e.g., versions published on the Web).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Input Data Description: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 Format: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XYZE (longitude, latitude, scalar-of-interest, elevation) in tabular ASCII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Type: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Unstructured Points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Dimensionality: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3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Visualization: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XY Plot to be viewed in a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web browser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Picture 2" descr="http://trust.utep.edu/visko/ql-examples/visualizations/2d-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33825"/>
            <a:ext cx="22193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5529590"/>
            <a:ext cx="58674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Visualization Pipeline (please write down the pipeline that could generate the visualization):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1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Readability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127438"/>
              </p:ext>
            </p:extLst>
          </p:nvPr>
        </p:nvGraphicFramePr>
        <p:xfrm>
          <a:off x="381000" y="3782187"/>
          <a:ext cx="5781675" cy="876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1675"/>
              </a:tblGrid>
              <a:tr h="790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effectLst/>
                        </a:rPr>
                        <a:t>VISUALIZE http://density-data.bin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effectLst/>
                        </a:rPr>
                        <a:t>AS http://rio.cs.utep.edu/views.owl#STREAM-LINES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effectLst/>
                        </a:rPr>
                        <a:t>IN http://rio.cs.utep.edu/viewer-sets.owl#WebBrowser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effectLst/>
                        </a:rPr>
                        <a:t>WHERE TYPE = http://rio.cs.utep.edu/types.owl#GRIDDED-VECTORS-3D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effectLst/>
                        </a:rPr>
                        <a:t>AND FORMAT = http://rio.cs.utep.edu/formats.owl#BINARYFLOATARRAY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27492"/>
              </p:ext>
            </p:extLst>
          </p:nvPr>
        </p:nvGraphicFramePr>
        <p:xfrm>
          <a:off x="457200" y="5093589"/>
          <a:ext cx="7696200" cy="1383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5897"/>
                <a:gridCol w="2910007"/>
                <a:gridCol w="1900296"/>
              </a:tblGrid>
              <a:tr h="38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Visualization A: Hedge-Hog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Visualization B: Stream-lines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Visualization C: null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906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924568"/>
              </p:ext>
            </p:extLst>
          </p:nvPr>
        </p:nvGraphicFramePr>
        <p:xfrm>
          <a:off x="914400" y="5479676"/>
          <a:ext cx="1371600" cy="114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Bitmap Image" r:id="rId3" imgW="2142857" imgH="1628571" progId="Paint.Picture">
                  <p:embed/>
                </p:oleObj>
              </mc:Choice>
              <mc:Fallback>
                <p:oleObj name="Bitmap Image" r:id="rId3" imgW="2142857" imgH="16285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79676"/>
                        <a:ext cx="1371600" cy="1149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10200"/>
            <a:ext cx="1521364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5410200"/>
            <a:ext cx="1304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1" y="990600"/>
            <a:ext cx="7924800" cy="395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Example: Trial Type 3 (VTK-based)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Instructions: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Using the input data and query described below,</a:t>
            </a: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choose the visualization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that would most likely be generated by circling it.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NOTE: Please refrain from leveraging any source outside of the evaluation material presented to you. This includes toolkit manuals of any kind (e.g., versions published on the Web).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Input Data Description: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 Format: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Binary Float Array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Type: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Gridded Vectors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Dimensionality: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Query: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Possible Visualization Outputs (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circle the most likely output and justify your selection on the back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6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Writability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1" y="1144109"/>
            <a:ext cx="8229600" cy="30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Example: Trial Type 4 (VTK-based)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Instructions: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Using the input data, list of visualization resources, and visualization shown below, </a:t>
            </a: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visualization query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that would most likely generate the visualization.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NOTE: Please refrain from leveraging any source outside of the evaluation material presented to you. This includes toolkit manuals of any kind (e.g., versions published on the Web).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Input Data Description: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 Format: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Binary Float Array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Type: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Gridded Vectors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Dimensionality: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Location: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http://trust.utep.edu/data.bin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Visualization: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Glyphs to be viewed in a web browser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05275"/>
            <a:ext cx="26003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6215390"/>
            <a:ext cx="520687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Visualization Query (please write down the query that could generate the visualization):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7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VisKo Query Submission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4" y="1552575"/>
            <a:ext cx="8263446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63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VisKo Pipeline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37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9584"/>
            <a:ext cx="7481888" cy="426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16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Editing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47800"/>
            <a:ext cx="7900987" cy="505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67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39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000250"/>
            <a:ext cx="66960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5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scientists are proficient with &gt; 1 toolkit: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566995"/>
              </p:ext>
            </p:extLst>
          </p:nvPr>
        </p:nvGraphicFramePr>
        <p:xfrm>
          <a:off x="2133600" y="3048000"/>
          <a:ext cx="47625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52694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</a:t>
            </a:r>
            <a:r>
              <a:rPr lang="en-US" b="1" dirty="0"/>
              <a:t>t</a:t>
            </a:r>
            <a:r>
              <a:rPr lang="en-US" b="1" dirty="0" smtClean="0"/>
              <a:t>oolkits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580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Percentage of Users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975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40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269708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92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Contributing Knowledge through </a:t>
            </a:r>
            <a:r>
              <a:rPr lang="en-US" sz="3600" b="1" i="1" dirty="0" smtClean="0"/>
              <a:t>Modules</a:t>
            </a:r>
            <a:endParaRPr lang="en-US" sz="36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362200"/>
            <a:ext cx="3836895" cy="1066800"/>
          </a:xfrm>
          <a:prstGeom prst="rect">
            <a:avLst/>
          </a:prstGeom>
          <a:noFill/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307" y="2438400"/>
            <a:ext cx="14097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 source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6831" y="2438400"/>
            <a:ext cx="13335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 Meta-data generation source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1840007" y="2781300"/>
            <a:ext cx="80682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38619" y="251969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reads</a:t>
            </a:r>
            <a:endParaRPr lang="en-US" sz="1100" b="1" dirty="0"/>
          </a:p>
        </p:txBody>
      </p:sp>
      <p:sp>
        <p:nvSpPr>
          <p:cNvPr id="17" name="Rectangle 16"/>
          <p:cNvSpPr/>
          <p:nvPr/>
        </p:nvSpPr>
        <p:spPr>
          <a:xfrm>
            <a:off x="1082490" y="4267200"/>
            <a:ext cx="2281516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ModuleSDK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06606" y="4419600"/>
            <a:ext cx="8763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 Libs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7206" y="4419600"/>
            <a:ext cx="9525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Meta-data gen libs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2398059"/>
            <a:ext cx="1698812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Resources: types, formats, and </a:t>
            </a:r>
            <a:r>
              <a:rPr lang="en-US" sz="1400" dirty="0" err="1" smtClean="0">
                <a:solidFill>
                  <a:schemeClr val="tx1"/>
                </a:solidFill>
              </a:rPr>
              <a:t>vis</a:t>
            </a:r>
            <a:r>
              <a:rPr lang="en-US" sz="1400" dirty="0" smtClean="0">
                <a:solidFill>
                  <a:schemeClr val="tx1"/>
                </a:solidFill>
              </a:rPr>
              <a:t> abstractions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3"/>
            <a:endCxn id="23" idx="1"/>
          </p:cNvCxnSpPr>
          <p:nvPr/>
        </p:nvCxnSpPr>
        <p:spPr>
          <a:xfrm flipV="1">
            <a:off x="3980331" y="2779059"/>
            <a:ext cx="1887069" cy="22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3400" y="251969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refs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6070226" y="4533900"/>
            <a:ext cx="9525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 Meta Data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17" idx="0"/>
            <a:endCxn id="5" idx="2"/>
          </p:cNvCxnSpPr>
          <p:nvPr/>
        </p:nvCxnSpPr>
        <p:spPr>
          <a:xfrm flipV="1">
            <a:off x="2223248" y="3429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60495" y="39624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installs</a:t>
            </a:r>
            <a:endParaRPr lang="en-US" sz="1100" b="1" dirty="0"/>
          </a:p>
        </p:txBody>
      </p:sp>
      <p:sp>
        <p:nvSpPr>
          <p:cNvPr id="41" name="Rectangle 40"/>
          <p:cNvSpPr/>
          <p:nvPr/>
        </p:nvSpPr>
        <p:spPr>
          <a:xfrm>
            <a:off x="5867400" y="3810000"/>
            <a:ext cx="2590800" cy="15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34100" y="3886200"/>
            <a:ext cx="8001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91400" y="3886200"/>
            <a:ext cx="990600" cy="381000"/>
          </a:xfrm>
          <a:prstGeom prst="rect">
            <a:avLst/>
          </a:prstGeom>
          <a:noFill/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Visko</a:t>
            </a:r>
            <a:r>
              <a:rPr lang="en-US" sz="1400" dirty="0" smtClean="0">
                <a:solidFill>
                  <a:schemeClr val="tx1"/>
                </a:solidFill>
              </a:rPr>
              <a:t>-app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3" idx="1"/>
            <a:endCxn id="42" idx="3"/>
          </p:cNvCxnSpPr>
          <p:nvPr/>
        </p:nvCxnSpPr>
        <p:spPr>
          <a:xfrm flipH="1">
            <a:off x="6934200" y="40767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34200" y="377699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execs</a:t>
            </a:r>
            <a:endParaRPr lang="en-US" sz="1100" b="1" dirty="0"/>
          </a:p>
        </p:txBody>
      </p:sp>
      <p:cxnSp>
        <p:nvCxnSpPr>
          <p:cNvPr id="48" name="Straight Arrow Connector 47"/>
          <p:cNvCxnSpPr>
            <a:stCxn id="17" idx="3"/>
            <a:endCxn id="35" idx="1"/>
          </p:cNvCxnSpPr>
          <p:nvPr/>
        </p:nvCxnSpPr>
        <p:spPr>
          <a:xfrm>
            <a:off x="3364006" y="4800600"/>
            <a:ext cx="270622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3800" y="48437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publishes</a:t>
            </a:r>
            <a:endParaRPr lang="en-US" sz="1100" b="1" dirty="0"/>
          </a:p>
        </p:txBody>
      </p:sp>
      <p:cxnSp>
        <p:nvCxnSpPr>
          <p:cNvPr id="61" name="Elbow Connector 60"/>
          <p:cNvCxnSpPr>
            <a:stCxn id="17" idx="3"/>
            <a:endCxn id="42" idx="1"/>
          </p:cNvCxnSpPr>
          <p:nvPr/>
        </p:nvCxnSpPr>
        <p:spPr>
          <a:xfrm flipV="1">
            <a:off x="3364006" y="4076700"/>
            <a:ext cx="2770094" cy="723900"/>
          </a:xfrm>
          <a:prstGeom prst="bentConnector3">
            <a:avLst>
              <a:gd name="adj1" fmla="val 684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3" idx="2"/>
            <a:endCxn id="35" idx="3"/>
          </p:cNvCxnSpPr>
          <p:nvPr/>
        </p:nvCxnSpPr>
        <p:spPr>
          <a:xfrm rot="5400000">
            <a:off x="7188013" y="4101913"/>
            <a:ext cx="533400" cy="86397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39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searches</a:t>
            </a:r>
            <a:endParaRPr lang="en-US" sz="1100" b="1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953000" y="1447800"/>
            <a:ext cx="1" cy="4800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40007" y="5907741"/>
            <a:ext cx="12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Side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019800" y="5932856"/>
            <a:ext cx="12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Side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338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 of Multiple Toolkits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5</a:t>
            </a:fld>
            <a:endParaRPr lang="en-US"/>
          </a:p>
        </p:txBody>
      </p:sp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56299"/>
            <a:ext cx="1752600" cy="130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1" descr="http://trust.utep.edu/visko/visualization-examples/gravity-3d-pointplot-vt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43400"/>
            <a:ext cx="2057400" cy="16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9" descr="http://trust.utep.edu/visko/visualization-examples/gravity-3d-isosurfacesrendering-vt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80" y="3048000"/>
            <a:ext cx="241852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8149"/>
            <a:ext cx="27813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657600"/>
            <a:ext cx="29051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Shape 23"/>
          <p:cNvSpPr/>
          <p:nvPr/>
        </p:nvSpPr>
        <p:spPr>
          <a:xfrm rot="1449795">
            <a:off x="5265228" y="1785497"/>
            <a:ext cx="1226921" cy="1043526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Shape 30"/>
          <p:cNvSpPr/>
          <p:nvPr/>
        </p:nvSpPr>
        <p:spPr>
          <a:xfrm rot="3750408">
            <a:off x="5207544" y="2353208"/>
            <a:ext cx="2436734" cy="170914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Shape 39"/>
          <p:cNvSpPr/>
          <p:nvPr/>
        </p:nvSpPr>
        <p:spPr>
          <a:xfrm rot="16981541">
            <a:off x="1904080" y="1956606"/>
            <a:ext cx="1226921" cy="1599300"/>
          </a:xfrm>
          <a:prstGeom prst="swooshArrow">
            <a:avLst>
              <a:gd name="adj1" fmla="val 25000"/>
              <a:gd name="adj2" fmla="val 25000"/>
            </a:avLst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Shape 41"/>
          <p:cNvSpPr/>
          <p:nvPr/>
        </p:nvSpPr>
        <p:spPr>
          <a:xfrm rot="14980324">
            <a:off x="3224180" y="3051602"/>
            <a:ext cx="1226921" cy="1599300"/>
          </a:xfrm>
          <a:prstGeom prst="swooshArrow">
            <a:avLst>
              <a:gd name="adj1" fmla="val 25000"/>
              <a:gd name="adj2" fmla="val 25000"/>
            </a:avLst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xtBox 22"/>
          <p:cNvSpPr txBox="1"/>
          <p:nvPr/>
        </p:nvSpPr>
        <p:spPr>
          <a:xfrm>
            <a:off x="4648200" y="2533968"/>
            <a:ext cx="2590800" cy="646331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Near neighbor vs. surface gridding techniques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59319" y="2799299"/>
            <a:ext cx="1503081" cy="923330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3D views: isosurfaces vs. point plot</a:t>
            </a:r>
            <a:endParaRPr lang="en-US" dirty="0"/>
          </a:p>
        </p:txBody>
      </p:sp>
      <p:pic>
        <p:nvPicPr>
          <p:cNvPr id="1034" name="Picture 10" descr="------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895600"/>
            <a:ext cx="1514475" cy="5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81575"/>
            <a:ext cx="2105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175" y="1639669"/>
            <a:ext cx="25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 ways to visualize a single dataset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37640" y="5362575"/>
            <a:ext cx="810560" cy="612796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42840" y="1981200"/>
            <a:ext cx="810560" cy="612796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594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Multiple visualizations provide different perspectives of data and thus different </a:t>
            </a:r>
            <a:r>
              <a:rPr lang="en-US" sz="2400" b="1" i="1" dirty="0" smtClean="0"/>
              <a:t>insights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00562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4" grpId="0" animBg="1"/>
      <p:bldP spid="3" grpId="0"/>
      <p:bldP spid="5" grpId="0" animBg="1"/>
      <p:bldP spid="21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of using Multiple Toolkits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6</a:t>
            </a:fld>
            <a:endParaRPr lang="en-US" dirty="0"/>
          </a:p>
        </p:txBody>
      </p:sp>
      <p:pic>
        <p:nvPicPr>
          <p:cNvPr id="34" name="Picture 31" descr="http://trust.utep.edu/visko/visualization-examples/gravity-3d-pointplot-vt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43400"/>
            <a:ext cx="2057400" cy="16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9" descr="http://trust.utep.edu/visko/visualization-examples/gravity-3d-isosurfacesrendering-vt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80" y="3048000"/>
            <a:ext cx="241852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8149"/>
            <a:ext cx="27813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657600"/>
            <a:ext cx="29051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-----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895600"/>
            <a:ext cx="1514475" cy="5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81575"/>
            <a:ext cx="2105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3303925"/>
            <a:ext cx="3604932" cy="32778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dos.DebugOn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dos.SetExecuteMethod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(this, "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loadFieldData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dos.Update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vtkShepardMethod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sm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vtkShepardMethod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sm.DebugOn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sm.SetInputConnection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aa.GetOutputPort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sm.SetSampleDimensions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(40,42,1);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sm.SetMaximumDistance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(0.2);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sm.SetModelBounds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(-109,-107,33,34,0,1);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sm.Update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vtkExtractVOI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ev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vtkExtractVOI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ev.SetInputConnection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sm.GetOutputPort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ev.SetVOI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(0,40,0,42,0,0);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ev.Update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vtkContourFilter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contours = new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vtkContourFilter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contours.SetInputConnection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ev.GetOutputPort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contours.DebugOn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contours.GenerateValues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(10,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ev.GetOutput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GetScalarRange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contours.Update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8600" y="1143000"/>
            <a:ext cx="48768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awk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'BEGIN {FS=" "} {if (NR &gt; 1) print $1,$2,$3}' $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infile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&gt; $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tmpfile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if [ $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calc_region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eq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0 ] ; then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region=$5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minmaxvals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=`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minmax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-C $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tmpfile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`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set -- $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minmaxvals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region="${1}/${2}/${3}/${4}"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Fi</a:t>
            </a:r>
          </a:p>
          <a:p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nearneighbor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R$region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I$gridspacing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S$searchradius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G$gridfile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tmpfile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colorsFile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=$workspace/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colors.cpt</a:t>
            </a:r>
            <a:endParaRPr lang="en-US" sz="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makecpt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C$colorPallet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T$colorrange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&gt; $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colorsFile</a:t>
            </a:r>
            <a:endParaRPr lang="en-US" sz="900" dirty="0" smtClean="0"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 err="1">
                <a:latin typeface="Consolas" pitchFamily="49" charset="0"/>
                <a:cs typeface="Consolas" pitchFamily="49" charset="0"/>
              </a:rPr>
              <a:t>grdimage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infile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J$projection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-P 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B$boundaryAnnotationInterval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C$colorsFile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&gt; $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outfile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730" y="1218149"/>
            <a:ext cx="34853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Disparities: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Supported </a:t>
            </a:r>
            <a:r>
              <a:rPr lang="en-US" b="1" i="1" dirty="0" smtClean="0"/>
              <a:t>Operators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Supported 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 models (2D vs. 3D)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Languages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portability</a:t>
            </a:r>
          </a:p>
        </p:txBody>
      </p:sp>
      <p:sp>
        <p:nvSpPr>
          <p:cNvPr id="26" name="Oval 25"/>
          <p:cNvSpPr/>
          <p:nvPr/>
        </p:nvSpPr>
        <p:spPr>
          <a:xfrm>
            <a:off x="3200400" y="3352800"/>
            <a:ext cx="495300" cy="4953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00400" y="4152900"/>
            <a:ext cx="495300" cy="4953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00400" y="4991100"/>
            <a:ext cx="495300" cy="4953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0400" y="6019800"/>
            <a:ext cx="495300" cy="4953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6" idx="4"/>
            <a:endCxn id="27" idx="0"/>
          </p:cNvCxnSpPr>
          <p:nvPr/>
        </p:nvCxnSpPr>
        <p:spPr>
          <a:xfrm>
            <a:off x="3448050" y="3848100"/>
            <a:ext cx="0" cy="304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4"/>
            <a:endCxn id="28" idx="0"/>
          </p:cNvCxnSpPr>
          <p:nvPr/>
        </p:nvCxnSpPr>
        <p:spPr>
          <a:xfrm>
            <a:off x="3448050" y="4648200"/>
            <a:ext cx="0" cy="342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4"/>
            <a:endCxn id="29" idx="0"/>
          </p:cNvCxnSpPr>
          <p:nvPr/>
        </p:nvCxnSpPr>
        <p:spPr>
          <a:xfrm>
            <a:off x="3448050" y="5486400"/>
            <a:ext cx="0" cy="533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1181100"/>
            <a:ext cx="495300" cy="4953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82000" y="2362200"/>
            <a:ext cx="495300" cy="4953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382000" y="3200400"/>
            <a:ext cx="495300" cy="4953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6" idx="4"/>
            <a:endCxn id="37" idx="0"/>
          </p:cNvCxnSpPr>
          <p:nvPr/>
        </p:nvCxnSpPr>
        <p:spPr>
          <a:xfrm>
            <a:off x="8629650" y="1676400"/>
            <a:ext cx="0" cy="685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4"/>
            <a:endCxn id="38" idx="0"/>
          </p:cNvCxnSpPr>
          <p:nvPr/>
        </p:nvCxnSpPr>
        <p:spPr>
          <a:xfrm>
            <a:off x="8629650" y="2857500"/>
            <a:ext cx="0" cy="342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0" y="5388114"/>
            <a:ext cx="3479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Similarities: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Modular (pipeline based)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Pipelines serve as the visualization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3600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6" grpId="0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 an abstraction from which scientists can use to specify visualizations declaratively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791200"/>
            <a:ext cx="2971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Graphics Libraries (e.g., OpenGL)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6248400"/>
            <a:ext cx="5943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Parallel Libraries (MPI, </a:t>
            </a:r>
            <a:r>
              <a:rPr lang="en-US" sz="1400" dirty="0" err="1" smtClean="0">
                <a:solidFill>
                  <a:schemeClr val="tx1"/>
                </a:solidFill>
              </a:rPr>
              <a:t>OpenMP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5334000"/>
            <a:ext cx="14859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Conversion Operators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5791200"/>
            <a:ext cx="2971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Streaming Libraries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0386" y="5334000"/>
            <a:ext cx="1866014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Transformation Operators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8679" y="5334000"/>
            <a:ext cx="1313121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Mapping Operators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64079" y="5334000"/>
            <a:ext cx="1313121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Viewing Operators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3600" y="4876800"/>
            <a:ext cx="5943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Abstraction Layer (interpret, assemble, execute)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220646" y="3124348"/>
            <a:ext cx="2245702" cy="120059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5424853" y="4100146"/>
            <a:ext cx="504093" cy="990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654585" y="3212816"/>
            <a:ext cx="137160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Declarative Specification</a:t>
            </a:r>
            <a:endParaRPr lang="en-US" sz="1600" b="1" dirty="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Picture 2" descr="http://openvisko.org/visualization-examples/gravity-3d-isosurfacesrendering-vt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26" y="2601791"/>
            <a:ext cx="2217274" cy="174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2400" y="54072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Toolkit layer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58644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Graphics and Data layer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63216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Layer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49500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Proposed Layer</a:t>
            </a:r>
          </a:p>
        </p:txBody>
      </p:sp>
    </p:spTree>
    <p:extLst>
      <p:ext uri="{BB962C8B-B14F-4D97-AF65-F5344CB8AC3E}">
        <p14:creationId xmlns:p14="http://schemas.microsoft.com/office/powerpoint/2010/main" val="172361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30" grpId="0"/>
      <p:bldP spid="31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1B4D-5E62-463C-B534-CFF006307EE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361182"/>
            <a:ext cx="80189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Apply the query-answering </a:t>
            </a:r>
            <a:r>
              <a:rPr lang="en-US" sz="2800" dirty="0"/>
              <a:t>p</a:t>
            </a:r>
            <a:r>
              <a:rPr lang="en-US" sz="2800" dirty="0" smtClean="0"/>
              <a:t>aradigm supported by DBMS to visualization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57200" y="3352800"/>
            <a:ext cx="762000" cy="685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352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visualization pipelines in the form of declarative requests (visualization queries)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" y="4495800"/>
            <a:ext cx="762000" cy="685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572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knowledge bases of visualization operators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5715000"/>
            <a:ext cx="762000" cy="685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57150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methods for translating the abstractions into pipelines (query answering)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2209800"/>
            <a:ext cx="3810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VISUALIZE </a:t>
            </a:r>
            <a:r>
              <a:rPr lang="en-US" sz="1200" dirty="0" smtClean="0">
                <a:latin typeface="Consolas" pitchFamily="49" charset="0"/>
                <a:cs typeface="Consolas" pitchFamily="49" charset="0"/>
                <a:hlinkClick r:id="rId2"/>
              </a:rPr>
              <a:t>http://cs.utep.edu/dataX.xyz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AS isosurfaces IN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firefox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WHERE 	FORMAT	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csv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AND	TYPE	= gravity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AND	interval	= 5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AND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xRotation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= 10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86386"/>
            <a:ext cx="2133600" cy="10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17"/>
          <p:cNvSpPr/>
          <p:nvPr/>
        </p:nvSpPr>
        <p:spPr>
          <a:xfrm>
            <a:off x="6172200" y="5828615"/>
            <a:ext cx="342900" cy="342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23" idx="2"/>
          </p:cNvCxnSpPr>
          <p:nvPr/>
        </p:nvCxnSpPr>
        <p:spPr>
          <a:xfrm>
            <a:off x="6515100" y="6000065"/>
            <a:ext cx="233082" cy="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748182" y="5829300"/>
            <a:ext cx="342900" cy="342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277100" y="5829300"/>
            <a:ext cx="342900" cy="342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5" idx="6"/>
            <a:endCxn id="37" idx="1"/>
          </p:cNvCxnSpPr>
          <p:nvPr/>
        </p:nvCxnSpPr>
        <p:spPr>
          <a:xfrm flipV="1">
            <a:off x="7620000" y="5997723"/>
            <a:ext cx="381000" cy="3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6"/>
            <a:endCxn id="25" idx="2"/>
          </p:cNvCxnSpPr>
          <p:nvPr/>
        </p:nvCxnSpPr>
        <p:spPr>
          <a:xfrm>
            <a:off x="7091082" y="6000750"/>
            <a:ext cx="1860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5672441"/>
            <a:ext cx="875381" cy="652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Straight Arrow Connector 32"/>
          <p:cNvCxnSpPr>
            <a:stCxn id="32" idx="3"/>
            <a:endCxn id="18" idx="2"/>
          </p:cNvCxnSpPr>
          <p:nvPr/>
        </p:nvCxnSpPr>
        <p:spPr>
          <a:xfrm>
            <a:off x="5828381" y="5998521"/>
            <a:ext cx="343819" cy="1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9" descr="http://trust.utep.edu/visko/visualization-examples/gravity-3d-isosurfacesrendering-vt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638800"/>
            <a:ext cx="990600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Down Arrow 41"/>
          <p:cNvSpPr/>
          <p:nvPr/>
        </p:nvSpPr>
        <p:spPr>
          <a:xfrm>
            <a:off x="6477000" y="5334000"/>
            <a:ext cx="707091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6477000" y="3733800"/>
            <a:ext cx="707091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5" grpId="0" animBg="1"/>
      <p:bldP spid="18" grpId="0" animBg="1"/>
      <p:bldP spid="23" grpId="0" animBg="1"/>
      <p:bldP spid="25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287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Usage Pattern</a:t>
            </a:r>
            <a:endParaRPr lang="en-US" dirty="0"/>
          </a:p>
        </p:txBody>
      </p:sp>
      <p:pic>
        <p:nvPicPr>
          <p:cNvPr id="4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9" y="1600200"/>
            <a:ext cx="897941" cy="916686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05" y="1924050"/>
            <a:ext cx="704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2061" idx="2"/>
          </p:cNvCxnSpPr>
          <p:nvPr/>
        </p:nvCxnSpPr>
        <p:spPr>
          <a:xfrm>
            <a:off x="5300230" y="2286000"/>
            <a:ext cx="1184806" cy="75971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067175" y="1694765"/>
            <a:ext cx="4848225" cy="3639235"/>
            <a:chOff x="4067175" y="1694765"/>
            <a:chExt cx="4848225" cy="3639235"/>
          </a:xfrm>
        </p:grpSpPr>
        <p:pic>
          <p:nvPicPr>
            <p:cNvPr id="2054" name="Picture 6" descr="------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985962"/>
              <a:ext cx="952500" cy="37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775" y="4752975"/>
              <a:ext cx="21050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75" y="4953000"/>
              <a:ext cx="15716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6" name="Picture 18" descr="http://www.ghostscript.com/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724400"/>
              <a:ext cx="5334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ageMagick 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255" y="1694765"/>
              <a:ext cx="775145" cy="743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>
              <a:stCxn id="2054" idx="2"/>
              <a:endCxn id="2051" idx="0"/>
            </p:cNvCxnSpPr>
            <p:nvPr/>
          </p:nvCxnSpPr>
          <p:spPr>
            <a:xfrm flipH="1">
              <a:off x="6948488" y="2362200"/>
              <a:ext cx="47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068" idx="2"/>
            </p:cNvCxnSpPr>
            <p:nvPr/>
          </p:nvCxnSpPr>
          <p:spPr>
            <a:xfrm flipH="1">
              <a:off x="7353300" y="2438400"/>
              <a:ext cx="1174528" cy="685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2066" idx="0"/>
            </p:cNvCxnSpPr>
            <p:nvPr/>
          </p:nvCxnSpPr>
          <p:spPr>
            <a:xfrm>
              <a:off x="7239000" y="3810000"/>
              <a:ext cx="1181100" cy="914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051" idx="2"/>
              <a:endCxn id="2058" idx="0"/>
            </p:cNvCxnSpPr>
            <p:nvPr/>
          </p:nvCxnSpPr>
          <p:spPr>
            <a:xfrm flipH="1">
              <a:off x="6872288" y="4086225"/>
              <a:ext cx="76200" cy="666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2064" idx="0"/>
            </p:cNvCxnSpPr>
            <p:nvPr/>
          </p:nvCxnSpPr>
          <p:spPr>
            <a:xfrm flipH="1">
              <a:off x="4852988" y="3911460"/>
              <a:ext cx="1558983" cy="10415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71" name="Picture 23" descr="http://trust.utep.edu/visko/visualization-examples/gravity-2d-contourmap-gm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5" y="4079642"/>
            <a:ext cx="1298425" cy="69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http://trust.utep.edu/visko/visualization-examples/gravity-3d-barchart-ungridded-gm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96" y="4107753"/>
            <a:ext cx="1272904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http://trust.utep.edu/visko/visualization-examples/gravity-2d-contourmap-nc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" y="3166030"/>
            <a:ext cx="1259689" cy="74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http://trust.utep.edu/visko/visualization-examples/gravity-3d-isosurfacesrendering-vt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7" y="5029200"/>
            <a:ext cx="962025" cy="75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 descr="http://trust.utep.edu/visko/visualization-examples/gravity-3d-pointplot-vt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59" y="5029200"/>
            <a:ext cx="96064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http://trust.utep.edu/visko/visualization-examples/gravity-2d-pointmap-gm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4060592"/>
            <a:ext cx="1109663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w.cs.utep.edu/visko-web/visualization-examples/ecology-2d-timeseries-ncl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172" y="3048000"/>
            <a:ext cx="1224228" cy="10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4AE-2D3C-415A-A91F-1925ECD358B2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4" descr="http://iw.cs.utep.edu/visko-web/visualization-examples/gravity-3d-surfaceplot-vt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52" y="4953000"/>
            <a:ext cx="984648" cy="81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06164" y="5943600"/>
            <a:ext cx="85568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System may generate other visualizations of the same dataset</a:t>
            </a:r>
            <a:r>
              <a:rPr lang="en-US" dirty="0"/>
              <a:t> </a:t>
            </a:r>
            <a:r>
              <a:rPr lang="en-US" dirty="0" smtClean="0"/>
              <a:t>from a variety toolkits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57655">
            <a:off x="1391290" y="2706574"/>
            <a:ext cx="5069761" cy="23813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http://trust.utep.edu/visko/visualization-examples/gravity-3d-surfaceplot-imagej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1060848" cy="8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icholas\AppData\Local\Microsoft\Windows\Temporary Internet Files\Content.IE5\7XQMZZL9\MC900434845[1]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89560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48000"/>
            <a:ext cx="1573379" cy="80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2600" y="1973759"/>
            <a:ext cx="3048000" cy="7694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Visualize http://utep.edu/gravity.txt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AS * IN web-browser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WERE FORMAT =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csv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TYPE   = gravity</a:t>
            </a:r>
          </a:p>
        </p:txBody>
      </p:sp>
    </p:spTree>
    <p:extLst>
      <p:ext uri="{BB962C8B-B14F-4D97-AF65-F5344CB8AC3E}">
        <p14:creationId xmlns:p14="http://schemas.microsoft.com/office/powerpoint/2010/main" val="244297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6349</TotalTime>
  <Words>2988</Words>
  <Application>Microsoft Macintosh PowerPoint</Application>
  <PresentationFormat>On-screen Show (4:3)</PresentationFormat>
  <Paragraphs>782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Bitmap Image</vt:lpstr>
      <vt:lpstr>A Declarative Domain-Free Approach for Querying and Generating Visualizations</vt:lpstr>
      <vt:lpstr>Outline</vt:lpstr>
      <vt:lpstr>At AGU 2012…</vt:lpstr>
      <vt:lpstr>Multiple Toolkits</vt:lpstr>
      <vt:lpstr>The Benefit of Multiple Toolkits</vt:lpstr>
      <vt:lpstr>Challenges of using Multiple Toolkits </vt:lpstr>
      <vt:lpstr>Goal</vt:lpstr>
      <vt:lpstr>Approach</vt:lpstr>
      <vt:lpstr>Proposed Usage Pattern</vt:lpstr>
      <vt:lpstr>Visualization Query Language</vt:lpstr>
      <vt:lpstr>Queries versus Pipelines</vt:lpstr>
      <vt:lpstr>Using MVE-based Toolkits</vt:lpstr>
      <vt:lpstr>Data Flow/State Pipeline Structure</vt:lpstr>
      <vt:lpstr>Other Toolkit Models</vt:lpstr>
      <vt:lpstr>Our Model</vt:lpstr>
      <vt:lpstr>Model Limitations</vt:lpstr>
      <vt:lpstr>A VTK Pipeline in terms of our Model</vt:lpstr>
      <vt:lpstr>Populating the Knowledge Base</vt:lpstr>
      <vt:lpstr>Answering Visualization Queries</vt:lpstr>
      <vt:lpstr>Multiple Pipeline Results</vt:lpstr>
      <vt:lpstr>Pipeline Structure (Automata)</vt:lpstr>
      <vt:lpstr>Sharing Visualizations</vt:lpstr>
      <vt:lpstr>Evaluation</vt:lpstr>
      <vt:lpstr>User Study</vt:lpstr>
      <vt:lpstr>Independent Variable Isolation</vt:lpstr>
      <vt:lpstr>Results: Tasks</vt:lpstr>
      <vt:lpstr>Results: Questionnaire</vt:lpstr>
      <vt:lpstr>Future Work</vt:lpstr>
      <vt:lpstr>References</vt:lpstr>
      <vt:lpstr>Backup Slides</vt:lpstr>
      <vt:lpstr>Resources Snippet</vt:lpstr>
      <vt:lpstr>Pipeline Readability</vt:lpstr>
      <vt:lpstr>Pipeline Writability</vt:lpstr>
      <vt:lpstr>Query Readability</vt:lpstr>
      <vt:lpstr>Query Writability</vt:lpstr>
      <vt:lpstr>VisKo Query Submission</vt:lpstr>
      <vt:lpstr>VisKo Pipeline Results</vt:lpstr>
      <vt:lpstr>Parameter Editing</vt:lpstr>
      <vt:lpstr>Visualization Result</vt:lpstr>
      <vt:lpstr>Query Examples</vt:lpstr>
      <vt:lpstr>Contributing Knowledge through Modules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 for Scientific Data Management</dc:title>
  <dc:creator>leonardo</dc:creator>
  <cp:lastModifiedBy>Nicholas Del Rio</cp:lastModifiedBy>
  <cp:revision>1171</cp:revision>
  <dcterms:created xsi:type="dcterms:W3CDTF">2012-02-07T23:48:22Z</dcterms:created>
  <dcterms:modified xsi:type="dcterms:W3CDTF">2014-04-03T23:48:02Z</dcterms:modified>
</cp:coreProperties>
</file>