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74" r:id="rId17"/>
    <p:sldId id="264" r:id="rId18"/>
    <p:sldId id="265" r:id="rId19"/>
    <p:sldId id="266" r:id="rId20"/>
    <p:sldId id="267" r:id="rId21"/>
    <p:sldId id="268" r:id="rId22"/>
    <p:sldId id="269" r:id="rId23"/>
  </p:sldIdLst>
  <p:sldSz cx="12192000" cy="6858000"/>
  <p:notesSz cx="6858000" cy="9144000"/>
  <p:embeddedFontLst>
    <p:embeddedFont>
      <p:font typeface="Century Gothic" panose="020B0502020202020204" pitchFamily="34" charset="0"/>
      <p:regular r:id="rId25"/>
      <p:bold r:id="rId26"/>
      <p:italic r:id="rId27"/>
      <p:boldItalic r:id="rId28"/>
    </p:embeddedFont>
  </p:embeddedFontLst>
  <p:custDataLst>
    <p:tags r:id="rId2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0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customschemas.google.com/relationships/presentationmetadata" Target="meta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25FA87AF-0C0F-DC59-4ED1-F0033781A2AD}"/>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30845348-1A5C-EE45-4DDF-ED9E47A86E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A4E7A2B2-47AA-F4BE-3643-48B88075884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6746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889D8D2A-E935-BF7A-932F-F147E2590B98}"/>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07FA906C-0D0C-C7EC-2CC2-3E755007BF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6EE0E141-6B05-0312-629F-4FCE9C413FA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010103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442FE57E-02BC-DE00-06FC-9F526624C98F}"/>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5488AB42-B268-F593-9B9E-3C33BBBDC6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27129289-FC2C-7879-0AAC-B6A9C6919F4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0700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0554F1F1-7649-8D39-B0DB-DBF0D75A2484}"/>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9CE7FCAB-504B-BA06-E5BC-407D11190F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AF8D5FA4-5264-33D9-ED2E-5A747436D57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21795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1D3D0EC2-FFB2-17BA-B317-150B7DE030C4}"/>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D42CF8CD-5C21-BF79-B037-0E2F94FC4F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F4873AD1-A440-70AC-940A-BF4AE710344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466413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3.png"/><Relationship Id="rId4" Type="http://schemas.openxmlformats.org/officeDocument/2006/relationships/hyperlink" Target="https://www.hhs.gov/hipaa/for-professionals/security/laws-regulations/index.html"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3.png"/><Relationship Id="rId5" Type="http://schemas.openxmlformats.org/officeDocument/2006/relationships/hyperlink" Target="https://www.hhs.gov/hipaa/for-professionals/security/laws-regulations/index.html" TargetMode="External"/><Relationship Id="rId4" Type="http://schemas.openxmlformats.org/officeDocument/2006/relationships/hyperlink" Target="https://www.paloaltonetworks.com/cyberpedia/data-security-policy"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Nicholas Feero</a:t>
            </a:r>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35B967C9-8845-252F-A257-8EABAFAE8691}"/>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3346D80A-10E6-54BA-5BD8-381CC59C3C5B}"/>
              </a:ext>
            </a:extLst>
          </p:cNvPr>
          <p:cNvSpPr txBox="1">
            <a:spLocks noGrp="1"/>
          </p:cNvSpPr>
          <p:nvPr>
            <p:ph type="title"/>
          </p:nvPr>
        </p:nvSpPr>
        <p:spPr>
          <a:xfrm>
            <a:off x="2646947" y="764373"/>
            <a:ext cx="8859253"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dirty="0" err="1"/>
              <a:t>AccessingClearedVectorThrows</a:t>
            </a:r>
            <a:endParaRPr lang="en-US" dirty="0"/>
          </a:p>
        </p:txBody>
      </p:sp>
      <p:pic>
        <p:nvPicPr>
          <p:cNvPr id="197" name="Google Shape;197;g9504e29505_0_0" descr="Green Pace logo">
            <a:extLst>
              <a:ext uri="{FF2B5EF4-FFF2-40B4-BE49-F238E27FC236}">
                <a16:creationId xmlns:a16="http://schemas.microsoft.com/office/drawing/2014/main" id="{BCE5EF64-6121-CC92-A4F0-1A2C79268472}"/>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46DF67CD-8F66-84D8-59DF-44B06431BCF6}"/>
              </a:ext>
            </a:extLst>
          </p:cNvPr>
          <p:cNvPicPr>
            <a:picLocks noChangeAspect="1"/>
          </p:cNvPicPr>
          <p:nvPr/>
        </p:nvPicPr>
        <p:blipFill>
          <a:blip r:embed="rId5"/>
          <a:stretch>
            <a:fillRect/>
          </a:stretch>
        </p:blipFill>
        <p:spPr>
          <a:xfrm>
            <a:off x="221325" y="2829432"/>
            <a:ext cx="10543354" cy="3760319"/>
          </a:xfrm>
          <a:prstGeom prst="rect">
            <a:avLst/>
          </a:prstGeom>
        </p:spPr>
      </p:pic>
      <p:pic>
        <p:nvPicPr>
          <p:cNvPr id="6" name="Picture 5">
            <a:extLst>
              <a:ext uri="{FF2B5EF4-FFF2-40B4-BE49-F238E27FC236}">
                <a16:creationId xmlns:a16="http://schemas.microsoft.com/office/drawing/2014/main" id="{28CC0FE0-A4C8-AB15-9754-D638AC0B6B9D}"/>
              </a:ext>
            </a:extLst>
          </p:cNvPr>
          <p:cNvPicPr>
            <a:picLocks noChangeAspect="1"/>
          </p:cNvPicPr>
          <p:nvPr/>
        </p:nvPicPr>
        <p:blipFill>
          <a:blip r:embed="rId6"/>
          <a:stretch>
            <a:fillRect/>
          </a:stretch>
        </p:blipFill>
        <p:spPr>
          <a:xfrm>
            <a:off x="5344198" y="2257639"/>
            <a:ext cx="5420481" cy="371527"/>
          </a:xfrm>
          <a:prstGeom prst="rect">
            <a:avLst/>
          </a:prstGeom>
        </p:spPr>
      </p:pic>
    </p:spTree>
    <p:custDataLst>
      <p:tags r:id="rId1"/>
    </p:custDataLst>
    <p:extLst>
      <p:ext uri="{BB962C8B-B14F-4D97-AF65-F5344CB8AC3E}">
        <p14:creationId xmlns:p14="http://schemas.microsoft.com/office/powerpoint/2010/main" val="1321958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89D03B9E-ED5E-93C6-7890-82B2F2D2A1F7}"/>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BC05A617-A84B-3B0F-A0DF-C1E8FD5D78D8}"/>
              </a:ext>
            </a:extLst>
          </p:cNvPr>
          <p:cNvSpPr txBox="1">
            <a:spLocks noGrp="1"/>
          </p:cNvSpPr>
          <p:nvPr>
            <p:ph type="title"/>
          </p:nvPr>
        </p:nvSpPr>
        <p:spPr>
          <a:xfrm>
            <a:off x="2646947" y="764373"/>
            <a:ext cx="8859253"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dirty="0" err="1"/>
              <a:t>ClearErasesCollection</a:t>
            </a:r>
            <a:endParaRPr lang="en-US" dirty="0"/>
          </a:p>
        </p:txBody>
      </p:sp>
      <p:pic>
        <p:nvPicPr>
          <p:cNvPr id="197" name="Google Shape;197;g9504e29505_0_0" descr="Green Pace logo">
            <a:extLst>
              <a:ext uri="{FF2B5EF4-FFF2-40B4-BE49-F238E27FC236}">
                <a16:creationId xmlns:a16="http://schemas.microsoft.com/office/drawing/2014/main" id="{F2B0D42D-E7D8-1639-A300-C0EA5EDCC488}"/>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2B174D3E-F132-26D6-C97D-48D3E3B14505}"/>
              </a:ext>
            </a:extLst>
          </p:cNvPr>
          <p:cNvPicPr>
            <a:picLocks noChangeAspect="1"/>
          </p:cNvPicPr>
          <p:nvPr/>
        </p:nvPicPr>
        <p:blipFill>
          <a:blip r:embed="rId5"/>
          <a:stretch>
            <a:fillRect/>
          </a:stretch>
        </p:blipFill>
        <p:spPr>
          <a:xfrm>
            <a:off x="379683" y="3160296"/>
            <a:ext cx="9697768" cy="3208420"/>
          </a:xfrm>
          <a:prstGeom prst="rect">
            <a:avLst/>
          </a:prstGeom>
        </p:spPr>
      </p:pic>
      <p:pic>
        <p:nvPicPr>
          <p:cNvPr id="7" name="Picture 6">
            <a:extLst>
              <a:ext uri="{FF2B5EF4-FFF2-40B4-BE49-F238E27FC236}">
                <a16:creationId xmlns:a16="http://schemas.microsoft.com/office/drawing/2014/main" id="{80D575BD-8A28-8FFB-1950-DEAAF02B1F22}"/>
              </a:ext>
            </a:extLst>
          </p:cNvPr>
          <p:cNvPicPr>
            <a:picLocks noChangeAspect="1"/>
          </p:cNvPicPr>
          <p:nvPr/>
        </p:nvPicPr>
        <p:blipFill>
          <a:blip r:embed="rId6"/>
          <a:stretch>
            <a:fillRect/>
          </a:stretch>
        </p:blipFill>
        <p:spPr>
          <a:xfrm>
            <a:off x="5257128" y="2553425"/>
            <a:ext cx="4820323" cy="371527"/>
          </a:xfrm>
          <a:prstGeom prst="rect">
            <a:avLst/>
          </a:prstGeom>
        </p:spPr>
      </p:pic>
    </p:spTree>
    <p:custDataLst>
      <p:tags r:id="rId1"/>
    </p:custDataLst>
    <p:extLst>
      <p:ext uri="{BB962C8B-B14F-4D97-AF65-F5344CB8AC3E}">
        <p14:creationId xmlns:p14="http://schemas.microsoft.com/office/powerpoint/2010/main" val="2248399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BB5FEA71-024D-4FCB-A204-D4F5FAD91A37}"/>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B19E6CF1-0CBE-C8FC-BC23-1EF4A6EEDB9E}"/>
              </a:ext>
            </a:extLst>
          </p:cNvPr>
          <p:cNvSpPr txBox="1">
            <a:spLocks noGrp="1"/>
          </p:cNvSpPr>
          <p:nvPr>
            <p:ph type="title"/>
          </p:nvPr>
        </p:nvSpPr>
        <p:spPr>
          <a:xfrm>
            <a:off x="-112295" y="764373"/>
            <a:ext cx="11618495"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dirty="0" err="1"/>
              <a:t>ThrowsExceptionWhenAccessingOutOfRange</a:t>
            </a:r>
            <a:endParaRPr lang="en-US" dirty="0"/>
          </a:p>
        </p:txBody>
      </p:sp>
      <p:pic>
        <p:nvPicPr>
          <p:cNvPr id="197" name="Google Shape;197;g9504e29505_0_0" descr="Green Pace logo">
            <a:extLst>
              <a:ext uri="{FF2B5EF4-FFF2-40B4-BE49-F238E27FC236}">
                <a16:creationId xmlns:a16="http://schemas.microsoft.com/office/drawing/2014/main" id="{90504640-21BF-3B0F-599E-E7BEBD2C2056}"/>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52D815DE-8F3A-5489-1452-A26EE5DA53D1}"/>
              </a:ext>
            </a:extLst>
          </p:cNvPr>
          <p:cNvPicPr>
            <a:picLocks noChangeAspect="1"/>
          </p:cNvPicPr>
          <p:nvPr/>
        </p:nvPicPr>
        <p:blipFill>
          <a:blip r:embed="rId5"/>
          <a:stretch>
            <a:fillRect/>
          </a:stretch>
        </p:blipFill>
        <p:spPr>
          <a:xfrm>
            <a:off x="4660079" y="2782778"/>
            <a:ext cx="6268325" cy="362001"/>
          </a:xfrm>
          <a:prstGeom prst="rect">
            <a:avLst/>
          </a:prstGeom>
        </p:spPr>
      </p:pic>
      <p:pic>
        <p:nvPicPr>
          <p:cNvPr id="6" name="Picture 5">
            <a:extLst>
              <a:ext uri="{FF2B5EF4-FFF2-40B4-BE49-F238E27FC236}">
                <a16:creationId xmlns:a16="http://schemas.microsoft.com/office/drawing/2014/main" id="{15F6D4E7-AFB1-F5ED-99E1-5330AE19392E}"/>
              </a:ext>
            </a:extLst>
          </p:cNvPr>
          <p:cNvPicPr>
            <a:picLocks noChangeAspect="1"/>
          </p:cNvPicPr>
          <p:nvPr/>
        </p:nvPicPr>
        <p:blipFill>
          <a:blip r:embed="rId6"/>
          <a:stretch>
            <a:fillRect/>
          </a:stretch>
        </p:blipFill>
        <p:spPr>
          <a:xfrm>
            <a:off x="339157" y="3429000"/>
            <a:ext cx="10589247" cy="3160751"/>
          </a:xfrm>
          <a:prstGeom prst="rect">
            <a:avLst/>
          </a:prstGeom>
        </p:spPr>
      </p:pic>
    </p:spTree>
    <p:custDataLst>
      <p:tags r:id="rId1"/>
    </p:custDataLst>
    <p:extLst>
      <p:ext uri="{BB962C8B-B14F-4D97-AF65-F5344CB8AC3E}">
        <p14:creationId xmlns:p14="http://schemas.microsoft.com/office/powerpoint/2010/main" val="141942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E85DEEA6-ECCC-ADB5-12FA-64A35E7259D6}"/>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A6F45004-B75F-76B6-E807-504E0160B13F}"/>
              </a:ext>
            </a:extLst>
          </p:cNvPr>
          <p:cNvSpPr txBox="1">
            <a:spLocks noGrp="1"/>
          </p:cNvSpPr>
          <p:nvPr>
            <p:ph type="title"/>
          </p:nvPr>
        </p:nvSpPr>
        <p:spPr>
          <a:xfrm>
            <a:off x="-112295" y="764373"/>
            <a:ext cx="11618495"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dirty="0" err="1"/>
              <a:t>ResizeIncreasesCollection</a:t>
            </a:r>
            <a:endParaRPr lang="en-US" dirty="0"/>
          </a:p>
        </p:txBody>
      </p:sp>
      <p:pic>
        <p:nvPicPr>
          <p:cNvPr id="197" name="Google Shape;197;g9504e29505_0_0" descr="Green Pace logo">
            <a:extLst>
              <a:ext uri="{FF2B5EF4-FFF2-40B4-BE49-F238E27FC236}">
                <a16:creationId xmlns:a16="http://schemas.microsoft.com/office/drawing/2014/main" id="{2911478D-64F4-CDAD-971F-34EF6148EF8D}"/>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50DA9A45-049E-CA46-E439-6CA64E6E6BEB}"/>
              </a:ext>
            </a:extLst>
          </p:cNvPr>
          <p:cNvPicPr>
            <a:picLocks noChangeAspect="1"/>
          </p:cNvPicPr>
          <p:nvPr/>
        </p:nvPicPr>
        <p:blipFill>
          <a:blip r:embed="rId5"/>
          <a:stretch>
            <a:fillRect/>
          </a:stretch>
        </p:blipFill>
        <p:spPr>
          <a:xfrm>
            <a:off x="384123" y="4030282"/>
            <a:ext cx="10625658" cy="2482972"/>
          </a:xfrm>
          <a:prstGeom prst="rect">
            <a:avLst/>
          </a:prstGeom>
        </p:spPr>
      </p:pic>
      <p:pic>
        <p:nvPicPr>
          <p:cNvPr id="7" name="Picture 6">
            <a:extLst>
              <a:ext uri="{FF2B5EF4-FFF2-40B4-BE49-F238E27FC236}">
                <a16:creationId xmlns:a16="http://schemas.microsoft.com/office/drawing/2014/main" id="{B752DD97-3BF0-F775-B95B-2C06364FE954}"/>
              </a:ext>
            </a:extLst>
          </p:cNvPr>
          <p:cNvPicPr>
            <a:picLocks noChangeAspect="1"/>
          </p:cNvPicPr>
          <p:nvPr/>
        </p:nvPicPr>
        <p:blipFill>
          <a:blip r:embed="rId6"/>
          <a:stretch>
            <a:fillRect/>
          </a:stretch>
        </p:blipFill>
        <p:spPr>
          <a:xfrm>
            <a:off x="5865563" y="3396475"/>
            <a:ext cx="5144218" cy="352474"/>
          </a:xfrm>
          <a:prstGeom prst="rect">
            <a:avLst/>
          </a:prstGeom>
        </p:spPr>
      </p:pic>
    </p:spTree>
    <p:custDataLst>
      <p:tags r:id="rId1"/>
    </p:custDataLst>
    <p:extLst>
      <p:ext uri="{BB962C8B-B14F-4D97-AF65-F5344CB8AC3E}">
        <p14:creationId xmlns:p14="http://schemas.microsoft.com/office/powerpoint/2010/main" val="176465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2200" dirty="0"/>
              <a:t>Threat Modeling </a:t>
            </a:r>
          </a:p>
          <a:p>
            <a:pPr marL="685800" lvl="1" indent="-228600" algn="l" rtl="0">
              <a:lnSpc>
                <a:spcPct val="90000"/>
              </a:lnSpc>
              <a:spcBef>
                <a:spcPts val="0"/>
              </a:spcBef>
              <a:spcAft>
                <a:spcPts val="0"/>
              </a:spcAft>
              <a:buClr>
                <a:schemeClr val="lt1"/>
              </a:buClr>
              <a:buSzPts val="2000"/>
              <a:buChar char="•"/>
            </a:pPr>
            <a:endParaRPr lang="en-US" sz="2200" dirty="0"/>
          </a:p>
          <a:p>
            <a:pPr marL="685800" lvl="1" indent="-228600" algn="l" rtl="0">
              <a:lnSpc>
                <a:spcPct val="90000"/>
              </a:lnSpc>
              <a:spcBef>
                <a:spcPts val="0"/>
              </a:spcBef>
              <a:spcAft>
                <a:spcPts val="0"/>
              </a:spcAft>
              <a:buClr>
                <a:schemeClr val="lt1"/>
              </a:buClr>
              <a:buSzPts val="2000"/>
              <a:buChar char="•"/>
            </a:pPr>
            <a:r>
              <a:rPr lang="en-US" dirty="0"/>
              <a:t>Open Worldwide Application Security Project (OWASP)</a:t>
            </a:r>
          </a:p>
          <a:p>
            <a:pPr marL="457200" lvl="1" indent="0" algn="l" rtl="0">
              <a:lnSpc>
                <a:spcPct val="90000"/>
              </a:lnSpc>
              <a:spcBef>
                <a:spcPts val="0"/>
              </a:spcBef>
              <a:spcAft>
                <a:spcPts val="0"/>
              </a:spcAft>
              <a:buClr>
                <a:schemeClr val="lt1"/>
              </a:buClr>
              <a:buSzPts val="2000"/>
              <a:buNone/>
            </a:pPr>
            <a:endParaRPr lang="en-US" sz="2000" dirty="0"/>
          </a:p>
          <a:p>
            <a:pPr marL="685800" lvl="1" indent="-228600" algn="l" rtl="0">
              <a:lnSpc>
                <a:spcPct val="90000"/>
              </a:lnSpc>
              <a:spcBef>
                <a:spcPts val="0"/>
              </a:spcBef>
              <a:spcAft>
                <a:spcPts val="0"/>
              </a:spcAft>
              <a:buClr>
                <a:schemeClr val="lt1"/>
              </a:buClr>
              <a:buSzPts val="2000"/>
              <a:buChar char="•"/>
            </a:pPr>
            <a:r>
              <a:rPr lang="en-US" sz="2200" dirty="0"/>
              <a:t>Static Application Security Testing (SAST)</a:t>
            </a:r>
          </a:p>
          <a:p>
            <a:pPr marL="457200" lvl="1" indent="0" algn="l" rtl="0">
              <a:lnSpc>
                <a:spcPct val="90000"/>
              </a:lnSpc>
              <a:spcBef>
                <a:spcPts val="0"/>
              </a:spcBef>
              <a:spcAft>
                <a:spcPts val="0"/>
              </a:spcAft>
              <a:buClr>
                <a:schemeClr val="lt1"/>
              </a:buClr>
              <a:buSzPts val="2000"/>
              <a:buNone/>
            </a:pPr>
            <a:endParaRPr lang="en-US" sz="2200" dirty="0"/>
          </a:p>
          <a:p>
            <a:pPr marL="685800" lvl="1" indent="-228600" algn="l" rtl="0">
              <a:lnSpc>
                <a:spcPct val="90000"/>
              </a:lnSpc>
              <a:spcBef>
                <a:spcPts val="0"/>
              </a:spcBef>
              <a:spcAft>
                <a:spcPts val="0"/>
              </a:spcAft>
              <a:buClr>
                <a:schemeClr val="lt1"/>
              </a:buClr>
              <a:buSzPts val="2000"/>
              <a:buChar char="•"/>
            </a:pPr>
            <a:r>
              <a:rPr lang="en-US" sz="2200" dirty="0"/>
              <a:t>Dynamic Application Security Testing (DAST)</a:t>
            </a:r>
          </a:p>
          <a:p>
            <a:pPr marL="457200" lvl="1" indent="0" algn="l" rtl="0">
              <a:lnSpc>
                <a:spcPct val="90000"/>
              </a:lnSpc>
              <a:spcBef>
                <a:spcPts val="0"/>
              </a:spcBef>
              <a:spcAft>
                <a:spcPts val="0"/>
              </a:spcAft>
              <a:buClr>
                <a:schemeClr val="lt1"/>
              </a:buClr>
              <a:buSzPts val="2000"/>
              <a:buNone/>
            </a:pPr>
            <a:endParaRPr lang="en-US" sz="2200" dirty="0"/>
          </a:p>
          <a:p>
            <a:pPr marL="685800" lvl="1" indent="-228600" algn="l" rtl="0">
              <a:lnSpc>
                <a:spcPct val="90000"/>
              </a:lnSpc>
              <a:spcBef>
                <a:spcPts val="0"/>
              </a:spcBef>
              <a:spcAft>
                <a:spcPts val="0"/>
              </a:spcAft>
              <a:buClr>
                <a:schemeClr val="lt1"/>
              </a:buClr>
              <a:buSzPts val="2000"/>
              <a:buChar char="•"/>
            </a:pPr>
            <a:r>
              <a:rPr lang="en-US" sz="2200" dirty="0"/>
              <a:t>Unit Testing</a:t>
            </a:r>
          </a:p>
          <a:p>
            <a:pPr marL="457200" lvl="1" indent="0" algn="l" rtl="0">
              <a:lnSpc>
                <a:spcPct val="90000"/>
              </a:lnSpc>
              <a:spcBef>
                <a:spcPts val="0"/>
              </a:spcBef>
              <a:spcAft>
                <a:spcPts val="0"/>
              </a:spcAft>
              <a:buClr>
                <a:schemeClr val="lt1"/>
              </a:buClr>
              <a:buSzPts val="2000"/>
              <a:buNone/>
            </a:pPr>
            <a:endParaRPr lang="en-US" sz="2200" dirty="0"/>
          </a:p>
          <a:p>
            <a:pPr marL="685800" lvl="1" indent="-228600" algn="l" rtl="0">
              <a:lnSpc>
                <a:spcPct val="90000"/>
              </a:lnSpc>
              <a:spcBef>
                <a:spcPts val="0"/>
              </a:spcBef>
              <a:spcAft>
                <a:spcPts val="0"/>
              </a:spcAft>
              <a:buClr>
                <a:schemeClr val="lt1"/>
              </a:buClr>
              <a:buSzPts val="2000"/>
              <a:buChar char="•"/>
            </a:pPr>
            <a:r>
              <a:rPr lang="en-US" sz="2200" dirty="0"/>
              <a:t>Security Information and Event Management (SIEM)</a:t>
            </a:r>
          </a:p>
          <a:p>
            <a:pPr marL="457200" lvl="1" indent="0" algn="l" rtl="0">
              <a:lnSpc>
                <a:spcPct val="90000"/>
              </a:lnSpc>
              <a:spcBef>
                <a:spcPts val="0"/>
              </a:spcBef>
              <a:spcAft>
                <a:spcPts val="0"/>
              </a:spcAft>
              <a:buClr>
                <a:schemeClr val="lt1"/>
              </a:buClr>
              <a:buSzPts val="2000"/>
              <a:buNone/>
            </a:pPr>
            <a:endParaRPr lang="en-US" sz="2200" dirty="0"/>
          </a:p>
          <a:p>
            <a:pPr marL="685800" lvl="1" indent="-228600" algn="l" rtl="0">
              <a:lnSpc>
                <a:spcPct val="90000"/>
              </a:lnSpc>
              <a:spcBef>
                <a:spcPts val="0"/>
              </a:spcBef>
              <a:spcAft>
                <a:spcPts val="0"/>
              </a:spcAft>
              <a:buClr>
                <a:schemeClr val="lt1"/>
              </a:buClr>
              <a:buSzPts val="2000"/>
              <a:buChar char="•"/>
            </a:pPr>
            <a:endParaRPr sz="22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1898772"/>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b="1" dirty="0"/>
              <a:t>Proactive vs. Retroactive Security Practices</a:t>
            </a:r>
          </a:p>
          <a:p>
            <a:pPr marL="0" lvl="0" indent="0" algn="l" rtl="0">
              <a:lnSpc>
                <a:spcPct val="90000"/>
              </a:lnSpc>
              <a:spcBef>
                <a:spcPts val="0"/>
              </a:spcBef>
              <a:spcAft>
                <a:spcPts val="0"/>
              </a:spcAft>
              <a:buClr>
                <a:schemeClr val="lt1"/>
              </a:buClr>
              <a:buSzPts val="2000"/>
              <a:buNone/>
            </a:pPr>
            <a:endParaRPr lang="en-US" b="1" dirty="0"/>
          </a:p>
          <a:p>
            <a:pPr marL="342900">
              <a:spcBef>
                <a:spcPts val="0"/>
              </a:spcBef>
              <a:buSzPts val="2000"/>
            </a:pPr>
            <a:r>
              <a:rPr lang="en-US" dirty="0"/>
              <a:t>“Don’t leave security to the end.”</a:t>
            </a:r>
          </a:p>
          <a:p>
            <a:pPr marL="342900">
              <a:spcBef>
                <a:spcPts val="0"/>
              </a:spcBef>
              <a:buSzPts val="2000"/>
            </a:pPr>
            <a:endParaRPr lang="en-US" dirty="0"/>
          </a:p>
          <a:p>
            <a:pPr marL="342900">
              <a:spcBef>
                <a:spcPts val="0"/>
              </a:spcBef>
              <a:buSzPts val="2000"/>
            </a:pPr>
            <a:r>
              <a:rPr lang="en-US" dirty="0"/>
              <a:t>Defense in depth</a:t>
            </a:r>
          </a:p>
          <a:p>
            <a:pPr marL="342900">
              <a:spcBef>
                <a:spcPts val="0"/>
              </a:spcBef>
              <a:buSzPts val="2000"/>
            </a:pPr>
            <a:endParaRPr lang="en-US" dirty="0"/>
          </a:p>
          <a:p>
            <a:pPr marL="342900">
              <a:spcBef>
                <a:spcPts val="0"/>
              </a:spcBef>
              <a:buSzPts val="2000"/>
            </a:pPr>
            <a:r>
              <a:rPr lang="en-US" dirty="0"/>
              <a:t>Sunk cost</a:t>
            </a:r>
          </a:p>
          <a:p>
            <a:pPr marL="342900">
              <a:spcBef>
                <a:spcPts val="0"/>
              </a:spcBef>
              <a:buSzPts val="2000"/>
            </a:pPr>
            <a:endParaRPr lang="en-US" dirty="0"/>
          </a:p>
          <a:p>
            <a:pPr marL="342900">
              <a:spcBef>
                <a:spcPts val="0"/>
              </a:spcBef>
              <a:buSzPts val="2000"/>
            </a:pPr>
            <a:r>
              <a:rPr lang="en-US" dirty="0"/>
              <a:t>Motive</a:t>
            </a:r>
          </a:p>
          <a:p>
            <a:pPr marL="342900">
              <a:spcBef>
                <a:spcPts val="0"/>
              </a:spcBef>
              <a:buSzPts val="2000"/>
            </a:pPr>
            <a:endParaRPr lang="en-US" dirty="0"/>
          </a:p>
          <a:p>
            <a:pPr marL="342900">
              <a:spcBef>
                <a:spcPts val="0"/>
              </a:spcBef>
              <a:buSzPts val="2000"/>
            </a:pPr>
            <a:r>
              <a:rPr lang="en-US" dirty="0"/>
              <a:t>Feasibility</a:t>
            </a:r>
          </a:p>
          <a:p>
            <a:pPr marL="342900">
              <a:spcBef>
                <a:spcPts val="0"/>
              </a:spcBef>
              <a:buSzPts val="2000"/>
            </a:pPr>
            <a:endParaRPr lang="en-US" dirty="0"/>
          </a:p>
          <a:p>
            <a:pPr marL="0" indent="0">
              <a:spcBef>
                <a:spcPts val="0"/>
              </a:spcBef>
              <a:buSzPts val="2000"/>
              <a:buNone/>
            </a:pPr>
            <a:r>
              <a:rPr lang="en-US" b="1" dirty="0"/>
              <a:t>Be proactive!</a:t>
            </a:r>
          </a:p>
          <a:p>
            <a:pPr marL="0" indent="0">
              <a:spcBef>
                <a:spcPts val="0"/>
              </a:spcBef>
              <a:buSzPts val="2000"/>
              <a:buNone/>
            </a:pPr>
            <a:endParaRPr lang="en-US" b="1" dirty="0"/>
          </a:p>
          <a:p>
            <a:pPr marL="0" indent="0">
              <a:spcBef>
                <a:spcPts val="0"/>
              </a:spcBef>
              <a:buSzPts val="2000"/>
              <a:buNone/>
            </a:pPr>
            <a:endParaRPr lang="en-US" b="1" dirty="0"/>
          </a:p>
          <a:p>
            <a:pPr marL="342900">
              <a:spcBef>
                <a:spcPts val="0"/>
              </a:spcBef>
              <a:buSzPts val="2000"/>
            </a:pPr>
            <a:endParaRPr lang="en-US" dirty="0"/>
          </a:p>
          <a:p>
            <a:pPr marL="0" indent="0">
              <a:spcBef>
                <a:spcPts val="0"/>
              </a:spcBef>
              <a:buSzPts val="2000"/>
              <a:buNone/>
            </a:pPr>
            <a:endParaRPr lang="en-US" dirty="0"/>
          </a:p>
          <a:p>
            <a:pPr marL="342900">
              <a:spcBef>
                <a:spcPts val="0"/>
              </a:spcBef>
              <a:buSzPts val="2000"/>
            </a:pPr>
            <a:endParaRPr lang="en-US" dirty="0"/>
          </a:p>
          <a:p>
            <a:pPr marL="0" indent="0">
              <a:spcBef>
                <a:spcPts val="0"/>
              </a:spcBef>
              <a:buSzPts val="2000"/>
              <a:buNone/>
            </a:pPr>
            <a:endParaRPr lang="en-US" dirty="0"/>
          </a:p>
          <a:p>
            <a:pPr marL="342900">
              <a:spcBef>
                <a:spcPts val="0"/>
              </a:spcBef>
              <a:buSzPts val="2000"/>
            </a:pPr>
            <a:endParaRPr lang="en-US" dirty="0"/>
          </a:p>
          <a:p>
            <a:pPr marL="342900">
              <a:spcBef>
                <a:spcPts val="0"/>
              </a:spcBef>
              <a:buSzPts val="2000"/>
            </a:pPr>
            <a:endParaRPr lang="en-US"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200" dirty="0"/>
              <a:t>Define trusted repositories, libraries, and resources to establish a base for each developer to implement in their code.</a:t>
            </a:r>
          </a:p>
          <a:p>
            <a:pPr marL="1143000" lvl="2" indent="-228600" algn="l" rtl="0">
              <a:lnSpc>
                <a:spcPct val="90000"/>
              </a:lnSpc>
              <a:spcBef>
                <a:spcPts val="0"/>
              </a:spcBef>
              <a:spcAft>
                <a:spcPts val="0"/>
              </a:spcAft>
              <a:buClr>
                <a:schemeClr val="lt1"/>
              </a:buClr>
              <a:buSzPts val="1800"/>
              <a:buChar char="•"/>
            </a:pPr>
            <a:endParaRPr lang="en-US" sz="2200" dirty="0"/>
          </a:p>
          <a:p>
            <a:pPr marL="1143000" lvl="2" indent="-228600" algn="l" rtl="0">
              <a:lnSpc>
                <a:spcPct val="90000"/>
              </a:lnSpc>
              <a:spcBef>
                <a:spcPts val="0"/>
              </a:spcBef>
              <a:spcAft>
                <a:spcPts val="0"/>
              </a:spcAft>
              <a:buClr>
                <a:schemeClr val="lt1"/>
              </a:buClr>
              <a:buSzPts val="1800"/>
              <a:buChar char="•"/>
            </a:pPr>
            <a:r>
              <a:rPr lang="en-US" sz="2200" dirty="0"/>
              <a:t>For each principle and standard, developing a standard to determine if their criteria are being successfully met may improve confidence in development.</a:t>
            </a:r>
          </a:p>
          <a:p>
            <a:pPr marL="1143000" lvl="2" indent="-228600" algn="l" rtl="0">
              <a:lnSpc>
                <a:spcPct val="90000"/>
              </a:lnSpc>
              <a:spcBef>
                <a:spcPts val="0"/>
              </a:spcBef>
              <a:spcAft>
                <a:spcPts val="0"/>
              </a:spcAft>
              <a:buClr>
                <a:schemeClr val="lt1"/>
              </a:buClr>
              <a:buSzPts val="1800"/>
              <a:buChar char="•"/>
            </a:pPr>
            <a:endParaRPr lang="en-US" sz="2200" dirty="0"/>
          </a:p>
          <a:p>
            <a:pPr marL="1143000" lvl="2" indent="-228600" algn="l" rtl="0">
              <a:lnSpc>
                <a:spcPct val="90000"/>
              </a:lnSpc>
              <a:spcBef>
                <a:spcPts val="0"/>
              </a:spcBef>
              <a:spcAft>
                <a:spcPts val="0"/>
              </a:spcAft>
              <a:buClr>
                <a:schemeClr val="lt1"/>
              </a:buClr>
              <a:buSzPts val="1800"/>
              <a:buChar char="•"/>
            </a:pPr>
            <a:r>
              <a:rPr lang="en-US" sz="2200" dirty="0"/>
              <a:t>Define a trusted method of encryption to standardize the practice across the company.</a:t>
            </a:r>
          </a:p>
          <a:p>
            <a:pPr marL="1143000" lvl="2" indent="-228600" algn="l" rtl="0">
              <a:lnSpc>
                <a:spcPct val="90000"/>
              </a:lnSpc>
              <a:spcBef>
                <a:spcPts val="0"/>
              </a:spcBef>
              <a:spcAft>
                <a:spcPts val="0"/>
              </a:spcAft>
              <a:buClr>
                <a:schemeClr val="lt1"/>
              </a:buClr>
              <a:buSzPts val="1800"/>
              <a:buChar char="•"/>
            </a:pPr>
            <a:endParaRPr lang="en-US" sz="2200" dirty="0"/>
          </a:p>
          <a:p>
            <a:pPr marL="1143000" lvl="2" indent="-228600" algn="l" rtl="0">
              <a:lnSpc>
                <a:spcPct val="90000"/>
              </a:lnSpc>
              <a:spcBef>
                <a:spcPts val="0"/>
              </a:spcBef>
              <a:spcAft>
                <a:spcPts val="0"/>
              </a:spcAft>
              <a:buClr>
                <a:schemeClr val="lt1"/>
              </a:buClr>
              <a:buSzPts val="1800"/>
              <a:buChar char="•"/>
            </a:pPr>
            <a:r>
              <a:rPr lang="en-US" sz="2200" dirty="0"/>
              <a:t>Establish an incident report and response protocol for instances of potential compromised data.</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398274" cy="4024125"/>
          </a:xfrm>
          <a:prstGeom prst="rect">
            <a:avLst/>
          </a:prstGeom>
          <a:noFill/>
          <a:ln>
            <a:noFill/>
          </a:ln>
        </p:spPr>
        <p:txBody>
          <a:bodyPr spcFirstLastPara="1" wrap="square" lIns="91425" tIns="45700" rIns="91425" bIns="45700" anchor="t" anchorCtr="0">
            <a:normAutofit fontScale="92500"/>
          </a:bodyPr>
          <a:lstStyle/>
          <a:p>
            <a:pPr marL="228600" lvl="0" indent="-228600">
              <a:spcBef>
                <a:spcPts val="0"/>
              </a:spcBef>
              <a:buSzPts val="2200"/>
            </a:pPr>
            <a:r>
              <a:rPr lang="en-US" dirty="0"/>
              <a:t>Without a well-defined security policy with clear acceptance criteria, data can be left vulnerable and susceptible to breaches. Establishing a framework for protecting data provides developers the knowledge to properly handle, store, and transmit data without compromising the integrity of the code (</a:t>
            </a:r>
            <a:r>
              <a:rPr lang="en-US" i="1" dirty="0"/>
              <a:t>Data Security Policies</a:t>
            </a:r>
            <a:r>
              <a:rPr lang="en-US" dirty="0"/>
              <a:t>, n.d.).</a:t>
            </a:r>
          </a:p>
          <a:p>
            <a:pPr marL="228600" lvl="0" indent="-228600">
              <a:spcBef>
                <a:spcPts val="0"/>
              </a:spcBef>
              <a:buSzPts val="2200"/>
            </a:pPr>
            <a:endParaRPr lang="en-US" dirty="0"/>
          </a:p>
          <a:p>
            <a:pPr marL="228600" lvl="0" indent="-228600">
              <a:spcBef>
                <a:spcPts val="0"/>
              </a:spcBef>
              <a:buSzPts val="2200"/>
            </a:pPr>
            <a:r>
              <a:rPr lang="en-US" dirty="0"/>
              <a:t>Example: </a:t>
            </a:r>
            <a:r>
              <a:rPr lang="en-US" dirty="0">
                <a:hlinkClick r:id="rId4"/>
              </a:rPr>
              <a:t>HIPAA</a:t>
            </a:r>
            <a:endParaRPr lang="en-US" dirty="0"/>
          </a:p>
          <a:p>
            <a:pPr marL="228600" lvl="0" indent="-228600">
              <a:spcBef>
                <a:spcPts val="0"/>
              </a:spcBef>
              <a:buSzPts val="2200"/>
            </a:pPr>
            <a:endParaRPr lang="en-US" dirty="0"/>
          </a:p>
          <a:p>
            <a:pPr marL="228600" lvl="0" indent="-228600">
              <a:spcBef>
                <a:spcPts val="0"/>
              </a:spcBef>
              <a:buSzPts val="2200"/>
            </a:pPr>
            <a:r>
              <a:rPr lang="en-US" dirty="0"/>
              <a:t>Relevant legal and regulatory standards need to be adopted dependent on the scope (location and scale of the company’s operations).</a:t>
            </a:r>
          </a:p>
          <a:p>
            <a:pPr marL="228600" lvl="0" indent="-228600">
              <a:spcBef>
                <a:spcPts val="0"/>
              </a:spcBef>
              <a:buSzPts val="2200"/>
            </a:pPr>
            <a:endParaRPr lang="en-US" dirty="0"/>
          </a:p>
          <a:p>
            <a:pPr marL="228600" lvl="0" indent="-228600">
              <a:spcBef>
                <a:spcPts val="0"/>
              </a:spcBef>
              <a:buSzPts val="2200"/>
            </a:pPr>
            <a:r>
              <a:rPr lang="en-US" dirty="0"/>
              <a:t>Adhere to established standards! Unprepared changes in structure and standards can create a snowball effect of problems. If changes need to be made, prepare accordingly and establish a timeline to guide the transition.</a:t>
            </a:r>
          </a:p>
          <a:p>
            <a:pPr marL="228600" lvl="0" indent="-228600">
              <a:spcBef>
                <a:spcPts val="0"/>
              </a:spcBef>
              <a:buSzPts val="2200"/>
            </a:pPr>
            <a:endParaRPr lang="en-US" dirty="0"/>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endParaRPr lang="en-US" dirty="0"/>
          </a:p>
        </p:txBody>
      </p:sp>
      <p:pic>
        <p:nvPicPr>
          <p:cNvPr id="232" name="Google Shape;232;p1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i="1" dirty="0"/>
              <a:t>Data Security Policies: Why They Matter and What They Contain</a:t>
            </a:r>
            <a:r>
              <a:rPr lang="en-US" dirty="0"/>
              <a:t>. (n.d.). Palo Alto Networks. Retrieved August 13, 2025, from </a:t>
            </a:r>
            <a:r>
              <a:rPr lang="en-US" dirty="0">
                <a:hlinkClick r:id="rId4"/>
              </a:rPr>
              <a:t>https://www.paloaltonetworks.com/cyberpedia/data-security-policy</a:t>
            </a:r>
            <a:endParaRPr lang="en-US" dirty="0"/>
          </a:p>
          <a:p>
            <a:pPr marL="228600" indent="-228600">
              <a:spcBef>
                <a:spcPts val="0"/>
              </a:spcBef>
              <a:buSzPts val="2200"/>
            </a:pPr>
            <a:endParaRPr lang="en-US" dirty="0"/>
          </a:p>
          <a:p>
            <a:pPr marL="228600" indent="-228600">
              <a:spcBef>
                <a:spcPts val="0"/>
              </a:spcBef>
              <a:buSzPts val="2200"/>
            </a:pPr>
            <a:r>
              <a:rPr lang="en-US" dirty="0"/>
              <a:t>Rights (OCR), O. for C. (2009, November 20). </a:t>
            </a:r>
            <a:r>
              <a:rPr lang="en-US" i="1" dirty="0"/>
              <a:t>Summary of the HIPAA Security Rule</a:t>
            </a:r>
            <a:r>
              <a:rPr lang="en-US" dirty="0"/>
              <a:t> [Page]. </a:t>
            </a:r>
            <a:r>
              <a:rPr lang="en-US" dirty="0">
                <a:hlinkClick r:id="rId5"/>
              </a:rPr>
              <a:t>https://www.hhs.gov/hipaa/for-professionals/security/laws-regulations/index.html</a:t>
            </a:r>
            <a:endParaRPr lang="en-US" dirty="0"/>
          </a:p>
        </p:txBody>
      </p:sp>
      <p:pic>
        <p:nvPicPr>
          <p:cNvPr id="239" name="Google Shape;239;p14"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799" y="2069502"/>
            <a:ext cx="5891464" cy="4024125"/>
          </a:xfrm>
          <a:prstGeom prst="rect">
            <a:avLst/>
          </a:prstGeom>
          <a:noFill/>
          <a:ln>
            <a:noFill/>
          </a:ln>
        </p:spPr>
        <p:txBody>
          <a:bodyPr spcFirstLastPara="1" wrap="square" lIns="91425" tIns="45700" rIns="91425" bIns="45700" anchor="t" anchorCtr="0">
            <a:normAutofit/>
          </a:bodyPr>
          <a:lstStyle/>
          <a:p>
            <a:pPr marL="1028700">
              <a:spcBef>
                <a:spcPts val="0"/>
              </a:spcBef>
            </a:pPr>
            <a:r>
              <a:rPr lang="en-US" dirty="0"/>
              <a:t>Ensure all staff are creating, deploying, and supporting custom software in a safe, informed manner. </a:t>
            </a:r>
          </a:p>
          <a:p>
            <a:pPr marL="685800" indent="0">
              <a:spcBef>
                <a:spcPts val="0"/>
              </a:spcBef>
              <a:buNone/>
            </a:pPr>
            <a:endParaRPr lang="en-US" dirty="0"/>
          </a:p>
          <a:p>
            <a:pPr marL="1028700">
              <a:spcBef>
                <a:spcPts val="0"/>
              </a:spcBef>
            </a:pPr>
            <a:r>
              <a:rPr lang="en-US" dirty="0"/>
              <a:t>Needed to protect Green Pace’s assets and establish regulations for security. </a:t>
            </a:r>
          </a:p>
          <a:p>
            <a:pPr marL="685800" indent="0">
              <a:spcBef>
                <a:spcPts val="0"/>
              </a:spcBef>
              <a:buNone/>
            </a:pPr>
            <a:endParaRPr lang="en-US" dirty="0"/>
          </a:p>
          <a:p>
            <a:pPr marL="1028700">
              <a:spcBef>
                <a:spcPts val="0"/>
              </a:spcBef>
            </a:pPr>
            <a:r>
              <a:rPr lang="en-US" dirty="0"/>
              <a:t>Used as a framework for constructing and implementing security layers by addressing vulnerabilities.</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6745280" y="2069502"/>
            <a:ext cx="5207157" cy="3063972"/>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graphicFrame>
        <p:nvGraphicFramePr>
          <p:cNvPr id="161" name="Google Shape;161;p4" descr="Alt text required"/>
          <p:cNvGraphicFramePr/>
          <p:nvPr>
            <p:extLst>
              <p:ext uri="{D42A27DB-BD31-4B8C-83A1-F6EECF244321}">
                <p14:modId xmlns:p14="http://schemas.microsoft.com/office/powerpoint/2010/main" val="2482698660"/>
              </p:ext>
            </p:extLst>
          </p:nvPr>
        </p:nvGraphicFramePr>
        <p:xfrm>
          <a:off x="1395663" y="1920194"/>
          <a:ext cx="9114158" cy="4389060"/>
        </p:xfrm>
        <a:graphic>
          <a:graphicData uri="http://schemas.openxmlformats.org/drawingml/2006/table">
            <a:tbl>
              <a:tblPr firstRow="1" firstCol="1">
                <a:noFill/>
                <a:tableStyleId>{802198C4-3087-4945-87E3-76CBB3509B7E}</a:tableStyleId>
              </a:tblPr>
              <a:tblGrid>
                <a:gridCol w="4688306">
                  <a:extLst>
                    <a:ext uri="{9D8B030D-6E8A-4147-A177-3AD203B41FA5}">
                      <a16:colId xmlns:a16="http://schemas.microsoft.com/office/drawing/2014/main" val="20000"/>
                    </a:ext>
                  </a:extLst>
                </a:gridCol>
                <a:gridCol w="4425852">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sng" strike="noStrike" cap="none" dirty="0">
                          <a:solidFill>
                            <a:schemeClr val="tx1"/>
                          </a:solidFill>
                        </a:rPr>
                        <a:t>Likely</a:t>
                      </a:r>
                      <a:endParaRPr lang="en-US" sz="2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accent2"/>
                          </a:solidFill>
                        </a:rPr>
                        <a:t>String Correctness</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accent2"/>
                          </a:solidFill>
                        </a:rPr>
                        <a:t>SQL Injection</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accent2"/>
                          </a:solidFill>
                        </a:rPr>
                        <a:t>Memory Protection</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sng" strike="noStrike" cap="none" dirty="0">
                          <a:solidFill>
                            <a:schemeClr val="tx1"/>
                          </a:solidFill>
                        </a:rPr>
                        <a:t>Priority</a:t>
                      </a:r>
                      <a:endParaRPr lang="en-US" sz="2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accent1"/>
                          </a:solidFill>
                        </a:rPr>
                        <a:t>Data Value</a:t>
                      </a:r>
                      <a:endParaRPr sz="2400" u="none" strike="noStrike" cap="none" dirty="0">
                        <a:solidFill>
                          <a:schemeClr val="accent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sng" strike="noStrike" cap="none" dirty="0">
                          <a:solidFill>
                            <a:schemeClr val="tx1"/>
                          </a:solidFill>
                        </a:rPr>
                        <a:t>Low priority</a:t>
                      </a:r>
                      <a:endParaRPr lang="en-US" sz="2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accent3"/>
                          </a:solidFill>
                        </a:rPr>
                        <a:t>Exceptions</a:t>
                      </a:r>
                      <a:endParaRPr sz="2400" u="none" strike="noStrike" cap="none" dirty="0">
                        <a:solidFill>
                          <a:schemeClr val="accent3"/>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sng" strike="noStrike" cap="none" dirty="0">
                          <a:solidFill>
                            <a:schemeClr val="tx1"/>
                          </a:solidFill>
                        </a:rPr>
                        <a:t>Unlikely</a:t>
                      </a:r>
                      <a:endParaRPr lang="en-US" sz="2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accent4"/>
                          </a:solidFill>
                        </a:rPr>
                        <a:t>Data Type</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accent4"/>
                          </a:solidFill>
                        </a:rPr>
                        <a:t>Assertions</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accent4"/>
                          </a:solidFill>
                        </a:rPr>
                        <a:t>Object-Oriented Programming</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accent4"/>
                          </a:solidFill>
                        </a:rPr>
                        <a:t>Concurrency</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accent4"/>
                          </a:solidFill>
                        </a:rPr>
                        <a:t>Input Output (I/O)</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endParaRPr lang="en-US" dirty="0">
              <a:solidFill>
                <a:srgbClr val="FFFFFF"/>
              </a:solidFill>
            </a:endParaRPr>
          </a:p>
          <a:p>
            <a:pPr lvl="0" indent="-457200" algn="l" rtl="0">
              <a:lnSpc>
                <a:spcPct val="90000"/>
              </a:lnSpc>
              <a:spcBef>
                <a:spcPts val="0"/>
              </a:spcBef>
              <a:spcAft>
                <a:spcPts val="0"/>
              </a:spcAft>
              <a:buClr>
                <a:schemeClr val="lt1"/>
              </a:buClr>
              <a:buSzPts val="2200"/>
              <a:buAutoNum type="arabicPeriod"/>
            </a:pPr>
            <a:r>
              <a:rPr lang="en-US" dirty="0">
                <a:solidFill>
                  <a:srgbClr val="FFFFFF"/>
                </a:solidFill>
              </a:rPr>
              <a:t>Validate Input Data</a:t>
            </a:r>
          </a:p>
          <a:p>
            <a:pPr lvl="0" indent="-457200" algn="l" rtl="0">
              <a:lnSpc>
                <a:spcPct val="90000"/>
              </a:lnSpc>
              <a:spcBef>
                <a:spcPts val="0"/>
              </a:spcBef>
              <a:spcAft>
                <a:spcPts val="0"/>
              </a:spcAft>
              <a:buClr>
                <a:schemeClr val="lt1"/>
              </a:buClr>
              <a:buSzPts val="2200"/>
              <a:buAutoNum type="arabicPeriod"/>
            </a:pPr>
            <a:r>
              <a:rPr lang="en-US" dirty="0">
                <a:solidFill>
                  <a:srgbClr val="FFFFFF"/>
                </a:solidFill>
              </a:rPr>
              <a:t>Heed Compiler Warnings</a:t>
            </a:r>
          </a:p>
          <a:p>
            <a:pPr lvl="0" indent="-457200" algn="l" rtl="0">
              <a:lnSpc>
                <a:spcPct val="90000"/>
              </a:lnSpc>
              <a:spcBef>
                <a:spcPts val="0"/>
              </a:spcBef>
              <a:spcAft>
                <a:spcPts val="0"/>
              </a:spcAft>
              <a:buClr>
                <a:schemeClr val="lt1"/>
              </a:buClr>
              <a:buSzPts val="2200"/>
              <a:buAutoNum type="arabicPeriod"/>
            </a:pPr>
            <a:r>
              <a:rPr lang="en-US" dirty="0">
                <a:solidFill>
                  <a:srgbClr val="FFFFFF"/>
                </a:solidFill>
              </a:rPr>
              <a:t>Architect and Design for Security Policies</a:t>
            </a:r>
          </a:p>
          <a:p>
            <a:pPr lvl="0" indent="-457200" algn="l" rtl="0">
              <a:lnSpc>
                <a:spcPct val="90000"/>
              </a:lnSpc>
              <a:spcBef>
                <a:spcPts val="0"/>
              </a:spcBef>
              <a:spcAft>
                <a:spcPts val="0"/>
              </a:spcAft>
              <a:buClr>
                <a:schemeClr val="lt1"/>
              </a:buClr>
              <a:buSzPts val="2200"/>
              <a:buAutoNum type="arabicPeriod"/>
            </a:pPr>
            <a:r>
              <a:rPr lang="en-US" dirty="0">
                <a:solidFill>
                  <a:srgbClr val="FFFFFF"/>
                </a:solidFill>
              </a:rPr>
              <a:t>Keep It Simple</a:t>
            </a:r>
          </a:p>
          <a:p>
            <a:pPr lvl="0" indent="-457200" algn="l" rtl="0">
              <a:lnSpc>
                <a:spcPct val="90000"/>
              </a:lnSpc>
              <a:spcBef>
                <a:spcPts val="0"/>
              </a:spcBef>
              <a:spcAft>
                <a:spcPts val="0"/>
              </a:spcAft>
              <a:buClr>
                <a:schemeClr val="lt1"/>
              </a:buClr>
              <a:buSzPts val="2200"/>
              <a:buAutoNum type="arabicPeriod"/>
            </a:pPr>
            <a:r>
              <a:rPr lang="en-US" dirty="0">
                <a:solidFill>
                  <a:srgbClr val="FFFFFF"/>
                </a:solidFill>
              </a:rPr>
              <a:t>Default Deny</a:t>
            </a:r>
          </a:p>
          <a:p>
            <a:pPr lvl="0" indent="-457200" algn="l" rtl="0">
              <a:lnSpc>
                <a:spcPct val="90000"/>
              </a:lnSpc>
              <a:spcBef>
                <a:spcPts val="0"/>
              </a:spcBef>
              <a:spcAft>
                <a:spcPts val="0"/>
              </a:spcAft>
              <a:buClr>
                <a:schemeClr val="lt1"/>
              </a:buClr>
              <a:buSzPts val="2200"/>
              <a:buAutoNum type="arabicPeriod"/>
            </a:pPr>
            <a:r>
              <a:rPr lang="en-US" dirty="0">
                <a:solidFill>
                  <a:srgbClr val="FFFFFF"/>
                </a:solidFill>
              </a:rPr>
              <a:t>Adhere to the Principle of Least Privilege</a:t>
            </a:r>
          </a:p>
          <a:p>
            <a:pPr lvl="0" indent="-457200" algn="l" rtl="0">
              <a:lnSpc>
                <a:spcPct val="90000"/>
              </a:lnSpc>
              <a:spcBef>
                <a:spcPts val="0"/>
              </a:spcBef>
              <a:spcAft>
                <a:spcPts val="0"/>
              </a:spcAft>
              <a:buClr>
                <a:schemeClr val="lt1"/>
              </a:buClr>
              <a:buSzPts val="2200"/>
              <a:buAutoNum type="arabicPeriod"/>
            </a:pPr>
            <a:r>
              <a:rPr lang="en-US" dirty="0">
                <a:solidFill>
                  <a:srgbClr val="FFFFFF"/>
                </a:solidFill>
              </a:rPr>
              <a:t>Sanitize Data Sent to Other Systems</a:t>
            </a:r>
          </a:p>
          <a:p>
            <a:pPr lvl="0" indent="-457200" algn="l" rtl="0">
              <a:lnSpc>
                <a:spcPct val="90000"/>
              </a:lnSpc>
              <a:spcBef>
                <a:spcPts val="0"/>
              </a:spcBef>
              <a:spcAft>
                <a:spcPts val="0"/>
              </a:spcAft>
              <a:buClr>
                <a:schemeClr val="lt1"/>
              </a:buClr>
              <a:buSzPts val="2200"/>
              <a:buAutoNum type="arabicPeriod"/>
            </a:pPr>
            <a:r>
              <a:rPr lang="en-US" dirty="0">
                <a:solidFill>
                  <a:srgbClr val="FFFFFF"/>
                </a:solidFill>
              </a:rPr>
              <a:t>Practice Defense in Depth</a:t>
            </a:r>
          </a:p>
          <a:p>
            <a:pPr lvl="0" indent="-457200" algn="l" rtl="0">
              <a:lnSpc>
                <a:spcPct val="90000"/>
              </a:lnSpc>
              <a:spcBef>
                <a:spcPts val="0"/>
              </a:spcBef>
              <a:spcAft>
                <a:spcPts val="0"/>
              </a:spcAft>
              <a:buClr>
                <a:schemeClr val="lt1"/>
              </a:buClr>
              <a:buSzPts val="2200"/>
              <a:buAutoNum type="arabicPeriod"/>
            </a:pPr>
            <a:r>
              <a:rPr lang="en-US" dirty="0">
                <a:solidFill>
                  <a:srgbClr val="FFFFFF"/>
                </a:solidFill>
              </a:rPr>
              <a:t>Use Effective Quality Assurance Techniques</a:t>
            </a:r>
          </a:p>
          <a:p>
            <a:pPr lvl="0" indent="-457200" algn="l" rtl="0">
              <a:lnSpc>
                <a:spcPct val="90000"/>
              </a:lnSpc>
              <a:spcBef>
                <a:spcPts val="0"/>
              </a:spcBef>
              <a:spcAft>
                <a:spcPts val="0"/>
              </a:spcAft>
              <a:buClr>
                <a:schemeClr val="lt1"/>
              </a:buClr>
              <a:buSzPts val="2200"/>
              <a:buAutoNum type="arabicPeriod"/>
            </a:pPr>
            <a:r>
              <a:rPr lang="en-US" dirty="0">
                <a:solidFill>
                  <a:srgbClr val="FFFFFF"/>
                </a:solidFill>
              </a:rPr>
              <a:t>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221325" y="1789039"/>
            <a:ext cx="11970675" cy="4024125"/>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SzPts val="2000"/>
              <a:buNone/>
            </a:pPr>
            <a:r>
              <a:rPr lang="en-US" sz="2000" b="1" dirty="0"/>
              <a:t>1.) Data Value </a:t>
            </a:r>
            <a:r>
              <a:rPr lang="en-US" sz="2000" dirty="0"/>
              <a:t>– Do not read uninitialized memory</a:t>
            </a:r>
          </a:p>
          <a:p>
            <a:pPr marL="0" indent="0">
              <a:lnSpc>
                <a:spcPct val="100000"/>
              </a:lnSpc>
              <a:spcBef>
                <a:spcPts val="0"/>
              </a:spcBef>
              <a:buSzPts val="2000"/>
              <a:buNone/>
            </a:pPr>
            <a:endParaRPr lang="en-US" sz="2000" b="1" dirty="0"/>
          </a:p>
          <a:p>
            <a:pPr marL="0" indent="0">
              <a:lnSpc>
                <a:spcPct val="100000"/>
              </a:lnSpc>
              <a:spcBef>
                <a:spcPts val="0"/>
              </a:spcBef>
              <a:buSzPts val="2000"/>
              <a:buNone/>
            </a:pPr>
            <a:r>
              <a:rPr lang="en-US" sz="2000" b="1" dirty="0"/>
              <a:t>2.) SQL Injection</a:t>
            </a:r>
            <a:r>
              <a:rPr lang="en-US" sz="2000" dirty="0"/>
              <a:t> – Sanitize data passed to complex subsystems</a:t>
            </a:r>
          </a:p>
          <a:p>
            <a:pPr marL="0" indent="0">
              <a:lnSpc>
                <a:spcPct val="100000"/>
              </a:lnSpc>
              <a:spcBef>
                <a:spcPts val="0"/>
              </a:spcBef>
              <a:buSzPts val="2000"/>
              <a:buNone/>
            </a:pPr>
            <a:r>
              <a:rPr lang="en-US" sz="2000" b="1" dirty="0"/>
              <a:t>3.) Memory Protection </a:t>
            </a:r>
            <a:r>
              <a:rPr lang="en-US" sz="2000" dirty="0"/>
              <a:t>– Do not access freed memory</a:t>
            </a:r>
          </a:p>
          <a:p>
            <a:pPr marL="0" indent="0">
              <a:lnSpc>
                <a:spcPct val="100000"/>
              </a:lnSpc>
              <a:spcBef>
                <a:spcPts val="0"/>
              </a:spcBef>
              <a:buSzPts val="2000"/>
              <a:buNone/>
            </a:pPr>
            <a:r>
              <a:rPr lang="en-US" sz="2000" b="1" dirty="0"/>
              <a:t>4.) String Correctness </a:t>
            </a:r>
            <a:r>
              <a:rPr lang="en-US" sz="2000" dirty="0"/>
              <a:t>– Guarantee that storage for strings has sufficient space for character data and the null terminator</a:t>
            </a:r>
          </a:p>
          <a:p>
            <a:pPr marL="0" indent="0">
              <a:lnSpc>
                <a:spcPct val="100000"/>
              </a:lnSpc>
              <a:spcBef>
                <a:spcPts val="0"/>
              </a:spcBef>
              <a:buSzPts val="2000"/>
              <a:buNone/>
            </a:pPr>
            <a:endParaRPr lang="en-US" sz="2000" b="1" dirty="0"/>
          </a:p>
          <a:p>
            <a:pPr marL="0" indent="0">
              <a:lnSpc>
                <a:spcPct val="100000"/>
              </a:lnSpc>
              <a:spcBef>
                <a:spcPts val="0"/>
              </a:spcBef>
              <a:buSzPts val="2000"/>
              <a:buNone/>
            </a:pPr>
            <a:r>
              <a:rPr lang="en-US" sz="2000" b="1" dirty="0"/>
              <a:t>5.) Exceptions</a:t>
            </a:r>
            <a:r>
              <a:rPr lang="en-US" sz="2000" dirty="0"/>
              <a:t> – Do not leak resources when handling exceptions</a:t>
            </a:r>
          </a:p>
          <a:p>
            <a:pPr marL="0" indent="0">
              <a:lnSpc>
                <a:spcPct val="100000"/>
              </a:lnSpc>
              <a:spcBef>
                <a:spcPts val="0"/>
              </a:spcBef>
              <a:buSzPts val="2000"/>
              <a:buNone/>
            </a:pPr>
            <a:endParaRPr lang="en-US" sz="2000" b="1" dirty="0"/>
          </a:p>
          <a:p>
            <a:pPr marL="0" indent="0">
              <a:lnSpc>
                <a:spcPct val="100000"/>
              </a:lnSpc>
              <a:spcBef>
                <a:spcPts val="0"/>
              </a:spcBef>
              <a:buSzPts val="2000"/>
              <a:buNone/>
            </a:pPr>
            <a:r>
              <a:rPr lang="en-US" sz="2000" b="1" dirty="0"/>
              <a:t>6.) Concurrency</a:t>
            </a:r>
            <a:r>
              <a:rPr lang="en-US" sz="2000" dirty="0"/>
              <a:t> – Preserve thread safety and liveness when using condition variables</a:t>
            </a:r>
          </a:p>
          <a:p>
            <a:pPr marL="0" indent="0">
              <a:lnSpc>
                <a:spcPct val="100000"/>
              </a:lnSpc>
              <a:spcBef>
                <a:spcPts val="0"/>
              </a:spcBef>
              <a:buSzPts val="2000"/>
              <a:buNone/>
            </a:pPr>
            <a:r>
              <a:rPr lang="en-US" sz="2000" b="1" dirty="0"/>
              <a:t>7.) Input Output (I/O) </a:t>
            </a:r>
            <a:r>
              <a:rPr lang="en-US" sz="2000" dirty="0"/>
              <a:t>– Close files when they are no longer needed</a:t>
            </a:r>
          </a:p>
          <a:p>
            <a:pPr marL="0" indent="0">
              <a:lnSpc>
                <a:spcPct val="100000"/>
              </a:lnSpc>
              <a:spcBef>
                <a:spcPts val="0"/>
              </a:spcBef>
              <a:buSzPts val="2000"/>
              <a:buNone/>
            </a:pPr>
            <a:r>
              <a:rPr lang="en-US" sz="2000" b="1" dirty="0"/>
              <a:t>8.) Object-Oriented Programming </a:t>
            </a:r>
            <a:r>
              <a:rPr lang="en-US" sz="2000" dirty="0"/>
              <a:t>– Write constructor member initializers in the canonical order</a:t>
            </a:r>
          </a:p>
          <a:p>
            <a:pPr marL="0" lvl="0" indent="0" algn="l" rtl="0">
              <a:lnSpc>
                <a:spcPct val="100000"/>
              </a:lnSpc>
              <a:spcBef>
                <a:spcPts val="0"/>
              </a:spcBef>
              <a:spcAft>
                <a:spcPts val="0"/>
              </a:spcAft>
              <a:buClr>
                <a:schemeClr val="lt1"/>
              </a:buClr>
              <a:buSzPts val="2000"/>
              <a:buNone/>
            </a:pPr>
            <a:r>
              <a:rPr lang="en-US" sz="2000" b="1" dirty="0"/>
              <a:t>9.) Assertions</a:t>
            </a:r>
            <a:r>
              <a:rPr lang="en-US" sz="2000" dirty="0"/>
              <a:t> – Use a static assertion to test the value of a constant expression</a:t>
            </a:r>
          </a:p>
          <a:p>
            <a:pPr marL="0" indent="0">
              <a:lnSpc>
                <a:spcPct val="100000"/>
              </a:lnSpc>
              <a:spcBef>
                <a:spcPts val="0"/>
              </a:spcBef>
              <a:buSzPts val="2000"/>
              <a:buNone/>
            </a:pPr>
            <a:r>
              <a:rPr lang="en-US" sz="2000" b="1" dirty="0"/>
              <a:t>10.) Data Type </a:t>
            </a:r>
            <a:r>
              <a:rPr lang="en-US" sz="2000" dirty="0"/>
              <a:t>– Do not write syntactically ambiguous declarations</a:t>
            </a:r>
          </a:p>
          <a:p>
            <a:pPr marL="0" lvl="0" indent="0" algn="l" rtl="0">
              <a:lnSpc>
                <a:spcPct val="90000"/>
              </a:lnSpc>
              <a:spcBef>
                <a:spcPts val="0"/>
              </a:spcBef>
              <a:spcAft>
                <a:spcPts val="0"/>
              </a:spcAft>
              <a:buClr>
                <a:schemeClr val="lt1"/>
              </a:buClr>
              <a:buSzPts val="2000"/>
              <a:buNone/>
            </a:pPr>
            <a:endParaRPr lang="en-US" sz="20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9966158" cy="4024125"/>
          </a:xfrm>
          <a:prstGeom prst="rect">
            <a:avLst/>
          </a:prstGeom>
          <a:noFill/>
          <a:ln>
            <a:noFill/>
          </a:ln>
        </p:spPr>
        <p:txBody>
          <a:bodyPr spcFirstLastPara="1" wrap="square" lIns="91425" tIns="45700" rIns="91425" bIns="45700" anchor="t" anchorCtr="0">
            <a:normAutofit lnSpcReduction="10000"/>
          </a:bodyPr>
          <a:lstStyle/>
          <a:p>
            <a:pPr marL="228600" lvl="0" indent="-88900">
              <a:buSzPts val="2200"/>
              <a:buNone/>
            </a:pPr>
            <a:r>
              <a:rPr lang="en-US" b="1" dirty="0"/>
              <a:t>Encryption at rest</a:t>
            </a:r>
          </a:p>
          <a:p>
            <a:pPr marL="482600">
              <a:buSzPts val="2200"/>
            </a:pPr>
            <a:r>
              <a:rPr lang="en-US" dirty="0"/>
              <a:t>Sensitive data that is being stored in any capacity (servers, databases, systems, etc.) must be encrypted by utilizing a proven encryption algorithm with secure key management.</a:t>
            </a:r>
          </a:p>
          <a:p>
            <a:pPr marL="139700" indent="0">
              <a:buSzPts val="2200"/>
              <a:buNone/>
            </a:pPr>
            <a:r>
              <a:rPr lang="en-US" b="1" dirty="0"/>
              <a:t>Encryption in flight</a:t>
            </a:r>
          </a:p>
          <a:p>
            <a:pPr marL="482600">
              <a:buSzPts val="2200"/>
            </a:pPr>
            <a:r>
              <a:rPr lang="en-US" dirty="0"/>
              <a:t>Sensitive data being transmitted must be encrypted using a secure method to protect against interception.</a:t>
            </a:r>
          </a:p>
          <a:p>
            <a:pPr marL="139700" indent="0">
              <a:buSzPts val="2200"/>
              <a:buNone/>
            </a:pPr>
            <a:r>
              <a:rPr lang="en-US" b="1" dirty="0"/>
              <a:t>Encryption in use</a:t>
            </a:r>
          </a:p>
          <a:p>
            <a:pPr marL="482600">
              <a:buSzPts val="2200"/>
            </a:pPr>
            <a:r>
              <a:rPr lang="en-US" dirty="0"/>
              <a:t>Sensitive data actively being processed in memory must be protected with encryption techniques and encryption-handling environments. </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398274" cy="4024125"/>
          </a:xfrm>
          <a:prstGeom prst="rect">
            <a:avLst/>
          </a:prstGeom>
          <a:noFill/>
          <a:ln>
            <a:noFill/>
          </a:ln>
        </p:spPr>
        <p:txBody>
          <a:bodyPr spcFirstLastPara="1" wrap="square" lIns="91425" tIns="45700" rIns="91425" bIns="45700" anchor="t" anchorCtr="0">
            <a:normAutofit/>
          </a:bodyPr>
          <a:lstStyle/>
          <a:p>
            <a:pPr marL="0" lvl="0" indent="0">
              <a:spcBef>
                <a:spcPts val="0"/>
              </a:spcBef>
              <a:buSzPts val="2400"/>
              <a:buNone/>
            </a:pPr>
            <a:r>
              <a:rPr lang="en-US" b="1" dirty="0"/>
              <a:t>Authentication</a:t>
            </a:r>
          </a:p>
          <a:p>
            <a:pPr marL="342900">
              <a:spcBef>
                <a:spcPts val="0"/>
              </a:spcBef>
              <a:buSzPts val="2400"/>
            </a:pPr>
            <a:r>
              <a:rPr lang="en-US" dirty="0"/>
              <a:t>Users, devices, and software must prompt a secure verification of identity before granting access to a system or data.</a:t>
            </a:r>
          </a:p>
          <a:p>
            <a:pPr marL="0" indent="0">
              <a:spcBef>
                <a:spcPts val="0"/>
              </a:spcBef>
              <a:buSzPts val="2400"/>
              <a:buNone/>
            </a:pPr>
            <a:endParaRPr lang="en-US" dirty="0"/>
          </a:p>
          <a:p>
            <a:pPr marL="0" indent="0">
              <a:spcBef>
                <a:spcPts val="0"/>
              </a:spcBef>
              <a:buSzPts val="2400"/>
              <a:buNone/>
            </a:pPr>
            <a:r>
              <a:rPr lang="en-US" b="1" dirty="0"/>
              <a:t>Authorization</a:t>
            </a:r>
          </a:p>
          <a:p>
            <a:pPr marL="342900">
              <a:spcBef>
                <a:spcPts val="0"/>
              </a:spcBef>
              <a:buSzPts val="2400"/>
            </a:pPr>
            <a:r>
              <a:rPr lang="en-US" dirty="0"/>
              <a:t>Users, systems, and processes are only granted the minimum necessary privileges to perform the expected actions of their role.</a:t>
            </a:r>
          </a:p>
          <a:p>
            <a:pPr marL="0" indent="0">
              <a:spcBef>
                <a:spcPts val="0"/>
              </a:spcBef>
              <a:buSzPts val="2400"/>
              <a:buNone/>
            </a:pPr>
            <a:endParaRPr lang="en-US" dirty="0"/>
          </a:p>
          <a:p>
            <a:pPr marL="0" indent="0">
              <a:spcBef>
                <a:spcPts val="0"/>
              </a:spcBef>
              <a:buSzPts val="2400"/>
              <a:buNone/>
            </a:pPr>
            <a:r>
              <a:rPr lang="en-US" b="1" dirty="0"/>
              <a:t>Accounting</a:t>
            </a:r>
          </a:p>
          <a:p>
            <a:pPr marL="342900">
              <a:spcBef>
                <a:spcPts val="0"/>
              </a:spcBef>
              <a:buSzPts val="2400"/>
            </a:pPr>
            <a:r>
              <a:rPr lang="en-US" dirty="0"/>
              <a:t>All information regarding a system’s activity must be logged and retained for a defined period and reviewed frequently.</a:t>
            </a:r>
            <a:endParaRPr lang="en-US" b="1"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br>
              <a:rPr lang="en-US"/>
            </a:br>
            <a:r>
              <a:rPr lang="en-US"/>
              <a:t>CanAddToEmptyVector</a:t>
            </a: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72E8B98B-B05B-268C-1387-B6DECE7E28D2}"/>
              </a:ext>
            </a:extLst>
          </p:cNvPr>
          <p:cNvPicPr>
            <a:picLocks noChangeAspect="1"/>
          </p:cNvPicPr>
          <p:nvPr/>
        </p:nvPicPr>
        <p:blipFill>
          <a:blip r:embed="rId5"/>
          <a:stretch>
            <a:fillRect/>
          </a:stretch>
        </p:blipFill>
        <p:spPr>
          <a:xfrm>
            <a:off x="478365" y="2632813"/>
            <a:ext cx="6833935" cy="3780475"/>
          </a:xfrm>
          <a:prstGeom prst="rect">
            <a:avLst/>
          </a:prstGeom>
        </p:spPr>
      </p:pic>
      <p:pic>
        <p:nvPicPr>
          <p:cNvPr id="5" name="Picture 4">
            <a:extLst>
              <a:ext uri="{FF2B5EF4-FFF2-40B4-BE49-F238E27FC236}">
                <a16:creationId xmlns:a16="http://schemas.microsoft.com/office/drawing/2014/main" id="{A8F5A5B7-F0A0-8C32-FA7F-022B04F8BB49}"/>
              </a:ext>
            </a:extLst>
          </p:cNvPr>
          <p:cNvPicPr>
            <a:picLocks noChangeAspect="1"/>
          </p:cNvPicPr>
          <p:nvPr/>
        </p:nvPicPr>
        <p:blipFill>
          <a:blip r:embed="rId6"/>
          <a:stretch>
            <a:fillRect/>
          </a:stretch>
        </p:blipFill>
        <p:spPr>
          <a:xfrm>
            <a:off x="7312300" y="3953261"/>
            <a:ext cx="4658375" cy="371527"/>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A9A6F40B-D92A-C295-A7A7-C06E00B079BD}"/>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FEE4681B-DCB8-3F5A-6422-2009152868ED}"/>
              </a:ext>
            </a:extLst>
          </p:cNvPr>
          <p:cNvSpPr txBox="1">
            <a:spLocks noGrp="1"/>
          </p:cNvSpPr>
          <p:nvPr>
            <p:ph type="title"/>
          </p:nvPr>
        </p:nvSpPr>
        <p:spPr>
          <a:xfrm>
            <a:off x="2646947" y="764373"/>
            <a:ext cx="8859253"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dirty="0" err="1"/>
              <a:t>MaxSizeGreaterThanOrEqualToSize</a:t>
            </a:r>
            <a:endParaRPr lang="en-US" dirty="0"/>
          </a:p>
        </p:txBody>
      </p:sp>
      <p:pic>
        <p:nvPicPr>
          <p:cNvPr id="197" name="Google Shape;197;g9504e29505_0_0" descr="Green Pace logo">
            <a:extLst>
              <a:ext uri="{FF2B5EF4-FFF2-40B4-BE49-F238E27FC236}">
                <a16:creationId xmlns:a16="http://schemas.microsoft.com/office/drawing/2014/main" id="{7D7D66E9-B559-45DB-1F4F-A93280C72D57}"/>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4" name="Picture 3">
            <a:extLst>
              <a:ext uri="{FF2B5EF4-FFF2-40B4-BE49-F238E27FC236}">
                <a16:creationId xmlns:a16="http://schemas.microsoft.com/office/drawing/2014/main" id="{B5F3EB99-AF06-A4D2-89FB-A7A8EC69CAE1}"/>
              </a:ext>
            </a:extLst>
          </p:cNvPr>
          <p:cNvPicPr>
            <a:picLocks noChangeAspect="1"/>
          </p:cNvPicPr>
          <p:nvPr/>
        </p:nvPicPr>
        <p:blipFill>
          <a:blip r:embed="rId5"/>
          <a:stretch>
            <a:fillRect/>
          </a:stretch>
        </p:blipFill>
        <p:spPr>
          <a:xfrm>
            <a:off x="559534" y="2341833"/>
            <a:ext cx="6752766" cy="3965910"/>
          </a:xfrm>
          <a:prstGeom prst="rect">
            <a:avLst/>
          </a:prstGeom>
        </p:spPr>
      </p:pic>
      <p:pic>
        <p:nvPicPr>
          <p:cNvPr id="7" name="Picture 6">
            <a:extLst>
              <a:ext uri="{FF2B5EF4-FFF2-40B4-BE49-F238E27FC236}">
                <a16:creationId xmlns:a16="http://schemas.microsoft.com/office/drawing/2014/main" id="{22B93109-C9DE-A9AE-026D-9BE1242916F2}"/>
              </a:ext>
            </a:extLst>
          </p:cNvPr>
          <p:cNvPicPr>
            <a:picLocks noChangeAspect="1"/>
          </p:cNvPicPr>
          <p:nvPr/>
        </p:nvPicPr>
        <p:blipFill>
          <a:blip r:embed="rId6"/>
          <a:stretch>
            <a:fillRect/>
          </a:stretch>
        </p:blipFill>
        <p:spPr>
          <a:xfrm>
            <a:off x="7390660" y="4028568"/>
            <a:ext cx="4580015" cy="296220"/>
          </a:xfrm>
          <a:prstGeom prst="rect">
            <a:avLst/>
          </a:prstGeom>
        </p:spPr>
      </p:pic>
    </p:spTree>
    <p:custDataLst>
      <p:tags r:id="rId1"/>
    </p:custDataLst>
    <p:extLst>
      <p:ext uri="{BB962C8B-B14F-4D97-AF65-F5344CB8AC3E}">
        <p14:creationId xmlns:p14="http://schemas.microsoft.com/office/powerpoint/2010/main" val="21651211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583</TotalTime>
  <Words>776</Words>
  <Application>Microsoft Office PowerPoint</Application>
  <PresentationFormat>Widescreen</PresentationFormat>
  <Paragraphs>126</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 CanAddToEmptyVector</vt:lpstr>
      <vt:lpstr>Unit Testing MaxSizeGreaterThanOrEqualToSize</vt:lpstr>
      <vt:lpstr>Unit Testing AccessingClearedVectorThrows</vt:lpstr>
      <vt:lpstr>Unit Testing ClearErasesCollection</vt:lpstr>
      <vt:lpstr>Unit Testing ThrowsExceptionWhenAccessingOutOfRange</vt:lpstr>
      <vt:lpstr>Unit Testing ResizeIncreasesCollection</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Nicholas Feero</cp:lastModifiedBy>
  <cp:revision>8</cp:revision>
  <dcterms:created xsi:type="dcterms:W3CDTF">2020-08-19T17:59:24Z</dcterms:created>
  <dcterms:modified xsi:type="dcterms:W3CDTF">2025-08-14T03:15:19Z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