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foo" initials="nf" lastIdx="1" clrIdx="0">
    <p:extLst>
      <p:ext uri="{19B8F6BF-5375-455C-9EA6-DF929625EA0E}">
        <p15:presenceInfo xmlns:p15="http://schemas.microsoft.com/office/powerpoint/2012/main" userId="d7ad3dc54cbba8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5DE1-C523-4FE6-8095-40DED7A6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7896E-28FB-456F-99E8-44CA189D2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1A854-21DC-450F-A768-C200F57F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EC6-B328-49F2-8F80-A40A643A15A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DDE3-DF87-4723-8148-7B4306BC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4258-7EAF-43D6-83F3-78BC6A43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D6A6-442C-4503-8AA9-609714CC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6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1770-A011-4C66-8C24-08E80474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690D7-0FAC-4CCA-8277-B9F919D03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5E966-DF2F-4B33-8094-9B34AF78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EC6-B328-49F2-8F80-A40A643A15A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72765-A967-44E4-890B-4D64D170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71A6-FBC5-4DD0-8FBA-3EBD5A57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D6A6-442C-4503-8AA9-609714CC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9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CB33F-29A4-447C-81C5-133395015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B696B-D338-46A4-8FB7-AA5B0F054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2FE6B-81BA-46A4-BED8-36BAB1F4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EC6-B328-49F2-8F80-A40A643A15A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4115B-18D2-4AED-BA19-2D3A1ADA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4C6E0-4BE8-44D6-8F7C-D138CED7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D6A6-442C-4503-8AA9-609714CC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B407-CF1E-4F19-A601-486EAE05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733EB-5297-49EB-9551-32B2E6E5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D49FE-99C4-4B79-9A8E-8811A191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EC6-B328-49F2-8F80-A40A643A15A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4CF6-911E-49E5-90FF-95E50F82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35D5-CA86-49D3-A8A0-1CC5820F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D6A6-442C-4503-8AA9-609714CC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8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8B06-D89F-4948-9497-351846E0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ACCA7-7534-446B-9F98-5D91C95CF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5D12-0ABF-4472-B724-D7912FB7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EC6-B328-49F2-8F80-A40A643A15A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B9CF-A9BB-413B-8DA6-0290BD53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6D81-D528-4FA9-890A-C1C91404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D6A6-442C-4503-8AA9-609714CC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8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1CBC-DB4E-4C1C-9DA0-BC148D4A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40E63-87E6-4730-A60D-D8D3AF08D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EA6BD-ED8E-42EA-A563-AA51DD813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A7C67-D26D-4986-8F75-9BD3366F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EC6-B328-49F2-8F80-A40A643A15A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A071C-DD12-4660-BA92-06C854A8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17345-16E5-439C-92F9-84C00246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D6A6-442C-4503-8AA9-609714CC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1E86-62D7-44B8-A887-93DC0334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75561-2165-4564-BDB4-B54E7C2F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96967-192D-4553-9344-2A576476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E6390-8679-4AE0-A04C-A21830DD7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821E4-E84A-4D86-9493-D0457A331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1A1ED-E794-4240-ABC4-1DB1D5A8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EC6-B328-49F2-8F80-A40A643A15A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CDC01-FC39-4E58-ABDB-677A6E04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9B7FF-36A3-43EC-84CE-AC20FD71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D6A6-442C-4503-8AA9-609714CC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4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F7CD-8033-4787-816E-E94A861C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B5F63-FF29-4A4F-BE78-994D0434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EC6-B328-49F2-8F80-A40A643A15A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18350-7051-459F-8A5C-876276CC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BFF35-0847-4C7F-ADE2-25CF9C0E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D6A6-442C-4503-8AA9-609714CC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E4AC2-7B44-4DFA-8BD4-A040BB8A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EC6-B328-49F2-8F80-A40A643A15A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854DA-49AD-4F55-8FAC-ABAB0DCC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E340F-3E55-40A8-8CD5-3D93738C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D6A6-442C-4503-8AA9-609714CC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6940-2C6C-4BFF-A532-615C2945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65060-EF15-45C8-AD8E-89FD69AB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30A6F-1651-49DB-A095-F91DF0422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72B10-40DE-42CC-AD2A-1C237508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EC6-B328-49F2-8F80-A40A643A15A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196A0-F83A-4DBA-92D8-74D9E28A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EB92B-4F9F-4DB2-80C6-BC00B020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D6A6-442C-4503-8AA9-609714CC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5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67E4-8F66-492B-B218-5E30D779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F4E30-B06A-40D3-A696-345336B80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A2767-B22F-4782-B487-007905180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5EB41-6E9B-4CDF-9D57-BCC1D70D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EC6-B328-49F2-8F80-A40A643A15A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63784-B225-4721-9346-0828EA0E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49D21-4747-4FC5-80A5-895BB485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D6A6-442C-4503-8AA9-609714CC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9DB63-4AD1-492F-80E4-D534C27F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F5DFF-A358-4FDC-95E0-63992DE20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A7823-8995-4439-98DC-A4E9668BA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13EC6-B328-49F2-8F80-A40A643A15A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9D719-CC85-47C5-A5EB-5D8BB6926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DD81D-7782-4638-9654-FAE53CAF1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D6A6-442C-4503-8AA9-609714CC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4EA7-DA65-4743-B2F4-BF6D87581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 Using Ordinary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98030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84935BC-F239-432F-9E76-4E538E648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99" y="1942724"/>
            <a:ext cx="9802001" cy="4094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69D06F-5384-4039-8462-648E8E55955F}"/>
              </a:ext>
            </a:extLst>
          </p:cNvPr>
          <p:cNvSpPr txBox="1"/>
          <p:nvPr/>
        </p:nvSpPr>
        <p:spPr>
          <a:xfrm>
            <a:off x="2771468" y="1652660"/>
            <a:ext cx="716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Table9: Standardized Data with Miles per Kilowatt as Dependent Variable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237210-C109-43B7-8D50-0DC88B0FA794}"/>
              </a:ext>
            </a:extLst>
          </p:cNvPr>
          <p:cNvCxnSpPr>
            <a:cxnSpLocks/>
          </p:cNvCxnSpPr>
          <p:nvPr/>
        </p:nvCxnSpPr>
        <p:spPr>
          <a:xfrm>
            <a:off x="1293817" y="3313948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9E43A9-DF34-4997-A71B-0F3CD70B7CF8}"/>
              </a:ext>
            </a:extLst>
          </p:cNvPr>
          <p:cNvCxnSpPr>
            <a:cxnSpLocks/>
          </p:cNvCxnSpPr>
          <p:nvPr/>
        </p:nvCxnSpPr>
        <p:spPr>
          <a:xfrm>
            <a:off x="1293817" y="3671757"/>
            <a:ext cx="76779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D0618F-8C39-4514-A333-D1A3BA7FA915}"/>
              </a:ext>
            </a:extLst>
          </p:cNvPr>
          <p:cNvCxnSpPr>
            <a:cxnSpLocks/>
          </p:cNvCxnSpPr>
          <p:nvPr/>
        </p:nvCxnSpPr>
        <p:spPr>
          <a:xfrm>
            <a:off x="1293817" y="3989809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70F9DE-1161-469A-A381-3852CBAD6FE0}"/>
              </a:ext>
            </a:extLst>
          </p:cNvPr>
          <p:cNvCxnSpPr>
            <a:cxnSpLocks/>
          </p:cNvCxnSpPr>
          <p:nvPr/>
        </p:nvCxnSpPr>
        <p:spPr>
          <a:xfrm>
            <a:off x="1293817" y="4347618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44C683-6FA1-46D6-80C2-8CE50574C961}"/>
              </a:ext>
            </a:extLst>
          </p:cNvPr>
          <p:cNvCxnSpPr>
            <a:cxnSpLocks/>
          </p:cNvCxnSpPr>
          <p:nvPr/>
        </p:nvCxnSpPr>
        <p:spPr>
          <a:xfrm>
            <a:off x="1293817" y="4665670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F3B814-DD7D-4965-B5BC-E643BF9315DB}"/>
              </a:ext>
            </a:extLst>
          </p:cNvPr>
          <p:cNvCxnSpPr>
            <a:cxnSpLocks/>
          </p:cNvCxnSpPr>
          <p:nvPr/>
        </p:nvCxnSpPr>
        <p:spPr>
          <a:xfrm>
            <a:off x="1293817" y="5023479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E9C144-0791-4B02-B05E-F9CF40E1ADF4}"/>
              </a:ext>
            </a:extLst>
          </p:cNvPr>
          <p:cNvCxnSpPr>
            <a:cxnSpLocks/>
          </p:cNvCxnSpPr>
          <p:nvPr/>
        </p:nvCxnSpPr>
        <p:spPr>
          <a:xfrm>
            <a:off x="1293817" y="5368035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9CA1A0-DCAB-4790-8E8F-B09CD166E17B}"/>
              </a:ext>
            </a:extLst>
          </p:cNvPr>
          <p:cNvCxnSpPr>
            <a:cxnSpLocks/>
          </p:cNvCxnSpPr>
          <p:nvPr/>
        </p:nvCxnSpPr>
        <p:spPr>
          <a:xfrm>
            <a:off x="1293817" y="5712592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701882-8E25-4844-A409-E06660AF69BB}"/>
              </a:ext>
            </a:extLst>
          </p:cNvPr>
          <p:cNvCxnSpPr>
            <a:cxnSpLocks/>
          </p:cNvCxnSpPr>
          <p:nvPr/>
        </p:nvCxnSpPr>
        <p:spPr>
          <a:xfrm>
            <a:off x="1370379" y="2624835"/>
            <a:ext cx="7495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1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DD4F-93C4-4962-9802-CC356E7D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F41D4-4B40-4B30-8F4F-31D66129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 change in reported R-square value &amp; p-value when used:-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Raw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Normalized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Standardized data</a:t>
            </a:r>
          </a:p>
          <a:p>
            <a:r>
              <a:rPr lang="en-US" dirty="0"/>
              <a:t>When working with charge used &amp; kilowatts used (as dependent variable), the following parameters had relatively high R-square values (arranged in order of increasing R-square value):-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Absolute elevation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Duration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Distance</a:t>
            </a:r>
          </a:p>
          <a:p>
            <a:r>
              <a:rPr lang="en-US" dirty="0"/>
              <a:t>When working with miles per kilowatt (as dependent variable), only distance has `acceptable’ R-square value (~0.3). </a:t>
            </a:r>
          </a:p>
          <a:p>
            <a:r>
              <a:rPr lang="en-US" dirty="0"/>
              <a:t>Rest of parameters have a R-square values &lt;0.1. Only duration &amp; </a:t>
            </a:r>
            <a:r>
              <a:rPr lang="en-US" dirty="0" err="1"/>
              <a:t>avgtemperature</a:t>
            </a:r>
            <a:r>
              <a:rPr lang="en-US" dirty="0"/>
              <a:t> (aside from distance) were reported as having a significant p-value.</a:t>
            </a:r>
          </a:p>
        </p:txBody>
      </p:sp>
    </p:spTree>
    <p:extLst>
      <p:ext uri="{BB962C8B-B14F-4D97-AF65-F5344CB8AC3E}">
        <p14:creationId xmlns:p14="http://schemas.microsoft.com/office/powerpoint/2010/main" val="15234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6710-628E-4C86-A7D0-E676E308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Regression Plots using Raw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9E675-FFCA-40E3-96D3-0B4D0ACC4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4157"/>
            <a:ext cx="8471664" cy="44887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AE42772-1EB2-4D82-AA77-4639972B9CBD}"/>
              </a:ext>
            </a:extLst>
          </p:cNvPr>
          <p:cNvGrpSpPr/>
          <p:nvPr/>
        </p:nvGrpSpPr>
        <p:grpSpPr>
          <a:xfrm>
            <a:off x="9324827" y="2460293"/>
            <a:ext cx="2700595" cy="1678330"/>
            <a:chOff x="9324828" y="2460293"/>
            <a:chExt cx="2541426" cy="1678330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17BD6181-7450-4405-A69E-A7180B18CFC9}"/>
                </a:ext>
              </a:extLst>
            </p:cNvPr>
            <p:cNvSpPr/>
            <p:nvPr/>
          </p:nvSpPr>
          <p:spPr>
            <a:xfrm>
              <a:off x="9324828" y="2460293"/>
              <a:ext cx="123503" cy="167833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A0EAB6-15DB-4C50-9DB9-B62C93E2FC2C}"/>
                </a:ext>
              </a:extLst>
            </p:cNvPr>
            <p:cNvSpPr txBox="1"/>
            <p:nvPr/>
          </p:nvSpPr>
          <p:spPr>
            <a:xfrm>
              <a:off x="9463295" y="2699293"/>
              <a:ext cx="24029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Residuals not randomly distributed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Is this a problem? (</a:t>
              </a:r>
              <a:r>
                <a:rPr lang="en-US" b="1" dirty="0"/>
                <a:t>check with </a:t>
              </a:r>
              <a:r>
                <a:rPr lang="en-US" b="1" dirty="0" err="1"/>
                <a:t>Pri</a:t>
              </a:r>
              <a:r>
                <a:rPr lang="en-US" dirty="0"/>
                <a:t>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F4C35F-9013-457A-A7A3-B82D0223756D}"/>
              </a:ext>
            </a:extLst>
          </p:cNvPr>
          <p:cNvSpPr txBox="1"/>
          <p:nvPr/>
        </p:nvSpPr>
        <p:spPr>
          <a:xfrm>
            <a:off x="838200" y="1613671"/>
            <a:ext cx="623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Section 1 – With Charge Used (%) as the Dependent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B48BB-3334-44CA-BC24-976ADA857F23}"/>
              </a:ext>
            </a:extLst>
          </p:cNvPr>
          <p:cNvSpPr txBox="1"/>
          <p:nvPr/>
        </p:nvSpPr>
        <p:spPr>
          <a:xfrm>
            <a:off x="1562986" y="6488668"/>
            <a:ext cx="746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Figure1: Regression Plots for Absolute Elevation (m) against Charge Used (%)</a:t>
            </a:r>
          </a:p>
        </p:txBody>
      </p:sp>
    </p:spTree>
    <p:extLst>
      <p:ext uri="{BB962C8B-B14F-4D97-AF65-F5344CB8AC3E}">
        <p14:creationId xmlns:p14="http://schemas.microsoft.com/office/powerpoint/2010/main" val="1613090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970982-FBAA-4BD0-932A-CE91E60A1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82" y="293559"/>
            <a:ext cx="7050114" cy="4894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53568F-30B1-4D6F-B87B-389E71998216}"/>
              </a:ext>
            </a:extLst>
          </p:cNvPr>
          <p:cNvSpPr txBox="1"/>
          <p:nvPr/>
        </p:nvSpPr>
        <p:spPr>
          <a:xfrm>
            <a:off x="2523195" y="5165751"/>
            <a:ext cx="714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Figure2: Trend Line Plot of Absolute Elevation(m) against Charge Used(%)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0D837-37F5-4BDE-815B-FDFC45B22833}"/>
              </a:ext>
            </a:extLst>
          </p:cNvPr>
          <p:cNvSpPr txBox="1"/>
          <p:nvPr/>
        </p:nvSpPr>
        <p:spPr>
          <a:xfrm>
            <a:off x="871869" y="5794744"/>
            <a:ext cx="10798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Appears to have clustering on left side of graph (@ low absolute elevation) = same pattern seen in residual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this problematic? (</a:t>
            </a:r>
            <a:r>
              <a:rPr lang="en-US" b="1" dirty="0"/>
              <a:t>ask </a:t>
            </a:r>
            <a:r>
              <a:rPr lang="en-US" b="1" dirty="0" err="1"/>
              <a:t>Pri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022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E91793-A589-463F-9CBB-D1179191C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752"/>
            <a:ext cx="9484242" cy="5025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73487-E8A4-408D-839B-DA0BF7FEFFF9}"/>
              </a:ext>
            </a:extLst>
          </p:cNvPr>
          <p:cNvSpPr txBox="1"/>
          <p:nvPr/>
        </p:nvSpPr>
        <p:spPr>
          <a:xfrm>
            <a:off x="1372029" y="5846985"/>
            <a:ext cx="646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Figure3: Regression Plots for Duration(s) against Charge Used (%)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1D1FC6-8C85-4844-B52D-8C20D0C392E1}"/>
              </a:ext>
            </a:extLst>
          </p:cNvPr>
          <p:cNvGrpSpPr/>
          <p:nvPr/>
        </p:nvGrpSpPr>
        <p:grpSpPr>
          <a:xfrm>
            <a:off x="9484242" y="1450199"/>
            <a:ext cx="2707758" cy="1678330"/>
            <a:chOff x="9324828" y="2460293"/>
            <a:chExt cx="2541426" cy="16783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7C8FB86E-5E4E-479C-A364-A27DAC7422A2}"/>
                </a:ext>
              </a:extLst>
            </p:cNvPr>
            <p:cNvSpPr/>
            <p:nvPr/>
          </p:nvSpPr>
          <p:spPr>
            <a:xfrm>
              <a:off x="9324828" y="2460293"/>
              <a:ext cx="123503" cy="167833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B1476D-3FB8-4E23-97ED-6950DD4F93DE}"/>
                </a:ext>
              </a:extLst>
            </p:cNvPr>
            <p:cNvSpPr txBox="1"/>
            <p:nvPr/>
          </p:nvSpPr>
          <p:spPr>
            <a:xfrm>
              <a:off x="9463295" y="2699293"/>
              <a:ext cx="24029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Residuals not randomly distributed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Is this a problem? (</a:t>
              </a:r>
              <a:r>
                <a:rPr lang="en-US" b="1" dirty="0"/>
                <a:t>check with </a:t>
              </a:r>
              <a:r>
                <a:rPr lang="en-US" b="1" dirty="0" err="1"/>
                <a:t>Pri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647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ACB38A-0E2E-470C-9815-EEAECBB3A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59" y="761392"/>
            <a:ext cx="6682282" cy="4638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467C7-EBB5-4BE8-B030-E326AF7070DF}"/>
              </a:ext>
            </a:extLst>
          </p:cNvPr>
          <p:cNvSpPr txBox="1"/>
          <p:nvPr/>
        </p:nvSpPr>
        <p:spPr>
          <a:xfrm>
            <a:off x="2523195" y="5400331"/>
            <a:ext cx="620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Figure4: Trend Line Plot of Duration(s) against Charge Used(%)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44846-82EB-4F3F-878B-9D27394393A1}"/>
              </a:ext>
            </a:extLst>
          </p:cNvPr>
          <p:cNvSpPr txBox="1"/>
          <p:nvPr/>
        </p:nvSpPr>
        <p:spPr>
          <a:xfrm>
            <a:off x="800933" y="5786708"/>
            <a:ext cx="1139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Appears to have clustering on left side of graph (@ low absolute duration levels) = same pattern seen in residual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this problematic? (</a:t>
            </a:r>
            <a:r>
              <a:rPr lang="en-US" b="1" dirty="0"/>
              <a:t>ask </a:t>
            </a:r>
            <a:r>
              <a:rPr lang="en-US" b="1" dirty="0" err="1"/>
              <a:t>Pri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986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7F30A0-170E-46E1-93F5-E98BEA5B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44"/>
            <a:ext cx="9491241" cy="502894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4C2851B-3B36-4C09-B2B4-E4CD38306C53}"/>
              </a:ext>
            </a:extLst>
          </p:cNvPr>
          <p:cNvGrpSpPr/>
          <p:nvPr/>
        </p:nvGrpSpPr>
        <p:grpSpPr>
          <a:xfrm>
            <a:off x="9491240" y="1120590"/>
            <a:ext cx="2700760" cy="1678330"/>
            <a:chOff x="9324828" y="2460293"/>
            <a:chExt cx="2541427" cy="167833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D9DB8BE1-86D9-40F4-8D04-6994ACB3AC4D}"/>
                </a:ext>
              </a:extLst>
            </p:cNvPr>
            <p:cNvSpPr/>
            <p:nvPr/>
          </p:nvSpPr>
          <p:spPr>
            <a:xfrm>
              <a:off x="9324828" y="2460293"/>
              <a:ext cx="123503" cy="167833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032B29-B810-4991-8A3C-2E45B9A30D9A}"/>
                </a:ext>
              </a:extLst>
            </p:cNvPr>
            <p:cNvSpPr txBox="1"/>
            <p:nvPr/>
          </p:nvSpPr>
          <p:spPr>
            <a:xfrm>
              <a:off x="9463296" y="2837517"/>
              <a:ext cx="24029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Residuals roughly randomly distributed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Is this now ok?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17D3D6B-9348-4F13-B432-73E7E277845D}"/>
              </a:ext>
            </a:extLst>
          </p:cNvPr>
          <p:cNvSpPr txBox="1"/>
          <p:nvPr/>
        </p:nvSpPr>
        <p:spPr>
          <a:xfrm>
            <a:off x="1524065" y="5493786"/>
            <a:ext cx="644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Figure5: Regression Plots for Distance(m) against Charge Used (%)</a:t>
            </a:r>
          </a:p>
        </p:txBody>
      </p:sp>
    </p:spTree>
    <p:extLst>
      <p:ext uri="{BB962C8B-B14F-4D97-AF65-F5344CB8AC3E}">
        <p14:creationId xmlns:p14="http://schemas.microsoft.com/office/powerpoint/2010/main" val="1558457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1ED71-2F14-4970-8AE6-1CC7CA692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74" y="434448"/>
            <a:ext cx="7685251" cy="5335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D6633-402B-4AED-9E87-04BA416212F9}"/>
              </a:ext>
            </a:extLst>
          </p:cNvPr>
          <p:cNvSpPr txBox="1"/>
          <p:nvPr/>
        </p:nvSpPr>
        <p:spPr>
          <a:xfrm>
            <a:off x="3006787" y="5670057"/>
            <a:ext cx="617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Figure6: Trend Line Plot of Distance(m) against Charge Used(%)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E8BB7-90AB-43D7-8CAA-650745DC0CCD}"/>
              </a:ext>
            </a:extLst>
          </p:cNvPr>
          <p:cNvSpPr txBox="1"/>
          <p:nvPr/>
        </p:nvSpPr>
        <p:spPr>
          <a:xfrm>
            <a:off x="400464" y="6039389"/>
            <a:ext cx="9415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Quite good clustering of data points around the trend line (most within the confidence interval)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this be improved upon? =&gt; use 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37322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E28121-333F-48F8-B795-8DF66503B9CD}"/>
              </a:ext>
            </a:extLst>
          </p:cNvPr>
          <p:cNvSpPr txBox="1"/>
          <p:nvPr/>
        </p:nvSpPr>
        <p:spPr>
          <a:xfrm>
            <a:off x="444795" y="327132"/>
            <a:ext cx="663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Section 2 – With Kilowatts Used (kW) as the Dependent Variable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6963E-3052-425A-BEF1-29722B861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0" y="696464"/>
            <a:ext cx="9090837" cy="481678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8DD5CA4-931D-41B9-956A-F12E2C919381}"/>
              </a:ext>
            </a:extLst>
          </p:cNvPr>
          <p:cNvGrpSpPr/>
          <p:nvPr/>
        </p:nvGrpSpPr>
        <p:grpSpPr>
          <a:xfrm>
            <a:off x="9312424" y="2024359"/>
            <a:ext cx="2700595" cy="1678330"/>
            <a:chOff x="9324828" y="2460293"/>
            <a:chExt cx="2541426" cy="167833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F04AAFDA-1599-481A-BC56-59C453A2BDFA}"/>
                </a:ext>
              </a:extLst>
            </p:cNvPr>
            <p:cNvSpPr/>
            <p:nvPr/>
          </p:nvSpPr>
          <p:spPr>
            <a:xfrm>
              <a:off x="9324828" y="2460293"/>
              <a:ext cx="123503" cy="167833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E52400-21E9-4714-BEAF-31194CB7D6CF}"/>
                </a:ext>
              </a:extLst>
            </p:cNvPr>
            <p:cNvSpPr txBox="1"/>
            <p:nvPr/>
          </p:nvSpPr>
          <p:spPr>
            <a:xfrm>
              <a:off x="9463295" y="2699293"/>
              <a:ext cx="24029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Residuals not randomly distributed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Is this a problem? (</a:t>
              </a:r>
              <a:r>
                <a:rPr lang="en-US" b="1" dirty="0"/>
                <a:t>check with </a:t>
              </a:r>
              <a:r>
                <a:rPr lang="en-US" b="1" dirty="0" err="1"/>
                <a:t>Pri</a:t>
              </a:r>
              <a:r>
                <a:rPr lang="en-US" dirty="0"/>
                <a:t>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2E232F6-22BC-4A83-8568-9A00CB76F252}"/>
              </a:ext>
            </a:extLst>
          </p:cNvPr>
          <p:cNvSpPr txBox="1"/>
          <p:nvPr/>
        </p:nvSpPr>
        <p:spPr>
          <a:xfrm>
            <a:off x="1449682" y="5513251"/>
            <a:ext cx="779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Figure7: Regression Plots for Absolute Elevation(m) against Kilowatts Used (kW)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E8EA2-B606-482B-9A8B-0887CE2237D7}"/>
              </a:ext>
            </a:extLst>
          </p:cNvPr>
          <p:cNvSpPr txBox="1"/>
          <p:nvPr/>
        </p:nvSpPr>
        <p:spPr>
          <a:xfrm>
            <a:off x="444795" y="5838370"/>
            <a:ext cx="7525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pattern seen when using charged used (%) as the dependent variable</a:t>
            </a:r>
          </a:p>
          <a:p>
            <a:r>
              <a:rPr lang="en-US" dirty="0"/>
              <a:t>      , not surprising as they’re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1624737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FE301-7B7A-4089-A022-B3829D5E8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15" y="309980"/>
            <a:ext cx="8641370" cy="550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598A6-7E40-42BA-A025-5A1004BE1F65}"/>
              </a:ext>
            </a:extLst>
          </p:cNvPr>
          <p:cNvSpPr txBox="1"/>
          <p:nvPr/>
        </p:nvSpPr>
        <p:spPr>
          <a:xfrm>
            <a:off x="694168" y="6065674"/>
            <a:ext cx="10803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pattern seen when plot absolute elevation against charged used (%), with clustering of points on the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this problematic? (</a:t>
            </a:r>
            <a:r>
              <a:rPr lang="en-US" b="1" dirty="0"/>
              <a:t>ask </a:t>
            </a:r>
            <a:r>
              <a:rPr lang="en-US" b="1" dirty="0" err="1"/>
              <a:t>Pri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A36F2-294F-477F-8616-86DDEDC53560}"/>
              </a:ext>
            </a:extLst>
          </p:cNvPr>
          <p:cNvSpPr txBox="1"/>
          <p:nvPr/>
        </p:nvSpPr>
        <p:spPr>
          <a:xfrm>
            <a:off x="3006787" y="5753417"/>
            <a:ext cx="752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Figure8: Trend Line Plot of Absolute Elevation(m) against Kilowatts Used(kW)</a:t>
            </a:r>
          </a:p>
        </p:txBody>
      </p:sp>
    </p:spTree>
    <p:extLst>
      <p:ext uri="{BB962C8B-B14F-4D97-AF65-F5344CB8AC3E}">
        <p14:creationId xmlns:p14="http://schemas.microsoft.com/office/powerpoint/2010/main" val="314966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166AFCE-9B24-40D9-9405-EFF03A08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986" y="2420157"/>
            <a:ext cx="8565140" cy="3968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34B214-0E9A-47EF-A3DB-5814D40A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B1579-0E0C-44BB-A443-D7D454E93066}"/>
              </a:ext>
            </a:extLst>
          </p:cNvPr>
          <p:cNvSpPr txBox="1"/>
          <p:nvPr/>
        </p:nvSpPr>
        <p:spPr>
          <a:xfrm>
            <a:off x="2824830" y="2050825"/>
            <a:ext cx="614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Table1: Raw Data with Charge Used (%) as Dependent Variable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E3AA32-6E09-43AA-AF12-35D0911CBA7B}"/>
              </a:ext>
            </a:extLst>
          </p:cNvPr>
          <p:cNvCxnSpPr/>
          <p:nvPr/>
        </p:nvCxnSpPr>
        <p:spPr>
          <a:xfrm>
            <a:off x="1284358" y="3810136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EDAFE1-7704-4E2B-B9B3-87715EE7D9AA}"/>
              </a:ext>
            </a:extLst>
          </p:cNvPr>
          <p:cNvCxnSpPr/>
          <p:nvPr/>
        </p:nvCxnSpPr>
        <p:spPr>
          <a:xfrm>
            <a:off x="1284354" y="5821703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710039-E864-4AFB-9035-C3EE3B82D628}"/>
              </a:ext>
            </a:extLst>
          </p:cNvPr>
          <p:cNvCxnSpPr/>
          <p:nvPr/>
        </p:nvCxnSpPr>
        <p:spPr>
          <a:xfrm>
            <a:off x="1284354" y="5480601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855F1-5F44-493F-AC10-00C9DBCBD4B2}"/>
              </a:ext>
            </a:extLst>
          </p:cNvPr>
          <p:cNvCxnSpPr/>
          <p:nvPr/>
        </p:nvCxnSpPr>
        <p:spPr>
          <a:xfrm>
            <a:off x="1284354" y="5150781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B3F6D5-C44D-41DD-A2F1-8EBC09E411A6}"/>
              </a:ext>
            </a:extLst>
          </p:cNvPr>
          <p:cNvCxnSpPr/>
          <p:nvPr/>
        </p:nvCxnSpPr>
        <p:spPr>
          <a:xfrm>
            <a:off x="1284354" y="6167796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1DFC77-C784-4801-9E4E-7D4BC2881CF8}"/>
              </a:ext>
            </a:extLst>
          </p:cNvPr>
          <p:cNvCxnSpPr/>
          <p:nvPr/>
        </p:nvCxnSpPr>
        <p:spPr>
          <a:xfrm>
            <a:off x="1284354" y="4432611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65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4FA7FB-90F3-4073-ACBD-A3701B7E7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5" y="666863"/>
            <a:ext cx="8623005" cy="456890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7028BC3-7980-4082-A2C2-53C0A2BE1159}"/>
              </a:ext>
            </a:extLst>
          </p:cNvPr>
          <p:cNvGrpSpPr/>
          <p:nvPr/>
        </p:nvGrpSpPr>
        <p:grpSpPr>
          <a:xfrm>
            <a:off x="9144000" y="1131222"/>
            <a:ext cx="2707758" cy="1678330"/>
            <a:chOff x="9324828" y="2460293"/>
            <a:chExt cx="2541426" cy="16783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ABEA148B-806D-47AB-BAC7-BFC929F711EE}"/>
                </a:ext>
              </a:extLst>
            </p:cNvPr>
            <p:cNvSpPr/>
            <p:nvPr/>
          </p:nvSpPr>
          <p:spPr>
            <a:xfrm>
              <a:off x="9324828" y="2460293"/>
              <a:ext cx="123503" cy="167833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004026-D84C-4BB5-B14B-F49F0AA5CB8F}"/>
                </a:ext>
              </a:extLst>
            </p:cNvPr>
            <p:cNvSpPr txBox="1"/>
            <p:nvPr/>
          </p:nvSpPr>
          <p:spPr>
            <a:xfrm>
              <a:off x="9463295" y="2699293"/>
              <a:ext cx="24029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Residuals not randomly distributed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Is this a problem? (</a:t>
              </a:r>
              <a:r>
                <a:rPr lang="en-US" b="1" dirty="0"/>
                <a:t>check with </a:t>
              </a:r>
              <a:r>
                <a:rPr lang="en-US" b="1" dirty="0" err="1"/>
                <a:t>Pri</a:t>
              </a:r>
              <a:r>
                <a:rPr lang="en-US" dirty="0"/>
                <a:t>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DABE994-7A98-4F09-B88C-0CD3588EDD4A}"/>
              </a:ext>
            </a:extLst>
          </p:cNvPr>
          <p:cNvSpPr txBox="1"/>
          <p:nvPr/>
        </p:nvSpPr>
        <p:spPr>
          <a:xfrm>
            <a:off x="520995" y="5544806"/>
            <a:ext cx="7525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pattern seen when using charged used (%) as the dependent variable</a:t>
            </a:r>
          </a:p>
          <a:p>
            <a:r>
              <a:rPr lang="en-US" dirty="0"/>
              <a:t>      , not surprising as they’re the same thing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26374-E93E-4B18-90E1-2530A73B34F8}"/>
              </a:ext>
            </a:extLst>
          </p:cNvPr>
          <p:cNvSpPr txBox="1"/>
          <p:nvPr/>
        </p:nvSpPr>
        <p:spPr>
          <a:xfrm>
            <a:off x="1127348" y="5175474"/>
            <a:ext cx="675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Figure9: Regression Plots for Duration(s) against Kilowatts Used (kW)</a:t>
            </a:r>
          </a:p>
        </p:txBody>
      </p:sp>
    </p:spTree>
    <p:extLst>
      <p:ext uri="{BB962C8B-B14F-4D97-AF65-F5344CB8AC3E}">
        <p14:creationId xmlns:p14="http://schemas.microsoft.com/office/powerpoint/2010/main" val="4259057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C0F72D-1F22-466D-B5B5-1F197F5B2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66" y="761393"/>
            <a:ext cx="8687668" cy="4810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C43C01-7AB0-4F4D-8403-F5085F929612}"/>
              </a:ext>
            </a:extLst>
          </p:cNvPr>
          <p:cNvSpPr txBox="1"/>
          <p:nvPr/>
        </p:nvSpPr>
        <p:spPr>
          <a:xfrm>
            <a:off x="2331315" y="5571461"/>
            <a:ext cx="660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Figure10: Trend Line Plot of Duration(s) against Kilowatts Used(kW)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F33AC-77B3-43FE-9B21-183D50A081D9}"/>
              </a:ext>
            </a:extLst>
          </p:cNvPr>
          <p:cNvSpPr txBox="1"/>
          <p:nvPr/>
        </p:nvSpPr>
        <p:spPr>
          <a:xfrm>
            <a:off x="694168" y="5966209"/>
            <a:ext cx="10803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pattern seen when plot absolute elevation against charged used (%), with clustering of points on the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this problematic? (</a:t>
            </a:r>
            <a:r>
              <a:rPr lang="en-US" b="1" dirty="0"/>
              <a:t>ask </a:t>
            </a:r>
            <a:r>
              <a:rPr lang="en-US" b="1" dirty="0" err="1"/>
              <a:t>Pri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1065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35A94B-479F-4DD6-9336-342F3F02F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029"/>
            <a:ext cx="8718698" cy="4619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6B7AE-D8F5-40FE-97A6-FDD85B2B536F}"/>
              </a:ext>
            </a:extLst>
          </p:cNvPr>
          <p:cNvSpPr txBox="1"/>
          <p:nvPr/>
        </p:nvSpPr>
        <p:spPr>
          <a:xfrm>
            <a:off x="982366" y="4818638"/>
            <a:ext cx="694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Figure11: Regression Plots for Distance(m) against Kilowatts Used (kW)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EFEB07-F60E-404B-B2E2-92B433EF0B87}"/>
              </a:ext>
            </a:extLst>
          </p:cNvPr>
          <p:cNvGrpSpPr/>
          <p:nvPr/>
        </p:nvGrpSpPr>
        <p:grpSpPr>
          <a:xfrm>
            <a:off x="8718698" y="684655"/>
            <a:ext cx="2700760" cy="1678330"/>
            <a:chOff x="9324828" y="2460293"/>
            <a:chExt cx="2541427" cy="167833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CA05DA0D-5DE4-4DE4-B70C-862095516913}"/>
                </a:ext>
              </a:extLst>
            </p:cNvPr>
            <p:cNvSpPr/>
            <p:nvPr/>
          </p:nvSpPr>
          <p:spPr>
            <a:xfrm>
              <a:off x="9324828" y="2460293"/>
              <a:ext cx="123503" cy="167833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325883-5D59-444D-9C2E-301EABBF530F}"/>
                </a:ext>
              </a:extLst>
            </p:cNvPr>
            <p:cNvSpPr txBox="1"/>
            <p:nvPr/>
          </p:nvSpPr>
          <p:spPr>
            <a:xfrm>
              <a:off x="9463296" y="2837517"/>
              <a:ext cx="24029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Residuals roughly randomly distributed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Is this now ok?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0010BC9-3872-418F-B4AD-DCC4AF03CCA0}"/>
              </a:ext>
            </a:extLst>
          </p:cNvPr>
          <p:cNvSpPr txBox="1"/>
          <p:nvPr/>
        </p:nvSpPr>
        <p:spPr>
          <a:xfrm>
            <a:off x="400669" y="5187970"/>
            <a:ext cx="7525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pattern seen when using charged used (%) as the dependent variable</a:t>
            </a:r>
          </a:p>
          <a:p>
            <a:r>
              <a:rPr lang="en-US" dirty="0"/>
              <a:t>      , not surprising as they’re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255341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759975-F48B-4BCD-8B9D-08A32978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45" y="417103"/>
            <a:ext cx="8570710" cy="4958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A59FAE-A0ED-4DE6-BAAA-2A3C7B256316}"/>
              </a:ext>
            </a:extLst>
          </p:cNvPr>
          <p:cNvSpPr txBox="1"/>
          <p:nvPr/>
        </p:nvSpPr>
        <p:spPr>
          <a:xfrm>
            <a:off x="2792852" y="5376026"/>
            <a:ext cx="662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Figure12: Trend Line Plot of Distance(m) against Kilowatts Used(kW)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F1828-AC61-4C25-A1DC-C6F14346D3EA}"/>
              </a:ext>
            </a:extLst>
          </p:cNvPr>
          <p:cNvSpPr txBox="1"/>
          <p:nvPr/>
        </p:nvSpPr>
        <p:spPr>
          <a:xfrm>
            <a:off x="1398335" y="5745358"/>
            <a:ext cx="9415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Quite good clustering of data points around the trend line (most within the confidence interval)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this be improved upon? =&gt; use multiple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information presented when using charge used (%) as the 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362625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EF4AF3-A645-4FF2-8111-CCDA7D432701}"/>
              </a:ext>
            </a:extLst>
          </p:cNvPr>
          <p:cNvSpPr txBox="1"/>
          <p:nvPr/>
        </p:nvSpPr>
        <p:spPr>
          <a:xfrm>
            <a:off x="444795" y="327132"/>
            <a:ext cx="722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Section 3 – With Miles per Kilowatt (mi/kW) as the Dependent Variable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69741C-9FE9-4E39-AA02-17342EF53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36" y="696464"/>
            <a:ext cx="8574285" cy="45430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F636F4-FC57-467A-A8D5-92EAA5DADE9D}"/>
              </a:ext>
            </a:extLst>
          </p:cNvPr>
          <p:cNvSpPr txBox="1"/>
          <p:nvPr/>
        </p:nvSpPr>
        <p:spPr>
          <a:xfrm>
            <a:off x="1940879" y="5224206"/>
            <a:ext cx="746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Figure13: Regression Plots for Duration(s) against Miles per Kilowatt (mi/kW)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F550B-F4E6-45A2-8490-7309882DB26A}"/>
              </a:ext>
            </a:extLst>
          </p:cNvPr>
          <p:cNvSpPr txBox="1"/>
          <p:nvPr/>
        </p:nvSpPr>
        <p:spPr>
          <a:xfrm>
            <a:off x="444795" y="5704336"/>
            <a:ext cx="11038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 to tell if the residuals are randomly distributed, given the wide range for mi/KW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residual plot appears to mirror the Y &amp; Fitted vs. x plot. In fact, all 4 plots shown above seem to mirror one another. What does this mean? (</a:t>
            </a:r>
            <a:r>
              <a:rPr lang="en-US" b="1" dirty="0"/>
              <a:t>ask </a:t>
            </a:r>
            <a:r>
              <a:rPr lang="en-US" b="1" dirty="0" err="1"/>
              <a:t>Pri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85048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5DE307-2C29-4BF9-B7BB-7198EFA60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68" y="920880"/>
            <a:ext cx="9208664" cy="4703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FCE40-9299-47DF-B769-6EE0743C0333}"/>
              </a:ext>
            </a:extLst>
          </p:cNvPr>
          <p:cNvSpPr txBox="1"/>
          <p:nvPr/>
        </p:nvSpPr>
        <p:spPr>
          <a:xfrm>
            <a:off x="2782849" y="5567788"/>
            <a:ext cx="731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Figure14: Trend Line Plot of Duration(s) against Miles per Kilowatt (mi/kW)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781B9-5594-4C7A-961B-148C228B9C35}"/>
              </a:ext>
            </a:extLst>
          </p:cNvPr>
          <p:cNvSpPr txBox="1"/>
          <p:nvPr/>
        </p:nvSpPr>
        <p:spPr>
          <a:xfrm>
            <a:off x="738700" y="5937120"/>
            <a:ext cx="1071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tight clustering of data points around trend line, and within confidence intervals.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what about for outlier data points? Are these actual data or artifacts from errors in data entry/collection?</a:t>
            </a:r>
          </a:p>
        </p:txBody>
      </p:sp>
    </p:spTree>
    <p:extLst>
      <p:ext uri="{BB962C8B-B14F-4D97-AF65-F5344CB8AC3E}">
        <p14:creationId xmlns:p14="http://schemas.microsoft.com/office/powerpoint/2010/main" val="1357720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4E5749-5FC3-4E95-895C-EDB4F33E5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78" y="0"/>
            <a:ext cx="9941442" cy="5267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55B4D3-0BCE-423D-A7F7-6DE81D37332A}"/>
              </a:ext>
            </a:extLst>
          </p:cNvPr>
          <p:cNvSpPr txBox="1"/>
          <p:nvPr/>
        </p:nvSpPr>
        <p:spPr>
          <a:xfrm>
            <a:off x="1817808" y="5182329"/>
            <a:ext cx="855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Figure15: Regression Plots for Average Temperature against Miles per Kilowatt (mi/kW)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14006-0843-4708-B2E7-563033A83DB5}"/>
              </a:ext>
            </a:extLst>
          </p:cNvPr>
          <p:cNvSpPr txBox="1"/>
          <p:nvPr/>
        </p:nvSpPr>
        <p:spPr>
          <a:xfrm>
            <a:off x="420664" y="5551661"/>
            <a:ext cx="113506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problems exhibited here as those found when used duration as the independent variable:-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Unsure if residuals are randomly distributed given the wide range for mi/kW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All 4 plots mirror one another. What does this mean? Was there an error in the way the ordinary least squares </a:t>
            </a:r>
          </a:p>
          <a:p>
            <a:pPr lvl="1"/>
            <a:r>
              <a:rPr lang="en-US" dirty="0"/>
              <a:t>      and regression plots were done?</a:t>
            </a:r>
          </a:p>
          <a:p>
            <a:pPr lvl="1"/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73217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11C5F-CCCE-4D6E-B734-1CA65AE03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37" y="353724"/>
            <a:ext cx="7621736" cy="5398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C70C8-DBDA-49D9-86F0-DD030D061979}"/>
              </a:ext>
            </a:extLst>
          </p:cNvPr>
          <p:cNvSpPr txBox="1"/>
          <p:nvPr/>
        </p:nvSpPr>
        <p:spPr>
          <a:xfrm>
            <a:off x="1976603" y="5752454"/>
            <a:ext cx="823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Figure16: Trend Line Plot of Average Temperature against Miles per Kilowatt (mi/kW)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E2977-6D99-467D-85F9-19C502DE7735}"/>
              </a:ext>
            </a:extLst>
          </p:cNvPr>
          <p:cNvSpPr txBox="1"/>
          <p:nvPr/>
        </p:nvSpPr>
        <p:spPr>
          <a:xfrm>
            <a:off x="738700" y="6121786"/>
            <a:ext cx="1071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tight clustering of data points around trend line, and within confidence intervals.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what about for outlier data points? Are these actual data or artifacts from errors in data entry/collection?</a:t>
            </a:r>
          </a:p>
        </p:txBody>
      </p:sp>
    </p:spTree>
    <p:extLst>
      <p:ext uri="{BB962C8B-B14F-4D97-AF65-F5344CB8AC3E}">
        <p14:creationId xmlns:p14="http://schemas.microsoft.com/office/powerpoint/2010/main" val="2855233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FBF482-0A49-4D8C-A98D-18105E4DE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34" y="511546"/>
            <a:ext cx="8900932" cy="4716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FD58E7-F49A-485E-B35F-B6128778B213}"/>
              </a:ext>
            </a:extLst>
          </p:cNvPr>
          <p:cNvSpPr txBox="1"/>
          <p:nvPr/>
        </p:nvSpPr>
        <p:spPr>
          <a:xfrm>
            <a:off x="2327500" y="5227712"/>
            <a:ext cx="753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Figure17: Regression Plots for Distance(m) against Miles per Kilowatt (mi/kW)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87228-9C6D-4E63-8D09-24175C710B1D}"/>
              </a:ext>
            </a:extLst>
          </p:cNvPr>
          <p:cNvSpPr txBox="1"/>
          <p:nvPr/>
        </p:nvSpPr>
        <p:spPr>
          <a:xfrm>
            <a:off x="163414" y="5597044"/>
            <a:ext cx="118651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problems exhibited here as those found when used duration (or average temperature) as the independent variable:-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Unsure if residuals are randomly distributed given the wide range for mi/kW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All 4 plots mirror one another. What does this mean? Was there an error in the way the ordinary least squares </a:t>
            </a:r>
          </a:p>
          <a:p>
            <a:pPr lvl="1"/>
            <a:r>
              <a:rPr lang="en-US" dirty="0"/>
              <a:t>      and regression plots were done?</a:t>
            </a:r>
          </a:p>
          <a:p>
            <a:pPr lvl="1"/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561076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A2BAB6-6CDF-48E7-8EF5-D5A0FEEBC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32" y="217381"/>
            <a:ext cx="7621736" cy="5335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73B6D-2A9E-4C26-A6D7-853D2FE7247C}"/>
              </a:ext>
            </a:extLst>
          </p:cNvPr>
          <p:cNvSpPr txBox="1"/>
          <p:nvPr/>
        </p:nvSpPr>
        <p:spPr>
          <a:xfrm>
            <a:off x="2397327" y="5537769"/>
            <a:ext cx="739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Figure16: Trend Line Plot of Distance (m) against Miles per Kilowatt (mi/kW)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5021D-3C26-4EE7-8D35-375158963B9A}"/>
              </a:ext>
            </a:extLst>
          </p:cNvPr>
          <p:cNvSpPr txBox="1"/>
          <p:nvPr/>
        </p:nvSpPr>
        <p:spPr>
          <a:xfrm>
            <a:off x="738700" y="5907101"/>
            <a:ext cx="1071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tight clustering of data points around trend line, and within confidence intervals.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what about for outlier data points? Are these actual data or artifacts from errors in data entry/collection?</a:t>
            </a:r>
          </a:p>
        </p:txBody>
      </p:sp>
    </p:spTree>
    <p:extLst>
      <p:ext uri="{BB962C8B-B14F-4D97-AF65-F5344CB8AC3E}">
        <p14:creationId xmlns:p14="http://schemas.microsoft.com/office/powerpoint/2010/main" val="198813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BD7898-DFE7-47B0-AE76-82931D32D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86" y="1917384"/>
            <a:ext cx="8941095" cy="4277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E87395-4564-422D-9AEC-6FF9E7D23AA4}"/>
              </a:ext>
            </a:extLst>
          </p:cNvPr>
          <p:cNvSpPr txBox="1"/>
          <p:nvPr/>
        </p:nvSpPr>
        <p:spPr>
          <a:xfrm>
            <a:off x="3357746" y="1523767"/>
            <a:ext cx="601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Table2: Raw Data with Kilowatts Used as Dependent Variable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C6D9DD-14BF-40B7-BD42-9823453D28D3}"/>
              </a:ext>
            </a:extLst>
          </p:cNvPr>
          <p:cNvCxnSpPr/>
          <p:nvPr/>
        </p:nvCxnSpPr>
        <p:spPr>
          <a:xfrm>
            <a:off x="1195622" y="3716908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B7599-A3EF-4596-926F-0D07C35DC83D}"/>
              </a:ext>
            </a:extLst>
          </p:cNvPr>
          <p:cNvCxnSpPr/>
          <p:nvPr/>
        </p:nvCxnSpPr>
        <p:spPr>
          <a:xfrm>
            <a:off x="1121429" y="4803586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C0B4B8-7577-4F5F-A729-7FE978FCE419}"/>
              </a:ext>
            </a:extLst>
          </p:cNvPr>
          <p:cNvCxnSpPr/>
          <p:nvPr/>
        </p:nvCxnSpPr>
        <p:spPr>
          <a:xfrm>
            <a:off x="1121429" y="5505951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97F3DD-A0CD-4809-B32F-E166ED890E59}"/>
              </a:ext>
            </a:extLst>
          </p:cNvPr>
          <p:cNvCxnSpPr/>
          <p:nvPr/>
        </p:nvCxnSpPr>
        <p:spPr>
          <a:xfrm>
            <a:off x="1121429" y="5890265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822FD3-76D1-4C9F-9836-76B399E73B39}"/>
              </a:ext>
            </a:extLst>
          </p:cNvPr>
          <p:cNvCxnSpPr/>
          <p:nvPr/>
        </p:nvCxnSpPr>
        <p:spPr>
          <a:xfrm>
            <a:off x="1121429" y="5174647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7944B-FE56-43A4-B61B-DF325E758C80}"/>
              </a:ext>
            </a:extLst>
          </p:cNvPr>
          <p:cNvCxnSpPr/>
          <p:nvPr/>
        </p:nvCxnSpPr>
        <p:spPr>
          <a:xfrm>
            <a:off x="1186885" y="4056072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892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F264-3FDC-43D1-B179-816D6019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Brief Summary of Regression Plot Data (only using Raw Data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F785-1FCC-42E2-9663-69C05C80C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7612"/>
          </a:xfrm>
        </p:spPr>
        <p:txBody>
          <a:bodyPr>
            <a:noAutofit/>
          </a:bodyPr>
          <a:lstStyle/>
          <a:p>
            <a:r>
              <a:rPr lang="en-US" sz="1600" dirty="0"/>
              <a:t>Regression plots &amp; trend lines using charge used (%) and kilowatts used (kW) as dependent variables:-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Since charge used (%) and kilowatts used (kW) are the same dependent variable (expressed in different units), they have the same parameters that are found to have a significant p-value and high R-square value.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Hence, the regression plots and trend </a:t>
            </a:r>
            <a:r>
              <a:rPr lang="en-US" sz="1600"/>
              <a:t>lines produced </a:t>
            </a:r>
            <a:r>
              <a:rPr lang="en-US" sz="1600" dirty="0"/>
              <a:t>using the same parameters (absolute elevation, duration &amp; distance) against either charge used (%) or kilowatts used (kW) produce the same plots.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For the parameters absolute elevation &amp; duration, the residuals were found to be non-randomly distributed. Both exhibited a clustering of data points on the left hand side of the plot (for both the residual plot and trend line plot)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sz="1600" dirty="0"/>
              <a:t>Is this a bad thing and why does this happen? =&gt; </a:t>
            </a:r>
            <a:r>
              <a:rPr lang="en-US" sz="1600" b="1" dirty="0"/>
              <a:t>Ask </a:t>
            </a:r>
            <a:r>
              <a:rPr lang="en-US" sz="1600" b="1" dirty="0" err="1"/>
              <a:t>Pri</a:t>
            </a:r>
            <a:endParaRPr lang="en-US" sz="1600" b="1" dirty="0"/>
          </a:p>
          <a:p>
            <a:pPr marL="1428750" lvl="2" indent="-514350">
              <a:buFont typeface="+mj-lt"/>
              <a:buAutoNum type="romanUcPeriod"/>
            </a:pPr>
            <a:r>
              <a:rPr lang="en-US" sz="1600" dirty="0"/>
              <a:t>Could it be due to the type of data collected (where most tend to be at low absolute elevations &amp; are short journeys?)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Only the parameter distance had residuals that are roughly randomly distributed. In terms of the trend line plot, most of the data points clustered around the trend line &amp; were contained within the confidence intervals.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sz="1600" dirty="0"/>
              <a:t>Question? =&gt; can this be improved upon?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sz="1600" dirty="0"/>
              <a:t>Question? =&gt; suggested method for measuring model performance =&gt; </a:t>
            </a:r>
            <a:r>
              <a:rPr lang="en-US" sz="1600" b="1" dirty="0"/>
              <a:t>Ask </a:t>
            </a:r>
            <a:r>
              <a:rPr lang="en-US" sz="1600" b="1" dirty="0" err="1"/>
              <a:t>Pri</a:t>
            </a:r>
            <a:endParaRPr lang="en-US" sz="1600" dirty="0"/>
          </a:p>
          <a:p>
            <a:r>
              <a:rPr lang="en-US" sz="1600" dirty="0"/>
              <a:t>Regression plots &amp; trend lines using miles per Kilowatt (mi/kW) as the dependent variable:-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For each regression plot produced for the parameters found to have significant p-values &amp; `high’ R-square values, the 4 regression plot produced for each parameter was found to be essentially the same plot.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sz="1600" dirty="0"/>
              <a:t>Question? =&gt; Why is this? + What does this mean? =&gt; </a:t>
            </a:r>
            <a:r>
              <a:rPr lang="en-US" sz="1600" b="1" dirty="0"/>
              <a:t>Ask </a:t>
            </a:r>
            <a:r>
              <a:rPr lang="en-US" sz="1600" b="1" dirty="0" err="1"/>
              <a:t>Pri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0591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36BF-2D9B-4F75-BFAE-246795E1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Question? =&gt; Is there any changes when using a transformed version of the data (normalized/standardized)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974DA-FB31-47A7-8E21-282479F4600A}"/>
              </a:ext>
            </a:extLst>
          </p:cNvPr>
          <p:cNvSpPr txBox="1"/>
          <p:nvPr/>
        </p:nvSpPr>
        <p:spPr>
          <a:xfrm>
            <a:off x="838200" y="2264735"/>
            <a:ext cx="778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Short answer = No (refer to </a:t>
            </a:r>
            <a:r>
              <a:rPr lang="en-US" sz="2400" dirty="0" err="1"/>
              <a:t>jupyter</a:t>
            </a:r>
            <a:r>
              <a:rPr lang="en-US" sz="2400" dirty="0"/>
              <a:t> notebook for full plots)</a:t>
            </a:r>
          </a:p>
        </p:txBody>
      </p:sp>
    </p:spTree>
    <p:extLst>
      <p:ext uri="{BB962C8B-B14F-4D97-AF65-F5344CB8AC3E}">
        <p14:creationId xmlns:p14="http://schemas.microsoft.com/office/powerpoint/2010/main" val="21930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0AC9A5-64A1-48CE-8B09-4DEA547F3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77" y="1508395"/>
            <a:ext cx="10247845" cy="4052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AE08AB-9468-4553-B1C6-790DFB1856EA}"/>
              </a:ext>
            </a:extLst>
          </p:cNvPr>
          <p:cNvSpPr txBox="1"/>
          <p:nvPr/>
        </p:nvSpPr>
        <p:spPr>
          <a:xfrm>
            <a:off x="3089278" y="1043370"/>
            <a:ext cx="686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Table3: Raw Data with Miles per Kilowatt Used as Dependent Variable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AB894E-D540-4B90-9F03-1B21C9633254}"/>
              </a:ext>
            </a:extLst>
          </p:cNvPr>
          <p:cNvCxnSpPr>
            <a:cxnSpLocks/>
          </p:cNvCxnSpPr>
          <p:nvPr/>
        </p:nvCxnSpPr>
        <p:spPr>
          <a:xfrm>
            <a:off x="1694453" y="2108156"/>
            <a:ext cx="74495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557284-1C84-49BA-8D60-9B9FA1AD2921}"/>
              </a:ext>
            </a:extLst>
          </p:cNvPr>
          <p:cNvCxnSpPr>
            <a:cxnSpLocks/>
          </p:cNvCxnSpPr>
          <p:nvPr/>
        </p:nvCxnSpPr>
        <p:spPr>
          <a:xfrm>
            <a:off x="1694453" y="3135199"/>
            <a:ext cx="81392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8C5708-1886-4D6E-B07F-FA7C904CD4F0}"/>
              </a:ext>
            </a:extLst>
          </p:cNvPr>
          <p:cNvCxnSpPr>
            <a:cxnSpLocks/>
          </p:cNvCxnSpPr>
          <p:nvPr/>
        </p:nvCxnSpPr>
        <p:spPr>
          <a:xfrm>
            <a:off x="1694453" y="3482163"/>
            <a:ext cx="95228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D58EBA-AEE1-4F46-A03B-3943E0A1A23D}"/>
              </a:ext>
            </a:extLst>
          </p:cNvPr>
          <p:cNvCxnSpPr>
            <a:cxnSpLocks/>
          </p:cNvCxnSpPr>
          <p:nvPr/>
        </p:nvCxnSpPr>
        <p:spPr>
          <a:xfrm>
            <a:off x="1694453" y="2817147"/>
            <a:ext cx="94909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06AEB5-E2C7-4239-81D1-894C8A4C7191}"/>
              </a:ext>
            </a:extLst>
          </p:cNvPr>
          <p:cNvCxnSpPr>
            <a:cxnSpLocks/>
          </p:cNvCxnSpPr>
          <p:nvPr/>
        </p:nvCxnSpPr>
        <p:spPr>
          <a:xfrm>
            <a:off x="1694453" y="3882869"/>
            <a:ext cx="94909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E5599F-F4DF-42CB-8ABD-1802B0F11493}"/>
              </a:ext>
            </a:extLst>
          </p:cNvPr>
          <p:cNvCxnSpPr>
            <a:cxnSpLocks/>
          </p:cNvCxnSpPr>
          <p:nvPr/>
        </p:nvCxnSpPr>
        <p:spPr>
          <a:xfrm>
            <a:off x="1694453" y="4222032"/>
            <a:ext cx="94909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A799E6-A09A-4CFE-9EFB-A2058EB4FBB3}"/>
              </a:ext>
            </a:extLst>
          </p:cNvPr>
          <p:cNvCxnSpPr>
            <a:cxnSpLocks/>
          </p:cNvCxnSpPr>
          <p:nvPr/>
        </p:nvCxnSpPr>
        <p:spPr>
          <a:xfrm>
            <a:off x="1694453" y="4593246"/>
            <a:ext cx="94909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4D1B54-DA6C-4922-84CB-DA50597F6989}"/>
              </a:ext>
            </a:extLst>
          </p:cNvPr>
          <p:cNvCxnSpPr>
            <a:cxnSpLocks/>
          </p:cNvCxnSpPr>
          <p:nvPr/>
        </p:nvCxnSpPr>
        <p:spPr>
          <a:xfrm>
            <a:off x="1694453" y="4948435"/>
            <a:ext cx="94909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DEAB9F-8F34-4E76-A9DD-673C2F5780A3}"/>
              </a:ext>
            </a:extLst>
          </p:cNvPr>
          <p:cNvCxnSpPr>
            <a:cxnSpLocks/>
          </p:cNvCxnSpPr>
          <p:nvPr/>
        </p:nvCxnSpPr>
        <p:spPr>
          <a:xfrm>
            <a:off x="1694453" y="5282360"/>
            <a:ext cx="94909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62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E97B61E-8EF2-4D5B-B79D-C0009AEF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81" y="2167766"/>
            <a:ext cx="8908422" cy="41770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2C8D90-B991-404F-9372-39778443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Normalized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62DD4-A5E7-4522-ADC7-F53907E4EFE1}"/>
              </a:ext>
            </a:extLst>
          </p:cNvPr>
          <p:cNvSpPr txBox="1"/>
          <p:nvPr/>
        </p:nvSpPr>
        <p:spPr>
          <a:xfrm>
            <a:off x="3130123" y="1744561"/>
            <a:ext cx="677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Table4: Normalized Data with Charge Used (%) as Dependent Variable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F65E0A-25F6-4813-B244-2D9666D45E88}"/>
              </a:ext>
            </a:extLst>
          </p:cNvPr>
          <p:cNvCxnSpPr/>
          <p:nvPr/>
        </p:nvCxnSpPr>
        <p:spPr>
          <a:xfrm>
            <a:off x="1904994" y="3551871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0D9302-9412-43D2-BA7A-389CC0D707F1}"/>
              </a:ext>
            </a:extLst>
          </p:cNvPr>
          <p:cNvCxnSpPr/>
          <p:nvPr/>
        </p:nvCxnSpPr>
        <p:spPr>
          <a:xfrm>
            <a:off x="1904994" y="4254236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889C2-F0BA-44E0-8688-5111A083AF01}"/>
              </a:ext>
            </a:extLst>
          </p:cNvPr>
          <p:cNvCxnSpPr/>
          <p:nvPr/>
        </p:nvCxnSpPr>
        <p:spPr>
          <a:xfrm>
            <a:off x="1904994" y="4983106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21D682-0679-423B-A701-05E3D3B93E70}"/>
              </a:ext>
            </a:extLst>
          </p:cNvPr>
          <p:cNvCxnSpPr/>
          <p:nvPr/>
        </p:nvCxnSpPr>
        <p:spPr>
          <a:xfrm>
            <a:off x="1962101" y="5340915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4E54BB-2DD5-4CEF-B3BB-D1E8A5DD27D4}"/>
              </a:ext>
            </a:extLst>
          </p:cNvPr>
          <p:cNvCxnSpPr/>
          <p:nvPr/>
        </p:nvCxnSpPr>
        <p:spPr>
          <a:xfrm>
            <a:off x="1962101" y="5685471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BE2404-8224-48BB-83D2-8238DB6721CE}"/>
              </a:ext>
            </a:extLst>
          </p:cNvPr>
          <p:cNvCxnSpPr/>
          <p:nvPr/>
        </p:nvCxnSpPr>
        <p:spPr>
          <a:xfrm>
            <a:off x="1904994" y="6030028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65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76B0B2B-09FA-4C1F-AB79-7AC0979D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90" y="2165824"/>
            <a:ext cx="9358203" cy="4245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FBF13-A107-41AE-AF13-535EB33DFC30}"/>
              </a:ext>
            </a:extLst>
          </p:cNvPr>
          <p:cNvSpPr txBox="1"/>
          <p:nvPr/>
        </p:nvSpPr>
        <p:spPr>
          <a:xfrm>
            <a:off x="3089279" y="1651624"/>
            <a:ext cx="669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Table5: Normalized Data with Kilowatts Used as Dependent Variable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386172-C401-4A31-8B05-CCD5B08C083F}"/>
              </a:ext>
            </a:extLst>
          </p:cNvPr>
          <p:cNvCxnSpPr/>
          <p:nvPr/>
        </p:nvCxnSpPr>
        <p:spPr>
          <a:xfrm>
            <a:off x="1758690" y="4306980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BE8D97-E776-4727-84FD-1E510A03D833}"/>
              </a:ext>
            </a:extLst>
          </p:cNvPr>
          <p:cNvCxnSpPr/>
          <p:nvPr/>
        </p:nvCxnSpPr>
        <p:spPr>
          <a:xfrm>
            <a:off x="1758690" y="3971165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148AF1-EF66-4531-8AAB-E5BD6BF5C7A4}"/>
              </a:ext>
            </a:extLst>
          </p:cNvPr>
          <p:cNvCxnSpPr/>
          <p:nvPr/>
        </p:nvCxnSpPr>
        <p:spPr>
          <a:xfrm>
            <a:off x="1758690" y="6159469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C873E3-9151-4BD4-9C34-F6B10C0ACBB7}"/>
              </a:ext>
            </a:extLst>
          </p:cNvPr>
          <p:cNvCxnSpPr/>
          <p:nvPr/>
        </p:nvCxnSpPr>
        <p:spPr>
          <a:xfrm>
            <a:off x="1758690" y="5074024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9B89E8-9BD5-439D-BE24-A259483FBBFC}"/>
              </a:ext>
            </a:extLst>
          </p:cNvPr>
          <p:cNvCxnSpPr/>
          <p:nvPr/>
        </p:nvCxnSpPr>
        <p:spPr>
          <a:xfrm>
            <a:off x="1758690" y="5429212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BD5AB3-61FB-46EF-A8CA-C918C4804435}"/>
              </a:ext>
            </a:extLst>
          </p:cNvPr>
          <p:cNvCxnSpPr/>
          <p:nvPr/>
        </p:nvCxnSpPr>
        <p:spPr>
          <a:xfrm>
            <a:off x="1758690" y="5805667"/>
            <a:ext cx="9228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59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DF57F61-F2B3-4F35-B85E-F049698C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27" y="1918005"/>
            <a:ext cx="10102447" cy="4170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D721EB-9BC9-466C-B74C-EEE86B20A828}"/>
              </a:ext>
            </a:extLst>
          </p:cNvPr>
          <p:cNvSpPr txBox="1"/>
          <p:nvPr/>
        </p:nvSpPr>
        <p:spPr>
          <a:xfrm>
            <a:off x="2845878" y="1612903"/>
            <a:ext cx="701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Table6: Normalized Data with Miles per Kilowatt as Dependent Variable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B1CD68-5EB3-4155-8835-382F7BF6DBC7}"/>
              </a:ext>
            </a:extLst>
          </p:cNvPr>
          <p:cNvCxnSpPr>
            <a:cxnSpLocks/>
          </p:cNvCxnSpPr>
          <p:nvPr/>
        </p:nvCxnSpPr>
        <p:spPr>
          <a:xfrm>
            <a:off x="1309524" y="2618211"/>
            <a:ext cx="77682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06CA23-9ED9-4A78-8CAC-9F072AF3BE2A}"/>
              </a:ext>
            </a:extLst>
          </p:cNvPr>
          <p:cNvCxnSpPr>
            <a:cxnSpLocks/>
          </p:cNvCxnSpPr>
          <p:nvPr/>
        </p:nvCxnSpPr>
        <p:spPr>
          <a:xfrm>
            <a:off x="1309524" y="3307324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EAF817-82FA-4633-9F4A-28BD19916327}"/>
              </a:ext>
            </a:extLst>
          </p:cNvPr>
          <p:cNvCxnSpPr>
            <a:cxnSpLocks/>
          </p:cNvCxnSpPr>
          <p:nvPr/>
        </p:nvCxnSpPr>
        <p:spPr>
          <a:xfrm>
            <a:off x="1309524" y="4003064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D146CC-3405-48EB-9ABD-FBFA67C60AB1}"/>
              </a:ext>
            </a:extLst>
          </p:cNvPr>
          <p:cNvCxnSpPr>
            <a:cxnSpLocks/>
          </p:cNvCxnSpPr>
          <p:nvPr/>
        </p:nvCxnSpPr>
        <p:spPr>
          <a:xfrm>
            <a:off x="1309524" y="4334368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829D7A-B88D-435B-A9F9-DC76A3C65886}"/>
              </a:ext>
            </a:extLst>
          </p:cNvPr>
          <p:cNvCxnSpPr>
            <a:cxnSpLocks/>
          </p:cNvCxnSpPr>
          <p:nvPr/>
        </p:nvCxnSpPr>
        <p:spPr>
          <a:xfrm>
            <a:off x="1309524" y="4678924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BBCFF-50DD-4054-BB8D-30A90E6264DF}"/>
              </a:ext>
            </a:extLst>
          </p:cNvPr>
          <p:cNvCxnSpPr>
            <a:cxnSpLocks/>
          </p:cNvCxnSpPr>
          <p:nvPr/>
        </p:nvCxnSpPr>
        <p:spPr>
          <a:xfrm>
            <a:off x="1309524" y="5049984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90A493-F61C-4051-A265-4B2C302C6705}"/>
              </a:ext>
            </a:extLst>
          </p:cNvPr>
          <p:cNvCxnSpPr>
            <a:cxnSpLocks/>
          </p:cNvCxnSpPr>
          <p:nvPr/>
        </p:nvCxnSpPr>
        <p:spPr>
          <a:xfrm>
            <a:off x="1309524" y="5381290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B6B9DA-7553-4ADC-9F30-D2AC361C12EE}"/>
              </a:ext>
            </a:extLst>
          </p:cNvPr>
          <p:cNvCxnSpPr>
            <a:cxnSpLocks/>
          </p:cNvCxnSpPr>
          <p:nvPr/>
        </p:nvCxnSpPr>
        <p:spPr>
          <a:xfrm>
            <a:off x="1309524" y="5739097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BAC953-A319-4FD7-9B03-C8AF4233A6E7}"/>
              </a:ext>
            </a:extLst>
          </p:cNvPr>
          <p:cNvCxnSpPr>
            <a:cxnSpLocks/>
          </p:cNvCxnSpPr>
          <p:nvPr/>
        </p:nvCxnSpPr>
        <p:spPr>
          <a:xfrm>
            <a:off x="1309524" y="3671759"/>
            <a:ext cx="77682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71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8C8ED1-B6AF-4512-866D-28096B218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78" y="2195305"/>
            <a:ext cx="9003008" cy="4208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789156-51E3-4AE6-9F59-9ADD1E23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Standardized Data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9ABFD-9C6E-498A-B599-C2EB0D398B27}"/>
              </a:ext>
            </a:extLst>
          </p:cNvPr>
          <p:cNvSpPr txBox="1"/>
          <p:nvPr/>
        </p:nvSpPr>
        <p:spPr>
          <a:xfrm>
            <a:off x="2606069" y="1825973"/>
            <a:ext cx="697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Table7: Standardized Data with Charge Used (%) as Dependent Variable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FAB642-8BD0-46CA-B90E-69634A2ADCB9}"/>
              </a:ext>
            </a:extLst>
          </p:cNvPr>
          <p:cNvCxnSpPr>
            <a:cxnSpLocks/>
          </p:cNvCxnSpPr>
          <p:nvPr/>
        </p:nvCxnSpPr>
        <p:spPr>
          <a:xfrm>
            <a:off x="1479861" y="3607039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68E750-C333-4C7E-AD0C-F7B0F3F6D814}"/>
              </a:ext>
            </a:extLst>
          </p:cNvPr>
          <p:cNvCxnSpPr>
            <a:cxnSpLocks/>
          </p:cNvCxnSpPr>
          <p:nvPr/>
        </p:nvCxnSpPr>
        <p:spPr>
          <a:xfrm>
            <a:off x="1479861" y="4302778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0F2984-779D-46C7-A7BD-49700AD4F1C6}"/>
              </a:ext>
            </a:extLst>
          </p:cNvPr>
          <p:cNvCxnSpPr>
            <a:cxnSpLocks/>
          </p:cNvCxnSpPr>
          <p:nvPr/>
        </p:nvCxnSpPr>
        <p:spPr>
          <a:xfrm>
            <a:off x="1479861" y="5018395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C9A83E-E0B6-4A0C-AD54-97D2253B1247}"/>
              </a:ext>
            </a:extLst>
          </p:cNvPr>
          <p:cNvCxnSpPr>
            <a:cxnSpLocks/>
          </p:cNvCxnSpPr>
          <p:nvPr/>
        </p:nvCxnSpPr>
        <p:spPr>
          <a:xfrm>
            <a:off x="1479861" y="5389456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243020-114A-47D1-8513-8A7F1E7DFBAC}"/>
              </a:ext>
            </a:extLst>
          </p:cNvPr>
          <p:cNvCxnSpPr>
            <a:cxnSpLocks/>
          </p:cNvCxnSpPr>
          <p:nvPr/>
        </p:nvCxnSpPr>
        <p:spPr>
          <a:xfrm>
            <a:off x="1479861" y="5707509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85EBF2-7865-4222-A7ED-D3BBECB2D0AB}"/>
              </a:ext>
            </a:extLst>
          </p:cNvPr>
          <p:cNvCxnSpPr>
            <a:cxnSpLocks/>
          </p:cNvCxnSpPr>
          <p:nvPr/>
        </p:nvCxnSpPr>
        <p:spPr>
          <a:xfrm>
            <a:off x="1479861" y="6065317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8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2EB3242-E97A-4C7A-9F10-C10A40B9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30" y="2258589"/>
            <a:ext cx="8921937" cy="4213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FF9484-7C8E-490F-B6E7-8AB18776EBD9}"/>
              </a:ext>
            </a:extLst>
          </p:cNvPr>
          <p:cNvSpPr txBox="1"/>
          <p:nvPr/>
        </p:nvSpPr>
        <p:spPr>
          <a:xfrm>
            <a:off x="2673075" y="1608141"/>
            <a:ext cx="684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Table8: Standardized Data with Kilowatts Used as Dependent Variable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65FF17-1240-42BF-AAAF-51F2DC53727A}"/>
              </a:ext>
            </a:extLst>
          </p:cNvPr>
          <p:cNvCxnSpPr>
            <a:cxnSpLocks/>
          </p:cNvCxnSpPr>
          <p:nvPr/>
        </p:nvCxnSpPr>
        <p:spPr>
          <a:xfrm>
            <a:off x="1476704" y="3998901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ADD743-85CF-4CFE-9E9A-29D1C2E80EB2}"/>
              </a:ext>
            </a:extLst>
          </p:cNvPr>
          <p:cNvCxnSpPr>
            <a:cxnSpLocks/>
          </p:cNvCxnSpPr>
          <p:nvPr/>
        </p:nvCxnSpPr>
        <p:spPr>
          <a:xfrm>
            <a:off x="1476704" y="4330207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18328-F22B-4B7F-9AC6-4B4DDCAA4F3E}"/>
              </a:ext>
            </a:extLst>
          </p:cNvPr>
          <p:cNvCxnSpPr>
            <a:cxnSpLocks/>
          </p:cNvCxnSpPr>
          <p:nvPr/>
        </p:nvCxnSpPr>
        <p:spPr>
          <a:xfrm>
            <a:off x="1476704" y="5067244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729CC9-0494-4B5F-97F0-4C37669D173A}"/>
              </a:ext>
            </a:extLst>
          </p:cNvPr>
          <p:cNvCxnSpPr>
            <a:cxnSpLocks/>
          </p:cNvCxnSpPr>
          <p:nvPr/>
        </p:nvCxnSpPr>
        <p:spPr>
          <a:xfrm>
            <a:off x="1476704" y="5411800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31A18D-FD92-4052-805A-171A9B9F3CF3}"/>
              </a:ext>
            </a:extLst>
          </p:cNvPr>
          <p:cNvCxnSpPr>
            <a:cxnSpLocks/>
          </p:cNvCxnSpPr>
          <p:nvPr/>
        </p:nvCxnSpPr>
        <p:spPr>
          <a:xfrm>
            <a:off x="1476704" y="5781629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E576BA-B8C9-45DB-8560-332078F55C7F}"/>
              </a:ext>
            </a:extLst>
          </p:cNvPr>
          <p:cNvCxnSpPr>
            <a:cxnSpLocks/>
          </p:cNvCxnSpPr>
          <p:nvPr/>
        </p:nvCxnSpPr>
        <p:spPr>
          <a:xfrm>
            <a:off x="1476704" y="6144831"/>
            <a:ext cx="94512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89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</TotalTime>
  <Words>1502</Words>
  <Application>Microsoft Office PowerPoint</Application>
  <PresentationFormat>Widescreen</PresentationFormat>
  <Paragraphs>110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Linear Regression Using Ordinary Least Squares</vt:lpstr>
      <vt:lpstr>Raw Data</vt:lpstr>
      <vt:lpstr>PowerPoint Presentation</vt:lpstr>
      <vt:lpstr>PowerPoint Presentation</vt:lpstr>
      <vt:lpstr>Normalized Data</vt:lpstr>
      <vt:lpstr>PowerPoint Presentation</vt:lpstr>
      <vt:lpstr>PowerPoint Presentation</vt:lpstr>
      <vt:lpstr>Standardized Data</vt:lpstr>
      <vt:lpstr>PowerPoint Presentation</vt:lpstr>
      <vt:lpstr>PowerPoint Presentation</vt:lpstr>
      <vt:lpstr>Findings</vt:lpstr>
      <vt:lpstr>Regression Plots using Raw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Brief Summary of Regression Plot Data (only using Raw Data form)</vt:lpstr>
      <vt:lpstr>Question? =&gt; Is there any changes when using a transformed version of the data (normalized/standardized)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foo</dc:creator>
  <cp:lastModifiedBy>nicholas foo</cp:lastModifiedBy>
  <cp:revision>37</cp:revision>
  <dcterms:created xsi:type="dcterms:W3CDTF">2018-11-06T11:35:43Z</dcterms:created>
  <dcterms:modified xsi:type="dcterms:W3CDTF">2018-11-16T17:37:01Z</dcterms:modified>
</cp:coreProperties>
</file>