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E0F3-01C2-40F9-9C72-9593286C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2D078-EABF-4BB0-838F-492E9D188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8C33-8A62-4AB9-AEFF-B5007ACF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311A-F9BC-45F3-883A-8344D02C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013C-61CD-46FB-9058-9100E2EC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02FD-54A5-40DD-9A2E-66E7A669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13E1A-684E-498E-969F-A4DB7EAD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121C-0AB7-4D77-A099-7529DB5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759A-5C1E-47BF-8D87-D9279A59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08F6-83B0-43CA-9857-AAC1D5B3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86916-8A72-4656-A280-A4D1FA002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39AA6-8C03-43C1-9E7F-EA214209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9ADA-6F2A-42E9-A1AF-5CAD7DC1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B10E-4C67-4F53-94BF-A6989F3A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703B-64AF-4B90-A596-C7F54D4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943B-D31E-4485-AA26-C9E04815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D373-41EA-47F5-8A4F-900D2567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CD68-2314-41B3-B484-14EDDD2B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CD47-1215-4179-BFCE-85C7345E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E201-662F-4913-93AE-584B2C09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0A1C-8837-4522-83A0-FFDA01C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83FE0-BFB5-4BE1-BA73-B0827BFD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A1F1-530E-4509-9320-30B52C1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ACC4-1BAF-47B8-8DB0-14084C5B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5597-A52E-418B-AACB-26B5669C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8F6C-6128-45C7-B667-24858E84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7FF8-EF8D-4D75-B633-B2578AE8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F1B70-A16D-4B37-A42B-FE419179B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007F-ED86-4502-8296-D5E8990B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81A0-ACF0-4BC1-A1C8-41526761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C8EA-254F-419C-937B-8B1D62E0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8FA-EAE2-498E-ABC7-FAE39485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6495-20EE-4F79-B16F-854D76B7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21864-F732-4A41-A8F7-4C5BDB3D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41074-0837-44C1-85ED-3584D28C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5C26-C116-4B57-9363-3178D499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71016-DCFB-4378-ADAF-26DF0E53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98469-57EF-4E2E-8D3D-8560FDF4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13BD4-A82A-421A-B23A-25E5444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3B88-89BE-44C6-8325-9DD57D1E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30120-C91A-4844-A868-DB24E033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A7472-2063-4115-960D-83BA725F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7E503-8480-44EA-A999-618D01D3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DD56B-D4DB-43E4-A5B2-0A86442B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8285C-F3A2-4DA2-9E64-2E8DE43C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F70C5-C452-4916-8153-5FEC2776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453-5D4C-4A1E-9535-0F8E73AD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9CFF-DD22-4E0B-9608-207C6731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AF5C-940F-4C96-ADCD-A63AAA5C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3A72B-D146-4568-B9E4-AC940E13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2506-D6C6-4271-922A-B472DAEB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2F06-21DB-4741-B34D-AF568560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7028-A0B3-4B55-8F71-B81C9ADB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4FFD8-3161-4739-BAA8-1387E6D52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E9E8A-8DEC-486E-BD4B-22FCCB333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C8E8-0C2A-4073-8486-E9F4C538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4039-54FF-4238-B0EA-138B8B4F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B1A7-AA4D-40F4-9E27-F9E6766F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E3C54-8185-4A36-A81F-4750AA2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6AB4-D8F7-4E48-A4F9-A533480B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58FF-7D53-4A1B-9BED-AA7E6C7D9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0549-B39E-4440-B76D-4E25C9A5BAB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E645-4C49-46C0-90D3-250AC6416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BA3E-F8B8-477C-92FC-D28624218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39FC-7A42-4A1B-B76F-4A51621E4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54E2-2EED-4B3A-891C-B741ACA72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A1B00-82DB-449E-91B5-DD5ADE7D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3617-9572-4B50-8904-07F3339F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not build a Mixed Regression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D6E38-5562-4D0E-8014-C63C5301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23" y="1368425"/>
            <a:ext cx="4105275" cy="512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DBC73-FE7A-42B3-A3CB-D17FC2A4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35" y="1368425"/>
            <a:ext cx="6324600" cy="419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9C61052-894C-4E8C-B7CF-D0FFB61F20E8}"/>
              </a:ext>
            </a:extLst>
          </p:cNvPr>
          <p:cNvGrpSpPr/>
          <p:nvPr/>
        </p:nvGrpSpPr>
        <p:grpSpPr>
          <a:xfrm>
            <a:off x="5316278" y="3930650"/>
            <a:ext cx="6037522" cy="226680"/>
            <a:chOff x="5316278" y="3930650"/>
            <a:chExt cx="6037522" cy="22668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35CC16-7821-46BF-B7A1-52277EA3700F}"/>
                </a:ext>
              </a:extLst>
            </p:cNvPr>
            <p:cNvCxnSpPr/>
            <p:nvPr/>
          </p:nvCxnSpPr>
          <p:spPr>
            <a:xfrm>
              <a:off x="5316279" y="4157330"/>
              <a:ext cx="60375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E8A866-EA23-4B55-B157-6B9AEAA4DD2E}"/>
                </a:ext>
              </a:extLst>
            </p:cNvPr>
            <p:cNvCxnSpPr/>
            <p:nvPr/>
          </p:nvCxnSpPr>
          <p:spPr>
            <a:xfrm>
              <a:off x="5316278" y="3930650"/>
              <a:ext cx="60375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7839A3-7462-46AF-AFC8-F284F325EF89}"/>
                </a:ext>
              </a:extLst>
            </p:cNvPr>
            <p:cNvCxnSpPr/>
            <p:nvPr/>
          </p:nvCxnSpPr>
          <p:spPr>
            <a:xfrm>
              <a:off x="5316279" y="3930650"/>
              <a:ext cx="0" cy="226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C79CD6-2E41-4A30-9400-FB1C6D228CA5}"/>
                </a:ext>
              </a:extLst>
            </p:cNvPr>
            <p:cNvCxnSpPr/>
            <p:nvPr/>
          </p:nvCxnSpPr>
          <p:spPr>
            <a:xfrm>
              <a:off x="11353800" y="3930650"/>
              <a:ext cx="0" cy="226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30D236-9A1B-44EE-A3D3-532F6629C0DF}"/>
              </a:ext>
            </a:extLst>
          </p:cNvPr>
          <p:cNvGrpSpPr/>
          <p:nvPr/>
        </p:nvGrpSpPr>
        <p:grpSpPr>
          <a:xfrm>
            <a:off x="4419445" y="1690688"/>
            <a:ext cx="464281" cy="226680"/>
            <a:chOff x="5316278" y="3930650"/>
            <a:chExt cx="6037522" cy="2266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D751D-BE6A-4EA8-B7DC-96B8716BF4A4}"/>
                </a:ext>
              </a:extLst>
            </p:cNvPr>
            <p:cNvCxnSpPr/>
            <p:nvPr/>
          </p:nvCxnSpPr>
          <p:spPr>
            <a:xfrm>
              <a:off x="5316279" y="4157330"/>
              <a:ext cx="60375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998F0A-4085-4E57-9D43-FD5C670B4ABA}"/>
                </a:ext>
              </a:extLst>
            </p:cNvPr>
            <p:cNvCxnSpPr/>
            <p:nvPr/>
          </p:nvCxnSpPr>
          <p:spPr>
            <a:xfrm>
              <a:off x="5316278" y="3930650"/>
              <a:ext cx="60375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307ECB-7B8A-4EA7-BC76-DA144CA9D6F3}"/>
                </a:ext>
              </a:extLst>
            </p:cNvPr>
            <p:cNvCxnSpPr/>
            <p:nvPr/>
          </p:nvCxnSpPr>
          <p:spPr>
            <a:xfrm>
              <a:off x="5316279" y="3930650"/>
              <a:ext cx="0" cy="226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2F2FCF-F60B-47D0-8777-4FD44D135138}"/>
                </a:ext>
              </a:extLst>
            </p:cNvPr>
            <p:cNvCxnSpPr/>
            <p:nvPr/>
          </p:nvCxnSpPr>
          <p:spPr>
            <a:xfrm>
              <a:off x="11353800" y="3930650"/>
              <a:ext cx="0" cy="2266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55C68-4AE2-45CF-87DA-CBD46D2B0735}"/>
              </a:ext>
            </a:extLst>
          </p:cNvPr>
          <p:cNvCxnSpPr/>
          <p:nvPr/>
        </p:nvCxnSpPr>
        <p:spPr>
          <a:xfrm flipH="1" flipV="1">
            <a:off x="4883726" y="1917368"/>
            <a:ext cx="314709" cy="419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21DC44-DDD4-4C19-BE0B-011C7B519796}"/>
              </a:ext>
            </a:extLst>
          </p:cNvPr>
          <p:cNvCxnSpPr/>
          <p:nvPr/>
        </p:nvCxnSpPr>
        <p:spPr>
          <a:xfrm flipV="1">
            <a:off x="5114623" y="4157329"/>
            <a:ext cx="314708" cy="350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F3D2B-0863-4663-A8DB-D882F717761A}"/>
              </a:ext>
            </a:extLst>
          </p:cNvPr>
          <p:cNvSpPr txBox="1"/>
          <p:nvPr/>
        </p:nvSpPr>
        <p:spPr>
          <a:xfrm>
            <a:off x="5198435" y="5985513"/>
            <a:ext cx="648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much improvement in R-square value (measure of correlation) </a:t>
            </a:r>
          </a:p>
        </p:txBody>
      </p:sp>
    </p:spTree>
    <p:extLst>
      <p:ext uri="{BB962C8B-B14F-4D97-AF65-F5344CB8AC3E}">
        <p14:creationId xmlns:p14="http://schemas.microsoft.com/office/powerpoint/2010/main" val="24248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2CF9E-F4CC-4528-8B9A-27BE5F2A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14891"/>
            <a:ext cx="9591675" cy="55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248C6-CB44-4616-A9A6-E1DB29E87257}"/>
              </a:ext>
            </a:extLst>
          </p:cNvPr>
          <p:cNvSpPr txBox="1"/>
          <p:nvPr/>
        </p:nvSpPr>
        <p:spPr>
          <a:xfrm>
            <a:off x="3070491" y="5996541"/>
            <a:ext cx="61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Figure6: Partial Regression Plot of Different Model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89DD1-1BB7-418E-B3F6-B5D49B43E7B5}"/>
              </a:ext>
            </a:extLst>
          </p:cNvPr>
          <p:cNvSpPr txBox="1"/>
          <p:nvPr/>
        </p:nvSpPr>
        <p:spPr>
          <a:xfrm>
            <a:off x="6283841" y="4518838"/>
            <a:ext cx="503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only distance (the bottom right image)</a:t>
            </a:r>
          </a:p>
          <a:p>
            <a:r>
              <a:rPr lang="en-US" dirty="0"/>
              <a:t>      has a `steep’ gradient (want we want to see).</a:t>
            </a:r>
          </a:p>
        </p:txBody>
      </p:sp>
    </p:spTree>
    <p:extLst>
      <p:ext uri="{BB962C8B-B14F-4D97-AF65-F5344CB8AC3E}">
        <p14:creationId xmlns:p14="http://schemas.microsoft.com/office/powerpoint/2010/main" val="285785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3E59-94B5-4744-9FF6-24E4381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Linear Regression Model vs </a:t>
            </a:r>
            <a:r>
              <a:rPr lang="en-US" dirty="0" err="1"/>
              <a:t>Base_Calculation</a:t>
            </a:r>
            <a:r>
              <a:rPr lang="en-US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BDFA2-1563-4999-A90E-F4AC2554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12" y="1972625"/>
            <a:ext cx="9107975" cy="39760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8C881E-DD15-4066-864F-8E5D0C214FDB}"/>
              </a:ext>
            </a:extLst>
          </p:cNvPr>
          <p:cNvSpPr/>
          <p:nvPr/>
        </p:nvSpPr>
        <p:spPr>
          <a:xfrm>
            <a:off x="2381600" y="5948631"/>
            <a:ext cx="742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Figure7:Plot of Simple Linear Regression Model vs Base Calculation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F2C28-E0D5-45A6-8C13-6BE3E66C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487"/>
            <a:ext cx="12192000" cy="34759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9D8A87-5A5D-43C0-869E-8A788287AF41}"/>
              </a:ext>
            </a:extLst>
          </p:cNvPr>
          <p:cNvSpPr/>
          <p:nvPr/>
        </p:nvSpPr>
        <p:spPr>
          <a:xfrm>
            <a:off x="1842930" y="4603460"/>
            <a:ext cx="850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Figure8:Plot of Residuals for Simple Linear Regression Model &amp; Base Calculation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C4E4E-FDA1-467C-9E6A-689A7A184BAD}"/>
              </a:ext>
            </a:extLst>
          </p:cNvPr>
          <p:cNvSpPr txBox="1"/>
          <p:nvPr/>
        </p:nvSpPr>
        <p:spPr>
          <a:xfrm>
            <a:off x="455911" y="5012126"/>
            <a:ext cx="10843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which is better? =&gt; Use sum of Residual Square = lower number indicated better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residual square for  Simple Linear Regression Model : 	  14496.72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residual square for </a:t>
            </a:r>
            <a:r>
              <a:rPr lang="en-US" dirty="0" err="1"/>
              <a:t>Base_Calculation</a:t>
            </a:r>
            <a:r>
              <a:rPr lang="en-US" dirty="0"/>
              <a:t> Model: 		454880.51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Simple Linear Regression Model is the better model &amp; can serve as the baseline model moving forward to Phase 2</a:t>
            </a:r>
          </a:p>
        </p:txBody>
      </p:sp>
    </p:spTree>
    <p:extLst>
      <p:ext uri="{BB962C8B-B14F-4D97-AF65-F5344CB8AC3E}">
        <p14:creationId xmlns:p14="http://schemas.microsoft.com/office/powerpoint/2010/main" val="68180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238B-9AB2-442D-B784-90775E3E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70D0-4552-41E7-AEBD-1C12C85C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using only distance as the model parameters</a:t>
            </a:r>
          </a:p>
          <a:p>
            <a:r>
              <a:rPr lang="en-US" dirty="0"/>
              <a:t>General form:-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Kilowatts Used = </a:t>
            </a:r>
            <a:r>
              <a:rPr lang="en-US" dirty="0" err="1"/>
              <a:t>Distance_coefficient</a:t>
            </a:r>
            <a:r>
              <a:rPr lang="en-US" dirty="0"/>
              <a:t>*journey distance + y-axis intercept</a:t>
            </a:r>
          </a:p>
          <a:p>
            <a:r>
              <a:rPr lang="en-US" dirty="0"/>
              <a:t>In mathematical notation:-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Y = m*x + c (where m =  0.000119578, &amp; c = 0.403334)</a:t>
            </a:r>
          </a:p>
          <a:p>
            <a:r>
              <a:rPr lang="en-US" dirty="0"/>
              <a:t>Can be used to predict vehicle end charge (most useful end-product for model 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8B1E-B850-4498-8B1D-9FC49D2E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Distance as the Model 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E2AE-DA57-4615-8162-B236A20E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independent variable found to have:-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Significant p-value (&lt;0.05)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High R-square value (~0.868)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Have residuals that are roughly randomly distributed</a:t>
            </a:r>
          </a:p>
          <a:p>
            <a:r>
              <a:rPr lang="en-US" dirty="0"/>
              <a:t>Other independent variables that were looked at include:-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Absolute Elevation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 Elevation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Down Elevation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Duration</a:t>
            </a:r>
          </a:p>
          <a:p>
            <a:r>
              <a:rPr lang="en-US" dirty="0"/>
              <a:t>However they were ultimately rejected due to not meeting one of the 3 reason stated above (usually point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3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D4646-8974-4F6A-B107-7CA8539B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28" y="422074"/>
            <a:ext cx="8822143" cy="60138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F137F7-E23C-4CA2-ABD9-B7BFE43AD4DC}"/>
              </a:ext>
            </a:extLst>
          </p:cNvPr>
          <p:cNvCxnSpPr>
            <a:cxnSpLocks/>
          </p:cNvCxnSpPr>
          <p:nvPr/>
        </p:nvCxnSpPr>
        <p:spPr>
          <a:xfrm>
            <a:off x="2509284" y="1180214"/>
            <a:ext cx="2700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E2E68-56B3-4B75-94C6-C4960959D503}"/>
              </a:ext>
            </a:extLst>
          </p:cNvPr>
          <p:cNvCxnSpPr>
            <a:cxnSpLocks/>
          </p:cNvCxnSpPr>
          <p:nvPr/>
        </p:nvCxnSpPr>
        <p:spPr>
          <a:xfrm>
            <a:off x="2509283" y="1917405"/>
            <a:ext cx="2700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56EA71-19FB-436E-8F84-CA703B3E5333}"/>
              </a:ext>
            </a:extLst>
          </p:cNvPr>
          <p:cNvCxnSpPr>
            <a:cxnSpLocks/>
          </p:cNvCxnSpPr>
          <p:nvPr/>
        </p:nvCxnSpPr>
        <p:spPr>
          <a:xfrm>
            <a:off x="2509282" y="2268280"/>
            <a:ext cx="2700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09B815-98F3-4623-AA1F-0CBB4456FE6A}"/>
              </a:ext>
            </a:extLst>
          </p:cNvPr>
          <p:cNvCxnSpPr>
            <a:cxnSpLocks/>
          </p:cNvCxnSpPr>
          <p:nvPr/>
        </p:nvCxnSpPr>
        <p:spPr>
          <a:xfrm>
            <a:off x="2509282" y="4416056"/>
            <a:ext cx="2700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F66907-D626-4DB3-827F-D62B9D96E637}"/>
              </a:ext>
            </a:extLst>
          </p:cNvPr>
          <p:cNvCxnSpPr>
            <a:cxnSpLocks/>
          </p:cNvCxnSpPr>
          <p:nvPr/>
        </p:nvCxnSpPr>
        <p:spPr>
          <a:xfrm>
            <a:off x="2509282" y="4766930"/>
            <a:ext cx="2700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6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FDAF1-0970-46CB-B2B5-DCD98888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42" y="127591"/>
            <a:ext cx="9051316" cy="5986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31843-351B-4169-AF2B-D7618EAF2F34}"/>
              </a:ext>
            </a:extLst>
          </p:cNvPr>
          <p:cNvSpPr txBox="1"/>
          <p:nvPr/>
        </p:nvSpPr>
        <p:spPr>
          <a:xfrm>
            <a:off x="2727578" y="6113956"/>
            <a:ext cx="687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Figure1: Regression plot for Absolute Elevation Against Kilowatts Used</a:t>
            </a:r>
          </a:p>
        </p:txBody>
      </p:sp>
    </p:spTree>
    <p:extLst>
      <p:ext uri="{BB962C8B-B14F-4D97-AF65-F5344CB8AC3E}">
        <p14:creationId xmlns:p14="http://schemas.microsoft.com/office/powerpoint/2010/main" val="30847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621C14-60F1-46F2-BC19-C83119FC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68" y="602742"/>
            <a:ext cx="8546538" cy="5652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9C24E-630F-4EFF-9019-014735CED452}"/>
              </a:ext>
            </a:extLst>
          </p:cNvPr>
          <p:cNvSpPr txBox="1"/>
          <p:nvPr/>
        </p:nvSpPr>
        <p:spPr>
          <a:xfrm>
            <a:off x="3052969" y="6255257"/>
            <a:ext cx="625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Figure2: Regression plot for Up Elevation Against Kilowatts Used</a:t>
            </a:r>
          </a:p>
        </p:txBody>
      </p:sp>
    </p:spTree>
    <p:extLst>
      <p:ext uri="{BB962C8B-B14F-4D97-AF65-F5344CB8AC3E}">
        <p14:creationId xmlns:p14="http://schemas.microsoft.com/office/powerpoint/2010/main" val="190793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A6BD2-B417-4BFE-9342-D74D04E2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65" y="527236"/>
            <a:ext cx="8774869" cy="5803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136EA-8798-4E34-B483-2782DD804F43}"/>
              </a:ext>
            </a:extLst>
          </p:cNvPr>
          <p:cNvSpPr txBox="1"/>
          <p:nvPr/>
        </p:nvSpPr>
        <p:spPr>
          <a:xfrm>
            <a:off x="2970431" y="6330764"/>
            <a:ext cx="659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Figure3: Regression plot for Down Elevation Against Kilowatts Used</a:t>
            </a:r>
          </a:p>
        </p:txBody>
      </p:sp>
    </p:spTree>
    <p:extLst>
      <p:ext uri="{BB962C8B-B14F-4D97-AF65-F5344CB8AC3E}">
        <p14:creationId xmlns:p14="http://schemas.microsoft.com/office/powerpoint/2010/main" val="427171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7E03FF-34E7-439B-A8B8-C75192C7E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1" y="778358"/>
            <a:ext cx="10005237" cy="5301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C3259-48E8-4F36-A1AB-8C6A1E5899D5}"/>
              </a:ext>
            </a:extLst>
          </p:cNvPr>
          <p:cNvSpPr txBox="1"/>
          <p:nvPr/>
        </p:nvSpPr>
        <p:spPr>
          <a:xfrm>
            <a:off x="2970431" y="6079641"/>
            <a:ext cx="588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Figure4: Regression plot for Duration Against Kilowatts Used</a:t>
            </a:r>
          </a:p>
        </p:txBody>
      </p:sp>
    </p:spTree>
    <p:extLst>
      <p:ext uri="{BB962C8B-B14F-4D97-AF65-F5344CB8AC3E}">
        <p14:creationId xmlns:p14="http://schemas.microsoft.com/office/powerpoint/2010/main" val="307029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F002AB-6DC9-4588-A050-EF39587C9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5" y="874131"/>
            <a:ext cx="9643730" cy="510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B8749-3926-4CF4-842A-2233A36FBA87}"/>
              </a:ext>
            </a:extLst>
          </p:cNvPr>
          <p:cNvSpPr txBox="1"/>
          <p:nvPr/>
        </p:nvSpPr>
        <p:spPr>
          <a:xfrm>
            <a:off x="3155034" y="5983869"/>
            <a:ext cx="591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Figure5: Regression plot for Distance Against Kilowatts Used</a:t>
            </a:r>
          </a:p>
        </p:txBody>
      </p:sp>
    </p:spTree>
    <p:extLst>
      <p:ext uri="{BB962C8B-B14F-4D97-AF65-F5344CB8AC3E}">
        <p14:creationId xmlns:p14="http://schemas.microsoft.com/office/powerpoint/2010/main" val="116194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Model Results</vt:lpstr>
      <vt:lpstr>Simple Linear Regression Model</vt:lpstr>
      <vt:lpstr>Why Only Distance as the Model Parameter?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not build a Mixed Regression Model?</vt:lpstr>
      <vt:lpstr>PowerPoint Presentation</vt:lpstr>
      <vt:lpstr>Simple Linear Regression Model vs Base_Calculation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Results</dc:title>
  <dc:creator>nicholas foo</dc:creator>
  <cp:lastModifiedBy>nicholas foo</cp:lastModifiedBy>
  <cp:revision>7</cp:revision>
  <dcterms:created xsi:type="dcterms:W3CDTF">2018-11-14T11:06:19Z</dcterms:created>
  <dcterms:modified xsi:type="dcterms:W3CDTF">2018-11-14T13:20:27Z</dcterms:modified>
</cp:coreProperties>
</file>