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92" r:id="rId24"/>
    <p:sldId id="293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287" r:id="rId33"/>
    <p:sldId id="288" r:id="rId34"/>
  </p:sldIdLst>
  <p:sldSz cx="9144000" cy="6858000" type="screen4x3"/>
  <p:notesSz cx="6858000" cy="9144000"/>
  <p:embeddedFontLst>
    <p:embeddedFont>
      <p:font typeface="Arimo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FFDB3-0B2D-46D1-895D-938FB1CF5C0A}">
  <a:tblStyle styleId="{11EFFDB3-0B2D-46D1-895D-938FB1CF5C0A}" styleName="Table_0">
    <a:wholeTbl>
      <a:tcTxStyle b="off" i="off">
        <a:font>
          <a:latin typeface="Calibri"/>
          <a:ea typeface="Calibri"/>
          <a:cs typeface="Calibri"/>
        </a:font>
        <a:srgbClr val="191164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CECCA"/>
          </a:solidFill>
        </a:fill>
      </a:tcStyle>
    </a:wholeTbl>
    <a:band2H>
      <a:tcTxStyle b="off" i="off"/>
      <a:tcStyle>
        <a:tcBdr/>
        <a:fill>
          <a:solidFill>
            <a:srgbClr val="F6F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CCCC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CCCC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CCCC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4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799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799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799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799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799"/>
          </a:xfrm>
          <a:prstGeom prst="rect">
            <a:avLst/>
          </a:prstGeom>
          <a:noFill/>
          <a:ln>
            <a:noFill/>
          </a:ln>
        </p:spPr>
        <p:txBody>
          <a:bodyPr lIns="91325" tIns="45650" rIns="91325" bIns="4565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r>
              <a:rPr lang="en" sz="1800" b="0" i="0" u="none" strike="noStrike" cap="none">
                <a:latin typeface="Arimo"/>
                <a:ea typeface="Arimo"/>
                <a:cs typeface="Arimo"/>
                <a:sym typeface="Arimo"/>
              </a:rPr>
              <a:t>A sequence is a sequence of atoms</a:t>
            </a: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r>
              <a:rPr lang="en" sz="1800" b="0" i="0" u="none" strike="noStrike" cap="none">
                <a:latin typeface="Arimo"/>
                <a:ea typeface="Arimo"/>
                <a:cs typeface="Arimo"/>
                <a:sym typeface="Arimo"/>
              </a:rPr>
              <a:t>Alternation, is represented by a vertical bar and it has the meaning of logical or, for example, either whatever is before the vertical bar, or whatever comes after the vertical bar.</a:t>
            </a: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r>
              <a:rPr lang="en" sz="1800" b="0" i="0" u="none" strike="noStrike" cap="none">
                <a:latin typeface="Arimo"/>
                <a:ea typeface="Arimo"/>
                <a:cs typeface="Arimo"/>
                <a:sym typeface="Arimo"/>
              </a:rPr>
              <a:t>Repitition represented by the brackets, and it matches the character that appears before the bracket from m to n times. </a:t>
            </a: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r>
              <a:rPr lang="en" sz="1800" b="0" i="0" u="none" strike="noStrike" cap="none">
                <a:latin typeface="Arimo"/>
                <a:ea typeface="Arimo"/>
                <a:cs typeface="Arimo"/>
                <a:sym typeface="Arimo"/>
              </a:rPr>
              <a:t>A group, is represented by the parentheses and inside the parentheses can be any regular exrpe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799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799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799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799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799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799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799"/>
          </a:xfrm>
          <a:prstGeom prst="rect">
            <a:avLst/>
          </a:prstGeom>
          <a:noFill/>
          <a:ln>
            <a:noFill/>
          </a:ln>
        </p:spPr>
        <p:txBody>
          <a:bodyPr lIns="91325" tIns="45650" rIns="91325" bIns="4565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r>
              <a:rPr lang="en" sz="1800" b="0" i="0" u="none" strike="noStrike" cap="none">
                <a:latin typeface="Arimo"/>
                <a:ea typeface="Arimo"/>
                <a:cs typeface="Arimo"/>
                <a:sym typeface="Arimo"/>
              </a:rPr>
              <a:t>Today we will talk about regular expressions. Regex is something that you will be using a lot, especially when you want to extract specific information from a text file. For example, in cases that you want to extract all the email accounts that appear in a text file, or all the urls, etc.</a:t>
            </a: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None/>
            </a:pPr>
            <a:endParaRPr sz="2400" b="0" i="0" u="none" strike="noStrike" cap="none"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r>
              <a:rPr lang="en" sz="1800" b="0" i="0" u="none" strike="noStrike" cap="none">
                <a:latin typeface="Arimo"/>
                <a:ea typeface="Arimo"/>
                <a:cs typeface="Arimo"/>
                <a:sym typeface="Arimo"/>
              </a:rPr>
              <a:t>Pattern matching: for example when you want to find all the words in a file</a:t>
            </a: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r>
              <a:rPr lang="en" sz="1800" b="0" i="0" u="none" strike="noStrike" cap="none">
                <a:latin typeface="Arimo"/>
                <a:ea typeface="Arimo"/>
                <a:cs typeface="Arimo"/>
                <a:sym typeface="Arimo"/>
              </a:rPr>
              <a:t>String matching: the exact string: e.g. the word “data”</a:t>
            </a: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r>
              <a:rPr lang="en" sz="1800" b="0" i="0" u="none" strike="noStrike" cap="none">
                <a:latin typeface="Arimo"/>
                <a:ea typeface="Arimo"/>
                <a:cs typeface="Arimo"/>
                <a:sym typeface="Arimo"/>
              </a:rPr>
              <a:t>Validate data: e.g.: want to validate a date format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799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799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799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799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799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84920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799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37231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86302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5384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799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65862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93345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799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799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799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799"/>
          </a:xfrm>
          <a:prstGeom prst="rect">
            <a:avLst/>
          </a:prstGeom>
          <a:noFill/>
          <a:ln>
            <a:noFill/>
          </a:ln>
        </p:spPr>
        <p:txBody>
          <a:bodyPr lIns="91325" tIns="45650" rIns="91325" bIns="4565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r>
              <a:rPr lang="en" sz="1800" b="0" i="0" u="none" strike="noStrike" cap="none">
                <a:latin typeface="Arimo"/>
                <a:ea typeface="Arimo"/>
                <a:cs typeface="Arimo"/>
                <a:sym typeface="Arimo"/>
              </a:rPr>
              <a:t>sincgle character might be a letter, a symbol or a digit</a:t>
            </a: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r>
              <a:rPr lang="en" sz="1800" b="0" i="0" u="none" strike="noStrike" cap="none">
                <a:latin typeface="Arimo"/>
                <a:ea typeface="Arimo"/>
                <a:cs typeface="Arimo"/>
                <a:sym typeface="Arimo"/>
              </a:rPr>
              <a:t>dort period</a:t>
            </a: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r>
              <a:rPr lang="en" sz="1800" b="0" i="0" u="none" strike="noStrike" cap="none">
                <a:latin typeface="Arimo"/>
                <a:ea typeface="Arimo"/>
                <a:cs typeface="Arimo"/>
                <a:sym typeface="Arimo"/>
              </a:rPr>
              <a:t>Class can be any character from a pre-defined set of characters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799"/>
          </a:xfrm>
          <a:prstGeom prst="rect">
            <a:avLst/>
          </a:prstGeom>
          <a:noFill/>
          <a:ln>
            <a:noFill/>
          </a:ln>
        </p:spPr>
        <p:txBody>
          <a:bodyPr lIns="91325" tIns="45650" rIns="91325" bIns="4565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r>
              <a:rPr lang="en" sz="1800" b="0" i="0" u="none" strike="noStrike" cap="none">
                <a:latin typeface="Arimo"/>
                <a:ea typeface="Arimo"/>
                <a:cs typeface="Arimo"/>
                <a:sym typeface="Arimo"/>
              </a:rPr>
              <a:t>The simplest atom we will use is a single character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799"/>
          </a:xfrm>
          <a:prstGeom prst="rect">
            <a:avLst/>
          </a:prstGeom>
          <a:noFill/>
          <a:ln>
            <a:noFill/>
          </a:ln>
        </p:spPr>
        <p:txBody>
          <a:bodyPr lIns="91325" tIns="45650" rIns="91325" bIns="4565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r>
              <a:rPr lang="en" sz="1800" b="0" i="0" u="none" strike="noStrike" cap="none">
                <a:latin typeface="Arimo"/>
                <a:ea typeface="Arimo"/>
                <a:cs typeface="Arimo"/>
                <a:sym typeface="Arimo"/>
              </a:rPr>
              <a:t>Note that \n is the new line character.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799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799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333165" y="2832100"/>
            <a:ext cx="8604600" cy="7695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Regular Expressions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2133599" cy="227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98" name="Shape 98"/>
          <p:cNvSpPr/>
          <p:nvPr/>
        </p:nvSpPr>
        <p:spPr>
          <a:xfrm>
            <a:off x="386308" y="147495"/>
            <a:ext cx="7757399" cy="5540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Examples</a:t>
            </a:r>
          </a:p>
        </p:txBody>
      </p:sp>
      <p:sp>
        <p:nvSpPr>
          <p:cNvPr id="99" name="Shape 99"/>
          <p:cNvSpPr/>
          <p:nvPr/>
        </p:nvSpPr>
        <p:spPr>
          <a:xfrm>
            <a:off x="469899" y="5366560"/>
            <a:ext cx="7590300" cy="831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3810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Note: If you want to use special characters (e.g., -,^) as a literal, you need to escape them with a backslash</a:t>
            </a: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547" y="1370417"/>
            <a:ext cx="7708800" cy="35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2133599" cy="227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06" name="Shape 106"/>
          <p:cNvSpPr/>
          <p:nvPr/>
        </p:nvSpPr>
        <p:spPr>
          <a:xfrm>
            <a:off x="386308" y="190817"/>
            <a:ext cx="7757399" cy="5540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Anchors</a:t>
            </a:r>
          </a:p>
        </p:txBody>
      </p:sp>
      <p:sp>
        <p:nvSpPr>
          <p:cNvPr id="107" name="Shape 107"/>
          <p:cNvSpPr/>
          <p:nvPr/>
        </p:nvSpPr>
        <p:spPr>
          <a:xfrm>
            <a:off x="469900" y="1282700"/>
            <a:ext cx="7590300" cy="831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342900" marR="0" lvl="0" indent="-304800" algn="l" rtl="0">
              <a:spcBef>
                <a:spcPts val="0"/>
              </a:spcBef>
              <a:buClr>
                <a:schemeClr val="dk1"/>
              </a:buClr>
              <a:buSzPct val="50000"/>
              <a:buFont typeface="Arimo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An anchor atom specifies the position in the string where a match must occurs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515869"/>
            <a:ext cx="82296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2133599" cy="227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14" name="Shape 114"/>
          <p:cNvSpPr/>
          <p:nvPr/>
        </p:nvSpPr>
        <p:spPr>
          <a:xfrm>
            <a:off x="386308" y="147495"/>
            <a:ext cx="7757399" cy="5540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In-class examples</a:t>
            </a:r>
          </a:p>
        </p:txBody>
      </p:sp>
      <p:sp>
        <p:nvSpPr>
          <p:cNvPr id="115" name="Shape 115"/>
          <p:cNvSpPr/>
          <p:nvPr/>
        </p:nvSpPr>
        <p:spPr>
          <a:xfrm>
            <a:off x="553399" y="1713161"/>
            <a:ext cx="7590300" cy="34317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342900" marR="0" lvl="0" indent="-412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</a:rPr>
              <a:t>Match all characters</a:t>
            </a:r>
          </a:p>
          <a:p>
            <a:pPr marL="342900" marR="0" lvl="0" indent="-412750" algn="l" rtl="0">
              <a:spcBef>
                <a:spcPts val="7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</a:rPr>
              <a:t>Find all end of lines </a:t>
            </a:r>
          </a:p>
          <a:p>
            <a:pPr marL="342900" marR="0" lvl="0" indent="-412750" algn="l" rtl="0">
              <a:spcBef>
                <a:spcPts val="7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</a:rPr>
              <a:t>Find all digits</a:t>
            </a:r>
          </a:p>
          <a:p>
            <a:pPr marL="342900" marR="0" lvl="0" indent="-412750" algn="l" rtl="0">
              <a:spcBef>
                <a:spcPts val="7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</a:rPr>
              <a:t>Find all characters that are not digits</a:t>
            </a:r>
          </a:p>
          <a:p>
            <a:pPr marL="342900" marR="0" lvl="0" indent="-412750" algn="l" rtl="0">
              <a:spcBef>
                <a:spcPts val="7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</a:rPr>
              <a:t>Find all words </a:t>
            </a:r>
          </a:p>
          <a:p>
            <a:pPr marL="342900" marR="0" lvl="0" indent="-412750" algn="l" rtl="0">
              <a:spcBef>
                <a:spcPts val="7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</a:rPr>
              <a:t>Find every line that starts with a digit</a:t>
            </a:r>
          </a:p>
          <a:p>
            <a:pPr marL="342900" marR="0" lvl="0" indent="-304800" algn="l" rtl="0">
              <a:spcBef>
                <a:spcPts val="700"/>
              </a:spcBef>
              <a:buClr>
                <a:srgbClr val="000000"/>
              </a:buClr>
              <a:buFont typeface="Nunito"/>
              <a:buNone/>
            </a:pPr>
            <a:endParaRPr sz="3000" b="0" i="0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2133599" cy="227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21" name="Shape 121"/>
          <p:cNvSpPr/>
          <p:nvPr/>
        </p:nvSpPr>
        <p:spPr>
          <a:xfrm>
            <a:off x="386308" y="190817"/>
            <a:ext cx="7757399" cy="5540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Operators</a:t>
            </a:r>
          </a:p>
        </p:txBody>
      </p:sp>
      <p:sp>
        <p:nvSpPr>
          <p:cNvPr id="122" name="Shape 122"/>
          <p:cNvSpPr/>
          <p:nvPr/>
        </p:nvSpPr>
        <p:spPr>
          <a:xfrm>
            <a:off x="469900" y="1282700"/>
            <a:ext cx="7590300" cy="4923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342900" marR="0" lvl="0" indent="-304800" algn="l" rtl="0">
              <a:spcBef>
                <a:spcPts val="0"/>
              </a:spcBef>
              <a:buClr>
                <a:srgbClr val="01106D"/>
              </a:buClr>
              <a:buSzPct val="50000"/>
              <a:buFont typeface="Arimo"/>
              <a:buChar char="•"/>
            </a:pPr>
            <a:r>
              <a:rPr lang="en" sz="26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An operator combines atoms</a:t>
            </a:r>
          </a:p>
        </p:txBody>
      </p:sp>
      <p:sp>
        <p:nvSpPr>
          <p:cNvPr id="123" name="Shape 123"/>
          <p:cNvSpPr/>
          <p:nvPr/>
        </p:nvSpPr>
        <p:spPr>
          <a:xfrm>
            <a:off x="3632200" y="2414586"/>
            <a:ext cx="1290899" cy="408899"/>
          </a:xfrm>
          <a:prstGeom prst="rect">
            <a:avLst/>
          </a:prstGeom>
          <a:solidFill>
            <a:srgbClr val="EBEBEB"/>
          </a:solidFill>
          <a:ln w="25400" cap="flat" cmpd="sng">
            <a:solidFill>
              <a:srgbClr val="941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b="0" i="0" u="none" strike="noStrike" cap="none">
                <a:solidFill>
                  <a:srgbClr val="941100"/>
                </a:solidFill>
                <a:latin typeface="Arimo"/>
                <a:ea typeface="Arimo"/>
                <a:cs typeface="Arimo"/>
                <a:sym typeface="Arimo"/>
              </a:rPr>
              <a:t>Operator</a:t>
            </a:r>
          </a:p>
        </p:txBody>
      </p:sp>
      <p:sp>
        <p:nvSpPr>
          <p:cNvPr id="124" name="Shape 124"/>
          <p:cNvSpPr/>
          <p:nvPr/>
        </p:nvSpPr>
        <p:spPr>
          <a:xfrm>
            <a:off x="596900" y="3910328"/>
            <a:ext cx="1525799" cy="408899"/>
          </a:xfrm>
          <a:prstGeom prst="rect">
            <a:avLst/>
          </a:prstGeom>
          <a:solidFill>
            <a:srgbClr val="EBEBEB"/>
          </a:solidFill>
          <a:ln w="25400" cap="flat" cmpd="sng">
            <a:solidFill>
              <a:srgbClr val="941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b="0" i="0" u="none" strike="noStrike" cap="none">
                <a:solidFill>
                  <a:srgbClr val="011993"/>
                </a:solidFill>
                <a:latin typeface="Arimo"/>
                <a:ea typeface="Arimo"/>
                <a:cs typeface="Arimo"/>
                <a:sym typeface="Arimo"/>
              </a:rPr>
              <a:t>Sequence</a:t>
            </a:r>
          </a:p>
        </p:txBody>
      </p:sp>
      <p:sp>
        <p:nvSpPr>
          <p:cNvPr id="125" name="Shape 125"/>
          <p:cNvSpPr/>
          <p:nvPr/>
        </p:nvSpPr>
        <p:spPr>
          <a:xfrm>
            <a:off x="2425700" y="3910330"/>
            <a:ext cx="1567200" cy="408899"/>
          </a:xfrm>
          <a:prstGeom prst="rect">
            <a:avLst/>
          </a:prstGeom>
          <a:solidFill>
            <a:srgbClr val="EBEBEB"/>
          </a:solidFill>
          <a:ln w="25400" cap="flat" cmpd="sng">
            <a:solidFill>
              <a:srgbClr val="941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b="0" i="0" u="none" strike="noStrike" cap="none">
                <a:solidFill>
                  <a:srgbClr val="011993"/>
                </a:solidFill>
                <a:latin typeface="Arimo"/>
                <a:ea typeface="Arimo"/>
                <a:cs typeface="Arimo"/>
                <a:sym typeface="Arimo"/>
              </a:rPr>
              <a:t>Alternation</a:t>
            </a:r>
          </a:p>
        </p:txBody>
      </p:sp>
      <p:sp>
        <p:nvSpPr>
          <p:cNvPr id="126" name="Shape 126"/>
          <p:cNvSpPr/>
          <p:nvPr/>
        </p:nvSpPr>
        <p:spPr>
          <a:xfrm>
            <a:off x="4413250" y="3910330"/>
            <a:ext cx="1492199" cy="408899"/>
          </a:xfrm>
          <a:prstGeom prst="rect">
            <a:avLst/>
          </a:prstGeom>
          <a:solidFill>
            <a:srgbClr val="EBEBEB"/>
          </a:solidFill>
          <a:ln w="25400" cap="flat" cmpd="sng">
            <a:solidFill>
              <a:srgbClr val="941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b="0" i="0" u="none" strike="noStrike" cap="none">
                <a:solidFill>
                  <a:srgbClr val="011993"/>
                </a:solidFill>
                <a:latin typeface="Arimo"/>
                <a:ea typeface="Arimo"/>
                <a:cs typeface="Arimo"/>
                <a:sym typeface="Arimo"/>
              </a:rPr>
              <a:t>Repetition</a:t>
            </a:r>
          </a:p>
        </p:txBody>
      </p:sp>
      <p:sp>
        <p:nvSpPr>
          <p:cNvPr id="127" name="Shape 127"/>
          <p:cNvSpPr/>
          <p:nvPr/>
        </p:nvSpPr>
        <p:spPr>
          <a:xfrm>
            <a:off x="6432550" y="3910328"/>
            <a:ext cx="1290899" cy="408899"/>
          </a:xfrm>
          <a:prstGeom prst="rect">
            <a:avLst/>
          </a:prstGeom>
          <a:solidFill>
            <a:srgbClr val="EBEBEB"/>
          </a:solidFill>
          <a:ln w="25400" cap="flat" cmpd="sng">
            <a:solidFill>
              <a:srgbClr val="941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b="0" i="0" u="none" strike="noStrike" cap="none">
                <a:solidFill>
                  <a:srgbClr val="011993"/>
                </a:solidFill>
                <a:latin typeface="Arimo"/>
                <a:ea typeface="Arimo"/>
                <a:cs typeface="Arimo"/>
                <a:sym typeface="Arimo"/>
              </a:rPr>
              <a:t>Group</a:t>
            </a:r>
          </a:p>
        </p:txBody>
      </p:sp>
      <p:sp>
        <p:nvSpPr>
          <p:cNvPr id="128" name="Shape 128"/>
          <p:cNvSpPr/>
          <p:nvPr/>
        </p:nvSpPr>
        <p:spPr>
          <a:xfrm>
            <a:off x="2609850" y="4471033"/>
            <a:ext cx="1290899" cy="40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b="1" i="0" u="none" strike="noStrike" cap="none">
                <a:solidFill>
                  <a:srgbClr val="008F00"/>
                </a:solidFill>
                <a:latin typeface="Arimo"/>
                <a:ea typeface="Arimo"/>
                <a:cs typeface="Arimo"/>
                <a:sym typeface="Arimo"/>
              </a:rPr>
              <a:t>|</a:t>
            </a:r>
          </a:p>
        </p:txBody>
      </p:sp>
      <p:sp>
        <p:nvSpPr>
          <p:cNvPr id="129" name="Shape 129"/>
          <p:cNvSpPr/>
          <p:nvPr/>
        </p:nvSpPr>
        <p:spPr>
          <a:xfrm>
            <a:off x="4400550" y="4471033"/>
            <a:ext cx="1290899" cy="40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b="1" i="0" u="none" strike="noStrike" cap="none">
                <a:solidFill>
                  <a:srgbClr val="008F00"/>
                </a:solidFill>
                <a:latin typeface="Arimo"/>
                <a:ea typeface="Arimo"/>
                <a:cs typeface="Arimo"/>
                <a:sym typeface="Arimo"/>
              </a:rPr>
              <a:t>{m,n}</a:t>
            </a:r>
          </a:p>
        </p:txBody>
      </p:sp>
      <p:sp>
        <p:nvSpPr>
          <p:cNvPr id="130" name="Shape 130"/>
          <p:cNvSpPr/>
          <p:nvPr/>
        </p:nvSpPr>
        <p:spPr>
          <a:xfrm>
            <a:off x="6419850" y="4471033"/>
            <a:ext cx="1290899" cy="40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b="1" i="0" u="none" strike="noStrike" cap="none">
                <a:solidFill>
                  <a:srgbClr val="008F00"/>
                </a:solidFill>
                <a:latin typeface="Arimo"/>
                <a:ea typeface="Arimo"/>
                <a:cs typeface="Arimo"/>
                <a:sym typeface="Arimo"/>
              </a:rPr>
              <a:t>( )</a:t>
            </a:r>
          </a:p>
        </p:txBody>
      </p:sp>
      <p:cxnSp>
        <p:nvCxnSpPr>
          <p:cNvPr id="131" name="Shape 131"/>
          <p:cNvCxnSpPr/>
          <p:nvPr/>
        </p:nvCxnSpPr>
        <p:spPr>
          <a:xfrm flipH="1">
            <a:off x="1432910" y="2799584"/>
            <a:ext cx="2128199" cy="1026600"/>
          </a:xfrm>
          <a:prstGeom prst="straightConnector1">
            <a:avLst/>
          </a:prstGeom>
          <a:noFill/>
          <a:ln w="25400" cap="flat" cmpd="sng">
            <a:solidFill>
              <a:srgbClr val="9411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2" name="Shape 132"/>
          <p:cNvCxnSpPr/>
          <p:nvPr/>
        </p:nvCxnSpPr>
        <p:spPr>
          <a:xfrm flipH="1">
            <a:off x="3299908" y="2865510"/>
            <a:ext cx="693000" cy="893099"/>
          </a:xfrm>
          <a:prstGeom prst="straightConnector1">
            <a:avLst/>
          </a:prstGeom>
          <a:noFill/>
          <a:ln w="25400" cap="flat" cmpd="sng">
            <a:solidFill>
              <a:srgbClr val="9411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3" name="Shape 133"/>
          <p:cNvCxnSpPr/>
          <p:nvPr/>
        </p:nvCxnSpPr>
        <p:spPr>
          <a:xfrm>
            <a:off x="4551707" y="2858326"/>
            <a:ext cx="526200" cy="1023300"/>
          </a:xfrm>
          <a:prstGeom prst="straightConnector1">
            <a:avLst/>
          </a:prstGeom>
          <a:noFill/>
          <a:ln w="25400" cap="flat" cmpd="sng">
            <a:solidFill>
              <a:srgbClr val="9411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4" name="Shape 134"/>
          <p:cNvCxnSpPr/>
          <p:nvPr/>
        </p:nvCxnSpPr>
        <p:spPr>
          <a:xfrm>
            <a:off x="4712716" y="2858326"/>
            <a:ext cx="2431200" cy="1019100"/>
          </a:xfrm>
          <a:prstGeom prst="straightConnector1">
            <a:avLst/>
          </a:prstGeom>
          <a:noFill/>
          <a:ln w="25400" cap="flat" cmpd="sng">
            <a:solidFill>
              <a:srgbClr val="941100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2133599" cy="227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40" name="Shape 140"/>
          <p:cNvSpPr/>
          <p:nvPr/>
        </p:nvSpPr>
        <p:spPr>
          <a:xfrm>
            <a:off x="386308" y="190817"/>
            <a:ext cx="7757399" cy="5540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Sequence Operator</a:t>
            </a:r>
          </a:p>
        </p:txBody>
      </p:sp>
      <p:sp>
        <p:nvSpPr>
          <p:cNvPr id="141" name="Shape 141"/>
          <p:cNvSpPr/>
          <p:nvPr/>
        </p:nvSpPr>
        <p:spPr>
          <a:xfrm>
            <a:off x="469900" y="1282700"/>
            <a:ext cx="7590300" cy="4616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342900" marR="0" lvl="0" indent="-304800" algn="l" rtl="0">
              <a:spcBef>
                <a:spcPts val="0"/>
              </a:spcBef>
              <a:buClr>
                <a:schemeClr val="dk1"/>
              </a:buClr>
              <a:buSzPct val="50000"/>
              <a:buFont typeface="Arimo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 sequence of atoms</a:t>
            </a: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891" y="2717800"/>
            <a:ext cx="8495399" cy="298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2133599" cy="227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48" name="Shape 148"/>
          <p:cNvSpPr/>
          <p:nvPr/>
        </p:nvSpPr>
        <p:spPr>
          <a:xfrm>
            <a:off x="386308" y="147495"/>
            <a:ext cx="7757399" cy="5540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Alternation Operator (or): |</a:t>
            </a:r>
          </a:p>
        </p:txBody>
      </p:sp>
      <p:sp>
        <p:nvSpPr>
          <p:cNvPr id="149" name="Shape 149"/>
          <p:cNvSpPr/>
          <p:nvPr/>
        </p:nvSpPr>
        <p:spPr>
          <a:xfrm>
            <a:off x="469900" y="1282700"/>
            <a:ext cx="7590300" cy="8925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342900" marR="0" lvl="0" indent="-304800" algn="l" rtl="0">
              <a:spcBef>
                <a:spcPts val="0"/>
              </a:spcBef>
              <a:buClr>
                <a:schemeClr val="dk1"/>
              </a:buClr>
              <a:buSzPct val="50000"/>
              <a:buFont typeface="Arimo"/>
              <a:buChar char="•"/>
            </a:pPr>
            <a:r>
              <a:rPr lang="en" sz="2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An alternation operator is used to define one or more alternatives.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2897186"/>
            <a:ext cx="6834300" cy="10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2133599" cy="227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56" name="Shape 156"/>
          <p:cNvSpPr/>
          <p:nvPr/>
        </p:nvSpPr>
        <p:spPr>
          <a:xfrm>
            <a:off x="386308" y="147495"/>
            <a:ext cx="7757399" cy="5540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Repetition Operator: {}</a:t>
            </a:r>
          </a:p>
        </p:txBody>
      </p:sp>
      <p:sp>
        <p:nvSpPr>
          <p:cNvPr id="157" name="Shape 157"/>
          <p:cNvSpPr/>
          <p:nvPr/>
        </p:nvSpPr>
        <p:spPr>
          <a:xfrm>
            <a:off x="469900" y="1282700"/>
            <a:ext cx="7590300" cy="12002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342900" marR="0" lvl="0" indent="-304800" algn="l" rtl="0">
              <a:spcBef>
                <a:spcPts val="0"/>
              </a:spcBef>
              <a:buClr>
                <a:schemeClr val="dk1"/>
              </a:buClr>
              <a:buSzPct val="50000"/>
              <a:buFont typeface="Arimo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 repetition operator specifies that the atom or expression immediately before the repetition may be repeated.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" y="3123564"/>
            <a:ext cx="7734299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2133599" cy="227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64" name="Shape 164"/>
          <p:cNvSpPr/>
          <p:nvPr/>
        </p:nvSpPr>
        <p:spPr>
          <a:xfrm>
            <a:off x="386308" y="147495"/>
            <a:ext cx="7757399" cy="5540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Basic Repetition Forms</a:t>
            </a: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5837" y="1209675"/>
            <a:ext cx="7172399" cy="443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2133599" cy="227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71" name="Shape 171"/>
          <p:cNvSpPr/>
          <p:nvPr/>
        </p:nvSpPr>
        <p:spPr>
          <a:xfrm>
            <a:off x="386308" y="147495"/>
            <a:ext cx="7757399" cy="5540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Short Form Repetition Operators</a:t>
            </a: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143000"/>
            <a:ext cx="7315200" cy="51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2133599" cy="227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78" name="Shape 178"/>
          <p:cNvSpPr/>
          <p:nvPr/>
        </p:nvSpPr>
        <p:spPr>
          <a:xfrm>
            <a:off x="386308" y="147495"/>
            <a:ext cx="7757399" cy="5847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32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Question: Repetition Operators</a:t>
            </a:r>
          </a:p>
        </p:txBody>
      </p:sp>
      <p:sp>
        <p:nvSpPr>
          <p:cNvPr id="179" name="Shape 179"/>
          <p:cNvSpPr/>
          <p:nvPr/>
        </p:nvSpPr>
        <p:spPr>
          <a:xfrm>
            <a:off x="469900" y="1282700"/>
            <a:ext cx="7590300" cy="22724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342900" marR="0" lvl="0" indent="-304800" algn="l" rtl="0">
              <a:spcBef>
                <a:spcPts val="0"/>
              </a:spcBef>
              <a:buClr>
                <a:srgbClr val="01106D"/>
              </a:buClr>
              <a:buSzPct val="50000"/>
              <a:buFont typeface="Arimo"/>
              <a:buChar char="•"/>
            </a:pPr>
            <a:r>
              <a:rPr lang="en" sz="26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Use short form repetition operators to represent the following regular expressions in basic repetition forms?</a:t>
            </a:r>
          </a:p>
          <a:p>
            <a:pPr marL="381000" marR="0" lvl="1" indent="0" algn="l" rtl="0">
              <a:spcBef>
                <a:spcPts val="700"/>
              </a:spcBef>
              <a:buClr>
                <a:srgbClr val="000000"/>
              </a:buClr>
              <a:buFont typeface="Arial"/>
              <a:buNone/>
            </a:pPr>
            <a:endParaRPr sz="2600" b="0" i="0" u="none" strike="noStrike" cap="none">
              <a:solidFill>
                <a:srgbClr val="01106D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81000" marR="0" lvl="1" indent="0" algn="ctr" rtl="0">
              <a:spcBef>
                <a:spcPts val="700"/>
              </a:spcBef>
              <a:buClr>
                <a:srgbClr val="01106D"/>
              </a:buClr>
              <a:buSzPct val="25000"/>
              <a:buFont typeface="Arimo"/>
              <a:buNone/>
            </a:pPr>
            <a:r>
              <a:rPr lang="en" sz="26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a{2,}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386308" y="147495"/>
            <a:ext cx="7757399" cy="5540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Regular Expressions</a:t>
            </a:r>
          </a:p>
        </p:txBody>
      </p:sp>
      <p:sp>
        <p:nvSpPr>
          <p:cNvPr id="34" name="Shape 34"/>
          <p:cNvSpPr/>
          <p:nvPr/>
        </p:nvSpPr>
        <p:spPr>
          <a:xfrm>
            <a:off x="469899" y="1239837"/>
            <a:ext cx="7590300" cy="48732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296007" marR="0" lvl="0" indent="-257907" algn="l" rtl="0">
              <a:spcBef>
                <a:spcPts val="0"/>
              </a:spcBef>
              <a:buClr>
                <a:schemeClr val="dk1"/>
              </a:buClr>
              <a:buSzPct val="50000"/>
              <a:buFont typeface="Arimo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 sequence of characters that forms a search pattern. Som</a:t>
            </a:r>
            <a:r>
              <a:rPr lang="en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 of their u</a:t>
            </a:r>
            <a:r>
              <a:rPr lang="en" sz="2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ses:</a:t>
            </a:r>
          </a:p>
          <a:p>
            <a:pPr marL="638907" marR="0" lvl="1" indent="-257906" algn="l" rtl="0">
              <a:spcBef>
                <a:spcPts val="700"/>
              </a:spcBef>
              <a:buClr>
                <a:schemeClr val="dk1"/>
              </a:buClr>
              <a:buSzPct val="100000"/>
              <a:buFont typeface="Arimo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pattern matching </a:t>
            </a:r>
          </a:p>
          <a:p>
            <a:pPr marL="638907" marR="0" lvl="1" indent="-257906" algn="l" rtl="0">
              <a:spcBef>
                <a:spcPts val="700"/>
              </a:spcBef>
              <a:buClr>
                <a:schemeClr val="dk1"/>
              </a:buClr>
              <a:buSzPct val="100000"/>
              <a:buFont typeface="Arimo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string matching</a:t>
            </a:r>
          </a:p>
          <a:p>
            <a:pPr marL="638907" marR="0" lvl="1" indent="-257906" algn="l" rtl="0">
              <a:spcBef>
                <a:spcPts val="700"/>
              </a:spcBef>
              <a:buClr>
                <a:schemeClr val="dk1"/>
              </a:buClr>
              <a:buSzPct val="100000"/>
              <a:buFont typeface="Arimo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“find-and-replace”</a:t>
            </a:r>
          </a:p>
          <a:p>
            <a:pPr marL="638907" marR="0" lvl="1" indent="-257906" algn="l" rtl="0">
              <a:spcBef>
                <a:spcPts val="700"/>
              </a:spcBef>
              <a:buClr>
                <a:schemeClr val="dk1"/>
              </a:buClr>
              <a:buSzPct val="100000"/>
              <a:buFont typeface="Arimo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do something with matched pattern</a:t>
            </a:r>
          </a:p>
          <a:p>
            <a:pPr marL="638907" marR="0" lvl="1" indent="-257906" algn="l" rtl="0">
              <a:spcBef>
                <a:spcPts val="700"/>
              </a:spcBef>
              <a:buClr>
                <a:schemeClr val="dk1"/>
              </a:buClr>
              <a:buSzPct val="100000"/>
              <a:buFont typeface="Arimo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validate data</a:t>
            </a:r>
          </a:p>
          <a:p>
            <a:pPr marL="638907" marR="0" lvl="1" indent="-257906" algn="l" rtl="0">
              <a:spcBef>
                <a:spcPts val="700"/>
              </a:spcBef>
              <a:buClr>
                <a:schemeClr val="dk1"/>
              </a:buClr>
              <a:buSzPct val="100000"/>
              <a:buFont typeface="Arimo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parse data</a:t>
            </a:r>
          </a:p>
          <a:p>
            <a:pPr marL="638907" marR="0" lvl="1" indent="-257906" algn="l" rtl="0">
              <a:spcBef>
                <a:spcPts val="700"/>
              </a:spcBef>
              <a:buClr>
                <a:schemeClr val="dk1"/>
              </a:buClr>
              <a:buSzPct val="100000"/>
              <a:buFont typeface="Arimo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etc.</a:t>
            </a:r>
          </a:p>
          <a:p>
            <a:pPr marL="296007" marR="0" lvl="0" indent="-257907" algn="l" rtl="0">
              <a:spcBef>
                <a:spcPts val="700"/>
              </a:spcBef>
              <a:buClr>
                <a:schemeClr val="dk1"/>
              </a:buClr>
              <a:buSzPct val="50000"/>
              <a:buFont typeface="Arimo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Typically made up from special characters called “metacharacters”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2133599" cy="227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85" name="Shape 185"/>
          <p:cNvSpPr/>
          <p:nvPr/>
        </p:nvSpPr>
        <p:spPr>
          <a:xfrm>
            <a:off x="386308" y="147495"/>
            <a:ext cx="7757399" cy="5847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32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Question: Repetition Operators</a:t>
            </a:r>
          </a:p>
        </p:txBody>
      </p:sp>
      <p:sp>
        <p:nvSpPr>
          <p:cNvPr id="186" name="Shape 186"/>
          <p:cNvSpPr/>
          <p:nvPr/>
        </p:nvSpPr>
        <p:spPr>
          <a:xfrm>
            <a:off x="469900" y="1282700"/>
            <a:ext cx="7590300" cy="22724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342900" marR="0" lvl="0" indent="-304800" algn="l" rtl="0">
              <a:spcBef>
                <a:spcPts val="0"/>
              </a:spcBef>
              <a:buClr>
                <a:srgbClr val="01106D"/>
              </a:buClr>
              <a:buSzPct val="50000"/>
              <a:buFont typeface="Arimo"/>
              <a:buChar char="•"/>
            </a:pPr>
            <a:r>
              <a:rPr lang="en" sz="26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Use short form repetition operators to represent the following regular expressions in basic repetition forms?</a:t>
            </a:r>
          </a:p>
          <a:p>
            <a:pPr marL="381000" marR="0" lvl="1" indent="0" algn="l" rtl="0">
              <a:spcBef>
                <a:spcPts val="700"/>
              </a:spcBef>
              <a:buClr>
                <a:srgbClr val="000000"/>
              </a:buClr>
              <a:buFont typeface="Arial"/>
              <a:buNone/>
            </a:pPr>
            <a:endParaRPr sz="2600" b="0" i="0" u="none" strike="noStrike" cap="none">
              <a:solidFill>
                <a:srgbClr val="01106D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81000" marR="0" lvl="1" indent="0" algn="ctr" rtl="0">
              <a:spcBef>
                <a:spcPts val="700"/>
              </a:spcBef>
              <a:buClr>
                <a:srgbClr val="01106D"/>
              </a:buClr>
              <a:buSzPct val="25000"/>
              <a:buFont typeface="Arimo"/>
              <a:buNone/>
            </a:pPr>
            <a:r>
              <a:rPr lang="en" sz="26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a{2,}</a:t>
            </a:r>
          </a:p>
        </p:txBody>
      </p:sp>
      <p:sp>
        <p:nvSpPr>
          <p:cNvPr id="187" name="Shape 187"/>
          <p:cNvSpPr/>
          <p:nvPr/>
        </p:nvSpPr>
        <p:spPr>
          <a:xfrm>
            <a:off x="386308" y="4751619"/>
            <a:ext cx="7590300" cy="400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04800" algn="l" rtl="0">
              <a:spcBef>
                <a:spcPts val="0"/>
              </a:spcBef>
              <a:buClr>
                <a:srgbClr val="941100"/>
              </a:buClr>
              <a:buSzPct val="50000"/>
              <a:buFont typeface="Arimo"/>
              <a:buChar char="•"/>
            </a:pPr>
            <a:r>
              <a:rPr lang="en" sz="2600" b="0" i="0" u="none" strike="noStrike" cap="none">
                <a:solidFill>
                  <a:srgbClr val="941100"/>
                </a:solidFill>
                <a:latin typeface="Arimo"/>
                <a:ea typeface="Arimo"/>
                <a:cs typeface="Arimo"/>
                <a:sym typeface="Arimo"/>
              </a:rPr>
              <a:t>Answer: aaa* or aa+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2133599" cy="227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93" name="Shape 193"/>
          <p:cNvSpPr/>
          <p:nvPr/>
        </p:nvSpPr>
        <p:spPr>
          <a:xfrm>
            <a:off x="386308" y="147495"/>
            <a:ext cx="7757399" cy="5540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Group Operator</a:t>
            </a:r>
          </a:p>
        </p:txBody>
      </p:sp>
      <p:sp>
        <p:nvSpPr>
          <p:cNvPr id="194" name="Shape 194"/>
          <p:cNvSpPr/>
          <p:nvPr/>
        </p:nvSpPr>
        <p:spPr>
          <a:xfrm>
            <a:off x="469900" y="1282700"/>
            <a:ext cx="7590300" cy="16929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342900" marR="0" lvl="0" indent="-304800" algn="l" rtl="0">
              <a:spcBef>
                <a:spcPts val="0"/>
              </a:spcBef>
              <a:buClr>
                <a:srgbClr val="01106D"/>
              </a:buClr>
              <a:buSzPct val="50000"/>
              <a:buFont typeface="Arimo"/>
              <a:buChar char="•"/>
            </a:pPr>
            <a:r>
              <a:rPr lang="en" sz="26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In the group operator, when a group of characters is enclosed in parentheses, the next operator applies to the whole group, not only the previous characters.</a:t>
            </a:r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1525" y="3987482"/>
            <a:ext cx="7600800" cy="14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2133599" cy="227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01" name="Shape 201"/>
          <p:cNvSpPr/>
          <p:nvPr/>
        </p:nvSpPr>
        <p:spPr>
          <a:xfrm>
            <a:off x="386308" y="147495"/>
            <a:ext cx="7757399" cy="5540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Group Operator</a:t>
            </a:r>
          </a:p>
        </p:txBody>
      </p:sp>
      <p:sp>
        <p:nvSpPr>
          <p:cNvPr id="202" name="Shape 202"/>
          <p:cNvSpPr/>
          <p:nvPr/>
        </p:nvSpPr>
        <p:spPr>
          <a:xfrm>
            <a:off x="469900" y="1282700"/>
            <a:ext cx="7590300" cy="34317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342900" marR="0" lvl="0" indent="-304800" algn="l" rtl="0">
              <a:spcBef>
                <a:spcPts val="0"/>
              </a:spcBef>
              <a:buClr>
                <a:schemeClr val="dk1"/>
              </a:buClr>
              <a:buSzPct val="50000"/>
              <a:buFont typeface="Arimo"/>
              <a:buChar char="•"/>
            </a:pPr>
            <a:r>
              <a:rPr lang="en" sz="2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What do these regular expressions match?</a:t>
            </a:r>
          </a:p>
          <a:p>
            <a:pPr marL="685800" marR="0" lvl="1" indent="-304800" algn="l" rtl="0">
              <a:spcBef>
                <a:spcPts val="700"/>
              </a:spcBef>
              <a:buClr>
                <a:schemeClr val="dk1"/>
              </a:buClr>
              <a:buSzPct val="100000"/>
              <a:buFont typeface="Arimo"/>
              <a:buChar char="•"/>
            </a:pPr>
            <a:r>
              <a:rPr lang="en" sz="2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 (cd)*</a:t>
            </a:r>
          </a:p>
          <a:p>
            <a:pPr marL="685800" marR="0" lvl="1" indent="-304800" algn="l" rtl="0">
              <a:spcBef>
                <a:spcPts val="700"/>
              </a:spcBef>
              <a:buClr>
                <a:schemeClr val="dk1"/>
              </a:buClr>
              <a:buSzPct val="100000"/>
              <a:buFont typeface="Arimo"/>
              <a:buChar char="•"/>
            </a:pPr>
            <a:r>
              <a:rPr lang="en" sz="2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 (d)+</a:t>
            </a:r>
          </a:p>
          <a:p>
            <a:pPr marL="685800" marR="0" lvl="1" indent="-304800" algn="l" rtl="0">
              <a:spcBef>
                <a:spcPts val="700"/>
              </a:spcBef>
              <a:buClr>
                <a:schemeClr val="dk1"/>
              </a:buClr>
              <a:buSzPct val="100000"/>
              <a:buFont typeface="Arimo"/>
              <a:buChar char="•"/>
            </a:pPr>
            <a:r>
              <a:rPr lang="en" sz="2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j? k+</a:t>
            </a:r>
          </a:p>
          <a:p>
            <a:pPr marL="685800" marR="0" lvl="1" indent="-304800" algn="l" rtl="0">
              <a:spcBef>
                <a:spcPts val="700"/>
              </a:spcBef>
              <a:buClr>
                <a:schemeClr val="dk1"/>
              </a:buClr>
              <a:buSzPct val="100000"/>
              <a:buFont typeface="Arimo"/>
              <a:buChar char="•"/>
            </a:pPr>
            <a:r>
              <a:rPr lang="en" sz="2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(cd){2,5}</a:t>
            </a:r>
          </a:p>
          <a:p>
            <a:pPr marL="685800" marR="0" lvl="1" indent="-304800" algn="l" rtl="0">
              <a:spcBef>
                <a:spcPts val="700"/>
              </a:spcBef>
              <a:buClr>
                <a:schemeClr val="dk1"/>
              </a:buClr>
              <a:buSzPct val="100000"/>
              <a:buFont typeface="Arimo"/>
              <a:buChar char="•"/>
            </a:pPr>
            <a:r>
              <a:rPr lang="en" sz="2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o(pre){3,}</a:t>
            </a:r>
          </a:p>
          <a:p>
            <a:pPr marL="685800" marR="0" lvl="1" indent="-304800" algn="l" rtl="0">
              <a:spcBef>
                <a:spcPts val="700"/>
              </a:spcBef>
              <a:buClr>
                <a:schemeClr val="dk1"/>
              </a:buClr>
              <a:buSzPct val="100000"/>
              <a:buFont typeface="Arimo"/>
              <a:buChar char="•"/>
            </a:pPr>
            <a:r>
              <a:rPr lang="en" sz="2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Panos|Ipeirotis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2133599" cy="227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321" name="Shape 321"/>
          <p:cNvSpPr/>
          <p:nvPr/>
        </p:nvSpPr>
        <p:spPr>
          <a:xfrm>
            <a:off x="386308" y="147495"/>
            <a:ext cx="7757399" cy="5540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Grep: Backreference</a:t>
            </a:r>
          </a:p>
        </p:txBody>
      </p:sp>
      <p:sp>
        <p:nvSpPr>
          <p:cNvPr id="322" name="Shape 322"/>
          <p:cNvSpPr/>
          <p:nvPr/>
        </p:nvSpPr>
        <p:spPr>
          <a:xfrm>
            <a:off x="119086" y="956558"/>
            <a:ext cx="8915400" cy="3036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249115" marR="0" lvl="0" indent="-211015" algn="l" rtl="0">
              <a:spcBef>
                <a:spcPts val="0"/>
              </a:spcBef>
              <a:buClr>
                <a:srgbClr val="01106D"/>
              </a:buClr>
              <a:buSzPct val="50000"/>
              <a:buFont typeface="Arimo"/>
              <a:buChar char="•"/>
            </a:pPr>
            <a:r>
              <a:rPr lang="en" sz="24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Sometimes it is handy to be able to refer to a match that was made earlier in a regex</a:t>
            </a:r>
          </a:p>
          <a:p>
            <a:pPr marL="249115" marR="0" lvl="0" indent="-211015" algn="l" rtl="0">
              <a:spcBef>
                <a:spcPts val="700"/>
              </a:spcBef>
              <a:buClr>
                <a:srgbClr val="01106D"/>
              </a:buClr>
              <a:buSzPct val="50000"/>
              <a:buFont typeface="Arimo"/>
              <a:buChar char="•"/>
            </a:pPr>
            <a:r>
              <a:rPr lang="en" sz="24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This is done with </a:t>
            </a:r>
            <a:r>
              <a:rPr lang="en" sz="2400" b="0" i="0" u="none" strike="noStrike" cap="none">
                <a:solidFill>
                  <a:srgbClr val="941100"/>
                </a:solidFill>
                <a:latin typeface="Arimo"/>
                <a:ea typeface="Arimo"/>
                <a:cs typeface="Arimo"/>
                <a:sym typeface="Arimo"/>
              </a:rPr>
              <a:t>backreferences</a:t>
            </a:r>
          </a:p>
          <a:p>
            <a:pPr marL="592015" marR="0" lvl="1" indent="-211014" algn="l" rtl="0">
              <a:spcBef>
                <a:spcPts val="700"/>
              </a:spcBef>
              <a:buClr>
                <a:srgbClr val="941100"/>
              </a:buClr>
              <a:buSzPct val="100000"/>
              <a:buFont typeface="Arimo"/>
              <a:buChar char="•"/>
            </a:pPr>
            <a:r>
              <a:rPr lang="en" sz="2400" b="0" i="0" u="none" strike="noStrike" cap="none">
                <a:solidFill>
                  <a:srgbClr val="941100"/>
                </a:solidFill>
                <a:latin typeface="Arimo"/>
                <a:ea typeface="Arimo"/>
                <a:cs typeface="Arimo"/>
                <a:sym typeface="Arimo"/>
              </a:rPr>
              <a:t>\n</a:t>
            </a:r>
            <a:r>
              <a:rPr lang="en" sz="24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 is the backreference specifier, where n is a number</a:t>
            </a:r>
          </a:p>
          <a:p>
            <a:pPr marL="249115" marR="0" lvl="0" indent="-211015" algn="l" rtl="0">
              <a:spcBef>
                <a:spcPts val="700"/>
              </a:spcBef>
              <a:buClr>
                <a:srgbClr val="01106D"/>
              </a:buClr>
              <a:buSzPct val="50000"/>
              <a:buFont typeface="Arimo"/>
              <a:buChar char="•"/>
            </a:pPr>
            <a:r>
              <a:rPr lang="en" sz="24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Looks for nth subexpression</a:t>
            </a:r>
          </a:p>
          <a:p>
            <a:pPr marL="249115" marR="0" lvl="0" indent="-211015" algn="l" rtl="0">
              <a:spcBef>
                <a:spcPts val="700"/>
              </a:spcBef>
              <a:buClr>
                <a:srgbClr val="01106D"/>
              </a:buClr>
              <a:buSzPct val="50000"/>
              <a:buFont typeface="Arimo"/>
              <a:buChar char="•"/>
            </a:pPr>
            <a:r>
              <a:rPr lang="en" sz="24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For example, </a:t>
            </a:r>
            <a:r>
              <a:rPr lang="en" sz="2400" b="1" i="1" u="none" strike="noStrike" cap="none">
                <a:solidFill>
                  <a:srgbClr val="C00000"/>
                </a:solidFill>
                <a:latin typeface="Arimo"/>
                <a:ea typeface="Arimo"/>
                <a:cs typeface="Arimo"/>
                <a:sym typeface="Arimo"/>
              </a:rPr>
              <a:t>find if the first word of a line is the same as the last:</a:t>
            </a:r>
          </a:p>
        </p:txBody>
      </p:sp>
      <p:sp>
        <p:nvSpPr>
          <p:cNvPr id="323" name="Shape 323"/>
          <p:cNvSpPr/>
          <p:nvPr/>
        </p:nvSpPr>
        <p:spPr>
          <a:xfrm>
            <a:off x="1852950" y="4515125"/>
            <a:ext cx="3106799" cy="4464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1" indent="228600" algn="ctr" rtl="0">
              <a:spcBef>
                <a:spcPts val="0"/>
              </a:spcBef>
              <a:buSzPct val="25000"/>
              <a:buNone/>
            </a:pPr>
            <a:r>
              <a:rPr lang="en" sz="2300" b="0" i="0" u="none" strike="noStrike" cap="none">
                <a:solidFill>
                  <a:srgbClr val="941100"/>
                </a:solidFill>
                <a:latin typeface="Arimo"/>
                <a:ea typeface="Arimo"/>
                <a:cs typeface="Arimo"/>
                <a:sym typeface="Arimo"/>
              </a:rPr>
              <a:t>^</a:t>
            </a:r>
            <a:r>
              <a:rPr lang="en" sz="23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([a-zA-Z]{1,}) </a:t>
            </a:r>
            <a:r>
              <a:rPr lang="en" sz="2300" b="0" i="0" u="none" strike="noStrike" cap="none">
                <a:solidFill>
                  <a:srgbClr val="008F00"/>
                </a:solidFill>
                <a:latin typeface="Arimo"/>
                <a:ea typeface="Arimo"/>
                <a:cs typeface="Arimo"/>
                <a:sym typeface="Arimo"/>
              </a:rPr>
              <a:t>.*</a:t>
            </a:r>
            <a:r>
              <a:rPr lang="en" sz="23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" sz="2300" b="0" i="0" u="none" strike="noStrike" cap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\1</a:t>
            </a:r>
            <a:r>
              <a:rPr lang="en" sz="2300" b="0" i="0" u="none" strike="noStrike" cap="none">
                <a:solidFill>
                  <a:srgbClr val="941100"/>
                </a:solidFill>
                <a:latin typeface="Arimo"/>
                <a:ea typeface="Arimo"/>
                <a:cs typeface="Arimo"/>
                <a:sym typeface="Arimo"/>
              </a:rPr>
              <a:t>$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 flipH="1">
            <a:off x="1485348" y="4847198"/>
            <a:ext cx="489000" cy="489000"/>
          </a:xfrm>
          <a:prstGeom prst="straightConnector1">
            <a:avLst/>
          </a:prstGeom>
          <a:noFill/>
          <a:ln w="25400" cap="flat" cmpd="sng">
            <a:solidFill>
              <a:srgbClr val="9411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25" name="Shape 325"/>
          <p:cNvSpPr/>
          <p:nvPr/>
        </p:nvSpPr>
        <p:spPr>
          <a:xfrm>
            <a:off x="450189" y="4929762"/>
            <a:ext cx="1089899" cy="55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228600" algn="ctr" rtl="0">
              <a:spcBef>
                <a:spcPts val="0"/>
              </a:spcBef>
              <a:buSzPct val="25000"/>
              <a:buNone/>
            </a:pPr>
            <a:r>
              <a:rPr lang="en" sz="1500" b="0" i="0" u="none" strike="noStrike" cap="none">
                <a:solidFill>
                  <a:srgbClr val="941100"/>
                </a:solidFill>
                <a:latin typeface="Arimo"/>
                <a:ea typeface="Arimo"/>
                <a:cs typeface="Arimo"/>
                <a:sym typeface="Arimo"/>
              </a:rPr>
              <a:t>Beginning</a:t>
            </a:r>
          </a:p>
          <a:p>
            <a:pPr marL="0" marR="0" lvl="1" indent="228600" algn="ctr" rtl="0">
              <a:spcBef>
                <a:spcPts val="700"/>
              </a:spcBef>
              <a:buSzPct val="25000"/>
              <a:buNone/>
            </a:pPr>
            <a:r>
              <a:rPr lang="en" sz="1500" b="0" i="0" u="none" strike="noStrike" cap="none">
                <a:solidFill>
                  <a:srgbClr val="941100"/>
                </a:solidFill>
                <a:latin typeface="Arimo"/>
                <a:ea typeface="Arimo"/>
                <a:cs typeface="Arimo"/>
                <a:sym typeface="Arimo"/>
              </a:rPr>
              <a:t>of line</a:t>
            </a:r>
          </a:p>
        </p:txBody>
      </p:sp>
      <p:sp>
        <p:nvSpPr>
          <p:cNvPr id="326" name="Shape 326"/>
          <p:cNvSpPr/>
          <p:nvPr/>
        </p:nvSpPr>
        <p:spPr>
          <a:xfrm>
            <a:off x="2435575" y="4568075"/>
            <a:ext cx="1089899" cy="391800"/>
          </a:xfrm>
          <a:prstGeom prst="rect">
            <a:avLst/>
          </a:prstGeom>
          <a:noFill/>
          <a:ln w="25400" cap="flat" cmpd="sng">
            <a:solidFill>
              <a:srgbClr val="01199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327" name="Shape 327"/>
          <p:cNvCxnSpPr/>
          <p:nvPr/>
        </p:nvCxnSpPr>
        <p:spPr>
          <a:xfrm rot="10800000">
            <a:off x="3038724" y="4956599"/>
            <a:ext cx="0" cy="523200"/>
          </a:xfrm>
          <a:prstGeom prst="straightConnector1">
            <a:avLst/>
          </a:prstGeom>
          <a:noFill/>
          <a:ln w="25400" cap="flat" cmpd="sng">
            <a:solidFill>
              <a:srgbClr val="011993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28" name="Shape 328"/>
          <p:cNvSpPr/>
          <p:nvPr/>
        </p:nvSpPr>
        <p:spPr>
          <a:xfrm>
            <a:off x="1662558" y="5549066"/>
            <a:ext cx="2353199" cy="55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228600" algn="ctr" rtl="0">
              <a:spcBef>
                <a:spcPts val="0"/>
              </a:spcBef>
              <a:buSzPct val="25000"/>
              <a:buNone/>
            </a:pPr>
            <a:r>
              <a:rPr lang="en" sz="15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A word </a:t>
            </a:r>
          </a:p>
          <a:p>
            <a:pPr marL="0" marR="0" lvl="1" indent="228600" algn="ctr" rtl="0">
              <a:spcBef>
                <a:spcPts val="700"/>
              </a:spcBef>
              <a:buSzPct val="25000"/>
              <a:buNone/>
            </a:pPr>
            <a:r>
              <a:rPr lang="en" sz="15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(1st subexpression)</a:t>
            </a:r>
          </a:p>
        </p:txBody>
      </p:sp>
      <p:cxnSp>
        <p:nvCxnSpPr>
          <p:cNvPr id="329" name="Shape 329"/>
          <p:cNvCxnSpPr/>
          <p:nvPr/>
        </p:nvCxnSpPr>
        <p:spPr>
          <a:xfrm rot="10800000">
            <a:off x="4305887" y="4982028"/>
            <a:ext cx="270900" cy="463200"/>
          </a:xfrm>
          <a:prstGeom prst="straightConnector1">
            <a:avLst/>
          </a:prstGeom>
          <a:noFill/>
          <a:ln w="25400" cap="flat" cmpd="sng">
            <a:solidFill>
              <a:srgbClr val="008F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30" name="Shape 330"/>
          <p:cNvSpPr/>
          <p:nvPr/>
        </p:nvSpPr>
        <p:spPr>
          <a:xfrm>
            <a:off x="3965791" y="5583792"/>
            <a:ext cx="1461900" cy="230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228600" algn="ctr" rtl="0">
              <a:spcBef>
                <a:spcPts val="0"/>
              </a:spcBef>
              <a:buSzPct val="25000"/>
              <a:buNone/>
            </a:pPr>
            <a:r>
              <a:rPr lang="en" sz="1500" b="0" i="0" u="none" strike="noStrike" cap="none">
                <a:solidFill>
                  <a:srgbClr val="008F00"/>
                </a:solidFill>
                <a:latin typeface="Arimo"/>
                <a:ea typeface="Arimo"/>
                <a:cs typeface="Arimo"/>
                <a:sym typeface="Arimo"/>
              </a:rPr>
              <a:t>Any Character</a:t>
            </a:r>
          </a:p>
        </p:txBody>
      </p:sp>
      <p:cxnSp>
        <p:nvCxnSpPr>
          <p:cNvPr id="331" name="Shape 331"/>
          <p:cNvCxnSpPr/>
          <p:nvPr/>
        </p:nvCxnSpPr>
        <p:spPr>
          <a:xfrm flipH="1">
            <a:off x="4510119" y="4260058"/>
            <a:ext cx="349200" cy="349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2" name="Shape 332"/>
          <p:cNvSpPr/>
          <p:nvPr/>
        </p:nvSpPr>
        <p:spPr>
          <a:xfrm>
            <a:off x="3946235" y="3970173"/>
            <a:ext cx="1784099" cy="230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228600" algn="ctr" rtl="0">
              <a:spcBef>
                <a:spcPts val="0"/>
              </a:spcBef>
              <a:buSzPct val="25000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1st subexpression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>
            <a:off x="4959678" y="4738119"/>
            <a:ext cx="702900" cy="0"/>
          </a:xfrm>
          <a:prstGeom prst="straightConnector1">
            <a:avLst/>
          </a:prstGeom>
          <a:noFill/>
          <a:ln w="25400" cap="flat" cmpd="sng">
            <a:solidFill>
              <a:srgbClr val="9411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34" name="Shape 334"/>
          <p:cNvSpPr/>
          <p:nvPr/>
        </p:nvSpPr>
        <p:spPr>
          <a:xfrm>
            <a:off x="5325300" y="4622703"/>
            <a:ext cx="1712700" cy="230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228600" algn="ctr" rtl="0">
              <a:spcBef>
                <a:spcPts val="0"/>
              </a:spcBef>
              <a:buSzPct val="25000"/>
              <a:buNone/>
            </a:pPr>
            <a:r>
              <a:rPr lang="en" sz="1500" b="0" i="0" u="none" strike="noStrike" cap="none">
                <a:solidFill>
                  <a:srgbClr val="941100"/>
                </a:solidFill>
                <a:latin typeface="Arimo"/>
                <a:ea typeface="Arimo"/>
                <a:cs typeface="Arimo"/>
                <a:sym typeface="Arimo"/>
              </a:rPr>
              <a:t>End of line</a:t>
            </a:r>
          </a:p>
        </p:txBody>
      </p:sp>
      <p:cxnSp>
        <p:nvCxnSpPr>
          <p:cNvPr id="335" name="Shape 335"/>
          <p:cNvCxnSpPr/>
          <p:nvPr/>
        </p:nvCxnSpPr>
        <p:spPr>
          <a:xfrm>
            <a:off x="7084575" y="4320250"/>
            <a:ext cx="1066799" cy="1066799"/>
          </a:xfrm>
          <a:prstGeom prst="straightConnector1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2133599" cy="227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341" name="Shape 341"/>
          <p:cNvSpPr/>
          <p:nvPr/>
        </p:nvSpPr>
        <p:spPr>
          <a:xfrm>
            <a:off x="386308" y="190817"/>
            <a:ext cx="7757399" cy="5540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Backreference Examples</a:t>
            </a:r>
          </a:p>
        </p:txBody>
      </p:sp>
      <p:sp>
        <p:nvSpPr>
          <p:cNvPr id="342" name="Shape 342"/>
          <p:cNvSpPr/>
          <p:nvPr/>
        </p:nvSpPr>
        <p:spPr>
          <a:xfrm>
            <a:off x="469900" y="1419687"/>
            <a:ext cx="7590300" cy="25776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342900" marR="0" lvl="0" indent="-304800" algn="l" rtl="0">
              <a:spcBef>
                <a:spcPts val="0"/>
              </a:spcBef>
              <a:buClr>
                <a:schemeClr val="dk1"/>
              </a:buClr>
              <a:buSzPct val="50000"/>
              <a:buFont typeface="Arimo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Find all lines in fields.txt that have a number  in the form [0-9]*x[0-9]x[0-9]*, where x is a digit:</a:t>
            </a:r>
          </a:p>
          <a:p>
            <a:pPr marL="685800" marR="0" lvl="1" indent="-304800" algn="l" rtl="0">
              <a:spcBef>
                <a:spcPts val="700"/>
              </a:spcBef>
              <a:buClr>
                <a:schemeClr val="dk1"/>
              </a:buClr>
              <a:buSzPct val="100000"/>
              <a:buFont typeface="Arimo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grep ‘([0-9])([0-9])\1’ fields.txt</a:t>
            </a:r>
          </a:p>
          <a:p>
            <a:pPr marL="342900" marR="0" lvl="0" indent="-304800" algn="l" rtl="0">
              <a:spcBef>
                <a:spcPts val="700"/>
              </a:spcBef>
              <a:buClr>
                <a:schemeClr val="dk1"/>
              </a:buClr>
              <a:buSzPct val="50000"/>
              <a:buFont typeface="Arimo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Find all numbers that have two consecutive same digits:</a:t>
            </a:r>
          </a:p>
          <a:p>
            <a:pPr marL="685800" marR="0" lvl="1" indent="-304800" algn="l" rtl="0">
              <a:spcBef>
                <a:spcPts val="700"/>
              </a:spcBef>
              <a:buClr>
                <a:schemeClr val="dk1"/>
              </a:buClr>
              <a:buSzPct val="100000"/>
              <a:buFont typeface="Arimo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grep ‘([0-9])\1)’ fields.txt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2133599" cy="227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370" name="Shape 370"/>
          <p:cNvSpPr/>
          <p:nvPr/>
        </p:nvSpPr>
        <p:spPr>
          <a:xfrm>
            <a:off x="386308" y="147495"/>
            <a:ext cx="7757399" cy="5540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Group Exercise (in class)</a:t>
            </a:r>
          </a:p>
        </p:txBody>
      </p:sp>
      <p:sp>
        <p:nvSpPr>
          <p:cNvPr id="371" name="Shape 371"/>
          <p:cNvSpPr/>
          <p:nvPr/>
        </p:nvSpPr>
        <p:spPr>
          <a:xfrm>
            <a:off x="469899" y="1230946"/>
            <a:ext cx="7590300" cy="266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40631" marR="0" lvl="0" indent="-240631" algn="l" rtl="0">
              <a:spcBef>
                <a:spcPts val="0"/>
              </a:spcBef>
              <a:buClr>
                <a:srgbClr val="01106D"/>
              </a:buClr>
              <a:buSzPct val="100000"/>
              <a:buFont typeface="Arimo"/>
              <a:buAutoNum type="arabicPeriod"/>
            </a:pPr>
            <a:r>
              <a:rPr lang="en" sz="18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Write down the regular expressions for the following:</a:t>
            </a:r>
          </a:p>
          <a:p>
            <a:pPr marL="748631" marR="0" lvl="1" indent="-240631" algn="l" rtl="0">
              <a:spcBef>
                <a:spcPts val="700"/>
              </a:spcBef>
              <a:buClr>
                <a:srgbClr val="01106D"/>
              </a:buClr>
              <a:buSzPct val="100000"/>
              <a:buFont typeface="Arimo"/>
              <a:buAutoNum type="arabicPeriod"/>
            </a:pPr>
            <a:r>
              <a:rPr lang="en" sz="18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Dollar amount with optional cents  (e.g. $0.33, $784)</a:t>
            </a:r>
          </a:p>
          <a:p>
            <a:pPr marL="748631" marR="0" lvl="1" indent="-240631" algn="l" rtl="0">
              <a:spcBef>
                <a:spcPts val="700"/>
              </a:spcBef>
              <a:buClr>
                <a:srgbClr val="01106D"/>
              </a:buClr>
              <a:buSzPct val="100000"/>
              <a:buFont typeface="Arimo"/>
              <a:buAutoNum type="arabicPeriod"/>
            </a:pPr>
            <a:r>
              <a:rPr lang="en" sz="18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Time of Day (e.g. 12:15am, 3:34pm)</a:t>
            </a:r>
          </a:p>
          <a:p>
            <a:pPr marL="748631" marR="0" lvl="1" indent="-240631" algn="l" rtl="0">
              <a:spcBef>
                <a:spcPts val="700"/>
              </a:spcBef>
              <a:buClr>
                <a:srgbClr val="01106D"/>
              </a:buClr>
              <a:buSzPct val="100000"/>
              <a:buFont typeface="Arimo"/>
              <a:buAutoNum type="arabicPeriod"/>
            </a:pPr>
            <a:r>
              <a:rPr lang="en" sz="18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HTML headers (&lt;h1&gt; to &lt;h6&gt;, and &lt;H1&gt; to &lt;H6&gt;)</a:t>
            </a:r>
          </a:p>
          <a:p>
            <a:pPr marL="748631" marR="0" lvl="1" indent="-240631" algn="l" rtl="0">
              <a:spcBef>
                <a:spcPts val="700"/>
              </a:spcBef>
              <a:buClr>
                <a:srgbClr val="01106D"/>
              </a:buClr>
              <a:buSzPct val="100000"/>
              <a:buFont typeface="Arimo"/>
              <a:buAutoNum type="arabicPeriod"/>
            </a:pPr>
            <a:r>
              <a:rPr lang="en" sz="18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Match urls  only of the form </a:t>
            </a:r>
            <a:r>
              <a:rPr lang="en" sz="1800" b="0" i="0" u="sng" strike="noStrike" cap="none">
                <a:solidFill>
                  <a:schemeClr val="hlink"/>
                </a:solidFill>
                <a:latin typeface="Arimo"/>
                <a:ea typeface="Arimo"/>
                <a:cs typeface="Arimo"/>
                <a:sym typeface="Arimo"/>
                <a:hlinkClick r:id="rId3"/>
              </a:rPr>
              <a:t>http://www</a:t>
            </a:r>
            <a:r>
              <a:rPr lang="en" sz="18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.alphanumeric.com)</a:t>
            </a:r>
          </a:p>
          <a:p>
            <a:pPr marL="748630" marR="0" lvl="1" indent="-240630" algn="l" rtl="0">
              <a:spcBef>
                <a:spcPts val="700"/>
              </a:spcBef>
              <a:buClr>
                <a:srgbClr val="01106D"/>
              </a:buClr>
              <a:buSzPct val="100000"/>
              <a:buFont typeface="Arimo"/>
              <a:buAutoNum type="arabicPeriod"/>
            </a:pPr>
            <a:r>
              <a:rPr lang="en" sz="18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Match an email of the form username@domain (assume  that the domain might be in the form alphanumeric.alphanumeric, or alphanumeric.alphanumeric.alphanumeric)   </a:t>
            </a:r>
          </a:p>
          <a:p>
            <a:pPr marL="748631" marR="0" lvl="1" indent="-240631" algn="l" rtl="0">
              <a:spcBef>
                <a:spcPts val="700"/>
              </a:spcBef>
              <a:buClr>
                <a:srgbClr val="01106D"/>
              </a:buClr>
              <a:buSzPct val="100000"/>
              <a:buFont typeface="Arimo"/>
              <a:buAutoNum type="arabicPeriod"/>
            </a:pPr>
            <a:r>
              <a:rPr lang="en" sz="1800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Find a telephone number (e.g, 212-555-0921)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386308" y="147495"/>
            <a:ext cx="7757399" cy="5540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Matching a float Number (Example)</a:t>
            </a:r>
          </a:p>
        </p:txBody>
      </p:sp>
      <p:sp>
        <p:nvSpPr>
          <p:cNvPr id="215" name="Shape 215"/>
          <p:cNvSpPr/>
          <p:nvPr/>
        </p:nvSpPr>
        <p:spPr>
          <a:xfrm>
            <a:off x="417018" y="1325770"/>
            <a:ext cx="7590300" cy="1290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284284" marR="0" lvl="0" indent="-246184" algn="l" rtl="0">
              <a:spcBef>
                <a:spcPts val="0"/>
              </a:spcBef>
              <a:buClr>
                <a:srgbClr val="01106D"/>
              </a:buClr>
              <a:buSzPct val="50000"/>
              <a:buFont typeface="Arimo"/>
              <a:buChar char="•"/>
            </a:pPr>
            <a:r>
              <a:rPr lang="en" sz="24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We want to match a signed float (decimal) number, i.e.,:</a:t>
            </a:r>
          </a:p>
          <a:p>
            <a:pPr marL="627184" marR="0" lvl="1" indent="-246184" algn="l" rtl="0">
              <a:spcBef>
                <a:spcPts val="700"/>
              </a:spcBef>
              <a:buClr>
                <a:srgbClr val="01106D"/>
              </a:buClr>
              <a:buSzPct val="100000"/>
              <a:buFont typeface="Arimo"/>
              <a:buChar char="•"/>
            </a:pPr>
            <a:r>
              <a:rPr lang="en" sz="24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+12.34 or -1.457 or 1023.4568 etc.</a:t>
            </a:r>
          </a:p>
        </p:txBody>
      </p:sp>
    </p:spTree>
    <p:extLst>
      <p:ext uri="{BB962C8B-B14F-4D97-AF65-F5344CB8AC3E}">
        <p14:creationId xmlns:p14="http://schemas.microsoft.com/office/powerpoint/2010/main" val="3352496144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386308" y="147495"/>
            <a:ext cx="7757399" cy="5540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Matching a float Number (Example)</a:t>
            </a:r>
          </a:p>
        </p:txBody>
      </p:sp>
      <p:sp>
        <p:nvSpPr>
          <p:cNvPr id="221" name="Shape 221"/>
          <p:cNvSpPr/>
          <p:nvPr/>
        </p:nvSpPr>
        <p:spPr>
          <a:xfrm>
            <a:off x="417018" y="1325770"/>
            <a:ext cx="7590300" cy="1290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284284" marR="0" lvl="0" indent="-246184" algn="l" rtl="0">
              <a:spcBef>
                <a:spcPts val="0"/>
              </a:spcBef>
              <a:buClr>
                <a:srgbClr val="01106D"/>
              </a:buClr>
              <a:buSzPct val="50000"/>
              <a:buFont typeface="Arimo"/>
              <a:buChar char="•"/>
            </a:pPr>
            <a:r>
              <a:rPr lang="en" sz="24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We want to match a signed float (decimal) number, i.e.,:</a:t>
            </a:r>
          </a:p>
          <a:p>
            <a:pPr marL="627184" marR="0" lvl="1" indent="-246184" algn="l" rtl="0">
              <a:spcBef>
                <a:spcPts val="700"/>
              </a:spcBef>
              <a:buClr>
                <a:srgbClr val="01106D"/>
              </a:buClr>
              <a:buSzPct val="100000"/>
              <a:buFont typeface="Arimo"/>
              <a:buChar char="•"/>
            </a:pPr>
            <a:r>
              <a:rPr lang="en" sz="24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+12.34 or -1.457 or 1023.4568 etc.</a:t>
            </a:r>
          </a:p>
        </p:txBody>
      </p:sp>
      <p:sp>
        <p:nvSpPr>
          <p:cNvPr id="222" name="Shape 222"/>
          <p:cNvSpPr/>
          <p:nvPr/>
        </p:nvSpPr>
        <p:spPr>
          <a:xfrm>
            <a:off x="386308" y="2860871"/>
            <a:ext cx="8102700" cy="36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6007" marR="0" lvl="0" indent="-257907" algn="l" rtl="0">
              <a:spcBef>
                <a:spcPts val="0"/>
              </a:spcBef>
              <a:buClr>
                <a:srgbClr val="01106D"/>
              </a:buClr>
              <a:buSzPct val="50000"/>
              <a:buFont typeface="Arimo"/>
              <a:buChar char="•"/>
            </a:pPr>
            <a:r>
              <a:rPr lang="en" sz="24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1st step: we need at most a sign  in the beginning : </a:t>
            </a:r>
            <a:r>
              <a:rPr lang="en" sz="2400" b="0" i="0" u="none" strike="noStrike" cap="none">
                <a:solidFill>
                  <a:srgbClr val="FF2600"/>
                </a:solidFill>
                <a:latin typeface="Arimo"/>
                <a:ea typeface="Arimo"/>
                <a:cs typeface="Arimo"/>
                <a:sym typeface="Arimo"/>
              </a:rPr>
              <a:t>[+-]?</a:t>
            </a:r>
          </a:p>
        </p:txBody>
      </p:sp>
    </p:spTree>
    <p:extLst>
      <p:ext uri="{BB962C8B-B14F-4D97-AF65-F5344CB8AC3E}">
        <p14:creationId xmlns:p14="http://schemas.microsoft.com/office/powerpoint/2010/main" val="2418706595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386308" y="147495"/>
            <a:ext cx="7757399" cy="5540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Matching a float Number (Example)</a:t>
            </a:r>
          </a:p>
        </p:txBody>
      </p:sp>
      <p:sp>
        <p:nvSpPr>
          <p:cNvPr id="228" name="Shape 228"/>
          <p:cNvSpPr/>
          <p:nvPr/>
        </p:nvSpPr>
        <p:spPr>
          <a:xfrm>
            <a:off x="417018" y="1325770"/>
            <a:ext cx="7590300" cy="1290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284284" marR="0" lvl="0" indent="-246184" algn="l" rtl="0">
              <a:spcBef>
                <a:spcPts val="0"/>
              </a:spcBef>
              <a:buClr>
                <a:srgbClr val="01106D"/>
              </a:buClr>
              <a:buSzPct val="50000"/>
              <a:buFont typeface="Arimo"/>
              <a:buChar char="•"/>
            </a:pPr>
            <a:r>
              <a:rPr lang="en" sz="24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We want to match a signed float (decimal) number, i.e.,:</a:t>
            </a:r>
          </a:p>
          <a:p>
            <a:pPr marL="627184" marR="0" lvl="1" indent="-246184" algn="l" rtl="0">
              <a:spcBef>
                <a:spcPts val="700"/>
              </a:spcBef>
              <a:buClr>
                <a:srgbClr val="01106D"/>
              </a:buClr>
              <a:buSzPct val="100000"/>
              <a:buFont typeface="Arimo"/>
              <a:buChar char="•"/>
            </a:pPr>
            <a:r>
              <a:rPr lang="en" sz="24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+12.34 or -1.457 or 1023.4568 etc.</a:t>
            </a:r>
          </a:p>
        </p:txBody>
      </p:sp>
      <p:sp>
        <p:nvSpPr>
          <p:cNvPr id="229" name="Shape 229"/>
          <p:cNvSpPr/>
          <p:nvPr/>
        </p:nvSpPr>
        <p:spPr>
          <a:xfrm>
            <a:off x="386308" y="2860871"/>
            <a:ext cx="8102700" cy="36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6006" marR="0" lvl="0" indent="-257906" algn="l" rtl="0">
              <a:spcBef>
                <a:spcPts val="0"/>
              </a:spcBef>
              <a:buClr>
                <a:srgbClr val="01106D"/>
              </a:buClr>
              <a:buSzPct val="50000"/>
              <a:buFont typeface="Arimo"/>
              <a:buChar char="•"/>
            </a:pPr>
            <a:r>
              <a:rPr lang="en" sz="24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1st step: we need at most a sign  in the beginning : </a:t>
            </a:r>
            <a:r>
              <a:rPr lang="en" sz="2400" b="0" i="0" u="none" strike="noStrike" cap="none">
                <a:solidFill>
                  <a:srgbClr val="FF2600"/>
                </a:solidFill>
                <a:latin typeface="Arimo"/>
                <a:ea typeface="Arimo"/>
                <a:cs typeface="Arimo"/>
                <a:sym typeface="Arimo"/>
              </a:rPr>
              <a:t>[+-]?</a:t>
            </a:r>
          </a:p>
        </p:txBody>
      </p:sp>
      <p:sp>
        <p:nvSpPr>
          <p:cNvPr id="230" name="Shape 230"/>
          <p:cNvSpPr/>
          <p:nvPr/>
        </p:nvSpPr>
        <p:spPr>
          <a:xfrm>
            <a:off x="386309" y="3468883"/>
            <a:ext cx="7590300" cy="36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6006" marR="0" lvl="0" indent="-257906" algn="l" rtl="0">
              <a:spcBef>
                <a:spcPts val="0"/>
              </a:spcBef>
              <a:buClr>
                <a:srgbClr val="01106D"/>
              </a:buClr>
              <a:buSzPct val="50000"/>
              <a:buFont typeface="Arimo"/>
              <a:buChar char="•"/>
            </a:pPr>
            <a:r>
              <a:rPr lang="en" sz="24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2nd step: we need at least one digit:  </a:t>
            </a:r>
            <a:r>
              <a:rPr lang="en" sz="2400" b="0" i="0" u="none" strike="noStrike" cap="none">
                <a:solidFill>
                  <a:srgbClr val="FF2600"/>
                </a:solidFill>
                <a:latin typeface="Arimo"/>
                <a:ea typeface="Arimo"/>
                <a:cs typeface="Arimo"/>
                <a:sym typeface="Arimo"/>
              </a:rPr>
              <a:t>[0-9]+</a:t>
            </a:r>
          </a:p>
        </p:txBody>
      </p:sp>
    </p:spTree>
    <p:extLst>
      <p:ext uri="{BB962C8B-B14F-4D97-AF65-F5344CB8AC3E}">
        <p14:creationId xmlns:p14="http://schemas.microsoft.com/office/powerpoint/2010/main" val="611208032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386308" y="147495"/>
            <a:ext cx="7757399" cy="5540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Matching a float Number (Example)</a:t>
            </a:r>
          </a:p>
        </p:txBody>
      </p:sp>
      <p:sp>
        <p:nvSpPr>
          <p:cNvPr id="236" name="Shape 236"/>
          <p:cNvSpPr/>
          <p:nvPr/>
        </p:nvSpPr>
        <p:spPr>
          <a:xfrm>
            <a:off x="417018" y="1325770"/>
            <a:ext cx="7590300" cy="1290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284284" marR="0" lvl="0" indent="-246184" algn="l" rtl="0">
              <a:spcBef>
                <a:spcPts val="0"/>
              </a:spcBef>
              <a:buClr>
                <a:srgbClr val="01106D"/>
              </a:buClr>
              <a:buSzPct val="50000"/>
              <a:buFont typeface="Arimo"/>
              <a:buChar char="•"/>
            </a:pPr>
            <a:r>
              <a:rPr lang="en" sz="24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We want to match a signed float (decimal) number, i.e.,:</a:t>
            </a:r>
          </a:p>
          <a:p>
            <a:pPr marL="627184" marR="0" lvl="1" indent="-246184" algn="l" rtl="0">
              <a:spcBef>
                <a:spcPts val="700"/>
              </a:spcBef>
              <a:buClr>
                <a:srgbClr val="01106D"/>
              </a:buClr>
              <a:buSzPct val="100000"/>
              <a:buFont typeface="Arimo"/>
              <a:buChar char="•"/>
            </a:pPr>
            <a:r>
              <a:rPr lang="en" sz="24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+12.34 or -1.457 or 1023.4568 etc.</a:t>
            </a:r>
          </a:p>
        </p:txBody>
      </p:sp>
      <p:sp>
        <p:nvSpPr>
          <p:cNvPr id="237" name="Shape 237"/>
          <p:cNvSpPr/>
          <p:nvPr/>
        </p:nvSpPr>
        <p:spPr>
          <a:xfrm>
            <a:off x="386308" y="2860871"/>
            <a:ext cx="8102700" cy="36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6006" marR="0" lvl="0" indent="-257906" algn="l" rtl="0">
              <a:spcBef>
                <a:spcPts val="0"/>
              </a:spcBef>
              <a:buClr>
                <a:srgbClr val="01106D"/>
              </a:buClr>
              <a:buSzPct val="50000"/>
              <a:buFont typeface="Arimo"/>
              <a:buChar char="•"/>
            </a:pPr>
            <a:r>
              <a:rPr lang="en" sz="24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1st step: we need at most a sign  in the beginning : </a:t>
            </a:r>
            <a:r>
              <a:rPr lang="en" sz="2400" b="0" i="0" u="none" strike="noStrike" cap="none">
                <a:solidFill>
                  <a:srgbClr val="FF2600"/>
                </a:solidFill>
                <a:latin typeface="Arimo"/>
                <a:ea typeface="Arimo"/>
                <a:cs typeface="Arimo"/>
                <a:sym typeface="Arimo"/>
              </a:rPr>
              <a:t>[+-]?</a:t>
            </a:r>
          </a:p>
        </p:txBody>
      </p:sp>
      <p:sp>
        <p:nvSpPr>
          <p:cNvPr id="238" name="Shape 238"/>
          <p:cNvSpPr/>
          <p:nvPr/>
        </p:nvSpPr>
        <p:spPr>
          <a:xfrm>
            <a:off x="386309" y="3468883"/>
            <a:ext cx="7590300" cy="36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6006" marR="0" lvl="0" indent="-257906" algn="l" rtl="0">
              <a:spcBef>
                <a:spcPts val="0"/>
              </a:spcBef>
              <a:buClr>
                <a:srgbClr val="01106D"/>
              </a:buClr>
              <a:buSzPct val="50000"/>
              <a:buFont typeface="Arimo"/>
              <a:buChar char="•"/>
            </a:pPr>
            <a:r>
              <a:rPr lang="en" sz="24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2nd step: we need at least one digit:  </a:t>
            </a:r>
            <a:r>
              <a:rPr lang="en" sz="2400" b="0" i="0" u="none" strike="noStrike" cap="none">
                <a:solidFill>
                  <a:srgbClr val="FF2600"/>
                </a:solidFill>
                <a:latin typeface="Arimo"/>
                <a:ea typeface="Arimo"/>
                <a:cs typeface="Arimo"/>
                <a:sym typeface="Arimo"/>
              </a:rPr>
              <a:t>[0-9]+</a:t>
            </a:r>
          </a:p>
        </p:txBody>
      </p:sp>
      <p:sp>
        <p:nvSpPr>
          <p:cNvPr id="239" name="Shape 239"/>
          <p:cNvSpPr/>
          <p:nvPr/>
        </p:nvSpPr>
        <p:spPr>
          <a:xfrm>
            <a:off x="386309" y="4174687"/>
            <a:ext cx="7590300" cy="36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6006" marR="0" lvl="0" indent="-257906" algn="l" rtl="0">
              <a:spcBef>
                <a:spcPts val="0"/>
              </a:spcBef>
              <a:buClr>
                <a:srgbClr val="01106D"/>
              </a:buClr>
              <a:buSzPct val="50000"/>
              <a:buFont typeface="Arimo"/>
              <a:buChar char="•"/>
            </a:pPr>
            <a:r>
              <a:rPr lang="en" sz="24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3rd step: we need one dot:</a:t>
            </a:r>
            <a:r>
              <a:rPr lang="en" sz="2400" b="0" i="0" u="none" strike="noStrike" cap="none">
                <a:solidFill>
                  <a:srgbClr val="FF2600"/>
                </a:solidFill>
                <a:latin typeface="Arimo"/>
                <a:ea typeface="Arimo"/>
                <a:cs typeface="Arimo"/>
                <a:sym typeface="Arimo"/>
              </a:rPr>
              <a:t> \.</a:t>
            </a:r>
          </a:p>
        </p:txBody>
      </p:sp>
    </p:spTree>
    <p:extLst>
      <p:ext uri="{BB962C8B-B14F-4D97-AF65-F5344CB8AC3E}">
        <p14:creationId xmlns:p14="http://schemas.microsoft.com/office/powerpoint/2010/main" val="1720777054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2133599" cy="227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40" name="Shape 40"/>
          <p:cNvSpPr/>
          <p:nvPr/>
        </p:nvSpPr>
        <p:spPr>
          <a:xfrm>
            <a:off x="386308" y="147495"/>
            <a:ext cx="7757399" cy="5540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Regular Expressions (Regex)</a:t>
            </a:r>
          </a:p>
        </p:txBody>
      </p:sp>
      <p:sp>
        <p:nvSpPr>
          <p:cNvPr id="41" name="Shape 41"/>
          <p:cNvSpPr/>
          <p:nvPr/>
        </p:nvSpPr>
        <p:spPr>
          <a:xfrm>
            <a:off x="469900" y="1282700"/>
            <a:ext cx="7590300" cy="17493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307730" marR="0" lvl="0" indent="-269630" algn="l" rtl="0">
              <a:spcBef>
                <a:spcPts val="700"/>
              </a:spcBef>
              <a:buClr>
                <a:srgbClr val="941100"/>
              </a:buClr>
              <a:buSzPct val="50000"/>
              <a:buFont typeface="Arimo"/>
              <a:buChar char="•"/>
            </a:pPr>
            <a:r>
              <a:rPr lang="en" sz="2400" b="1" i="0" u="none" strike="noStrike" cap="none">
                <a:solidFill>
                  <a:srgbClr val="941100"/>
                </a:solidFill>
                <a:latin typeface="Arimo"/>
                <a:ea typeface="Arimo"/>
                <a:cs typeface="Arimo"/>
                <a:sym typeface="Arimo"/>
              </a:rPr>
              <a:t>Regex is one of the things you should learn from this class!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386308" y="147495"/>
            <a:ext cx="7757399" cy="5540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Matching a float Number (Example)</a:t>
            </a:r>
          </a:p>
        </p:txBody>
      </p:sp>
      <p:sp>
        <p:nvSpPr>
          <p:cNvPr id="245" name="Shape 245"/>
          <p:cNvSpPr/>
          <p:nvPr/>
        </p:nvSpPr>
        <p:spPr>
          <a:xfrm>
            <a:off x="417018" y="1325770"/>
            <a:ext cx="7590300" cy="1290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284284" marR="0" lvl="0" indent="-246184" algn="l" rtl="0">
              <a:spcBef>
                <a:spcPts val="0"/>
              </a:spcBef>
              <a:buClr>
                <a:srgbClr val="01106D"/>
              </a:buClr>
              <a:buSzPct val="50000"/>
              <a:buFont typeface="Arimo"/>
              <a:buChar char="•"/>
            </a:pPr>
            <a:r>
              <a:rPr lang="en" sz="24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We want to match a signed float (decimal) number, i.e.,:</a:t>
            </a:r>
          </a:p>
          <a:p>
            <a:pPr marL="627184" marR="0" lvl="1" indent="-246184" algn="l" rtl="0">
              <a:spcBef>
                <a:spcPts val="700"/>
              </a:spcBef>
              <a:buClr>
                <a:srgbClr val="01106D"/>
              </a:buClr>
              <a:buSzPct val="100000"/>
              <a:buFont typeface="Arimo"/>
              <a:buChar char="•"/>
            </a:pPr>
            <a:r>
              <a:rPr lang="en" sz="24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+12.34 or -1.457 or 1023.4568 etc.</a:t>
            </a:r>
          </a:p>
        </p:txBody>
      </p:sp>
      <p:sp>
        <p:nvSpPr>
          <p:cNvPr id="246" name="Shape 246"/>
          <p:cNvSpPr/>
          <p:nvPr/>
        </p:nvSpPr>
        <p:spPr>
          <a:xfrm>
            <a:off x="386308" y="2860871"/>
            <a:ext cx="8102700" cy="36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6006" marR="0" lvl="0" indent="-257906" algn="l" rtl="0">
              <a:spcBef>
                <a:spcPts val="0"/>
              </a:spcBef>
              <a:buClr>
                <a:srgbClr val="01106D"/>
              </a:buClr>
              <a:buSzPct val="50000"/>
              <a:buFont typeface="Arimo"/>
              <a:buChar char="•"/>
            </a:pPr>
            <a:r>
              <a:rPr lang="en" sz="24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1st step: we need at most a sign  in the beginning : </a:t>
            </a:r>
            <a:r>
              <a:rPr lang="en" sz="2400" b="0" i="0" u="none" strike="noStrike" cap="none">
                <a:solidFill>
                  <a:srgbClr val="FF2600"/>
                </a:solidFill>
                <a:latin typeface="Arimo"/>
                <a:ea typeface="Arimo"/>
                <a:cs typeface="Arimo"/>
                <a:sym typeface="Arimo"/>
              </a:rPr>
              <a:t>[+-]?</a:t>
            </a:r>
          </a:p>
        </p:txBody>
      </p:sp>
      <p:sp>
        <p:nvSpPr>
          <p:cNvPr id="247" name="Shape 247"/>
          <p:cNvSpPr/>
          <p:nvPr/>
        </p:nvSpPr>
        <p:spPr>
          <a:xfrm>
            <a:off x="386309" y="3468883"/>
            <a:ext cx="7590300" cy="36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6006" marR="0" lvl="0" indent="-257906" algn="l" rtl="0">
              <a:spcBef>
                <a:spcPts val="0"/>
              </a:spcBef>
              <a:buClr>
                <a:srgbClr val="01106D"/>
              </a:buClr>
              <a:buSzPct val="50000"/>
              <a:buFont typeface="Arimo"/>
              <a:buChar char="•"/>
            </a:pPr>
            <a:r>
              <a:rPr lang="en" sz="24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2nd step: we need at least one digit:  </a:t>
            </a:r>
            <a:r>
              <a:rPr lang="en" sz="2400" b="0" i="0" u="none" strike="noStrike" cap="none">
                <a:solidFill>
                  <a:srgbClr val="FF2600"/>
                </a:solidFill>
                <a:latin typeface="Arimo"/>
                <a:ea typeface="Arimo"/>
                <a:cs typeface="Arimo"/>
                <a:sym typeface="Arimo"/>
              </a:rPr>
              <a:t>[0-9]+</a:t>
            </a:r>
          </a:p>
        </p:txBody>
      </p:sp>
      <p:sp>
        <p:nvSpPr>
          <p:cNvPr id="248" name="Shape 248"/>
          <p:cNvSpPr/>
          <p:nvPr/>
        </p:nvSpPr>
        <p:spPr>
          <a:xfrm>
            <a:off x="386309" y="4174687"/>
            <a:ext cx="7590300" cy="36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6006" marR="0" lvl="0" indent="-257906" algn="l" rtl="0">
              <a:spcBef>
                <a:spcPts val="0"/>
              </a:spcBef>
              <a:buClr>
                <a:srgbClr val="01106D"/>
              </a:buClr>
              <a:buSzPct val="50000"/>
              <a:buFont typeface="Arimo"/>
              <a:buChar char="•"/>
            </a:pPr>
            <a:r>
              <a:rPr lang="en" sz="24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3rd step: we need one dot:</a:t>
            </a:r>
            <a:r>
              <a:rPr lang="en" sz="2400" b="0" i="0" u="none" strike="noStrike" cap="none">
                <a:solidFill>
                  <a:srgbClr val="FF2600"/>
                </a:solidFill>
                <a:latin typeface="Arimo"/>
                <a:ea typeface="Arimo"/>
                <a:cs typeface="Arimo"/>
                <a:sym typeface="Arimo"/>
              </a:rPr>
              <a:t> \.</a:t>
            </a:r>
          </a:p>
        </p:txBody>
      </p:sp>
      <p:sp>
        <p:nvSpPr>
          <p:cNvPr id="249" name="Shape 249"/>
          <p:cNvSpPr/>
          <p:nvPr/>
        </p:nvSpPr>
        <p:spPr>
          <a:xfrm>
            <a:off x="386309" y="4922875"/>
            <a:ext cx="7590300" cy="36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6006" marR="0" lvl="0" indent="-257906" algn="l" rtl="0">
              <a:spcBef>
                <a:spcPts val="0"/>
              </a:spcBef>
              <a:buClr>
                <a:srgbClr val="01106D"/>
              </a:buClr>
              <a:buSzPct val="50000"/>
              <a:buFont typeface="Arimo"/>
              <a:buChar char="•"/>
            </a:pPr>
            <a:r>
              <a:rPr lang="en" sz="24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Final step: we need at least one digit: </a:t>
            </a:r>
            <a:r>
              <a:rPr lang="en" sz="2400" b="0" i="0" u="none" strike="noStrike" cap="none">
                <a:solidFill>
                  <a:srgbClr val="FF2600"/>
                </a:solidFill>
                <a:latin typeface="Arimo"/>
                <a:ea typeface="Arimo"/>
                <a:cs typeface="Arimo"/>
                <a:sym typeface="Arimo"/>
              </a:rPr>
              <a:t>[0-9]+</a:t>
            </a:r>
          </a:p>
        </p:txBody>
      </p:sp>
    </p:spTree>
    <p:extLst>
      <p:ext uri="{BB962C8B-B14F-4D97-AF65-F5344CB8AC3E}">
        <p14:creationId xmlns:p14="http://schemas.microsoft.com/office/powerpoint/2010/main" val="1391558350"/>
      </p:ext>
    </p:extLst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386308" y="147495"/>
            <a:ext cx="7757399" cy="5540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Matching a float Number (Example)</a:t>
            </a:r>
          </a:p>
        </p:txBody>
      </p:sp>
      <p:sp>
        <p:nvSpPr>
          <p:cNvPr id="255" name="Shape 255"/>
          <p:cNvSpPr/>
          <p:nvPr/>
        </p:nvSpPr>
        <p:spPr>
          <a:xfrm>
            <a:off x="417018" y="1325770"/>
            <a:ext cx="7590300" cy="1290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284284" marR="0" lvl="0" indent="-246184" algn="l" rtl="0">
              <a:spcBef>
                <a:spcPts val="0"/>
              </a:spcBef>
              <a:buClr>
                <a:srgbClr val="01106D"/>
              </a:buClr>
              <a:buSzPct val="50000"/>
              <a:buFont typeface="Arimo"/>
              <a:buChar char="•"/>
            </a:pPr>
            <a:r>
              <a:rPr lang="en" sz="24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We want to match a signed float (decimal) number, i.e.,:</a:t>
            </a:r>
          </a:p>
          <a:p>
            <a:pPr marL="627184" marR="0" lvl="1" indent="-246184" algn="l" rtl="0">
              <a:spcBef>
                <a:spcPts val="700"/>
              </a:spcBef>
              <a:buClr>
                <a:srgbClr val="01106D"/>
              </a:buClr>
              <a:buSzPct val="100000"/>
              <a:buFont typeface="Arimo"/>
              <a:buChar char="•"/>
            </a:pPr>
            <a:r>
              <a:rPr lang="en" sz="24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+12.34 or -1.457 or 1023.4568 etc.</a:t>
            </a:r>
          </a:p>
        </p:txBody>
      </p:sp>
      <p:sp>
        <p:nvSpPr>
          <p:cNvPr id="256" name="Shape 256"/>
          <p:cNvSpPr/>
          <p:nvPr/>
        </p:nvSpPr>
        <p:spPr>
          <a:xfrm>
            <a:off x="386308" y="2860871"/>
            <a:ext cx="8102700" cy="36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6006" marR="0" lvl="0" indent="-257906" algn="l" rtl="0">
              <a:spcBef>
                <a:spcPts val="0"/>
              </a:spcBef>
              <a:buClr>
                <a:srgbClr val="01106D"/>
              </a:buClr>
              <a:buSzPct val="50000"/>
              <a:buFont typeface="Arimo"/>
              <a:buChar char="•"/>
            </a:pPr>
            <a:r>
              <a:rPr lang="en" sz="24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1st step: we need at most a sign in the beginning : </a:t>
            </a:r>
            <a:r>
              <a:rPr lang="en" sz="2400" b="0" i="0" u="none" strike="noStrike" cap="none">
                <a:solidFill>
                  <a:srgbClr val="FF2600"/>
                </a:solidFill>
                <a:latin typeface="Arimo"/>
                <a:ea typeface="Arimo"/>
                <a:cs typeface="Arimo"/>
                <a:sym typeface="Arimo"/>
              </a:rPr>
              <a:t>[+-]?</a:t>
            </a:r>
          </a:p>
        </p:txBody>
      </p:sp>
      <p:sp>
        <p:nvSpPr>
          <p:cNvPr id="257" name="Shape 257"/>
          <p:cNvSpPr/>
          <p:nvPr/>
        </p:nvSpPr>
        <p:spPr>
          <a:xfrm>
            <a:off x="386309" y="3468883"/>
            <a:ext cx="7590300" cy="36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6006" marR="0" lvl="0" indent="-257906" algn="l" rtl="0">
              <a:spcBef>
                <a:spcPts val="0"/>
              </a:spcBef>
              <a:buClr>
                <a:srgbClr val="01106D"/>
              </a:buClr>
              <a:buSzPct val="50000"/>
              <a:buFont typeface="Arimo"/>
              <a:buChar char="•"/>
            </a:pPr>
            <a:r>
              <a:rPr lang="en" sz="24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2nd step: we need at least one digit:  </a:t>
            </a:r>
            <a:r>
              <a:rPr lang="en" sz="2400" b="0" i="0" u="none" strike="noStrike" cap="none">
                <a:solidFill>
                  <a:srgbClr val="FF2600"/>
                </a:solidFill>
                <a:latin typeface="Arimo"/>
                <a:ea typeface="Arimo"/>
                <a:cs typeface="Arimo"/>
                <a:sym typeface="Arimo"/>
              </a:rPr>
              <a:t>[0-9]+</a:t>
            </a:r>
          </a:p>
        </p:txBody>
      </p:sp>
      <p:sp>
        <p:nvSpPr>
          <p:cNvPr id="258" name="Shape 258"/>
          <p:cNvSpPr/>
          <p:nvPr/>
        </p:nvSpPr>
        <p:spPr>
          <a:xfrm>
            <a:off x="386309" y="4174687"/>
            <a:ext cx="7590300" cy="36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6006" marR="0" lvl="0" indent="-257906" algn="l" rtl="0">
              <a:spcBef>
                <a:spcPts val="0"/>
              </a:spcBef>
              <a:buClr>
                <a:srgbClr val="01106D"/>
              </a:buClr>
              <a:buSzPct val="50000"/>
              <a:buFont typeface="Arimo"/>
              <a:buChar char="•"/>
            </a:pPr>
            <a:r>
              <a:rPr lang="en" sz="24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3rd step: we need one dot:</a:t>
            </a:r>
            <a:r>
              <a:rPr lang="en" sz="2400" b="0" i="0" u="none" strike="noStrike" cap="none">
                <a:solidFill>
                  <a:srgbClr val="FF2600"/>
                </a:solidFill>
                <a:latin typeface="Arimo"/>
                <a:ea typeface="Arimo"/>
                <a:cs typeface="Arimo"/>
                <a:sym typeface="Arimo"/>
              </a:rPr>
              <a:t> \.</a:t>
            </a:r>
          </a:p>
        </p:txBody>
      </p:sp>
      <p:sp>
        <p:nvSpPr>
          <p:cNvPr id="259" name="Shape 259"/>
          <p:cNvSpPr/>
          <p:nvPr/>
        </p:nvSpPr>
        <p:spPr>
          <a:xfrm>
            <a:off x="417025" y="5768850"/>
            <a:ext cx="8102700" cy="36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84284" marR="0" lvl="0" indent="-246184" algn="l" rtl="0">
              <a:spcBef>
                <a:spcPts val="0"/>
              </a:spcBef>
              <a:buClr>
                <a:srgbClr val="01106D"/>
              </a:buClr>
              <a:buSzPct val="50000"/>
              <a:buFont typeface="Arimo"/>
              <a:buChar char="•"/>
            </a:pPr>
            <a:r>
              <a:rPr lang="en" sz="2400" b="1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Pattern that matches float numbers: </a:t>
            </a:r>
            <a:r>
              <a:rPr lang="en" sz="2400" b="1" i="0" u="none" strike="noStrike" cap="none">
                <a:solidFill>
                  <a:srgbClr val="FF2600"/>
                </a:solidFill>
                <a:latin typeface="Arimo"/>
                <a:ea typeface="Arimo"/>
                <a:cs typeface="Arimo"/>
                <a:sym typeface="Arimo"/>
              </a:rPr>
              <a:t>[+-]?[0-9]+\.[0-9]+</a:t>
            </a:r>
          </a:p>
        </p:txBody>
      </p:sp>
      <p:sp>
        <p:nvSpPr>
          <p:cNvPr id="260" name="Shape 260"/>
          <p:cNvSpPr/>
          <p:nvPr/>
        </p:nvSpPr>
        <p:spPr>
          <a:xfrm>
            <a:off x="386309" y="4922875"/>
            <a:ext cx="7590300" cy="36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6006" marR="0" lvl="0" indent="-257906" algn="l" rtl="0">
              <a:spcBef>
                <a:spcPts val="0"/>
              </a:spcBef>
              <a:buClr>
                <a:srgbClr val="01106D"/>
              </a:buClr>
              <a:buSzPct val="50000"/>
              <a:buFont typeface="Arimo"/>
              <a:buChar char="•"/>
            </a:pPr>
            <a:r>
              <a:rPr lang="en" sz="24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Final step: we need at least one digit: </a:t>
            </a:r>
            <a:r>
              <a:rPr lang="en" sz="2400" b="0" i="0" u="none" strike="noStrike" cap="none">
                <a:solidFill>
                  <a:srgbClr val="FF2600"/>
                </a:solidFill>
                <a:latin typeface="Arimo"/>
                <a:ea typeface="Arimo"/>
                <a:cs typeface="Arimo"/>
                <a:sym typeface="Arimo"/>
              </a:rPr>
              <a:t>[0-9]+</a:t>
            </a:r>
          </a:p>
        </p:txBody>
      </p:sp>
    </p:spTree>
    <p:extLst>
      <p:ext uri="{BB962C8B-B14F-4D97-AF65-F5344CB8AC3E}">
        <p14:creationId xmlns:p14="http://schemas.microsoft.com/office/powerpoint/2010/main" val="3366166220"/>
      </p:ext>
    </p:extLst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386308" y="147495"/>
            <a:ext cx="7757399" cy="5540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Summary of what we learned and more</a:t>
            </a:r>
          </a:p>
        </p:txBody>
      </p:sp>
      <p:graphicFrame>
        <p:nvGraphicFramePr>
          <p:cNvPr id="281" name="Shape 281"/>
          <p:cNvGraphicFramePr/>
          <p:nvPr/>
        </p:nvGraphicFramePr>
        <p:xfrm>
          <a:off x="469700" y="1138237"/>
          <a:ext cx="8233575" cy="5582595"/>
        </p:xfrm>
        <a:graphic>
          <a:graphicData uri="http://schemas.openxmlformats.org/drawingml/2006/table">
            <a:tbl>
              <a:tblPr firstRow="1" bandRow="1">
                <a:noFill/>
                <a:tableStyleId>{11EFFDB3-0B2D-46D1-895D-938FB1CF5C0A}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0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b="1" i="1" u="none" strike="noStrike" cap="non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Meta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b="1" i="1" u="none" strike="noStrike" cap="non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Description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.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Matches any single character. With bracket  expressions, the dot character matches a literal dot. For example, a.c matches "abc", but [a.c] matches only "a", ".", or "c".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[]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 bracket expression. Matches a single character that is contained within the brackets. For example, [abc] matches "a", "b", or "c". [a-z] specifies a range which matches any lowercase letter from "a" to "z". 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[^ ]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Matches a single character that is not contained within the brackets. For example, [^abc] matches any character other than "a", "b", or "c". 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^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Matches the starting position within the string.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$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Matches the ending position of the string or the position just before a string-ending newline.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( )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Defines a marked subexpression. 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\n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Matches what the nth marked subexpression matched, where n is a digit from 1 to 9.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*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Matches the preceding element zero or more times.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{m,n}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Matches the preceding element at least m and not more than n times.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?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Matches the preceding element zero or one time. 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+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Matches the preceding element one or more times. 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|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The alternation operator matches either the expression before or the expression after the operator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2133599" cy="227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87" name="Shape 287"/>
          <p:cNvSpPr/>
          <p:nvPr/>
        </p:nvSpPr>
        <p:spPr>
          <a:xfrm>
            <a:off x="386308" y="147495"/>
            <a:ext cx="7757399" cy="5540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Summary of what we learned and more</a:t>
            </a:r>
          </a:p>
        </p:txBody>
      </p:sp>
      <p:graphicFrame>
        <p:nvGraphicFramePr>
          <p:cNvPr id="288" name="Shape 288"/>
          <p:cNvGraphicFramePr/>
          <p:nvPr/>
        </p:nvGraphicFramePr>
        <p:xfrm>
          <a:off x="386308" y="1309850"/>
          <a:ext cx="8313175" cy="4439920"/>
        </p:xfrm>
        <a:graphic>
          <a:graphicData uri="http://schemas.openxmlformats.org/drawingml/2006/table">
            <a:tbl>
              <a:tblPr firstRow="1" bandRow="1">
                <a:noFill/>
                <a:tableStyleId>{11EFFDB3-0B2D-46D1-895D-938FB1CF5C0A}</a:tableStyleId>
              </a:tblPr>
              <a:tblGrid>
                <a:gridCol w="160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1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42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800" b="1" i="1" u="none" strike="noStrike" cap="non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Python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800" b="1" i="1" u="none" strike="noStrike" cap="non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ASCII</a:t>
                      </a:r>
                    </a:p>
                  </a:txBody>
                  <a:tcPr marL="63500" marR="63500" marT="63500" marB="6350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800" b="1" i="1" u="none" strike="noStrike" cap="non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Description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9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u="none" strike="noStrike" cap="none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000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[A-Za-z0-9]</a:t>
                      </a:r>
                    </a:p>
                  </a:txBody>
                  <a:tcPr marL="63500" marR="63500" marT="63500" marB="6350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000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Alphanumeric Characters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0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000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\w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000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[A-Za-z0-9_]</a:t>
                      </a:r>
                    </a:p>
                  </a:txBody>
                  <a:tcPr marL="63500" marR="63500" marT="63500" marB="6350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000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Alphanumeric characters plus "_"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0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000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\W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000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[^A-Za-z0-9_]</a:t>
                      </a:r>
                    </a:p>
                  </a:txBody>
                  <a:tcPr marL="63500" marR="63500" marT="63500" marB="6350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000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Non-word characters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0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u="none" strike="noStrike" cap="none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000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[A-Za-z]</a:t>
                      </a:r>
                    </a:p>
                  </a:txBody>
                  <a:tcPr marL="63500" marR="63500" marT="63500" marB="6350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000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Alphabetic characters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0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u="none" strike="noStrike" cap="none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000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 \t]</a:t>
                      </a:r>
                    </a:p>
                  </a:txBody>
                  <a:tcPr marL="63500" marR="63500" marT="63500" marB="6350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000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Matches space and tab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0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000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\d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000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[0-9]	</a:t>
                      </a:r>
                    </a:p>
                  </a:txBody>
                  <a:tcPr marL="63500" marR="63500" marT="63500" marB="6350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000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Digits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0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000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\D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000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[^0-9]	</a:t>
                      </a:r>
                    </a:p>
                  </a:txBody>
                  <a:tcPr marL="63500" marR="63500" marT="63500" marB="6350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000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Non - Digits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0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u="none" strike="noStrike" cap="none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000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[a-z]</a:t>
                      </a:r>
                    </a:p>
                  </a:txBody>
                  <a:tcPr marL="63500" marR="63500" marT="63500" marB="6350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000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Lower-case letters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0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u="none" strike="noStrike" cap="none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000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[A-Z]</a:t>
                      </a:r>
                    </a:p>
                  </a:txBody>
                  <a:tcPr marL="63500" marR="63500" marT="63500" marB="6350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000" u="none" strike="noStrike" cap="none">
                          <a:solidFill>
                            <a:srgbClr val="191164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Upper-case letters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386308" y="147495"/>
            <a:ext cx="7757399" cy="5540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Grammar of Regex</a:t>
            </a:r>
          </a:p>
        </p:txBody>
      </p:sp>
      <p:sp>
        <p:nvSpPr>
          <p:cNvPr id="47" name="Shape 47"/>
          <p:cNvSpPr/>
          <p:nvPr/>
        </p:nvSpPr>
        <p:spPr>
          <a:xfrm>
            <a:off x="389552" y="1635759"/>
            <a:ext cx="8364900" cy="32163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284284" marR="0" lvl="0" indent="-246184" algn="l" rtl="0">
              <a:spcBef>
                <a:spcPts val="0"/>
              </a:spcBef>
              <a:buClr>
                <a:srgbClr val="941100"/>
              </a:buClr>
              <a:buSzPct val="50000"/>
              <a:buFont typeface="Arimo"/>
              <a:buChar char="•"/>
            </a:pPr>
            <a:r>
              <a:rPr lang="en" sz="2100" b="0" i="0" u="sng" strike="noStrike" cap="none">
                <a:solidFill>
                  <a:srgbClr val="941100"/>
                </a:solidFill>
                <a:latin typeface="Arimo"/>
                <a:ea typeface="Arimo"/>
                <a:cs typeface="Arimo"/>
                <a:sym typeface="Arimo"/>
              </a:rPr>
              <a:t>regex</a:t>
            </a:r>
            <a:r>
              <a:rPr lang="en" sz="21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 = one or more non-empty </a:t>
            </a:r>
            <a:r>
              <a:rPr lang="en" sz="2100" b="0" i="0" u="sng" strike="noStrike" cap="none">
                <a:solidFill>
                  <a:srgbClr val="008F00"/>
                </a:solidFill>
                <a:latin typeface="Arimo"/>
                <a:ea typeface="Arimo"/>
                <a:cs typeface="Arimo"/>
                <a:sym typeface="Arimo"/>
              </a:rPr>
              <a:t>branches</a:t>
            </a:r>
            <a:r>
              <a:rPr lang="en" sz="21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 separated by ‘|’</a:t>
            </a:r>
          </a:p>
          <a:p>
            <a:pPr marL="284284" marR="0" lvl="0" indent="-246184" algn="l" rtl="0">
              <a:spcBef>
                <a:spcPts val="700"/>
              </a:spcBef>
              <a:buClr>
                <a:srgbClr val="008F00"/>
              </a:buClr>
              <a:buSzPct val="50000"/>
              <a:buFont typeface="Arimo"/>
              <a:buChar char="•"/>
            </a:pPr>
            <a:r>
              <a:rPr lang="en" sz="2100" b="0" i="0" u="sng" strike="noStrike" cap="none">
                <a:solidFill>
                  <a:srgbClr val="008F00"/>
                </a:solidFill>
                <a:latin typeface="Arimo"/>
                <a:ea typeface="Arimo"/>
                <a:cs typeface="Arimo"/>
                <a:sym typeface="Arimo"/>
              </a:rPr>
              <a:t>branch</a:t>
            </a:r>
            <a:r>
              <a:rPr lang="en" sz="21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 = one or more </a:t>
            </a:r>
            <a:r>
              <a:rPr lang="en" sz="2100" b="0" i="0" u="sng" strike="noStrike" cap="none">
                <a:solidFill>
                  <a:srgbClr val="FF40FF"/>
                </a:solidFill>
                <a:latin typeface="Arimo"/>
                <a:ea typeface="Arimo"/>
                <a:cs typeface="Arimo"/>
                <a:sym typeface="Arimo"/>
              </a:rPr>
              <a:t>pieces</a:t>
            </a:r>
          </a:p>
          <a:p>
            <a:pPr marL="284284" marR="0" lvl="0" indent="-246184" algn="l" rtl="0">
              <a:spcBef>
                <a:spcPts val="700"/>
              </a:spcBef>
              <a:buClr>
                <a:srgbClr val="FF40FF"/>
              </a:buClr>
              <a:buSzPct val="50000"/>
              <a:buFont typeface="Arimo"/>
              <a:buChar char="•"/>
            </a:pPr>
            <a:r>
              <a:rPr lang="en" sz="2100" b="0" i="0" u="sng" strike="noStrike" cap="none">
                <a:solidFill>
                  <a:srgbClr val="FF40FF"/>
                </a:solidFill>
                <a:latin typeface="Arimo"/>
                <a:ea typeface="Arimo"/>
                <a:cs typeface="Arimo"/>
                <a:sym typeface="Arimo"/>
              </a:rPr>
              <a:t>piece</a:t>
            </a:r>
            <a:r>
              <a:rPr lang="en" sz="21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 = </a:t>
            </a:r>
            <a:r>
              <a:rPr lang="en" sz="2100" b="0" i="0" u="sng" strike="noStrike" cap="none">
                <a:solidFill>
                  <a:srgbClr val="FF9300"/>
                </a:solidFill>
                <a:latin typeface="Arimo"/>
                <a:ea typeface="Arimo"/>
                <a:cs typeface="Arimo"/>
                <a:sym typeface="Arimo"/>
              </a:rPr>
              <a:t>atom</a:t>
            </a:r>
            <a:r>
              <a:rPr lang="en" sz="21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 followed by </a:t>
            </a:r>
            <a:r>
              <a:rPr lang="en" sz="2100" b="0" i="0" u="sng" strike="noStrike" cap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quantifier</a:t>
            </a:r>
          </a:p>
          <a:p>
            <a:pPr marL="284284" marR="0" lvl="0" indent="-246184" algn="l" rtl="0">
              <a:spcBef>
                <a:spcPts val="700"/>
              </a:spcBef>
              <a:buClr>
                <a:srgbClr val="000000"/>
              </a:buClr>
              <a:buSzPct val="50000"/>
              <a:buFont typeface="Arimo"/>
              <a:buChar char="•"/>
            </a:pPr>
            <a:r>
              <a:rPr lang="en" sz="2100" b="0" i="0" u="sng" strike="noStrike" cap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quantifier</a:t>
            </a:r>
            <a:r>
              <a:rPr lang="en" sz="21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 = *, +, ?or </a:t>
            </a:r>
            <a:r>
              <a:rPr lang="en" sz="2100" b="0" i="0" u="sng" strike="noStrike" cap="none">
                <a:solidFill>
                  <a:srgbClr val="0096FF"/>
                </a:solidFill>
                <a:latin typeface="Arimo"/>
                <a:ea typeface="Arimo"/>
                <a:cs typeface="Arimo"/>
                <a:sym typeface="Arimo"/>
              </a:rPr>
              <a:t>bound</a:t>
            </a:r>
          </a:p>
          <a:p>
            <a:pPr marL="284284" marR="0" lvl="0" indent="-246184" algn="l" rtl="0">
              <a:spcBef>
                <a:spcPts val="700"/>
              </a:spcBef>
              <a:buClr>
                <a:srgbClr val="0096FF"/>
              </a:buClr>
              <a:buSzPct val="50000"/>
              <a:buFont typeface="Arimo"/>
              <a:buChar char="•"/>
            </a:pPr>
            <a:r>
              <a:rPr lang="en" sz="2100" b="0" i="0" u="sng" strike="noStrike" cap="none">
                <a:solidFill>
                  <a:srgbClr val="0096FF"/>
                </a:solidFill>
                <a:latin typeface="Arimo"/>
                <a:ea typeface="Arimo"/>
                <a:cs typeface="Arimo"/>
                <a:sym typeface="Arimo"/>
              </a:rPr>
              <a:t>bound</a:t>
            </a:r>
            <a:r>
              <a:rPr lang="en" sz="21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 = </a:t>
            </a:r>
            <a:r>
              <a:rPr lang="en" sz="2100" b="0" i="0" u="sng" strike="noStrike" cap="none">
                <a:solidFill>
                  <a:srgbClr val="FF9300"/>
                </a:solidFill>
                <a:latin typeface="Arimo"/>
                <a:ea typeface="Arimo"/>
                <a:cs typeface="Arimo"/>
                <a:sym typeface="Arimo"/>
              </a:rPr>
              <a:t>atom</a:t>
            </a:r>
            <a:r>
              <a:rPr lang="en" sz="21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{n}, </a:t>
            </a:r>
            <a:r>
              <a:rPr lang="en" sz="2100" b="0" i="0" u="sng" strike="noStrike" cap="none">
                <a:solidFill>
                  <a:srgbClr val="FF9300"/>
                </a:solidFill>
                <a:latin typeface="Arimo"/>
                <a:ea typeface="Arimo"/>
                <a:cs typeface="Arimo"/>
                <a:sym typeface="Arimo"/>
              </a:rPr>
              <a:t>atom</a:t>
            </a:r>
            <a:r>
              <a:rPr lang="en" sz="21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{n,}, </a:t>
            </a:r>
            <a:r>
              <a:rPr lang="en" sz="2100" b="0" i="0" u="sng" strike="noStrike" cap="none">
                <a:solidFill>
                  <a:srgbClr val="FF9300"/>
                </a:solidFill>
                <a:latin typeface="Arimo"/>
                <a:ea typeface="Arimo"/>
                <a:cs typeface="Arimo"/>
                <a:sym typeface="Arimo"/>
              </a:rPr>
              <a:t>atom</a:t>
            </a:r>
            <a:r>
              <a:rPr lang="en" sz="21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{m,n}</a:t>
            </a:r>
          </a:p>
          <a:p>
            <a:pPr marL="284284" marR="0" lvl="0" indent="-246184" algn="l" rtl="0">
              <a:spcBef>
                <a:spcPts val="700"/>
              </a:spcBef>
              <a:buClr>
                <a:srgbClr val="FF9300"/>
              </a:buClr>
              <a:buSzPct val="50000"/>
              <a:buFont typeface="Arimo"/>
              <a:buChar char="•"/>
            </a:pPr>
            <a:r>
              <a:rPr lang="en" sz="2100" b="0" i="0" u="sng" strike="noStrike" cap="none">
                <a:solidFill>
                  <a:srgbClr val="FF9300"/>
                </a:solidFill>
                <a:latin typeface="Arimo"/>
                <a:ea typeface="Arimo"/>
                <a:cs typeface="Arimo"/>
                <a:sym typeface="Arimo"/>
              </a:rPr>
              <a:t>atom</a:t>
            </a:r>
            <a:r>
              <a:rPr lang="en" sz="21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 = (</a:t>
            </a:r>
            <a:r>
              <a:rPr lang="en" sz="2100" b="0" i="0" u="none" strike="noStrike" cap="none">
                <a:solidFill>
                  <a:srgbClr val="941100"/>
                </a:solidFill>
                <a:latin typeface="Arimo"/>
                <a:ea typeface="Arimo"/>
                <a:cs typeface="Arimo"/>
                <a:sym typeface="Arimo"/>
              </a:rPr>
              <a:t>regex</a:t>
            </a:r>
            <a:r>
              <a:rPr lang="en" sz="21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) or () or ‘^,$’ or \ followed by ‘^.[$()|*+?{\’ or any character or </a:t>
            </a:r>
            <a:r>
              <a:rPr lang="en" sz="2100" b="0" i="0" u="sng" strike="noStrike" cap="none">
                <a:solidFill>
                  <a:srgbClr val="FF7E79"/>
                </a:solidFill>
                <a:latin typeface="Arimo"/>
                <a:ea typeface="Arimo"/>
                <a:cs typeface="Arimo"/>
                <a:sym typeface="Arimo"/>
              </a:rPr>
              <a:t>bracket expression</a:t>
            </a:r>
          </a:p>
          <a:p>
            <a:pPr marL="284284" marR="0" lvl="0" indent="-246184" algn="l" rtl="0">
              <a:spcBef>
                <a:spcPts val="700"/>
              </a:spcBef>
              <a:buClr>
                <a:srgbClr val="FF7E79"/>
              </a:buClr>
              <a:buSzPct val="50000"/>
              <a:buFont typeface="Arimo"/>
              <a:buChar char="•"/>
            </a:pPr>
            <a:r>
              <a:rPr lang="en" sz="2100" b="0" i="0" u="sng" strike="noStrike" cap="none">
                <a:solidFill>
                  <a:srgbClr val="FF7E79"/>
                </a:solidFill>
                <a:latin typeface="Arimo"/>
                <a:ea typeface="Arimo"/>
                <a:cs typeface="Arimo"/>
                <a:sym typeface="Arimo"/>
              </a:rPr>
              <a:t>bracket-expression</a:t>
            </a:r>
            <a:r>
              <a:rPr lang="en" sz="21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 = a list of characters enclosed in brackets ‘[]’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386308" y="147495"/>
            <a:ext cx="7757399" cy="5540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Atoms</a:t>
            </a:r>
          </a:p>
        </p:txBody>
      </p:sp>
      <p:sp>
        <p:nvSpPr>
          <p:cNvPr id="53" name="Shape 53"/>
          <p:cNvSpPr/>
          <p:nvPr/>
        </p:nvSpPr>
        <p:spPr>
          <a:xfrm>
            <a:off x="3619500" y="1986416"/>
            <a:ext cx="1290899" cy="408899"/>
          </a:xfrm>
          <a:prstGeom prst="rect">
            <a:avLst/>
          </a:prstGeom>
          <a:solidFill>
            <a:srgbClr val="EBEBEB"/>
          </a:solidFill>
          <a:ln w="25400" cap="flat" cmpd="sng">
            <a:solidFill>
              <a:srgbClr val="941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b="0" i="0" u="none" strike="noStrike" cap="none">
                <a:solidFill>
                  <a:srgbClr val="941100"/>
                </a:solidFill>
                <a:latin typeface="Arimo"/>
                <a:ea typeface="Arimo"/>
                <a:cs typeface="Arimo"/>
                <a:sym typeface="Arimo"/>
              </a:rPr>
              <a:t>Atom</a:t>
            </a:r>
          </a:p>
        </p:txBody>
      </p:sp>
      <p:sp>
        <p:nvSpPr>
          <p:cNvPr id="54" name="Shape 54"/>
          <p:cNvSpPr/>
          <p:nvPr/>
        </p:nvSpPr>
        <p:spPr>
          <a:xfrm>
            <a:off x="386250" y="3482150"/>
            <a:ext cx="1723799" cy="1019100"/>
          </a:xfrm>
          <a:prstGeom prst="rect">
            <a:avLst/>
          </a:prstGeom>
          <a:solidFill>
            <a:srgbClr val="EBEBEB"/>
          </a:solidFill>
          <a:ln w="25400" cap="flat" cmpd="sng">
            <a:solidFill>
              <a:srgbClr val="941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b="0" i="0" u="none" strike="noStrike" cap="none">
                <a:solidFill>
                  <a:srgbClr val="011993"/>
                </a:solidFill>
                <a:latin typeface="Arimo"/>
                <a:ea typeface="Arimo"/>
                <a:cs typeface="Arimo"/>
                <a:sym typeface="Arimo"/>
              </a:rPr>
              <a:t>Single character</a:t>
            </a:r>
          </a:p>
        </p:txBody>
      </p:sp>
      <p:sp>
        <p:nvSpPr>
          <p:cNvPr id="55" name="Shape 55"/>
          <p:cNvSpPr/>
          <p:nvPr/>
        </p:nvSpPr>
        <p:spPr>
          <a:xfrm>
            <a:off x="2381250" y="3482150"/>
            <a:ext cx="1723799" cy="1019100"/>
          </a:xfrm>
          <a:prstGeom prst="rect">
            <a:avLst/>
          </a:prstGeom>
          <a:solidFill>
            <a:srgbClr val="EBEBEB"/>
          </a:solidFill>
          <a:ln w="25400" cap="flat" cmpd="sng">
            <a:solidFill>
              <a:srgbClr val="941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b="0" i="0" u="none" strike="noStrike" cap="none">
                <a:solidFill>
                  <a:srgbClr val="011993"/>
                </a:solidFill>
                <a:latin typeface="Arimo"/>
                <a:ea typeface="Arimo"/>
                <a:cs typeface="Arimo"/>
                <a:sym typeface="Arimo"/>
              </a:rPr>
              <a:t>Dot</a:t>
            </a:r>
          </a:p>
        </p:txBody>
      </p:sp>
      <p:sp>
        <p:nvSpPr>
          <p:cNvPr id="56" name="Shape 56"/>
          <p:cNvSpPr/>
          <p:nvPr/>
        </p:nvSpPr>
        <p:spPr>
          <a:xfrm>
            <a:off x="4400550" y="3482145"/>
            <a:ext cx="1723799" cy="1019100"/>
          </a:xfrm>
          <a:prstGeom prst="rect">
            <a:avLst/>
          </a:prstGeom>
          <a:solidFill>
            <a:srgbClr val="EBEBEB"/>
          </a:solidFill>
          <a:ln w="25400" cap="flat" cmpd="sng">
            <a:solidFill>
              <a:srgbClr val="941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" b="0" i="0" u="none" strike="noStrike" cap="none">
                <a:solidFill>
                  <a:srgbClr val="011993"/>
                </a:solidFill>
                <a:latin typeface="Arimo"/>
                <a:ea typeface="Arimo"/>
                <a:cs typeface="Arimo"/>
                <a:sym typeface="Arimo"/>
              </a:rPr>
              <a:t>Class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">
                <a:solidFill>
                  <a:srgbClr val="011993"/>
                </a:solidFill>
                <a:latin typeface="Arimo"/>
                <a:ea typeface="Arimo"/>
                <a:cs typeface="Arimo"/>
                <a:sym typeface="Arimo"/>
              </a:rPr>
              <a:t>(or “bracket expression”)</a:t>
            </a:r>
          </a:p>
        </p:txBody>
      </p:sp>
      <p:sp>
        <p:nvSpPr>
          <p:cNvPr id="57" name="Shape 57"/>
          <p:cNvSpPr/>
          <p:nvPr/>
        </p:nvSpPr>
        <p:spPr>
          <a:xfrm>
            <a:off x="6419850" y="3482146"/>
            <a:ext cx="1723799" cy="1019100"/>
          </a:xfrm>
          <a:prstGeom prst="rect">
            <a:avLst/>
          </a:prstGeom>
          <a:solidFill>
            <a:srgbClr val="EBEBEB"/>
          </a:solidFill>
          <a:ln w="25400" cap="flat" cmpd="sng">
            <a:solidFill>
              <a:srgbClr val="941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b="0" i="0" u="none" strike="noStrike" cap="none">
                <a:solidFill>
                  <a:srgbClr val="011993"/>
                </a:solidFill>
                <a:latin typeface="Arimo"/>
                <a:ea typeface="Arimo"/>
                <a:cs typeface="Arimo"/>
                <a:sym typeface="Arimo"/>
              </a:rPr>
              <a:t>Anchor</a:t>
            </a:r>
          </a:p>
        </p:txBody>
      </p:sp>
      <p:cxnSp>
        <p:nvCxnSpPr>
          <p:cNvPr id="58" name="Shape 58"/>
          <p:cNvCxnSpPr/>
          <p:nvPr/>
        </p:nvCxnSpPr>
        <p:spPr>
          <a:xfrm flipH="1">
            <a:off x="1420208" y="2371414"/>
            <a:ext cx="2128199" cy="1026600"/>
          </a:xfrm>
          <a:prstGeom prst="straightConnector1">
            <a:avLst/>
          </a:prstGeom>
          <a:noFill/>
          <a:ln w="25400" cap="flat" cmpd="sng">
            <a:solidFill>
              <a:srgbClr val="9411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9" name="Shape 59"/>
          <p:cNvCxnSpPr/>
          <p:nvPr/>
        </p:nvCxnSpPr>
        <p:spPr>
          <a:xfrm flipH="1">
            <a:off x="3287208" y="2437340"/>
            <a:ext cx="693000" cy="893099"/>
          </a:xfrm>
          <a:prstGeom prst="straightConnector1">
            <a:avLst/>
          </a:prstGeom>
          <a:noFill/>
          <a:ln w="25400" cap="flat" cmpd="sng">
            <a:solidFill>
              <a:srgbClr val="9411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0" name="Shape 60"/>
          <p:cNvCxnSpPr/>
          <p:nvPr/>
        </p:nvCxnSpPr>
        <p:spPr>
          <a:xfrm>
            <a:off x="4539007" y="2430156"/>
            <a:ext cx="526200" cy="1023300"/>
          </a:xfrm>
          <a:prstGeom prst="straightConnector1">
            <a:avLst/>
          </a:prstGeom>
          <a:noFill/>
          <a:ln w="25400" cap="flat" cmpd="sng">
            <a:solidFill>
              <a:srgbClr val="9411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1" name="Shape 61"/>
          <p:cNvCxnSpPr/>
          <p:nvPr/>
        </p:nvCxnSpPr>
        <p:spPr>
          <a:xfrm>
            <a:off x="4700016" y="2430156"/>
            <a:ext cx="2431200" cy="1019100"/>
          </a:xfrm>
          <a:prstGeom prst="straightConnector1">
            <a:avLst/>
          </a:prstGeom>
          <a:noFill/>
          <a:ln w="25400" cap="flat" cmpd="sng">
            <a:solidFill>
              <a:srgbClr val="941100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2133599" cy="227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67" name="Shape 67"/>
          <p:cNvSpPr/>
          <p:nvPr/>
        </p:nvSpPr>
        <p:spPr>
          <a:xfrm>
            <a:off x="386308" y="147495"/>
            <a:ext cx="7757399" cy="5540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Single-Character</a:t>
            </a:r>
          </a:p>
        </p:txBody>
      </p:sp>
      <p:sp>
        <p:nvSpPr>
          <p:cNvPr id="68" name="Shape 68"/>
          <p:cNvSpPr/>
          <p:nvPr/>
        </p:nvSpPr>
        <p:spPr>
          <a:xfrm>
            <a:off x="469900" y="1282700"/>
            <a:ext cx="7590300" cy="4923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" sz="26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A single character atom matches itself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647" y="2115819"/>
            <a:ext cx="7632599" cy="384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2133599" cy="227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75" name="Shape 75"/>
          <p:cNvSpPr/>
          <p:nvPr/>
        </p:nvSpPr>
        <p:spPr>
          <a:xfrm>
            <a:off x="386308" y="147495"/>
            <a:ext cx="7757399" cy="5540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Dot</a:t>
            </a:r>
          </a:p>
        </p:txBody>
      </p:sp>
      <p:sp>
        <p:nvSpPr>
          <p:cNvPr id="76" name="Shape 76"/>
          <p:cNvSpPr/>
          <p:nvPr/>
        </p:nvSpPr>
        <p:spPr>
          <a:xfrm>
            <a:off x="469900" y="1282700"/>
            <a:ext cx="7590300" cy="8925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" sz="2600" b="0" i="0" u="none" strike="noStrike" cap="none">
                <a:solidFill>
                  <a:srgbClr val="01106D"/>
                </a:solidFill>
                <a:latin typeface="Arimo"/>
                <a:ea typeface="Arimo"/>
                <a:cs typeface="Arimo"/>
                <a:sym typeface="Arimo"/>
              </a:rPr>
              <a:t>A dot atom matches any single character except for a new line character (“\n”)</a:t>
            </a:r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3061969"/>
            <a:ext cx="7924799" cy="24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2133599" cy="227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83" name="Shape 83"/>
          <p:cNvSpPr/>
          <p:nvPr/>
        </p:nvSpPr>
        <p:spPr>
          <a:xfrm>
            <a:off x="386308" y="147495"/>
            <a:ext cx="7757399" cy="5540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Class / Bracke</a:t>
            </a:r>
            <a:r>
              <a:rPr lang="en"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 Expression</a:t>
            </a:r>
          </a:p>
        </p:txBody>
      </p:sp>
      <p:sp>
        <p:nvSpPr>
          <p:cNvPr id="84" name="Shape 84"/>
          <p:cNvSpPr/>
          <p:nvPr/>
        </p:nvSpPr>
        <p:spPr>
          <a:xfrm>
            <a:off x="469899" y="1257300"/>
            <a:ext cx="7590300" cy="17826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" sz="2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 class matches only one single character that can be any of the characters defined in a set (defined by square brackets []).</a:t>
            </a:r>
          </a:p>
          <a:p>
            <a:pPr marL="685800" marR="0" lvl="1" indent="-304800" algn="l" rtl="0">
              <a:spcBef>
                <a:spcPts val="700"/>
              </a:spcBef>
              <a:buClr>
                <a:schemeClr val="dk1"/>
              </a:buClr>
              <a:buSzPct val="100000"/>
              <a:buFont typeface="Arimo"/>
              <a:buChar char="•"/>
            </a:pPr>
            <a:r>
              <a:rPr lang="en" sz="2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Example: [ABL] matches either A, B, or L.</a:t>
            </a: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8096" y="4133850"/>
            <a:ext cx="627390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2133599" cy="227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91" name="Shape 91"/>
          <p:cNvSpPr/>
          <p:nvPr/>
        </p:nvSpPr>
        <p:spPr>
          <a:xfrm>
            <a:off x="386308" y="190817"/>
            <a:ext cx="7757399" cy="5540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More about character classes</a:t>
            </a:r>
          </a:p>
        </p:txBody>
      </p:sp>
      <p:sp>
        <p:nvSpPr>
          <p:cNvPr id="92" name="Shape 92"/>
          <p:cNvSpPr/>
          <p:nvPr/>
        </p:nvSpPr>
        <p:spPr>
          <a:xfrm>
            <a:off x="469900" y="1244600"/>
            <a:ext cx="7590300" cy="39549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319453" marR="0" lvl="0" indent="-281353" algn="l" rtl="0">
              <a:spcBef>
                <a:spcPts val="0"/>
              </a:spcBef>
              <a:buClr>
                <a:schemeClr val="dk1"/>
              </a:buClr>
              <a:buSzPct val="50000"/>
              <a:buFont typeface="Arimo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Ranges can also be specified in character classes (-)</a:t>
            </a:r>
          </a:p>
          <a:p>
            <a:pPr marL="662353" marR="0" lvl="1" indent="-281352" algn="l" rtl="0">
              <a:spcBef>
                <a:spcPts val="700"/>
              </a:spcBef>
              <a:buClr>
                <a:schemeClr val="dk1"/>
              </a:buClr>
              <a:buSzPct val="100000"/>
              <a:buFont typeface="Arimo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[1-9] is the same as [123456789]</a:t>
            </a:r>
          </a:p>
          <a:p>
            <a:pPr marL="662353" marR="0" lvl="1" indent="-281352" algn="l" rtl="0">
              <a:spcBef>
                <a:spcPts val="700"/>
              </a:spcBef>
              <a:buClr>
                <a:schemeClr val="dk1"/>
              </a:buClr>
              <a:buSzPct val="100000"/>
              <a:buFont typeface="Arimo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[a-e] is equivalent to [abcde]</a:t>
            </a:r>
          </a:p>
          <a:p>
            <a:pPr marL="319453" marR="0" lvl="0" indent="-281353" algn="l" rtl="0">
              <a:spcBef>
                <a:spcPts val="700"/>
              </a:spcBef>
              <a:buClr>
                <a:schemeClr val="dk1"/>
              </a:buClr>
              <a:buSzPct val="50000"/>
              <a:buFont typeface="Arimo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You can also combine multiple ranges</a:t>
            </a:r>
          </a:p>
          <a:p>
            <a:pPr marL="662353" marR="0" lvl="1" indent="-281352" algn="l" rtl="0">
              <a:spcBef>
                <a:spcPts val="700"/>
              </a:spcBef>
              <a:buClr>
                <a:schemeClr val="dk1"/>
              </a:buClr>
              <a:buSzPct val="100000"/>
              <a:buFont typeface="Arimo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[a-e1-9] is equivalent to [abcde123456789]</a:t>
            </a:r>
          </a:p>
          <a:p>
            <a:pPr marL="319453" marR="0" lvl="0" indent="-281353" algn="l" rtl="0">
              <a:spcBef>
                <a:spcPts val="700"/>
              </a:spcBef>
              <a:buClr>
                <a:schemeClr val="dk1"/>
              </a:buClr>
              <a:buSzPct val="50000"/>
              <a:buFont typeface="Arimo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You can also specify characters to be excluded from the set using the character (^)</a:t>
            </a:r>
          </a:p>
          <a:p>
            <a:pPr marL="662353" marR="0" lvl="1" indent="-281352" algn="l" rtl="0">
              <a:spcBef>
                <a:spcPts val="700"/>
              </a:spcBef>
              <a:buClr>
                <a:schemeClr val="dk1"/>
              </a:buClr>
              <a:buSzPct val="100000"/>
              <a:buFont typeface="Arimo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[^0-9] matches any character other than a number.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1710</Words>
  <Application>Microsoft Office PowerPoint</Application>
  <PresentationFormat>On-screen Show (4:3)</PresentationFormat>
  <Paragraphs>240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Arimo</vt:lpstr>
      <vt:lpstr>Nunito</vt:lpstr>
      <vt:lpstr>simple-light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Panos Ipeirotis</cp:lastModifiedBy>
  <cp:revision>1</cp:revision>
  <dcterms:modified xsi:type="dcterms:W3CDTF">2016-02-05T20:42:32Z</dcterms:modified>
</cp:coreProperties>
</file>