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68" r:id="rId6"/>
    <p:sldId id="270" r:id="rId7"/>
    <p:sldId id="269" r:id="rId8"/>
    <p:sldId id="267" r:id="rId9"/>
    <p:sldId id="271" r:id="rId10"/>
    <p:sldId id="275" r:id="rId11"/>
    <p:sldId id="272" r:id="rId12"/>
    <p:sldId id="273" r:id="rId13"/>
    <p:sldId id="276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6BBC052-CC25-477A-84F6-4C9E027F0B79}">
          <p14:sldIdLst>
            <p14:sldId id="256"/>
            <p14:sldId id="266"/>
            <p14:sldId id="257"/>
            <p14:sldId id="258"/>
            <p14:sldId id="268"/>
            <p14:sldId id="270"/>
            <p14:sldId id="269"/>
            <p14:sldId id="267"/>
            <p14:sldId id="271"/>
            <p14:sldId id="275"/>
            <p14:sldId id="272"/>
            <p14:sldId id="273"/>
            <p14:sldId id="276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96A34-4556-F539-7B7B-68D9D73A88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276941-A73F-5B95-D4EC-EB8FED4582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EF5DC-8805-088C-862C-1348722D6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390-36B5-4DFD-963D-37126BCBB4E0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691A7-A2E6-1793-4C12-0D2D3DD5A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1C8C3-3ED5-A72E-1B6E-6D95096C1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3173B-5159-4773-9C2C-B1A2F202D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2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46472-F5EC-F12D-95CC-3950E6FC7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A2AD45-47BE-868C-2455-7407ADB93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358DB-1B13-703E-059F-ABD9BFC2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390-36B5-4DFD-963D-37126BCBB4E0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8ED4E-5F66-A55B-D52F-F9B412608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0A619-985A-4DC2-FF6B-F85075EF5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3173B-5159-4773-9C2C-B1A2F202D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9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273694-9ABC-0469-3ED5-8AB20B40E3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115BD6-80F7-64DC-80EA-F0BFF0217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711C1-FBC6-E425-FBAC-CA9BAA6EA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390-36B5-4DFD-963D-37126BCBB4E0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DDCA0-053A-6D0E-990E-8D092D3DB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C401E-BCBA-77B3-53E4-3F35F26CB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3173B-5159-4773-9C2C-B1A2F202D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63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36827-8A87-992F-9757-68E8D0EFD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C925E-1FC4-800F-D5B3-820495C54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22910-00CB-9079-0BE6-86C800EAD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390-36B5-4DFD-963D-37126BCBB4E0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215EE-53A8-8B6F-8B76-7CFB428F9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0CC55-9637-8B90-13B9-08CFCA000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3173B-5159-4773-9C2C-B1A2F202D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9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ABA40-F5A0-1890-A685-0CD012652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CE40A-D39C-D417-D35F-52D49E4CB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1710F-8735-13A0-7448-634E99DE7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390-36B5-4DFD-963D-37126BCBB4E0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C1BAB-B1E1-19CE-C2A1-56AAE34C4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48AEB-490D-E65C-875A-6D2C5083B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3173B-5159-4773-9C2C-B1A2F202D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2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0D657-6C23-95E1-D78F-942428A4F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43982-9FAF-9F3A-6783-A96DC48A28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9A2DC2-4590-9AF2-8CE5-D3C18479C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21037B-847D-7C33-BA40-9DE6E3940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390-36B5-4DFD-963D-37126BCBB4E0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FA3AB-9C8F-3C23-C71F-61CA6CFDC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C19F51-E4CB-028A-2A7B-A2AF12A3A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3173B-5159-4773-9C2C-B1A2F202D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32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73639-8EA3-107C-5AF1-DD71F6B47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D3595-3719-375D-A009-7C5FB00D7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166F32-FC46-7A90-C98B-43B492EE41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701506-F931-865F-52F8-B90FAD3F33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570F4E-F588-4226-26B4-077DAAF1F0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E54205-23CB-02C2-DBE3-BE5E0B6F9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390-36B5-4DFD-963D-37126BCBB4E0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0AFB16-70D2-F678-0F26-CE1E1A80A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A4341D-E12B-88B4-921D-37F24B130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3173B-5159-4773-9C2C-B1A2F202D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40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B31FC-F15A-0ACD-3AC9-C5E0AD517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F79880-80A0-D257-F23F-A3258DB41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390-36B5-4DFD-963D-37126BCBB4E0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9A5CC9-4737-5F93-AFBA-60FEBBDD0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AE492-4DB0-9173-1E7C-31C04185F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3173B-5159-4773-9C2C-B1A2F202D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75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8CCA8A-E886-3A01-1BDC-A3422C4F3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390-36B5-4DFD-963D-37126BCBB4E0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BC93-4412-C323-2C0B-8D3F7BEA1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54826-6B2B-7EF4-CF82-5451C9BD2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3173B-5159-4773-9C2C-B1A2F202D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76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CE2CD-E7B1-70DC-C7B1-6B3875C8D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AC13F-C4C8-8EC1-8E65-749F2FCD9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F47919-18C1-1E16-9919-A424EC4B8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DD27D-E5CD-3B94-306B-CE85399A1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390-36B5-4DFD-963D-37126BCBB4E0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C07A86-D007-1D0D-CD5E-99F11C302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CB138-AAD2-3B4C-AD52-2D58BCADE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3173B-5159-4773-9C2C-B1A2F202D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413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8D78C-D1A0-9F8C-D370-23D0C026F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ED1E43-DE64-41B3-8326-190C4DB0E6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6E9816-E848-1F04-E11F-CCD5691EF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6D468-E412-4F4D-CF05-69F2E06B3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390-36B5-4DFD-963D-37126BCBB4E0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FF511-C48E-0009-D6F6-F6865393D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30C32-02AA-912A-A25B-9A69E03FC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3173B-5159-4773-9C2C-B1A2F202D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64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848296-8FC3-FF1A-3B3C-6C6A3857E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B5113-A4B4-203F-4A3A-BE4E7B90C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F9E59-CD93-D229-CE64-8628F82D6E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EAB390-36B5-4DFD-963D-37126BCBB4E0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EA23C-5F61-0181-AE7A-663B597FC0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9568C-2D3B-0A98-A134-D78FDD44D0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73173B-5159-4773-9C2C-B1A2F202D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76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73FFC-6E5D-1112-FA1B-6EF3DAE442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REGAL: Representation Learning-based Graph Alignment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FB951B-8C72-D4D4-08B1-7913491201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Nicholas Gaubatz, Adrian Rushing, Niklas </a:t>
            </a:r>
            <a:r>
              <a:rPr lang="en-US" dirty="0" err="1"/>
              <a:t>Schulmeyer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240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9DAF5-639E-1062-F413-11D56E4EA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and strengths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CE369-78CD-4C67-97A6-9834E2E57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align more than two graphs</a:t>
            </a:r>
          </a:p>
          <a:p>
            <a:r>
              <a:rPr lang="en-US" dirty="0"/>
              <a:t>Does not use random walks to analyze node structure</a:t>
            </a:r>
          </a:p>
          <a:p>
            <a:r>
              <a:rPr lang="en-US" dirty="0"/>
              <a:t>Uses a low-rank approximation matrix, saving time and space</a:t>
            </a:r>
          </a:p>
        </p:txBody>
      </p:sp>
    </p:spTree>
    <p:extLst>
      <p:ext uri="{BB962C8B-B14F-4D97-AF65-F5344CB8AC3E}">
        <p14:creationId xmlns:p14="http://schemas.microsoft.com/office/powerpoint/2010/main" val="1763181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8576F-34CB-4BE5-B229-4544DDF28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node identity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44931-3F0F-BF35-FDE3-AE8890C24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 adjacency matrices of graphs</a:t>
            </a:r>
          </a:p>
          <a:p>
            <a:r>
              <a:rPr lang="en-US" dirty="0"/>
              <a:t>Output: a feature matrix</a:t>
            </a:r>
          </a:p>
          <a:p>
            <a:pPr lvl="1"/>
            <a:r>
              <a:rPr lang="en-US" dirty="0"/>
              <a:t>Each node in the two graphs has a vector describing its structure within the graph.</a:t>
            </a:r>
          </a:p>
          <a:p>
            <a:pPr lvl="1"/>
            <a:r>
              <a:rPr lang="en-US" dirty="0"/>
              <a:t>Local structure: each node only has information about nodes </a:t>
            </a:r>
            <a:r>
              <a:rPr lang="en-US" i="1" dirty="0"/>
              <a:t>k</a:t>
            </a:r>
            <a:r>
              <a:rPr lang="en-US" dirty="0"/>
              <a:t> hops away.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756568-4C04-B9BC-9D72-6D73B11F4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144" y="3991565"/>
            <a:ext cx="4577712" cy="276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784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97EBB-2158-62CB-0CF4-F9297906C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2: Efficient similarity-based representation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1E16CD-D332-5ED0-1713-07E69BD8CC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Input: the feature matrix</a:t>
                </a:r>
              </a:p>
              <a:p>
                <a:r>
                  <a:rPr lang="en-US" dirty="0"/>
                  <a:t>Output: 1 matrix for each graph, each consisting of a representation for each node</a:t>
                </a:r>
              </a:p>
              <a:p>
                <a:pPr lvl="1"/>
                <a:r>
                  <a:rPr lang="en-US" dirty="0"/>
                  <a:t>Computes singular value decomposition (SVD) of a matrix.</a:t>
                </a:r>
              </a:p>
              <a:p>
                <a:pPr lvl="1"/>
                <a:r>
                  <a:rPr lang="en-US" dirty="0"/>
                  <a:t>Key: instead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similarity matrix, choose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“landmark nodes” and decompose the pseudoinverse of the p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“landmark-to-landmark” submatrix.</a:t>
                </a:r>
              </a:p>
              <a:p>
                <a:pPr lvl="1"/>
                <a:endParaRPr lang="en-US" b="0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1E16CD-D332-5ED0-1713-07E69BD8CC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106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A71A-E15C-C8AA-7FAF-467EE27AB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(cont.)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66ED48-EC9E-163D-FBF3-67FF974BA8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Similarity matrix: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Submatrix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Pseudoinverse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SVD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Final node embedding matrix that we split: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𝐶𝑈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66ED48-EC9E-163D-FBF3-67FF974BA8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2335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D5B2F-791F-59E7-0562-2A99897B7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Fast node representation alignment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4FC44D-55A7-7D43-6E88-CF5C7D742F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Input: Embedding matrices for the graphs</a:t>
                </a:r>
              </a:p>
              <a:p>
                <a:r>
                  <a:rPr lang="en-US" dirty="0"/>
                  <a:t>Output: sparse alignment matrix</a:t>
                </a:r>
              </a:p>
              <a:p>
                <a:pPr lvl="1"/>
                <a:r>
                  <a:rPr lang="en-US" dirty="0"/>
                  <a:t>Store the embeddings for the second matrix in a </a:t>
                </a:r>
                <a:r>
                  <a:rPr lang="en-US" i="1" dirty="0"/>
                  <a:t>k</a:t>
                </a:r>
                <a:r>
                  <a:rPr lang="en-US" dirty="0"/>
                  <a:t>-d tree, which is very fast.</a:t>
                </a:r>
              </a:p>
              <a:p>
                <a:pPr lvl="1"/>
                <a:r>
                  <a:rPr lang="en-US" dirty="0"/>
                  <a:t>For each node in </a:t>
                </a:r>
                <a:r>
                  <a:rPr lang="en-US" i="1" dirty="0"/>
                  <a:t>G</a:t>
                </a:r>
                <a:r>
                  <a:rPr lang="en-US" i="1" baseline="-25000" dirty="0"/>
                  <a:t>1</a:t>
                </a:r>
                <a:r>
                  <a:rPr lang="en-US" i="1" dirty="0"/>
                  <a:t>, f</a:t>
                </a:r>
                <a:r>
                  <a:rPr lang="en-US" dirty="0"/>
                  <a:t>ind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closest alignments to embeddings of nodes in </a:t>
                </a:r>
                <a:r>
                  <a:rPr lang="en-US" i="1" dirty="0"/>
                  <a:t>G</a:t>
                </a:r>
                <a:r>
                  <a:rPr lang="en-US" i="1" baseline="-25000" dirty="0"/>
                  <a:t>2</a:t>
                </a:r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4FC44D-55A7-7D43-6E88-CF5C7D742F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1673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9276C-B034-423B-2141-53A9E45D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699949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DC635-0E42-6EED-78A9-91F2FE16F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1E903-DCAE-F069-8F26-8EDEA5D10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paper comes from a research group at the University of Michigan.</a:t>
            </a:r>
          </a:p>
          <a:p>
            <a:r>
              <a:rPr lang="en-US" dirty="0"/>
              <a:t>Posted on </a:t>
            </a:r>
            <a:r>
              <a:rPr lang="en-US" dirty="0" err="1"/>
              <a:t>arXiv</a:t>
            </a:r>
            <a:r>
              <a:rPr lang="en-US" dirty="0"/>
              <a:t> in 2018.</a:t>
            </a:r>
          </a:p>
          <a:p>
            <a:r>
              <a:rPr lang="en-US" dirty="0"/>
              <a:t>See also the GitHub page </a:t>
            </a:r>
            <a:r>
              <a:rPr lang="en-US" i="1" dirty="0"/>
              <a:t>https://github.com/GemsLab/REGAL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0730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173F5-B364-F7D2-FD73-48E6F48FC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Context: Graph alignment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F2D887-4209-7EFB-5A58-A2F2D40E27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two graphs </a:t>
                </a:r>
                <a:r>
                  <a:rPr lang="en-US" i="1" dirty="0"/>
                  <a:t>G</a:t>
                </a:r>
                <a:r>
                  <a:rPr lang="en-US" i="1" baseline="-25000" dirty="0"/>
                  <a:t>1</a:t>
                </a:r>
                <a:r>
                  <a:rPr lang="en-US" dirty="0"/>
                  <a:t> and </a:t>
                </a:r>
                <a:r>
                  <a:rPr lang="en-US" i="1" dirty="0"/>
                  <a:t>G</a:t>
                </a:r>
                <a:r>
                  <a:rPr lang="en-US" i="1" baseline="-25000" dirty="0"/>
                  <a:t>2</a:t>
                </a:r>
                <a:r>
                  <a:rPr lang="en-US" i="1" dirty="0"/>
                  <a:t> </a:t>
                </a:r>
                <a:r>
                  <a:rPr lang="en-US" dirty="0"/>
                  <a:t>with node sets </a:t>
                </a:r>
                <a:r>
                  <a:rPr lang="en-US" i="1" dirty="0"/>
                  <a:t>V</a:t>
                </a:r>
                <a:r>
                  <a:rPr lang="en-US" i="1" baseline="-25000" dirty="0"/>
                  <a:t>1</a:t>
                </a:r>
                <a:r>
                  <a:rPr lang="en-US" dirty="0"/>
                  <a:t> and </a:t>
                </a:r>
                <a:r>
                  <a:rPr lang="en-US" i="1" dirty="0"/>
                  <a:t>V</a:t>
                </a:r>
                <a:r>
                  <a:rPr lang="en-US" i="1" baseline="-25000" dirty="0"/>
                  <a:t>2, </a:t>
                </a:r>
                <a:r>
                  <a:rPr lang="en-US" dirty="0"/>
                  <a:t>respectively, each with possibly different numbers of nodes and structures, can we learn node representations for each graph from which we can infer a node mapping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Problem 1 from the paper.</a:t>
                </a:r>
              </a:p>
              <a:p>
                <a:pPr lvl="1"/>
                <a:r>
                  <a:rPr lang="en-US" dirty="0"/>
                  <a:t>In other words,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US" dirty="0"/>
                  <a:t>Find a good vector representation for each node.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US" dirty="0"/>
                  <a:t>Map each node of the first graph to a set of “similar” nodes in the second graph.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F2D887-4209-7EFB-5A58-A2F2D40E27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2828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3F6C2-1451-EC03-34CD-7DA3C4D12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examples of node alignments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B954DF-88FB-F71A-456C-EF6BE757C0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6427"/>
                <a:ext cx="10515600" cy="924126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/>
                  <a:t>Isomorphic graphs below: mappings should reverse node order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r>
                  <a:rPr lang="en-US" sz="2000" dirty="0"/>
                  <a:t>https://csacademy.com/app/graph_editor/ used to generate graph images throughout.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B954DF-88FB-F71A-456C-EF6BE757C0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6427"/>
                <a:ext cx="10515600" cy="924126"/>
              </a:xfrm>
              <a:blipFill>
                <a:blip r:embed="rId2"/>
                <a:stretch>
                  <a:fillRect l="-522" t="-5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04529F3-43EA-B749-112A-C6346F193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715" y="2950272"/>
            <a:ext cx="3381847" cy="21053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694FE5-1265-1DCA-61C2-FFADE41FE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3046" y="2947307"/>
            <a:ext cx="3221240" cy="210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479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219F1-6635-8A3E-63C9-08400DC61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examples of node alignments (cont.)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13AC66-DB9F-9081-A5B9-2966B3022A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679004"/>
                <a:ext cx="10515600" cy="1673158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A reasonable mapping: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1600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sz="1600" b="0" dirty="0"/>
              </a:p>
              <a:p>
                <a:pPr lvl="1"/>
                <a:r>
                  <a:rPr lang="en-US" sz="1600" dirty="0"/>
                  <a:t>…</a:t>
                </a:r>
              </a:p>
              <a:p>
                <a:r>
                  <a:rPr lang="en-US" sz="2000" dirty="0"/>
                  <a:t>Already a little more difficult.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13AC66-DB9F-9081-A5B9-2966B3022A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679004"/>
                <a:ext cx="10515600" cy="1673158"/>
              </a:xfrm>
              <a:blipFill>
                <a:blip r:embed="rId2"/>
                <a:stretch>
                  <a:fillRect l="-522" t="-3650" b="-3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15171D1-6ACD-605B-F8C5-970615597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894" y="1899685"/>
            <a:ext cx="3381847" cy="21053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8DB7D2-AC4B-B407-6102-700CFCB3C5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8976" y="1899685"/>
            <a:ext cx="2261269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643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A6B94-607A-FDBC-8631-1BCF7B536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Significance of graph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3D869-EEA5-C97C-88BE-F43B5AAEC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about aligning nodes in graphs with thousands or millions of nodes?</a:t>
            </a:r>
          </a:p>
          <a:p>
            <a:r>
              <a:rPr lang="en-US" dirty="0"/>
              <a:t>The paper mentions applications to:</a:t>
            </a:r>
          </a:p>
          <a:p>
            <a:pPr lvl="1"/>
            <a:r>
              <a:rPr lang="en-US" dirty="0"/>
              <a:t>Social network analysis</a:t>
            </a:r>
          </a:p>
          <a:p>
            <a:pPr lvl="1"/>
            <a:r>
              <a:rPr lang="en-US" dirty="0"/>
              <a:t>Chemistry and bioinformatics</a:t>
            </a:r>
          </a:p>
          <a:p>
            <a:pPr lvl="2"/>
            <a:r>
              <a:rPr lang="en-US" dirty="0"/>
              <a:t>E.g., protein interaction networks and brain networks</a:t>
            </a:r>
          </a:p>
          <a:p>
            <a:pPr lvl="1"/>
            <a:r>
              <a:rPr lang="en-US" dirty="0"/>
              <a:t>Pattern recognition</a:t>
            </a:r>
          </a:p>
        </p:txBody>
      </p:sp>
    </p:spTree>
    <p:extLst>
      <p:ext uri="{BB962C8B-B14F-4D97-AF65-F5344CB8AC3E}">
        <p14:creationId xmlns:p14="http://schemas.microsoft.com/office/powerpoint/2010/main" val="2268275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95DD0-660B-FEBF-F20E-1935DD568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overview</a:t>
            </a:r>
          </a:p>
        </p:txBody>
      </p:sp>
    </p:spTree>
    <p:extLst>
      <p:ext uri="{BB962C8B-B14F-4D97-AF65-F5344CB8AC3E}">
        <p14:creationId xmlns:p14="http://schemas.microsoft.com/office/powerpoint/2010/main" val="2927221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4B953-9C28-F781-AF17-A3882D60F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FF418-3FA8-798F-C340-E08820A93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61549"/>
          </a:xfrm>
        </p:spPr>
        <p:txBody>
          <a:bodyPr>
            <a:normAutofit/>
          </a:bodyPr>
          <a:lstStyle/>
          <a:p>
            <a:r>
              <a:rPr lang="en-US" dirty="0"/>
              <a:t>REGAL is a 3-step process: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Node identity extraction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Efficient similarity-based representation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Fast node representation alignment</a:t>
            </a:r>
          </a:p>
          <a:p>
            <a:r>
              <a:rPr lang="en-US" dirty="0"/>
              <a:t>Steps 1 and 2 comprise their own new algorithm: </a:t>
            </a:r>
            <a:r>
              <a:rPr lang="en-US" dirty="0" err="1"/>
              <a:t>xNetMF</a:t>
            </a:r>
            <a:endParaRPr lang="en-US" dirty="0"/>
          </a:p>
          <a:p>
            <a:pPr lvl="1"/>
            <a:r>
              <a:rPr lang="en-US" dirty="0"/>
              <a:t>Cross-network matrix factorization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D75564-5DFE-1661-DF9A-F976D3D30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416" y="4522111"/>
            <a:ext cx="7297168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379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526</Words>
  <Application>Microsoft Office PowerPoint</Application>
  <PresentationFormat>Widescreen</PresentationFormat>
  <Paragraphs>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Cambria Math</vt:lpstr>
      <vt:lpstr>Office Theme</vt:lpstr>
      <vt:lpstr>REGAL: Representation Learning-based Graph Alignment</vt:lpstr>
      <vt:lpstr>Introduction</vt:lpstr>
      <vt:lpstr>Background</vt:lpstr>
      <vt:lpstr>Context: Graph alignment</vt:lpstr>
      <vt:lpstr>Small examples of node alignments</vt:lpstr>
      <vt:lpstr>Small examples of node alignments (cont.)</vt:lpstr>
      <vt:lpstr>Significance of graph alignment</vt:lpstr>
      <vt:lpstr>Algorithm overview</vt:lpstr>
      <vt:lpstr>REGAL</vt:lpstr>
      <vt:lpstr>Features and strengths</vt:lpstr>
      <vt:lpstr>Step 1: node identity extraction</vt:lpstr>
      <vt:lpstr>Step 2: Efficient similarity-based representation</vt:lpstr>
      <vt:lpstr>Step 2 (cont.)</vt:lpstr>
      <vt:lpstr>Step 3: Fast node representation alignment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Nicholas Gaubatz</dc:creator>
  <cp:lastModifiedBy>Nicholas Gaubatz</cp:lastModifiedBy>
  <cp:revision>36</cp:revision>
  <dcterms:created xsi:type="dcterms:W3CDTF">2024-09-28T12:58:22Z</dcterms:created>
  <dcterms:modified xsi:type="dcterms:W3CDTF">2024-11-03T17:29:08Z</dcterms:modified>
</cp:coreProperties>
</file>