
<file path=[Content_Types].xml><?xml version="1.0" encoding="utf-8"?>
<Types xmlns="http://schemas.openxmlformats.org/package/2006/content-types">
  <Default Extension="emf" ContentType="image/x-emf"/>
  <Default Extension="gif" ContentType="image/gif"/>
  <Default Extension="png" ContentType="image/png"/>
  <Default Extension="pptx" ContentType="application/vnd.openxmlformats-officedocument.presentationml.presentation"/>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5" r:id="rId8"/>
    <p:sldId id="267" r:id="rId9"/>
    <p:sldId id="266" r:id="rId10"/>
    <p:sldId id="273" r:id="rId11"/>
    <p:sldId id="274" r:id="rId12"/>
    <p:sldId id="268" r:id="rId13"/>
    <p:sldId id="269" r:id="rId14"/>
    <p:sldId id="270" r:id="rId15"/>
    <p:sldId id="271" r:id="rId16"/>
    <p:sldId id="272" r:id="rId17"/>
    <p:sldId id="262"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0A84E-1647-4273-877E-A9E03A0794D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CE88E7C-57F9-4C9F-ABF7-47A51F3919CD}">
      <dgm:prSet/>
      <dgm:spPr/>
      <dgm:t>
        <a:bodyPr/>
        <a:lstStyle/>
        <a:p>
          <a:r>
            <a:rPr lang="en-US"/>
            <a:t>Does land bank involvement improve lower test scores? We found that there is a disparity in the data test scores.</a:t>
          </a:r>
        </a:p>
      </dgm:t>
    </dgm:pt>
    <dgm:pt modelId="{49BBAB8F-21F8-4611-A192-9B4006C98255}" type="parTrans" cxnId="{3BEFF7B7-86E9-4EA6-94C5-E05002C5A8B3}">
      <dgm:prSet/>
      <dgm:spPr/>
      <dgm:t>
        <a:bodyPr/>
        <a:lstStyle/>
        <a:p>
          <a:endParaRPr lang="en-US"/>
        </a:p>
      </dgm:t>
    </dgm:pt>
    <dgm:pt modelId="{03092FC4-3E9D-4069-B07D-32280F3D4AF5}" type="sibTrans" cxnId="{3BEFF7B7-86E9-4EA6-94C5-E05002C5A8B3}">
      <dgm:prSet/>
      <dgm:spPr/>
      <dgm:t>
        <a:bodyPr/>
        <a:lstStyle/>
        <a:p>
          <a:endParaRPr lang="en-US"/>
        </a:p>
      </dgm:t>
    </dgm:pt>
    <dgm:pt modelId="{DC0FA3C9-D439-4AA0-B5FD-B2618890EB4D}">
      <dgm:prSet/>
      <dgm:spPr/>
      <dgm:t>
        <a:bodyPr/>
        <a:lstStyle/>
        <a:p>
          <a:r>
            <a:rPr lang="en-US"/>
            <a:t>Was there land bank activity in more affluent areas of Cleveland? Yes, by analyzing the data we found that there is a small amount of properties and they are being sold and renovated instead of demolished in these areas.</a:t>
          </a:r>
        </a:p>
      </dgm:t>
    </dgm:pt>
    <dgm:pt modelId="{FDEFBA45-A0CA-428E-8628-AC55827B70BE}" type="parTrans" cxnId="{F1C27A59-45E4-4C12-A15F-4DB88F562936}">
      <dgm:prSet/>
      <dgm:spPr/>
      <dgm:t>
        <a:bodyPr/>
        <a:lstStyle/>
        <a:p>
          <a:endParaRPr lang="en-US"/>
        </a:p>
      </dgm:t>
    </dgm:pt>
    <dgm:pt modelId="{C915C1F3-6963-4ABD-8DAB-D73EFA6BFF64}" type="sibTrans" cxnId="{F1C27A59-45E4-4C12-A15F-4DB88F562936}">
      <dgm:prSet/>
      <dgm:spPr/>
      <dgm:t>
        <a:bodyPr/>
        <a:lstStyle/>
        <a:p>
          <a:endParaRPr lang="en-US"/>
        </a:p>
      </dgm:t>
    </dgm:pt>
    <dgm:pt modelId="{759BD741-009D-4321-A669-C26EFE01509A}" type="pres">
      <dgm:prSet presAssocID="{A120A84E-1647-4273-877E-A9E03A0794DB}" presName="linear" presStyleCnt="0">
        <dgm:presLayoutVars>
          <dgm:animLvl val="lvl"/>
          <dgm:resizeHandles val="exact"/>
        </dgm:presLayoutVars>
      </dgm:prSet>
      <dgm:spPr/>
    </dgm:pt>
    <dgm:pt modelId="{EE0B984F-371F-4F02-B25E-C30788A71268}" type="pres">
      <dgm:prSet presAssocID="{7CE88E7C-57F9-4C9F-ABF7-47A51F3919CD}" presName="parentText" presStyleLbl="node1" presStyleIdx="0" presStyleCnt="2">
        <dgm:presLayoutVars>
          <dgm:chMax val="0"/>
          <dgm:bulletEnabled val="1"/>
        </dgm:presLayoutVars>
      </dgm:prSet>
      <dgm:spPr/>
    </dgm:pt>
    <dgm:pt modelId="{EA388455-E685-4ECA-9247-27579C05F32D}" type="pres">
      <dgm:prSet presAssocID="{03092FC4-3E9D-4069-B07D-32280F3D4AF5}" presName="spacer" presStyleCnt="0"/>
      <dgm:spPr/>
    </dgm:pt>
    <dgm:pt modelId="{F2176CEE-A1C6-4FDC-9043-0B4EE14B8A87}" type="pres">
      <dgm:prSet presAssocID="{DC0FA3C9-D439-4AA0-B5FD-B2618890EB4D}" presName="parentText" presStyleLbl="node1" presStyleIdx="1" presStyleCnt="2">
        <dgm:presLayoutVars>
          <dgm:chMax val="0"/>
          <dgm:bulletEnabled val="1"/>
        </dgm:presLayoutVars>
      </dgm:prSet>
      <dgm:spPr/>
    </dgm:pt>
  </dgm:ptLst>
  <dgm:cxnLst>
    <dgm:cxn modelId="{B2BF030F-1D8B-45D1-B56D-553490E18B41}" type="presOf" srcId="{DC0FA3C9-D439-4AA0-B5FD-B2618890EB4D}" destId="{F2176CEE-A1C6-4FDC-9043-0B4EE14B8A87}" srcOrd="0" destOrd="0" presId="urn:microsoft.com/office/officeart/2005/8/layout/vList2"/>
    <dgm:cxn modelId="{4AFFF51C-8497-44C9-A4FC-72912C3DA424}" type="presOf" srcId="{7CE88E7C-57F9-4C9F-ABF7-47A51F3919CD}" destId="{EE0B984F-371F-4F02-B25E-C30788A71268}" srcOrd="0" destOrd="0" presId="urn:microsoft.com/office/officeart/2005/8/layout/vList2"/>
    <dgm:cxn modelId="{D59A9235-10AF-44DF-BA4A-AD26F25EE612}" type="presOf" srcId="{A120A84E-1647-4273-877E-A9E03A0794DB}" destId="{759BD741-009D-4321-A669-C26EFE01509A}" srcOrd="0" destOrd="0" presId="urn:microsoft.com/office/officeart/2005/8/layout/vList2"/>
    <dgm:cxn modelId="{F1C27A59-45E4-4C12-A15F-4DB88F562936}" srcId="{A120A84E-1647-4273-877E-A9E03A0794DB}" destId="{DC0FA3C9-D439-4AA0-B5FD-B2618890EB4D}" srcOrd="1" destOrd="0" parTransId="{FDEFBA45-A0CA-428E-8628-AC55827B70BE}" sibTransId="{C915C1F3-6963-4ABD-8DAB-D73EFA6BFF64}"/>
    <dgm:cxn modelId="{3BEFF7B7-86E9-4EA6-94C5-E05002C5A8B3}" srcId="{A120A84E-1647-4273-877E-A9E03A0794DB}" destId="{7CE88E7C-57F9-4C9F-ABF7-47A51F3919CD}" srcOrd="0" destOrd="0" parTransId="{49BBAB8F-21F8-4611-A192-9B4006C98255}" sibTransId="{03092FC4-3E9D-4069-B07D-32280F3D4AF5}"/>
    <dgm:cxn modelId="{DD811A5F-F926-49F1-B668-07E0C14F7760}" type="presParOf" srcId="{759BD741-009D-4321-A669-C26EFE01509A}" destId="{EE0B984F-371F-4F02-B25E-C30788A71268}" srcOrd="0" destOrd="0" presId="urn:microsoft.com/office/officeart/2005/8/layout/vList2"/>
    <dgm:cxn modelId="{6A2D6F85-2BD9-4439-AC27-B86C7423570E}" type="presParOf" srcId="{759BD741-009D-4321-A669-C26EFE01509A}" destId="{EA388455-E685-4ECA-9247-27579C05F32D}" srcOrd="1" destOrd="0" presId="urn:microsoft.com/office/officeart/2005/8/layout/vList2"/>
    <dgm:cxn modelId="{55600EF7-6F9D-4FE0-A84C-99C47E75ADEA}" type="presParOf" srcId="{759BD741-009D-4321-A669-C26EFE01509A}" destId="{F2176CEE-A1C6-4FDC-9043-0B4EE14B8A8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A6D8E3-E7DE-4829-B339-93972690DF5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624DC8-4CC2-453A-9531-C4B645ECB8AF}">
      <dgm:prSet/>
      <dgm:spPr/>
      <dgm:t>
        <a:bodyPr/>
        <a:lstStyle/>
        <a:p>
          <a:r>
            <a:rPr lang="en-US"/>
            <a:t>Originally we were trying to use Ohio Government Data</a:t>
          </a:r>
        </a:p>
      </dgm:t>
    </dgm:pt>
    <dgm:pt modelId="{46F4633A-1CC5-4573-A2FB-3D785FD5D009}" type="parTrans" cxnId="{41BF909B-4ED3-436A-95BE-444CC0B5FD22}">
      <dgm:prSet/>
      <dgm:spPr/>
      <dgm:t>
        <a:bodyPr/>
        <a:lstStyle/>
        <a:p>
          <a:endParaRPr lang="en-US"/>
        </a:p>
      </dgm:t>
    </dgm:pt>
    <dgm:pt modelId="{5155E141-71CD-4FE9-BFB0-3876F3130016}" type="sibTrans" cxnId="{41BF909B-4ED3-436A-95BE-444CC0B5FD22}">
      <dgm:prSet/>
      <dgm:spPr/>
      <dgm:t>
        <a:bodyPr/>
        <a:lstStyle/>
        <a:p>
          <a:endParaRPr lang="en-US"/>
        </a:p>
      </dgm:t>
    </dgm:pt>
    <dgm:pt modelId="{3602A256-4B18-4F9A-8151-56D34E6B13A4}">
      <dgm:prSet/>
      <dgm:spPr/>
      <dgm:t>
        <a:bodyPr/>
        <a:lstStyle/>
        <a:p>
          <a:r>
            <a:rPr lang="en-US"/>
            <a:t>There is no API, and the website is not great</a:t>
          </a:r>
        </a:p>
      </dgm:t>
    </dgm:pt>
    <dgm:pt modelId="{D8C89B39-AAB0-4583-AD86-84F7C424312A}" type="parTrans" cxnId="{9F26039D-74B4-48C8-BC1B-8F95F1BD42EB}">
      <dgm:prSet/>
      <dgm:spPr/>
      <dgm:t>
        <a:bodyPr/>
        <a:lstStyle/>
        <a:p>
          <a:endParaRPr lang="en-US"/>
        </a:p>
      </dgm:t>
    </dgm:pt>
    <dgm:pt modelId="{D27DD385-8578-4852-BEAD-B2DC68AD7BD7}" type="sibTrans" cxnId="{9F26039D-74B4-48C8-BC1B-8F95F1BD42EB}">
      <dgm:prSet/>
      <dgm:spPr/>
      <dgm:t>
        <a:bodyPr/>
        <a:lstStyle/>
        <a:p>
          <a:endParaRPr lang="en-US"/>
        </a:p>
      </dgm:t>
    </dgm:pt>
    <dgm:pt modelId="{CF0AD4E7-8E46-4074-85D6-9B4CC1307911}">
      <dgm:prSet/>
      <dgm:spPr/>
      <dgm:t>
        <a:bodyPr/>
        <a:lstStyle/>
        <a:p>
          <a:r>
            <a:rPr lang="en-US"/>
            <a:t>Fortunately NEOCANDO has test scores by neighborhood</a:t>
          </a:r>
        </a:p>
      </dgm:t>
    </dgm:pt>
    <dgm:pt modelId="{577EE17D-D87F-468B-B74A-0325064CA6DB}" type="parTrans" cxnId="{4E23C3CC-A918-4257-B506-95496127E726}">
      <dgm:prSet/>
      <dgm:spPr/>
      <dgm:t>
        <a:bodyPr/>
        <a:lstStyle/>
        <a:p>
          <a:endParaRPr lang="en-US"/>
        </a:p>
      </dgm:t>
    </dgm:pt>
    <dgm:pt modelId="{F8E521AF-9F4E-4197-8CCA-EC4E52A3A036}" type="sibTrans" cxnId="{4E23C3CC-A918-4257-B506-95496127E726}">
      <dgm:prSet/>
      <dgm:spPr/>
      <dgm:t>
        <a:bodyPr/>
        <a:lstStyle/>
        <a:p>
          <a:endParaRPr lang="en-US"/>
        </a:p>
      </dgm:t>
    </dgm:pt>
    <dgm:pt modelId="{6CED77DC-48BF-4CA8-A19E-400B45D0B08F}">
      <dgm:prSet/>
      <dgm:spPr/>
      <dgm:t>
        <a:bodyPr/>
        <a:lstStyle/>
        <a:p>
          <a:r>
            <a:rPr lang="en-US"/>
            <a:t>There are multiple tests for 3</a:t>
          </a:r>
          <a:r>
            <a:rPr lang="en-US" baseline="30000"/>
            <a:t>rd</a:t>
          </a:r>
          <a:r>
            <a:rPr lang="en-US"/>
            <a:t>, 4</a:t>
          </a:r>
          <a:r>
            <a:rPr lang="en-US" baseline="30000"/>
            <a:t>th</a:t>
          </a:r>
          <a:r>
            <a:rPr lang="en-US"/>
            <a:t>, 5</a:t>
          </a:r>
          <a:r>
            <a:rPr lang="en-US" baseline="30000"/>
            <a:t>th</a:t>
          </a:r>
          <a:r>
            <a:rPr lang="en-US"/>
            <a:t>, 6</a:t>
          </a:r>
          <a:r>
            <a:rPr lang="en-US" baseline="30000"/>
            <a:t>th</a:t>
          </a:r>
          <a:r>
            <a:rPr lang="en-US"/>
            <a:t>, 7</a:t>
          </a:r>
          <a:r>
            <a:rPr lang="en-US" baseline="30000"/>
            <a:t>th</a:t>
          </a:r>
          <a:r>
            <a:rPr lang="en-US"/>
            <a:t>, 8</a:t>
          </a:r>
          <a:r>
            <a:rPr lang="en-US" baseline="30000"/>
            <a:t>th</a:t>
          </a:r>
          <a:r>
            <a:rPr lang="en-US"/>
            <a:t>, 10</a:t>
          </a:r>
          <a:r>
            <a:rPr lang="en-US" baseline="30000"/>
            <a:t>th</a:t>
          </a:r>
          <a:r>
            <a:rPr lang="en-US"/>
            <a:t>, and 11</a:t>
          </a:r>
          <a:r>
            <a:rPr lang="en-US" baseline="30000"/>
            <a:t>th</a:t>
          </a:r>
          <a:r>
            <a:rPr lang="en-US"/>
            <a:t> grades for years 2010-2016</a:t>
          </a:r>
        </a:p>
      </dgm:t>
    </dgm:pt>
    <dgm:pt modelId="{D899C33B-9C92-4373-99F4-AB4AF0C803BD}" type="parTrans" cxnId="{652DB1DF-0BB6-4BD4-B6F4-A484D9BA8C6A}">
      <dgm:prSet/>
      <dgm:spPr/>
      <dgm:t>
        <a:bodyPr/>
        <a:lstStyle/>
        <a:p>
          <a:endParaRPr lang="en-US"/>
        </a:p>
      </dgm:t>
    </dgm:pt>
    <dgm:pt modelId="{A3F24EFE-E2A9-405A-B902-2BE3EE4D64D8}" type="sibTrans" cxnId="{652DB1DF-0BB6-4BD4-B6F4-A484D9BA8C6A}">
      <dgm:prSet/>
      <dgm:spPr/>
      <dgm:t>
        <a:bodyPr/>
        <a:lstStyle/>
        <a:p>
          <a:endParaRPr lang="en-US"/>
        </a:p>
      </dgm:t>
    </dgm:pt>
    <dgm:pt modelId="{3CB621AE-20E9-4DC0-A1CD-CD7D88F0A0CF}">
      <dgm:prSet/>
      <dgm:spPr/>
      <dgm:t>
        <a:bodyPr/>
        <a:lstStyle/>
        <a:p>
          <a:r>
            <a:rPr lang="en-US"/>
            <a:t>For all neighborhoods we’re testing, I averaged the scores This allows us to compare them</a:t>
          </a:r>
        </a:p>
      </dgm:t>
    </dgm:pt>
    <dgm:pt modelId="{1C29B1FD-C5F2-4307-8CCF-EBAF58C1345F}" type="parTrans" cxnId="{F645913C-3B29-4CB6-8387-BDE1A8514C46}">
      <dgm:prSet/>
      <dgm:spPr/>
      <dgm:t>
        <a:bodyPr/>
        <a:lstStyle/>
        <a:p>
          <a:endParaRPr lang="en-US"/>
        </a:p>
      </dgm:t>
    </dgm:pt>
    <dgm:pt modelId="{FDDA8331-442C-405C-B8B5-F9F0A403B5D6}" type="sibTrans" cxnId="{F645913C-3B29-4CB6-8387-BDE1A8514C46}">
      <dgm:prSet/>
      <dgm:spPr/>
      <dgm:t>
        <a:bodyPr/>
        <a:lstStyle/>
        <a:p>
          <a:endParaRPr lang="en-US"/>
        </a:p>
      </dgm:t>
    </dgm:pt>
    <dgm:pt modelId="{B7A95A29-BE32-4B45-BA14-2A20BE441298}">
      <dgm:prSet/>
      <dgm:spPr/>
      <dgm:t>
        <a:bodyPr/>
        <a:lstStyle/>
        <a:p>
          <a:r>
            <a:rPr lang="en-US"/>
            <a:t>The graph is on the next page</a:t>
          </a:r>
        </a:p>
      </dgm:t>
    </dgm:pt>
    <dgm:pt modelId="{769770E4-E31F-4F1D-89AB-679B96841F30}" type="parTrans" cxnId="{B24EEF61-8D2E-4333-84AF-2469BB74184F}">
      <dgm:prSet/>
      <dgm:spPr/>
      <dgm:t>
        <a:bodyPr/>
        <a:lstStyle/>
        <a:p>
          <a:endParaRPr lang="en-US"/>
        </a:p>
      </dgm:t>
    </dgm:pt>
    <dgm:pt modelId="{EA46BF1E-5593-453A-BFC6-86C2D2AEF1FE}" type="sibTrans" cxnId="{B24EEF61-8D2E-4333-84AF-2469BB74184F}">
      <dgm:prSet/>
      <dgm:spPr/>
      <dgm:t>
        <a:bodyPr/>
        <a:lstStyle/>
        <a:p>
          <a:endParaRPr lang="en-US"/>
        </a:p>
      </dgm:t>
    </dgm:pt>
    <dgm:pt modelId="{F886E11F-E53C-4709-B2E6-4C159B08F449}">
      <dgm:prSet/>
      <dgm:spPr/>
      <dgm:t>
        <a:bodyPr/>
        <a:lstStyle/>
        <a:p>
          <a:r>
            <a:rPr lang="en-US"/>
            <a:t>Note the precipitous drop in 2016 was state-wide, they had to  change graduation requirements</a:t>
          </a:r>
        </a:p>
      </dgm:t>
    </dgm:pt>
    <dgm:pt modelId="{DEB449A2-7A67-4C31-BB56-DB62A46D40C8}" type="parTrans" cxnId="{2B074A54-2F04-40CB-803B-2A8C396F0B50}">
      <dgm:prSet/>
      <dgm:spPr/>
      <dgm:t>
        <a:bodyPr/>
        <a:lstStyle/>
        <a:p>
          <a:endParaRPr lang="en-US"/>
        </a:p>
      </dgm:t>
    </dgm:pt>
    <dgm:pt modelId="{7EC5592C-8E72-4EC5-82ED-A6C819021230}" type="sibTrans" cxnId="{2B074A54-2F04-40CB-803B-2A8C396F0B50}">
      <dgm:prSet/>
      <dgm:spPr/>
      <dgm:t>
        <a:bodyPr/>
        <a:lstStyle/>
        <a:p>
          <a:endParaRPr lang="en-US"/>
        </a:p>
      </dgm:t>
    </dgm:pt>
    <dgm:pt modelId="{53E90216-49B3-43AF-BC04-05E0B748CD5E}" type="pres">
      <dgm:prSet presAssocID="{7AA6D8E3-E7DE-4829-B339-93972690DF59}" presName="root" presStyleCnt="0">
        <dgm:presLayoutVars>
          <dgm:dir/>
          <dgm:resizeHandles val="exact"/>
        </dgm:presLayoutVars>
      </dgm:prSet>
      <dgm:spPr/>
    </dgm:pt>
    <dgm:pt modelId="{5E25CCC8-CA5A-487F-9F1C-E45B5BC3AD7F}" type="pres">
      <dgm:prSet presAssocID="{13624DC8-4CC2-453A-9531-C4B645ECB8AF}" presName="compNode" presStyleCnt="0"/>
      <dgm:spPr/>
    </dgm:pt>
    <dgm:pt modelId="{A0E779C3-6EF4-4869-9C28-314295EB95A3}" type="pres">
      <dgm:prSet presAssocID="{13624DC8-4CC2-453A-9531-C4B645ECB8AF}" presName="bgRect" presStyleLbl="bgShp" presStyleIdx="0" presStyleCnt="7"/>
      <dgm:spPr/>
    </dgm:pt>
    <dgm:pt modelId="{08B1877C-308A-4CD0-ABE1-47D40D4038F9}" type="pres">
      <dgm:prSet presAssocID="{13624DC8-4CC2-453A-9531-C4B645ECB8A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Outline"/>
        </a:ext>
      </dgm:extLst>
    </dgm:pt>
    <dgm:pt modelId="{3C3E5274-0682-488E-8F22-29B2E311AF0C}" type="pres">
      <dgm:prSet presAssocID="{13624DC8-4CC2-453A-9531-C4B645ECB8AF}" presName="spaceRect" presStyleCnt="0"/>
      <dgm:spPr/>
    </dgm:pt>
    <dgm:pt modelId="{5B51C18F-BFBF-49F3-873A-D0856AC3F360}" type="pres">
      <dgm:prSet presAssocID="{13624DC8-4CC2-453A-9531-C4B645ECB8AF}" presName="parTx" presStyleLbl="revTx" presStyleIdx="0" presStyleCnt="7">
        <dgm:presLayoutVars>
          <dgm:chMax val="0"/>
          <dgm:chPref val="0"/>
        </dgm:presLayoutVars>
      </dgm:prSet>
      <dgm:spPr/>
    </dgm:pt>
    <dgm:pt modelId="{41817507-CD4D-4BBB-B511-D90C6D31F3B9}" type="pres">
      <dgm:prSet presAssocID="{5155E141-71CD-4FE9-BFB0-3876F3130016}" presName="sibTrans" presStyleCnt="0"/>
      <dgm:spPr/>
    </dgm:pt>
    <dgm:pt modelId="{DC6863EA-3A31-4101-85F6-CAF4F4785DF1}" type="pres">
      <dgm:prSet presAssocID="{3602A256-4B18-4F9A-8151-56D34E6B13A4}" presName="compNode" presStyleCnt="0"/>
      <dgm:spPr/>
    </dgm:pt>
    <dgm:pt modelId="{314FAF84-555C-4600-B177-2258B24666C0}" type="pres">
      <dgm:prSet presAssocID="{3602A256-4B18-4F9A-8151-56D34E6B13A4}" presName="bgRect" presStyleLbl="bgShp" presStyleIdx="1" presStyleCnt="7"/>
      <dgm:spPr/>
    </dgm:pt>
    <dgm:pt modelId="{3432D8C7-F7E0-4D6B-81D8-137652DA251C}" type="pres">
      <dgm:prSet presAssocID="{3602A256-4B18-4F9A-8151-56D34E6B13A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site"/>
        </a:ext>
      </dgm:extLst>
    </dgm:pt>
    <dgm:pt modelId="{0A1187CB-7C65-4C83-863D-C7A35420B404}" type="pres">
      <dgm:prSet presAssocID="{3602A256-4B18-4F9A-8151-56D34E6B13A4}" presName="spaceRect" presStyleCnt="0"/>
      <dgm:spPr/>
    </dgm:pt>
    <dgm:pt modelId="{58B61A42-5E88-46F6-BF17-7C3727AF6E8D}" type="pres">
      <dgm:prSet presAssocID="{3602A256-4B18-4F9A-8151-56D34E6B13A4}" presName="parTx" presStyleLbl="revTx" presStyleIdx="1" presStyleCnt="7">
        <dgm:presLayoutVars>
          <dgm:chMax val="0"/>
          <dgm:chPref val="0"/>
        </dgm:presLayoutVars>
      </dgm:prSet>
      <dgm:spPr/>
    </dgm:pt>
    <dgm:pt modelId="{B9AD25C0-9641-43E5-90D8-9751119F8ECD}" type="pres">
      <dgm:prSet presAssocID="{D27DD385-8578-4852-BEAD-B2DC68AD7BD7}" presName="sibTrans" presStyleCnt="0"/>
      <dgm:spPr/>
    </dgm:pt>
    <dgm:pt modelId="{E377518E-07B6-4653-A8DC-37EAA2ED4F89}" type="pres">
      <dgm:prSet presAssocID="{CF0AD4E7-8E46-4074-85D6-9B4CC1307911}" presName="compNode" presStyleCnt="0"/>
      <dgm:spPr/>
    </dgm:pt>
    <dgm:pt modelId="{0F5410CE-1C3E-45B5-9C73-8148F61E3995}" type="pres">
      <dgm:prSet presAssocID="{CF0AD4E7-8E46-4074-85D6-9B4CC1307911}" presName="bgRect" presStyleLbl="bgShp" presStyleIdx="2" presStyleCnt="7"/>
      <dgm:spPr/>
    </dgm:pt>
    <dgm:pt modelId="{F3D52D8A-A2EC-4819-844A-AF046BBE541C}" type="pres">
      <dgm:prSet presAssocID="{CF0AD4E7-8E46-4074-85D6-9B4CC130791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tionaryRemove"/>
        </a:ext>
      </dgm:extLst>
    </dgm:pt>
    <dgm:pt modelId="{FE4A7C33-11EB-45B7-BA62-CE6C181BF848}" type="pres">
      <dgm:prSet presAssocID="{CF0AD4E7-8E46-4074-85D6-9B4CC1307911}" presName="spaceRect" presStyleCnt="0"/>
      <dgm:spPr/>
    </dgm:pt>
    <dgm:pt modelId="{B9BDF0DB-9B76-4EC2-85CB-F9E2E2C8D915}" type="pres">
      <dgm:prSet presAssocID="{CF0AD4E7-8E46-4074-85D6-9B4CC1307911}" presName="parTx" presStyleLbl="revTx" presStyleIdx="2" presStyleCnt="7">
        <dgm:presLayoutVars>
          <dgm:chMax val="0"/>
          <dgm:chPref val="0"/>
        </dgm:presLayoutVars>
      </dgm:prSet>
      <dgm:spPr/>
    </dgm:pt>
    <dgm:pt modelId="{B439B66D-1FB3-40DA-9CD1-40B3BAF7876C}" type="pres">
      <dgm:prSet presAssocID="{F8E521AF-9F4E-4197-8CCA-EC4E52A3A036}" presName="sibTrans" presStyleCnt="0"/>
      <dgm:spPr/>
    </dgm:pt>
    <dgm:pt modelId="{74EEE2B2-53B5-46C0-82A4-8D18CA6B4CFB}" type="pres">
      <dgm:prSet presAssocID="{6CED77DC-48BF-4CA8-A19E-400B45D0B08F}" presName="compNode" presStyleCnt="0"/>
      <dgm:spPr/>
    </dgm:pt>
    <dgm:pt modelId="{06752479-0FCD-4693-84DF-C079ACADF693}" type="pres">
      <dgm:prSet presAssocID="{6CED77DC-48BF-4CA8-A19E-400B45D0B08F}" presName="bgRect" presStyleLbl="bgShp" presStyleIdx="3" presStyleCnt="7"/>
      <dgm:spPr/>
    </dgm:pt>
    <dgm:pt modelId="{5B770E06-6EA1-4386-817C-C0C9B6311757}" type="pres">
      <dgm:prSet presAssocID="{6CED77DC-48BF-4CA8-A19E-400B45D0B08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er"/>
        </a:ext>
      </dgm:extLst>
    </dgm:pt>
    <dgm:pt modelId="{E024B91D-35CB-4C09-89E1-732A04585E6D}" type="pres">
      <dgm:prSet presAssocID="{6CED77DC-48BF-4CA8-A19E-400B45D0B08F}" presName="spaceRect" presStyleCnt="0"/>
      <dgm:spPr/>
    </dgm:pt>
    <dgm:pt modelId="{ADA36004-DE77-4FC8-B937-9A12FFCDC30D}" type="pres">
      <dgm:prSet presAssocID="{6CED77DC-48BF-4CA8-A19E-400B45D0B08F}" presName="parTx" presStyleLbl="revTx" presStyleIdx="3" presStyleCnt="7">
        <dgm:presLayoutVars>
          <dgm:chMax val="0"/>
          <dgm:chPref val="0"/>
        </dgm:presLayoutVars>
      </dgm:prSet>
      <dgm:spPr/>
    </dgm:pt>
    <dgm:pt modelId="{8AEF47A2-209C-4D72-B9D7-F4DDD75CE222}" type="pres">
      <dgm:prSet presAssocID="{A3F24EFE-E2A9-405A-B902-2BE3EE4D64D8}" presName="sibTrans" presStyleCnt="0"/>
      <dgm:spPr/>
    </dgm:pt>
    <dgm:pt modelId="{857726DF-7D8C-487B-B408-27E988E89E2A}" type="pres">
      <dgm:prSet presAssocID="{3CB621AE-20E9-4DC0-A1CD-CD7D88F0A0CF}" presName="compNode" presStyleCnt="0"/>
      <dgm:spPr/>
    </dgm:pt>
    <dgm:pt modelId="{3778D727-E798-4839-BAE8-6F3C58BDC565}" type="pres">
      <dgm:prSet presAssocID="{3CB621AE-20E9-4DC0-A1CD-CD7D88F0A0CF}" presName="bgRect" presStyleLbl="bgShp" presStyleIdx="4" presStyleCnt="7"/>
      <dgm:spPr/>
    </dgm:pt>
    <dgm:pt modelId="{35A02BA4-A4D6-41D1-BBFC-363A5DF1CF36}" type="pres">
      <dgm:prSet presAssocID="{3CB621AE-20E9-4DC0-A1CD-CD7D88F0A0C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olfBall"/>
        </a:ext>
      </dgm:extLst>
    </dgm:pt>
    <dgm:pt modelId="{EAB3EB59-006B-4BC3-A468-130C04F4EBDE}" type="pres">
      <dgm:prSet presAssocID="{3CB621AE-20E9-4DC0-A1CD-CD7D88F0A0CF}" presName="spaceRect" presStyleCnt="0"/>
      <dgm:spPr/>
    </dgm:pt>
    <dgm:pt modelId="{FDBC65B6-06AF-47FA-99B9-569E92C13D49}" type="pres">
      <dgm:prSet presAssocID="{3CB621AE-20E9-4DC0-A1CD-CD7D88F0A0CF}" presName="parTx" presStyleLbl="revTx" presStyleIdx="4" presStyleCnt="7">
        <dgm:presLayoutVars>
          <dgm:chMax val="0"/>
          <dgm:chPref val="0"/>
        </dgm:presLayoutVars>
      </dgm:prSet>
      <dgm:spPr/>
    </dgm:pt>
    <dgm:pt modelId="{983B9151-9191-43BD-82E7-13C0EAA910FD}" type="pres">
      <dgm:prSet presAssocID="{FDDA8331-442C-405C-B8B5-F9F0A403B5D6}" presName="sibTrans" presStyleCnt="0"/>
      <dgm:spPr/>
    </dgm:pt>
    <dgm:pt modelId="{0F7CC486-E6F1-4841-8EB3-6D6407781AB5}" type="pres">
      <dgm:prSet presAssocID="{B7A95A29-BE32-4B45-BA14-2A20BE441298}" presName="compNode" presStyleCnt="0"/>
      <dgm:spPr/>
    </dgm:pt>
    <dgm:pt modelId="{053CCDC3-7594-4A1B-83DC-989B73EDC17B}" type="pres">
      <dgm:prSet presAssocID="{B7A95A29-BE32-4B45-BA14-2A20BE441298}" presName="bgRect" presStyleLbl="bgShp" presStyleIdx="5" presStyleCnt="7"/>
      <dgm:spPr/>
    </dgm:pt>
    <dgm:pt modelId="{E0DC5CF3-9F16-47B3-A7CA-BFE5EE03DA7A}" type="pres">
      <dgm:prSet presAssocID="{B7A95A29-BE32-4B45-BA14-2A20BE44129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ageSolid"/>
        </a:ext>
      </dgm:extLst>
    </dgm:pt>
    <dgm:pt modelId="{6BCAF142-CB34-465C-B79D-6238245FED8E}" type="pres">
      <dgm:prSet presAssocID="{B7A95A29-BE32-4B45-BA14-2A20BE441298}" presName="spaceRect" presStyleCnt="0"/>
      <dgm:spPr/>
    </dgm:pt>
    <dgm:pt modelId="{03226003-6DFE-41EC-90BD-774AD6EADFFF}" type="pres">
      <dgm:prSet presAssocID="{B7A95A29-BE32-4B45-BA14-2A20BE441298}" presName="parTx" presStyleLbl="revTx" presStyleIdx="5" presStyleCnt="7">
        <dgm:presLayoutVars>
          <dgm:chMax val="0"/>
          <dgm:chPref val="0"/>
        </dgm:presLayoutVars>
      </dgm:prSet>
      <dgm:spPr/>
    </dgm:pt>
    <dgm:pt modelId="{37060BEB-4448-4017-8FCC-3ED7B25868C2}" type="pres">
      <dgm:prSet presAssocID="{EA46BF1E-5593-453A-BFC6-86C2D2AEF1FE}" presName="sibTrans" presStyleCnt="0"/>
      <dgm:spPr/>
    </dgm:pt>
    <dgm:pt modelId="{93D4FC30-8EBE-4677-ADD8-37F9DDF6991B}" type="pres">
      <dgm:prSet presAssocID="{F886E11F-E53C-4709-B2E6-4C159B08F449}" presName="compNode" presStyleCnt="0"/>
      <dgm:spPr/>
    </dgm:pt>
    <dgm:pt modelId="{6294B7BB-BBDA-4955-A0B7-E1EC7529E1C4}" type="pres">
      <dgm:prSet presAssocID="{F886E11F-E53C-4709-B2E6-4C159B08F449}" presName="bgRect" presStyleLbl="bgShp" presStyleIdx="6" presStyleCnt="7"/>
      <dgm:spPr/>
    </dgm:pt>
    <dgm:pt modelId="{0E5BCD3E-EE61-48F6-B2A4-41C74B8E0109}" type="pres">
      <dgm:prSet presAssocID="{F886E11F-E53C-4709-B2E6-4C159B08F44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eportAdd"/>
        </a:ext>
      </dgm:extLst>
    </dgm:pt>
    <dgm:pt modelId="{94AAD092-27EB-4016-859C-D6EFF2940F00}" type="pres">
      <dgm:prSet presAssocID="{F886E11F-E53C-4709-B2E6-4C159B08F449}" presName="spaceRect" presStyleCnt="0"/>
      <dgm:spPr/>
    </dgm:pt>
    <dgm:pt modelId="{4EC65E66-D056-48AB-9062-A69FAE00178F}" type="pres">
      <dgm:prSet presAssocID="{F886E11F-E53C-4709-B2E6-4C159B08F449}" presName="parTx" presStyleLbl="revTx" presStyleIdx="6" presStyleCnt="7">
        <dgm:presLayoutVars>
          <dgm:chMax val="0"/>
          <dgm:chPref val="0"/>
        </dgm:presLayoutVars>
      </dgm:prSet>
      <dgm:spPr/>
    </dgm:pt>
  </dgm:ptLst>
  <dgm:cxnLst>
    <dgm:cxn modelId="{5467CF03-7945-4960-BEB6-57A35B735F6E}" type="presOf" srcId="{6CED77DC-48BF-4CA8-A19E-400B45D0B08F}" destId="{ADA36004-DE77-4FC8-B937-9A12FFCDC30D}" srcOrd="0" destOrd="0" presId="urn:microsoft.com/office/officeart/2018/2/layout/IconVerticalSolidList"/>
    <dgm:cxn modelId="{ECC56B17-F9B9-4A62-A348-BD16A37600C5}" type="presOf" srcId="{CF0AD4E7-8E46-4074-85D6-9B4CC1307911}" destId="{B9BDF0DB-9B76-4EC2-85CB-F9E2E2C8D915}" srcOrd="0" destOrd="0" presId="urn:microsoft.com/office/officeart/2018/2/layout/IconVerticalSolidList"/>
    <dgm:cxn modelId="{F645913C-3B29-4CB6-8387-BDE1A8514C46}" srcId="{7AA6D8E3-E7DE-4829-B339-93972690DF59}" destId="{3CB621AE-20E9-4DC0-A1CD-CD7D88F0A0CF}" srcOrd="4" destOrd="0" parTransId="{1C29B1FD-C5F2-4307-8CCF-EBAF58C1345F}" sibTransId="{FDDA8331-442C-405C-B8B5-F9F0A403B5D6}"/>
    <dgm:cxn modelId="{B24EEF61-8D2E-4333-84AF-2469BB74184F}" srcId="{7AA6D8E3-E7DE-4829-B339-93972690DF59}" destId="{B7A95A29-BE32-4B45-BA14-2A20BE441298}" srcOrd="5" destOrd="0" parTransId="{769770E4-E31F-4F1D-89AB-679B96841F30}" sibTransId="{EA46BF1E-5593-453A-BFC6-86C2D2AEF1FE}"/>
    <dgm:cxn modelId="{1D579144-E879-404B-AC6D-27FE9CA06CB9}" type="presOf" srcId="{3602A256-4B18-4F9A-8151-56D34E6B13A4}" destId="{58B61A42-5E88-46F6-BF17-7C3727AF6E8D}" srcOrd="0" destOrd="0" presId="urn:microsoft.com/office/officeart/2018/2/layout/IconVerticalSolidList"/>
    <dgm:cxn modelId="{F1CBAE72-072C-47A8-B68D-0645337E989B}" type="presOf" srcId="{F886E11F-E53C-4709-B2E6-4C159B08F449}" destId="{4EC65E66-D056-48AB-9062-A69FAE00178F}" srcOrd="0" destOrd="0" presId="urn:microsoft.com/office/officeart/2018/2/layout/IconVerticalSolidList"/>
    <dgm:cxn modelId="{2B074A54-2F04-40CB-803B-2A8C396F0B50}" srcId="{7AA6D8E3-E7DE-4829-B339-93972690DF59}" destId="{F886E11F-E53C-4709-B2E6-4C159B08F449}" srcOrd="6" destOrd="0" parTransId="{DEB449A2-7A67-4C31-BB56-DB62A46D40C8}" sibTransId="{7EC5592C-8E72-4EC5-82ED-A6C819021230}"/>
    <dgm:cxn modelId="{7075A989-9B60-4DD8-AB3A-F768FA8DB53A}" type="presOf" srcId="{13624DC8-4CC2-453A-9531-C4B645ECB8AF}" destId="{5B51C18F-BFBF-49F3-873A-D0856AC3F360}" srcOrd="0" destOrd="0" presId="urn:microsoft.com/office/officeart/2018/2/layout/IconVerticalSolidList"/>
    <dgm:cxn modelId="{41BF909B-4ED3-436A-95BE-444CC0B5FD22}" srcId="{7AA6D8E3-E7DE-4829-B339-93972690DF59}" destId="{13624DC8-4CC2-453A-9531-C4B645ECB8AF}" srcOrd="0" destOrd="0" parTransId="{46F4633A-1CC5-4573-A2FB-3D785FD5D009}" sibTransId="{5155E141-71CD-4FE9-BFB0-3876F3130016}"/>
    <dgm:cxn modelId="{9F26039D-74B4-48C8-BC1B-8F95F1BD42EB}" srcId="{7AA6D8E3-E7DE-4829-B339-93972690DF59}" destId="{3602A256-4B18-4F9A-8151-56D34E6B13A4}" srcOrd="1" destOrd="0" parTransId="{D8C89B39-AAB0-4583-AD86-84F7C424312A}" sibTransId="{D27DD385-8578-4852-BEAD-B2DC68AD7BD7}"/>
    <dgm:cxn modelId="{E16166AB-3338-46C8-8C41-75C96AC12AB3}" type="presOf" srcId="{7AA6D8E3-E7DE-4829-B339-93972690DF59}" destId="{53E90216-49B3-43AF-BC04-05E0B748CD5E}" srcOrd="0" destOrd="0" presId="urn:microsoft.com/office/officeart/2018/2/layout/IconVerticalSolidList"/>
    <dgm:cxn modelId="{4E23C3CC-A918-4257-B506-95496127E726}" srcId="{7AA6D8E3-E7DE-4829-B339-93972690DF59}" destId="{CF0AD4E7-8E46-4074-85D6-9B4CC1307911}" srcOrd="2" destOrd="0" parTransId="{577EE17D-D87F-468B-B74A-0325064CA6DB}" sibTransId="{F8E521AF-9F4E-4197-8CCA-EC4E52A3A036}"/>
    <dgm:cxn modelId="{1A8004DD-76EA-4468-8807-3247012E6564}" type="presOf" srcId="{B7A95A29-BE32-4B45-BA14-2A20BE441298}" destId="{03226003-6DFE-41EC-90BD-774AD6EADFFF}" srcOrd="0" destOrd="0" presId="urn:microsoft.com/office/officeart/2018/2/layout/IconVerticalSolidList"/>
    <dgm:cxn modelId="{652DB1DF-0BB6-4BD4-B6F4-A484D9BA8C6A}" srcId="{7AA6D8E3-E7DE-4829-B339-93972690DF59}" destId="{6CED77DC-48BF-4CA8-A19E-400B45D0B08F}" srcOrd="3" destOrd="0" parTransId="{D899C33B-9C92-4373-99F4-AB4AF0C803BD}" sibTransId="{A3F24EFE-E2A9-405A-B902-2BE3EE4D64D8}"/>
    <dgm:cxn modelId="{B25EF3F6-D661-4298-9AC0-27FF3EAFA78F}" type="presOf" srcId="{3CB621AE-20E9-4DC0-A1CD-CD7D88F0A0CF}" destId="{FDBC65B6-06AF-47FA-99B9-569E92C13D49}" srcOrd="0" destOrd="0" presId="urn:microsoft.com/office/officeart/2018/2/layout/IconVerticalSolidList"/>
    <dgm:cxn modelId="{21054F7E-E2BF-46A8-88C4-C15E8484B116}" type="presParOf" srcId="{53E90216-49B3-43AF-BC04-05E0B748CD5E}" destId="{5E25CCC8-CA5A-487F-9F1C-E45B5BC3AD7F}" srcOrd="0" destOrd="0" presId="urn:microsoft.com/office/officeart/2018/2/layout/IconVerticalSolidList"/>
    <dgm:cxn modelId="{C9DD6F9C-ADDE-4F65-99C7-906CA76578BE}" type="presParOf" srcId="{5E25CCC8-CA5A-487F-9F1C-E45B5BC3AD7F}" destId="{A0E779C3-6EF4-4869-9C28-314295EB95A3}" srcOrd="0" destOrd="0" presId="urn:microsoft.com/office/officeart/2018/2/layout/IconVerticalSolidList"/>
    <dgm:cxn modelId="{CFB0D4AD-C6B7-46F2-9896-6B5FF85DC747}" type="presParOf" srcId="{5E25CCC8-CA5A-487F-9F1C-E45B5BC3AD7F}" destId="{08B1877C-308A-4CD0-ABE1-47D40D4038F9}" srcOrd="1" destOrd="0" presId="urn:microsoft.com/office/officeart/2018/2/layout/IconVerticalSolidList"/>
    <dgm:cxn modelId="{F0D84F0B-0B91-4CA0-BA8B-7DD4C99E9671}" type="presParOf" srcId="{5E25CCC8-CA5A-487F-9F1C-E45B5BC3AD7F}" destId="{3C3E5274-0682-488E-8F22-29B2E311AF0C}" srcOrd="2" destOrd="0" presId="urn:microsoft.com/office/officeart/2018/2/layout/IconVerticalSolidList"/>
    <dgm:cxn modelId="{AA4A2016-AE9B-41A7-A344-00DEF617A7A5}" type="presParOf" srcId="{5E25CCC8-CA5A-487F-9F1C-E45B5BC3AD7F}" destId="{5B51C18F-BFBF-49F3-873A-D0856AC3F360}" srcOrd="3" destOrd="0" presId="urn:microsoft.com/office/officeart/2018/2/layout/IconVerticalSolidList"/>
    <dgm:cxn modelId="{4BDE7DD9-C54B-4478-9D62-A8A3BADFC6F7}" type="presParOf" srcId="{53E90216-49B3-43AF-BC04-05E0B748CD5E}" destId="{41817507-CD4D-4BBB-B511-D90C6D31F3B9}" srcOrd="1" destOrd="0" presId="urn:microsoft.com/office/officeart/2018/2/layout/IconVerticalSolidList"/>
    <dgm:cxn modelId="{B36A630B-2541-49AE-9FDF-ED29BAA62A76}" type="presParOf" srcId="{53E90216-49B3-43AF-BC04-05E0B748CD5E}" destId="{DC6863EA-3A31-4101-85F6-CAF4F4785DF1}" srcOrd="2" destOrd="0" presId="urn:microsoft.com/office/officeart/2018/2/layout/IconVerticalSolidList"/>
    <dgm:cxn modelId="{738E6939-C31B-4338-A58E-B99AF7DF75B3}" type="presParOf" srcId="{DC6863EA-3A31-4101-85F6-CAF4F4785DF1}" destId="{314FAF84-555C-4600-B177-2258B24666C0}" srcOrd="0" destOrd="0" presId="urn:microsoft.com/office/officeart/2018/2/layout/IconVerticalSolidList"/>
    <dgm:cxn modelId="{D3C090B8-A2FD-415A-8F40-F4AF04192410}" type="presParOf" srcId="{DC6863EA-3A31-4101-85F6-CAF4F4785DF1}" destId="{3432D8C7-F7E0-4D6B-81D8-137652DA251C}" srcOrd="1" destOrd="0" presId="urn:microsoft.com/office/officeart/2018/2/layout/IconVerticalSolidList"/>
    <dgm:cxn modelId="{32A172DB-794B-4CC7-BB1B-28E06A77F07E}" type="presParOf" srcId="{DC6863EA-3A31-4101-85F6-CAF4F4785DF1}" destId="{0A1187CB-7C65-4C83-863D-C7A35420B404}" srcOrd="2" destOrd="0" presId="urn:microsoft.com/office/officeart/2018/2/layout/IconVerticalSolidList"/>
    <dgm:cxn modelId="{3D7AAEF2-437A-4EE4-9FE4-3546064BF11F}" type="presParOf" srcId="{DC6863EA-3A31-4101-85F6-CAF4F4785DF1}" destId="{58B61A42-5E88-46F6-BF17-7C3727AF6E8D}" srcOrd="3" destOrd="0" presId="urn:microsoft.com/office/officeart/2018/2/layout/IconVerticalSolidList"/>
    <dgm:cxn modelId="{B382A263-6F67-421C-9EA8-BECF5F6D3E59}" type="presParOf" srcId="{53E90216-49B3-43AF-BC04-05E0B748CD5E}" destId="{B9AD25C0-9641-43E5-90D8-9751119F8ECD}" srcOrd="3" destOrd="0" presId="urn:microsoft.com/office/officeart/2018/2/layout/IconVerticalSolidList"/>
    <dgm:cxn modelId="{C3F8C176-8E85-46A2-B2B2-995CB232F445}" type="presParOf" srcId="{53E90216-49B3-43AF-BC04-05E0B748CD5E}" destId="{E377518E-07B6-4653-A8DC-37EAA2ED4F89}" srcOrd="4" destOrd="0" presId="urn:microsoft.com/office/officeart/2018/2/layout/IconVerticalSolidList"/>
    <dgm:cxn modelId="{FBC82E66-9A53-45A8-8B74-8EE8C2113F6F}" type="presParOf" srcId="{E377518E-07B6-4653-A8DC-37EAA2ED4F89}" destId="{0F5410CE-1C3E-45B5-9C73-8148F61E3995}" srcOrd="0" destOrd="0" presId="urn:microsoft.com/office/officeart/2018/2/layout/IconVerticalSolidList"/>
    <dgm:cxn modelId="{D81FC57A-6B96-4439-BDCE-FC5FA0DBD711}" type="presParOf" srcId="{E377518E-07B6-4653-A8DC-37EAA2ED4F89}" destId="{F3D52D8A-A2EC-4819-844A-AF046BBE541C}" srcOrd="1" destOrd="0" presId="urn:microsoft.com/office/officeart/2018/2/layout/IconVerticalSolidList"/>
    <dgm:cxn modelId="{A38FF50D-DD8A-4BA7-AF82-3D6F7CFC8A5E}" type="presParOf" srcId="{E377518E-07B6-4653-A8DC-37EAA2ED4F89}" destId="{FE4A7C33-11EB-45B7-BA62-CE6C181BF848}" srcOrd="2" destOrd="0" presId="urn:microsoft.com/office/officeart/2018/2/layout/IconVerticalSolidList"/>
    <dgm:cxn modelId="{1609F3B2-B12F-4ABD-A924-3E1F06040AE9}" type="presParOf" srcId="{E377518E-07B6-4653-A8DC-37EAA2ED4F89}" destId="{B9BDF0DB-9B76-4EC2-85CB-F9E2E2C8D915}" srcOrd="3" destOrd="0" presId="urn:microsoft.com/office/officeart/2018/2/layout/IconVerticalSolidList"/>
    <dgm:cxn modelId="{F94D5DA4-311B-4159-A4C2-C3849E8FE638}" type="presParOf" srcId="{53E90216-49B3-43AF-BC04-05E0B748CD5E}" destId="{B439B66D-1FB3-40DA-9CD1-40B3BAF7876C}" srcOrd="5" destOrd="0" presId="urn:microsoft.com/office/officeart/2018/2/layout/IconVerticalSolidList"/>
    <dgm:cxn modelId="{CCFA6889-5FF3-4B3A-B9BC-B61D3B38AC22}" type="presParOf" srcId="{53E90216-49B3-43AF-BC04-05E0B748CD5E}" destId="{74EEE2B2-53B5-46C0-82A4-8D18CA6B4CFB}" srcOrd="6" destOrd="0" presId="urn:microsoft.com/office/officeart/2018/2/layout/IconVerticalSolidList"/>
    <dgm:cxn modelId="{F800AF8D-06A4-402E-9F67-F980175FF31C}" type="presParOf" srcId="{74EEE2B2-53B5-46C0-82A4-8D18CA6B4CFB}" destId="{06752479-0FCD-4693-84DF-C079ACADF693}" srcOrd="0" destOrd="0" presId="urn:microsoft.com/office/officeart/2018/2/layout/IconVerticalSolidList"/>
    <dgm:cxn modelId="{9E6DBD40-D730-44BF-B5A4-9D39BBEEEC77}" type="presParOf" srcId="{74EEE2B2-53B5-46C0-82A4-8D18CA6B4CFB}" destId="{5B770E06-6EA1-4386-817C-C0C9B6311757}" srcOrd="1" destOrd="0" presId="urn:microsoft.com/office/officeart/2018/2/layout/IconVerticalSolidList"/>
    <dgm:cxn modelId="{9893950E-5296-40DB-8581-DD60714FD531}" type="presParOf" srcId="{74EEE2B2-53B5-46C0-82A4-8D18CA6B4CFB}" destId="{E024B91D-35CB-4C09-89E1-732A04585E6D}" srcOrd="2" destOrd="0" presId="urn:microsoft.com/office/officeart/2018/2/layout/IconVerticalSolidList"/>
    <dgm:cxn modelId="{74E9FC2B-03E3-463C-8DE5-96ABDFEFBBA8}" type="presParOf" srcId="{74EEE2B2-53B5-46C0-82A4-8D18CA6B4CFB}" destId="{ADA36004-DE77-4FC8-B937-9A12FFCDC30D}" srcOrd="3" destOrd="0" presId="urn:microsoft.com/office/officeart/2018/2/layout/IconVerticalSolidList"/>
    <dgm:cxn modelId="{BB3C9B7A-36AD-4A78-88E8-E4E478558BF1}" type="presParOf" srcId="{53E90216-49B3-43AF-BC04-05E0B748CD5E}" destId="{8AEF47A2-209C-4D72-B9D7-F4DDD75CE222}" srcOrd="7" destOrd="0" presId="urn:microsoft.com/office/officeart/2018/2/layout/IconVerticalSolidList"/>
    <dgm:cxn modelId="{BAB92D38-ACC6-4479-A958-90C1A5145A23}" type="presParOf" srcId="{53E90216-49B3-43AF-BC04-05E0B748CD5E}" destId="{857726DF-7D8C-487B-B408-27E988E89E2A}" srcOrd="8" destOrd="0" presId="urn:microsoft.com/office/officeart/2018/2/layout/IconVerticalSolidList"/>
    <dgm:cxn modelId="{52709946-5A1D-476D-BB5E-4A919E30ADAB}" type="presParOf" srcId="{857726DF-7D8C-487B-B408-27E988E89E2A}" destId="{3778D727-E798-4839-BAE8-6F3C58BDC565}" srcOrd="0" destOrd="0" presId="urn:microsoft.com/office/officeart/2018/2/layout/IconVerticalSolidList"/>
    <dgm:cxn modelId="{D18FE5F7-DC52-4091-B7A8-EC47845A4AEF}" type="presParOf" srcId="{857726DF-7D8C-487B-B408-27E988E89E2A}" destId="{35A02BA4-A4D6-41D1-BBFC-363A5DF1CF36}" srcOrd="1" destOrd="0" presId="urn:microsoft.com/office/officeart/2018/2/layout/IconVerticalSolidList"/>
    <dgm:cxn modelId="{22E714DD-22E8-4FE6-91ED-1A263C89B5DD}" type="presParOf" srcId="{857726DF-7D8C-487B-B408-27E988E89E2A}" destId="{EAB3EB59-006B-4BC3-A468-130C04F4EBDE}" srcOrd="2" destOrd="0" presId="urn:microsoft.com/office/officeart/2018/2/layout/IconVerticalSolidList"/>
    <dgm:cxn modelId="{83A01D0A-8CBC-4FD7-BF3D-F378DD56036D}" type="presParOf" srcId="{857726DF-7D8C-487B-B408-27E988E89E2A}" destId="{FDBC65B6-06AF-47FA-99B9-569E92C13D49}" srcOrd="3" destOrd="0" presId="urn:microsoft.com/office/officeart/2018/2/layout/IconVerticalSolidList"/>
    <dgm:cxn modelId="{195E04D9-8F94-44E9-9ACF-71A259DDC470}" type="presParOf" srcId="{53E90216-49B3-43AF-BC04-05E0B748CD5E}" destId="{983B9151-9191-43BD-82E7-13C0EAA910FD}" srcOrd="9" destOrd="0" presId="urn:microsoft.com/office/officeart/2018/2/layout/IconVerticalSolidList"/>
    <dgm:cxn modelId="{49A62C51-7757-4C96-A88F-7D35891E9639}" type="presParOf" srcId="{53E90216-49B3-43AF-BC04-05E0B748CD5E}" destId="{0F7CC486-E6F1-4841-8EB3-6D6407781AB5}" srcOrd="10" destOrd="0" presId="urn:microsoft.com/office/officeart/2018/2/layout/IconVerticalSolidList"/>
    <dgm:cxn modelId="{DC588949-A17B-4FF5-8E48-072D0041E309}" type="presParOf" srcId="{0F7CC486-E6F1-4841-8EB3-6D6407781AB5}" destId="{053CCDC3-7594-4A1B-83DC-989B73EDC17B}" srcOrd="0" destOrd="0" presId="urn:microsoft.com/office/officeart/2018/2/layout/IconVerticalSolidList"/>
    <dgm:cxn modelId="{3E6FB421-BD8D-4F5C-A806-B444EB2D773A}" type="presParOf" srcId="{0F7CC486-E6F1-4841-8EB3-6D6407781AB5}" destId="{E0DC5CF3-9F16-47B3-A7CA-BFE5EE03DA7A}" srcOrd="1" destOrd="0" presId="urn:microsoft.com/office/officeart/2018/2/layout/IconVerticalSolidList"/>
    <dgm:cxn modelId="{FFF0562A-B26A-407C-B1D9-E735CFB6987A}" type="presParOf" srcId="{0F7CC486-E6F1-4841-8EB3-6D6407781AB5}" destId="{6BCAF142-CB34-465C-B79D-6238245FED8E}" srcOrd="2" destOrd="0" presId="urn:microsoft.com/office/officeart/2018/2/layout/IconVerticalSolidList"/>
    <dgm:cxn modelId="{1248FDD4-CD53-4A42-9EE1-1B48C9E1B627}" type="presParOf" srcId="{0F7CC486-E6F1-4841-8EB3-6D6407781AB5}" destId="{03226003-6DFE-41EC-90BD-774AD6EADFFF}" srcOrd="3" destOrd="0" presId="urn:microsoft.com/office/officeart/2018/2/layout/IconVerticalSolidList"/>
    <dgm:cxn modelId="{92BA533D-8C7F-49FF-942F-0275C152FA6B}" type="presParOf" srcId="{53E90216-49B3-43AF-BC04-05E0B748CD5E}" destId="{37060BEB-4448-4017-8FCC-3ED7B25868C2}" srcOrd="11" destOrd="0" presId="urn:microsoft.com/office/officeart/2018/2/layout/IconVerticalSolidList"/>
    <dgm:cxn modelId="{6229EFB8-B9BB-4E2B-8F84-196AC2DA205E}" type="presParOf" srcId="{53E90216-49B3-43AF-BC04-05E0B748CD5E}" destId="{93D4FC30-8EBE-4677-ADD8-37F9DDF6991B}" srcOrd="12" destOrd="0" presId="urn:microsoft.com/office/officeart/2018/2/layout/IconVerticalSolidList"/>
    <dgm:cxn modelId="{4C0B5510-4E2F-4679-B8EF-51FC58B47293}" type="presParOf" srcId="{93D4FC30-8EBE-4677-ADD8-37F9DDF6991B}" destId="{6294B7BB-BBDA-4955-A0B7-E1EC7529E1C4}" srcOrd="0" destOrd="0" presId="urn:microsoft.com/office/officeart/2018/2/layout/IconVerticalSolidList"/>
    <dgm:cxn modelId="{94837B85-71CA-4484-BEC6-7B18796F35D6}" type="presParOf" srcId="{93D4FC30-8EBE-4677-ADD8-37F9DDF6991B}" destId="{0E5BCD3E-EE61-48F6-B2A4-41C74B8E0109}" srcOrd="1" destOrd="0" presId="urn:microsoft.com/office/officeart/2018/2/layout/IconVerticalSolidList"/>
    <dgm:cxn modelId="{382EA9E7-E82D-401F-ADD1-050C2052FC08}" type="presParOf" srcId="{93D4FC30-8EBE-4677-ADD8-37F9DDF6991B}" destId="{94AAD092-27EB-4016-859C-D6EFF2940F00}" srcOrd="2" destOrd="0" presId="urn:microsoft.com/office/officeart/2018/2/layout/IconVerticalSolidList"/>
    <dgm:cxn modelId="{13BD45D3-6627-4540-9877-026BE53791D1}" type="presParOf" srcId="{93D4FC30-8EBE-4677-ADD8-37F9DDF6991B}" destId="{4EC65E66-D056-48AB-9062-A69FAE0017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D471CF-5BE7-4CC4-AE5C-BE70DDE5C70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2CFC53F-6CD2-4A09-B173-484FF7F9FD2D}">
      <dgm:prSet/>
      <dgm:spPr/>
      <dgm:t>
        <a:bodyPr/>
        <a:lstStyle/>
        <a:p>
          <a:r>
            <a:rPr lang="en-US"/>
            <a:t>But does the math back that up?</a:t>
          </a:r>
        </a:p>
      </dgm:t>
    </dgm:pt>
    <dgm:pt modelId="{6EC51560-32C0-461B-94CD-E72E035A2255}" type="parTrans" cxnId="{AA349593-7466-460C-B7C8-00EE72955F47}">
      <dgm:prSet/>
      <dgm:spPr/>
      <dgm:t>
        <a:bodyPr/>
        <a:lstStyle/>
        <a:p>
          <a:endParaRPr lang="en-US"/>
        </a:p>
      </dgm:t>
    </dgm:pt>
    <dgm:pt modelId="{60D61AE3-F03D-4E84-B165-EC97EF8C1DAD}" type="sibTrans" cxnId="{AA349593-7466-460C-B7C8-00EE72955F47}">
      <dgm:prSet/>
      <dgm:spPr/>
      <dgm:t>
        <a:bodyPr/>
        <a:lstStyle/>
        <a:p>
          <a:endParaRPr lang="en-US"/>
        </a:p>
      </dgm:t>
    </dgm:pt>
    <dgm:pt modelId="{D26E4C4C-CB02-4138-8334-E47F6868AF2A}">
      <dgm:prSet/>
      <dgm:spPr/>
      <dgm:t>
        <a:bodyPr/>
        <a:lstStyle/>
        <a:p>
          <a:r>
            <a:rPr lang="en-US"/>
            <a:t>To do that I copied the relevant neighborhood scores into a file, got rid of the noise by subtracting the mean suburban score from that year, and did a t test.</a:t>
          </a:r>
        </a:p>
      </dgm:t>
    </dgm:pt>
    <dgm:pt modelId="{E7D26D26-C6F6-4E67-8F67-C9B031B459C3}" type="parTrans" cxnId="{DC0BE88B-8FB6-45B1-AE01-CD58EE3E51F8}">
      <dgm:prSet/>
      <dgm:spPr/>
      <dgm:t>
        <a:bodyPr/>
        <a:lstStyle/>
        <a:p>
          <a:endParaRPr lang="en-US"/>
        </a:p>
      </dgm:t>
    </dgm:pt>
    <dgm:pt modelId="{8CBA222A-6161-4CB3-AD6E-0B74D3ED9917}" type="sibTrans" cxnId="{DC0BE88B-8FB6-45B1-AE01-CD58EE3E51F8}">
      <dgm:prSet/>
      <dgm:spPr/>
      <dgm:t>
        <a:bodyPr/>
        <a:lstStyle/>
        <a:p>
          <a:endParaRPr lang="en-US"/>
        </a:p>
      </dgm:t>
    </dgm:pt>
    <dgm:pt modelId="{7388EEC7-B42D-4D09-BBD6-1912A56A6644}">
      <dgm:prSet/>
      <dgm:spPr/>
      <dgm:t>
        <a:bodyPr/>
        <a:lstStyle/>
        <a:p>
          <a:r>
            <a:rPr lang="en-US"/>
            <a:t>Ttest_indResult(statistic=array([9.35983265, 6.11359353, 5.17652858, 7.45770055, 2.21798661, 5.26095049, 4.46843839]), pvalue=array([1.38787037e-05, 2.85170586e-04, 8.46342784e-04, 7.21148008e-05, 5.73619772e-02, 7.63622391e-04, 2.08755103e-03]))</a:t>
          </a:r>
        </a:p>
      </dgm:t>
    </dgm:pt>
    <dgm:pt modelId="{5FF5BE19-A7A8-47D0-85CA-1777EEB6BC09}" type="parTrans" cxnId="{33783391-5D45-4C44-B9DD-9853AB5966D3}">
      <dgm:prSet/>
      <dgm:spPr/>
      <dgm:t>
        <a:bodyPr/>
        <a:lstStyle/>
        <a:p>
          <a:endParaRPr lang="en-US"/>
        </a:p>
      </dgm:t>
    </dgm:pt>
    <dgm:pt modelId="{318B0261-5A05-40B1-8E56-DC6F192AFD54}" type="sibTrans" cxnId="{33783391-5D45-4C44-B9DD-9853AB5966D3}">
      <dgm:prSet/>
      <dgm:spPr/>
      <dgm:t>
        <a:bodyPr/>
        <a:lstStyle/>
        <a:p>
          <a:endParaRPr lang="en-US"/>
        </a:p>
      </dgm:t>
    </dgm:pt>
    <dgm:pt modelId="{80C27786-E341-4162-991A-26C413102B0F}">
      <dgm:prSet/>
      <dgm:spPr/>
      <dgm:t>
        <a:bodyPr/>
        <a:lstStyle/>
        <a:p>
          <a:r>
            <a:rPr lang="en-US"/>
            <a:t>In English: There is a .0000138 chance the land bank affected 2010 test scores, .000285 for 2011, .000846 for 2012, .0000721 for 2013, .0573 for 2014, .000763 for 2015, and .00208 for 2016</a:t>
          </a:r>
        </a:p>
      </dgm:t>
    </dgm:pt>
    <dgm:pt modelId="{CB8ACD71-5348-44A1-9AAE-986BBC89D94E}" type="parTrans" cxnId="{CEEC5F68-62D9-4322-AD05-357DD8F8AE0A}">
      <dgm:prSet/>
      <dgm:spPr/>
      <dgm:t>
        <a:bodyPr/>
        <a:lstStyle/>
        <a:p>
          <a:endParaRPr lang="en-US"/>
        </a:p>
      </dgm:t>
    </dgm:pt>
    <dgm:pt modelId="{4BD4D79F-2859-4E87-B5AD-B450AA4902BC}" type="sibTrans" cxnId="{CEEC5F68-62D9-4322-AD05-357DD8F8AE0A}">
      <dgm:prSet/>
      <dgm:spPr/>
      <dgm:t>
        <a:bodyPr/>
        <a:lstStyle/>
        <a:p>
          <a:endParaRPr lang="en-US"/>
        </a:p>
      </dgm:t>
    </dgm:pt>
    <dgm:pt modelId="{2FB1F209-5C4C-4790-B10C-9908B9403228}">
      <dgm:prSet/>
      <dgm:spPr/>
      <dgm:t>
        <a:bodyPr/>
        <a:lstStyle/>
        <a:p>
          <a:r>
            <a:rPr lang="en-US"/>
            <a:t>If we use 5% as our level of statistical significance, our result of no-result is statistically for every year except 2014</a:t>
          </a:r>
        </a:p>
      </dgm:t>
    </dgm:pt>
    <dgm:pt modelId="{7706B057-6A79-424C-96EE-4AD92DA30106}" type="parTrans" cxnId="{505F05E4-7EAE-49E8-B24E-541A38C37BDE}">
      <dgm:prSet/>
      <dgm:spPr/>
      <dgm:t>
        <a:bodyPr/>
        <a:lstStyle/>
        <a:p>
          <a:endParaRPr lang="en-US"/>
        </a:p>
      </dgm:t>
    </dgm:pt>
    <dgm:pt modelId="{72E18889-22B3-4838-9EC6-E2B263CB83A3}" type="sibTrans" cxnId="{505F05E4-7EAE-49E8-B24E-541A38C37BDE}">
      <dgm:prSet/>
      <dgm:spPr/>
      <dgm:t>
        <a:bodyPr/>
        <a:lstStyle/>
        <a:p>
          <a:endParaRPr lang="en-US"/>
        </a:p>
      </dgm:t>
    </dgm:pt>
    <dgm:pt modelId="{40FCF5C1-9654-477A-ABBD-759F02DB9192}" type="pres">
      <dgm:prSet presAssocID="{3AD471CF-5BE7-4CC4-AE5C-BE70DDE5C701}" presName="linear" presStyleCnt="0">
        <dgm:presLayoutVars>
          <dgm:animLvl val="lvl"/>
          <dgm:resizeHandles val="exact"/>
        </dgm:presLayoutVars>
      </dgm:prSet>
      <dgm:spPr/>
    </dgm:pt>
    <dgm:pt modelId="{46BF8175-4E37-4E35-8BB2-6C8EC18DFB7D}" type="pres">
      <dgm:prSet presAssocID="{52CFC53F-6CD2-4A09-B173-484FF7F9FD2D}" presName="parentText" presStyleLbl="node1" presStyleIdx="0" presStyleCnt="5">
        <dgm:presLayoutVars>
          <dgm:chMax val="0"/>
          <dgm:bulletEnabled val="1"/>
        </dgm:presLayoutVars>
      </dgm:prSet>
      <dgm:spPr/>
    </dgm:pt>
    <dgm:pt modelId="{36E6F6D8-B51E-42D3-9495-849743D4D825}" type="pres">
      <dgm:prSet presAssocID="{60D61AE3-F03D-4E84-B165-EC97EF8C1DAD}" presName="spacer" presStyleCnt="0"/>
      <dgm:spPr/>
    </dgm:pt>
    <dgm:pt modelId="{ED1E002A-16A0-451F-83DE-E0DB7200E63E}" type="pres">
      <dgm:prSet presAssocID="{D26E4C4C-CB02-4138-8334-E47F6868AF2A}" presName="parentText" presStyleLbl="node1" presStyleIdx="1" presStyleCnt="5">
        <dgm:presLayoutVars>
          <dgm:chMax val="0"/>
          <dgm:bulletEnabled val="1"/>
        </dgm:presLayoutVars>
      </dgm:prSet>
      <dgm:spPr/>
    </dgm:pt>
    <dgm:pt modelId="{1129BD31-2317-4FC9-BEA5-3AC4F4383045}" type="pres">
      <dgm:prSet presAssocID="{8CBA222A-6161-4CB3-AD6E-0B74D3ED9917}" presName="spacer" presStyleCnt="0"/>
      <dgm:spPr/>
    </dgm:pt>
    <dgm:pt modelId="{8F428D5E-1F99-47AF-BB93-2DDE90707603}" type="pres">
      <dgm:prSet presAssocID="{7388EEC7-B42D-4D09-BBD6-1912A56A6644}" presName="parentText" presStyleLbl="node1" presStyleIdx="2" presStyleCnt="5">
        <dgm:presLayoutVars>
          <dgm:chMax val="0"/>
          <dgm:bulletEnabled val="1"/>
        </dgm:presLayoutVars>
      </dgm:prSet>
      <dgm:spPr/>
    </dgm:pt>
    <dgm:pt modelId="{4C9220AC-9FDF-4E01-924F-0DA8021DF8EF}" type="pres">
      <dgm:prSet presAssocID="{318B0261-5A05-40B1-8E56-DC6F192AFD54}" presName="spacer" presStyleCnt="0"/>
      <dgm:spPr/>
    </dgm:pt>
    <dgm:pt modelId="{A5A5B794-89A1-4FC5-893E-9DAF366B93CF}" type="pres">
      <dgm:prSet presAssocID="{80C27786-E341-4162-991A-26C413102B0F}" presName="parentText" presStyleLbl="node1" presStyleIdx="3" presStyleCnt="5">
        <dgm:presLayoutVars>
          <dgm:chMax val="0"/>
          <dgm:bulletEnabled val="1"/>
        </dgm:presLayoutVars>
      </dgm:prSet>
      <dgm:spPr/>
    </dgm:pt>
    <dgm:pt modelId="{A81F1DE9-B5B1-4205-9965-084F221540D5}" type="pres">
      <dgm:prSet presAssocID="{4BD4D79F-2859-4E87-B5AD-B450AA4902BC}" presName="spacer" presStyleCnt="0"/>
      <dgm:spPr/>
    </dgm:pt>
    <dgm:pt modelId="{C3BDBE2B-01D9-4DEB-BCB4-E67A96037AD7}" type="pres">
      <dgm:prSet presAssocID="{2FB1F209-5C4C-4790-B10C-9908B9403228}" presName="parentText" presStyleLbl="node1" presStyleIdx="4" presStyleCnt="5">
        <dgm:presLayoutVars>
          <dgm:chMax val="0"/>
          <dgm:bulletEnabled val="1"/>
        </dgm:presLayoutVars>
      </dgm:prSet>
      <dgm:spPr/>
    </dgm:pt>
  </dgm:ptLst>
  <dgm:cxnLst>
    <dgm:cxn modelId="{24E7AF41-DC95-4A35-851D-BEDBC384A0EA}" type="presOf" srcId="{2FB1F209-5C4C-4790-B10C-9908B9403228}" destId="{C3BDBE2B-01D9-4DEB-BCB4-E67A96037AD7}" srcOrd="0" destOrd="0" presId="urn:microsoft.com/office/officeart/2005/8/layout/vList2"/>
    <dgm:cxn modelId="{CEEC5F68-62D9-4322-AD05-357DD8F8AE0A}" srcId="{3AD471CF-5BE7-4CC4-AE5C-BE70DDE5C701}" destId="{80C27786-E341-4162-991A-26C413102B0F}" srcOrd="3" destOrd="0" parTransId="{CB8ACD71-5348-44A1-9AAE-986BBC89D94E}" sibTransId="{4BD4D79F-2859-4E87-B5AD-B450AA4902BC}"/>
    <dgm:cxn modelId="{DC0BE88B-8FB6-45B1-AE01-CD58EE3E51F8}" srcId="{3AD471CF-5BE7-4CC4-AE5C-BE70DDE5C701}" destId="{D26E4C4C-CB02-4138-8334-E47F6868AF2A}" srcOrd="1" destOrd="0" parTransId="{E7D26D26-C6F6-4E67-8F67-C9B031B459C3}" sibTransId="{8CBA222A-6161-4CB3-AD6E-0B74D3ED9917}"/>
    <dgm:cxn modelId="{33783391-5D45-4C44-B9DD-9853AB5966D3}" srcId="{3AD471CF-5BE7-4CC4-AE5C-BE70DDE5C701}" destId="{7388EEC7-B42D-4D09-BBD6-1912A56A6644}" srcOrd="2" destOrd="0" parTransId="{5FF5BE19-A7A8-47D0-85CA-1777EEB6BC09}" sibTransId="{318B0261-5A05-40B1-8E56-DC6F192AFD54}"/>
    <dgm:cxn modelId="{AA349593-7466-460C-B7C8-00EE72955F47}" srcId="{3AD471CF-5BE7-4CC4-AE5C-BE70DDE5C701}" destId="{52CFC53F-6CD2-4A09-B173-484FF7F9FD2D}" srcOrd="0" destOrd="0" parTransId="{6EC51560-32C0-461B-94CD-E72E035A2255}" sibTransId="{60D61AE3-F03D-4E84-B165-EC97EF8C1DAD}"/>
    <dgm:cxn modelId="{6EE254CA-05B6-41FF-8F2F-36D4B826EB9F}" type="presOf" srcId="{80C27786-E341-4162-991A-26C413102B0F}" destId="{A5A5B794-89A1-4FC5-893E-9DAF366B93CF}" srcOrd="0" destOrd="0" presId="urn:microsoft.com/office/officeart/2005/8/layout/vList2"/>
    <dgm:cxn modelId="{4504B0CB-9D13-432B-BECC-E6E14403EE89}" type="presOf" srcId="{3AD471CF-5BE7-4CC4-AE5C-BE70DDE5C701}" destId="{40FCF5C1-9654-477A-ABBD-759F02DB9192}" srcOrd="0" destOrd="0" presId="urn:microsoft.com/office/officeart/2005/8/layout/vList2"/>
    <dgm:cxn modelId="{5F898CCF-429E-4E2B-AED1-37EFAA34B5BD}" type="presOf" srcId="{7388EEC7-B42D-4D09-BBD6-1912A56A6644}" destId="{8F428D5E-1F99-47AF-BB93-2DDE90707603}" srcOrd="0" destOrd="0" presId="urn:microsoft.com/office/officeart/2005/8/layout/vList2"/>
    <dgm:cxn modelId="{F07241D6-342F-461B-AA70-F8F55C338BC5}" type="presOf" srcId="{52CFC53F-6CD2-4A09-B173-484FF7F9FD2D}" destId="{46BF8175-4E37-4E35-8BB2-6C8EC18DFB7D}" srcOrd="0" destOrd="0" presId="urn:microsoft.com/office/officeart/2005/8/layout/vList2"/>
    <dgm:cxn modelId="{505F05E4-7EAE-49E8-B24E-541A38C37BDE}" srcId="{3AD471CF-5BE7-4CC4-AE5C-BE70DDE5C701}" destId="{2FB1F209-5C4C-4790-B10C-9908B9403228}" srcOrd="4" destOrd="0" parTransId="{7706B057-6A79-424C-96EE-4AD92DA30106}" sibTransId="{72E18889-22B3-4838-9EC6-E2B263CB83A3}"/>
    <dgm:cxn modelId="{2FC9A8FF-587B-4667-BFC8-A6BD2961D4C8}" type="presOf" srcId="{D26E4C4C-CB02-4138-8334-E47F6868AF2A}" destId="{ED1E002A-16A0-451F-83DE-E0DB7200E63E}" srcOrd="0" destOrd="0" presId="urn:microsoft.com/office/officeart/2005/8/layout/vList2"/>
    <dgm:cxn modelId="{929C4D84-54B1-4813-95C5-699F2C87EE88}" type="presParOf" srcId="{40FCF5C1-9654-477A-ABBD-759F02DB9192}" destId="{46BF8175-4E37-4E35-8BB2-6C8EC18DFB7D}" srcOrd="0" destOrd="0" presId="urn:microsoft.com/office/officeart/2005/8/layout/vList2"/>
    <dgm:cxn modelId="{0455C5F5-386C-46B3-ADE0-5339299B0DF2}" type="presParOf" srcId="{40FCF5C1-9654-477A-ABBD-759F02DB9192}" destId="{36E6F6D8-B51E-42D3-9495-849743D4D825}" srcOrd="1" destOrd="0" presId="urn:microsoft.com/office/officeart/2005/8/layout/vList2"/>
    <dgm:cxn modelId="{AD274E94-8BA5-4C8C-8CF2-A88EC669A3F7}" type="presParOf" srcId="{40FCF5C1-9654-477A-ABBD-759F02DB9192}" destId="{ED1E002A-16A0-451F-83DE-E0DB7200E63E}" srcOrd="2" destOrd="0" presId="urn:microsoft.com/office/officeart/2005/8/layout/vList2"/>
    <dgm:cxn modelId="{80658FF4-C8FF-4F5D-B2F5-BED98A3BAACB}" type="presParOf" srcId="{40FCF5C1-9654-477A-ABBD-759F02DB9192}" destId="{1129BD31-2317-4FC9-BEA5-3AC4F4383045}" srcOrd="3" destOrd="0" presId="urn:microsoft.com/office/officeart/2005/8/layout/vList2"/>
    <dgm:cxn modelId="{5B145E52-812B-4054-829D-AE8BFE759D78}" type="presParOf" srcId="{40FCF5C1-9654-477A-ABBD-759F02DB9192}" destId="{8F428D5E-1F99-47AF-BB93-2DDE90707603}" srcOrd="4" destOrd="0" presId="urn:microsoft.com/office/officeart/2005/8/layout/vList2"/>
    <dgm:cxn modelId="{D3672A88-D2F6-4ACB-88B1-5375005D4B84}" type="presParOf" srcId="{40FCF5C1-9654-477A-ABBD-759F02DB9192}" destId="{4C9220AC-9FDF-4E01-924F-0DA8021DF8EF}" srcOrd="5" destOrd="0" presId="urn:microsoft.com/office/officeart/2005/8/layout/vList2"/>
    <dgm:cxn modelId="{ED42304E-7A20-4AE1-934B-4D26D457D145}" type="presParOf" srcId="{40FCF5C1-9654-477A-ABBD-759F02DB9192}" destId="{A5A5B794-89A1-4FC5-893E-9DAF366B93CF}" srcOrd="6" destOrd="0" presId="urn:microsoft.com/office/officeart/2005/8/layout/vList2"/>
    <dgm:cxn modelId="{27C1F39C-8463-4286-88DD-6859B356EFCF}" type="presParOf" srcId="{40FCF5C1-9654-477A-ABBD-759F02DB9192}" destId="{A81F1DE9-B5B1-4205-9965-084F221540D5}" srcOrd="7" destOrd="0" presId="urn:microsoft.com/office/officeart/2005/8/layout/vList2"/>
    <dgm:cxn modelId="{2A61E8C2-7C70-4EF1-9A9A-D771B8F2B83E}" type="presParOf" srcId="{40FCF5C1-9654-477A-ABBD-759F02DB9192}" destId="{C3BDBE2B-01D9-4DEB-BCB4-E67A96037AD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B984F-371F-4F02-B25E-C30788A71268}">
      <dsp:nvSpPr>
        <dsp:cNvPr id="0" name=""/>
        <dsp:cNvSpPr/>
      </dsp:nvSpPr>
      <dsp:spPr>
        <a:xfrm>
          <a:off x="0" y="63534"/>
          <a:ext cx="6513603" cy="283885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Does land bank involvement improve lower test scores? We found that there is a disparity in the data test scores.</a:t>
          </a:r>
        </a:p>
      </dsp:txBody>
      <dsp:txXfrm>
        <a:off x="138582" y="202116"/>
        <a:ext cx="6236439" cy="2561694"/>
      </dsp:txXfrm>
    </dsp:sp>
    <dsp:sp modelId="{F2176CEE-A1C6-4FDC-9043-0B4EE14B8A87}">
      <dsp:nvSpPr>
        <dsp:cNvPr id="0" name=""/>
        <dsp:cNvSpPr/>
      </dsp:nvSpPr>
      <dsp:spPr>
        <a:xfrm>
          <a:off x="0" y="2983033"/>
          <a:ext cx="6513603" cy="283885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Was there land bank activity in more affluent areas of Cleveland? Yes, by analyzing the data we found that there is a small amount of properties and they are being sold and renovated instead of demolished in these areas.</a:t>
          </a:r>
        </a:p>
      </dsp:txBody>
      <dsp:txXfrm>
        <a:off x="138582" y="3121615"/>
        <a:ext cx="6236439" cy="2561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779C3-6EF4-4869-9C28-314295EB95A3}">
      <dsp:nvSpPr>
        <dsp:cNvPr id="0" name=""/>
        <dsp:cNvSpPr/>
      </dsp:nvSpPr>
      <dsp:spPr>
        <a:xfrm>
          <a:off x="0" y="502"/>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1877C-308A-4CD0-ABE1-47D40D4038F9}">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51C18F-BFBF-49F3-873A-D0856AC3F360}">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Originally we were trying to use Ohio Government Data</a:t>
          </a:r>
        </a:p>
      </dsp:txBody>
      <dsp:txXfrm>
        <a:off x="799588" y="502"/>
        <a:ext cx="5714015" cy="692284"/>
      </dsp:txXfrm>
    </dsp:sp>
    <dsp:sp modelId="{314FAF84-555C-4600-B177-2258B24666C0}">
      <dsp:nvSpPr>
        <dsp:cNvPr id="0" name=""/>
        <dsp:cNvSpPr/>
      </dsp:nvSpPr>
      <dsp:spPr>
        <a:xfrm>
          <a:off x="0" y="86585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32D8C7-F7E0-4D6B-81D8-137652DA251C}">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B61A42-5E88-46F6-BF17-7C3727AF6E8D}">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There is no API, and the website is not great</a:t>
          </a:r>
        </a:p>
      </dsp:txBody>
      <dsp:txXfrm>
        <a:off x="799588" y="865858"/>
        <a:ext cx="5714015" cy="692284"/>
      </dsp:txXfrm>
    </dsp:sp>
    <dsp:sp modelId="{0F5410CE-1C3E-45B5-9C73-8148F61E3995}">
      <dsp:nvSpPr>
        <dsp:cNvPr id="0" name=""/>
        <dsp:cNvSpPr/>
      </dsp:nvSpPr>
      <dsp:spPr>
        <a:xfrm>
          <a:off x="0" y="1731214"/>
          <a:ext cx="6513603" cy="6922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D52D8A-A2EC-4819-844A-AF046BBE541C}">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BDF0DB-9B76-4EC2-85CB-F9E2E2C8D915}">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Fortunately NEOCANDO has test scores by neighborhood</a:t>
          </a:r>
        </a:p>
      </dsp:txBody>
      <dsp:txXfrm>
        <a:off x="799588" y="1731214"/>
        <a:ext cx="5714015" cy="692284"/>
      </dsp:txXfrm>
    </dsp:sp>
    <dsp:sp modelId="{06752479-0FCD-4693-84DF-C079ACADF693}">
      <dsp:nvSpPr>
        <dsp:cNvPr id="0" name=""/>
        <dsp:cNvSpPr/>
      </dsp:nvSpPr>
      <dsp:spPr>
        <a:xfrm>
          <a:off x="0" y="2596570"/>
          <a:ext cx="6513603" cy="6922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770E06-6EA1-4386-817C-C0C9B6311757}">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A36004-DE77-4FC8-B937-9A12FFCDC30D}">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There are multiple tests for 3</a:t>
          </a:r>
          <a:r>
            <a:rPr lang="en-US" sz="1600" kern="1200" baseline="30000"/>
            <a:t>rd</a:t>
          </a:r>
          <a:r>
            <a:rPr lang="en-US" sz="1600" kern="1200"/>
            <a:t>, 4</a:t>
          </a:r>
          <a:r>
            <a:rPr lang="en-US" sz="1600" kern="1200" baseline="30000"/>
            <a:t>th</a:t>
          </a:r>
          <a:r>
            <a:rPr lang="en-US" sz="1600" kern="1200"/>
            <a:t>, 5</a:t>
          </a:r>
          <a:r>
            <a:rPr lang="en-US" sz="1600" kern="1200" baseline="30000"/>
            <a:t>th</a:t>
          </a:r>
          <a:r>
            <a:rPr lang="en-US" sz="1600" kern="1200"/>
            <a:t>, 6</a:t>
          </a:r>
          <a:r>
            <a:rPr lang="en-US" sz="1600" kern="1200" baseline="30000"/>
            <a:t>th</a:t>
          </a:r>
          <a:r>
            <a:rPr lang="en-US" sz="1600" kern="1200"/>
            <a:t>, 7</a:t>
          </a:r>
          <a:r>
            <a:rPr lang="en-US" sz="1600" kern="1200" baseline="30000"/>
            <a:t>th</a:t>
          </a:r>
          <a:r>
            <a:rPr lang="en-US" sz="1600" kern="1200"/>
            <a:t>, 8</a:t>
          </a:r>
          <a:r>
            <a:rPr lang="en-US" sz="1600" kern="1200" baseline="30000"/>
            <a:t>th</a:t>
          </a:r>
          <a:r>
            <a:rPr lang="en-US" sz="1600" kern="1200"/>
            <a:t>, 10</a:t>
          </a:r>
          <a:r>
            <a:rPr lang="en-US" sz="1600" kern="1200" baseline="30000"/>
            <a:t>th</a:t>
          </a:r>
          <a:r>
            <a:rPr lang="en-US" sz="1600" kern="1200"/>
            <a:t>, and 11</a:t>
          </a:r>
          <a:r>
            <a:rPr lang="en-US" sz="1600" kern="1200" baseline="30000"/>
            <a:t>th</a:t>
          </a:r>
          <a:r>
            <a:rPr lang="en-US" sz="1600" kern="1200"/>
            <a:t> grades for years 2010-2016</a:t>
          </a:r>
        </a:p>
      </dsp:txBody>
      <dsp:txXfrm>
        <a:off x="799588" y="2596570"/>
        <a:ext cx="5714015" cy="692284"/>
      </dsp:txXfrm>
    </dsp:sp>
    <dsp:sp modelId="{3778D727-E798-4839-BAE8-6F3C58BDC565}">
      <dsp:nvSpPr>
        <dsp:cNvPr id="0" name=""/>
        <dsp:cNvSpPr/>
      </dsp:nvSpPr>
      <dsp:spPr>
        <a:xfrm>
          <a:off x="0" y="3461926"/>
          <a:ext cx="6513603" cy="6922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A02BA4-A4D6-41D1-BBFC-363A5DF1CF36}">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BC65B6-06AF-47FA-99B9-569E92C13D49}">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For all neighborhoods we’re testing, I averaged the scores This allows us to compare them</a:t>
          </a:r>
        </a:p>
      </dsp:txBody>
      <dsp:txXfrm>
        <a:off x="799588" y="3461926"/>
        <a:ext cx="5714015" cy="692284"/>
      </dsp:txXfrm>
    </dsp:sp>
    <dsp:sp modelId="{053CCDC3-7594-4A1B-83DC-989B73EDC17B}">
      <dsp:nvSpPr>
        <dsp:cNvPr id="0" name=""/>
        <dsp:cNvSpPr/>
      </dsp:nvSpPr>
      <dsp:spPr>
        <a:xfrm>
          <a:off x="0" y="4327282"/>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C5CF3-9F16-47B3-A7CA-BFE5EE03DA7A}">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226003-6DFE-41EC-90BD-774AD6EADFFF}">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The graph is on the next page</a:t>
          </a:r>
        </a:p>
      </dsp:txBody>
      <dsp:txXfrm>
        <a:off x="799588" y="4327282"/>
        <a:ext cx="5714015" cy="692284"/>
      </dsp:txXfrm>
    </dsp:sp>
    <dsp:sp modelId="{6294B7BB-BBDA-4955-A0B7-E1EC7529E1C4}">
      <dsp:nvSpPr>
        <dsp:cNvPr id="0" name=""/>
        <dsp:cNvSpPr/>
      </dsp:nvSpPr>
      <dsp:spPr>
        <a:xfrm>
          <a:off x="0" y="519263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BCD3E-EE61-48F6-B2A4-41C74B8E0109}">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C65E66-D056-48AB-9062-A69FAE00178F}">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Note the precipitous drop in 2016 was state-wide, they had to  change graduation requirements</a:t>
          </a:r>
        </a:p>
      </dsp:txBody>
      <dsp:txXfrm>
        <a:off x="799588" y="5192638"/>
        <a:ext cx="5714015" cy="6922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F8175-4E37-4E35-8BB2-6C8EC18DFB7D}">
      <dsp:nvSpPr>
        <dsp:cNvPr id="0" name=""/>
        <dsp:cNvSpPr/>
      </dsp:nvSpPr>
      <dsp:spPr>
        <a:xfrm>
          <a:off x="0" y="7955"/>
          <a:ext cx="6513603" cy="113703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But does the math back that up?</a:t>
          </a:r>
        </a:p>
      </dsp:txBody>
      <dsp:txXfrm>
        <a:off x="55506" y="63461"/>
        <a:ext cx="6402591" cy="1026026"/>
      </dsp:txXfrm>
    </dsp:sp>
    <dsp:sp modelId="{ED1E002A-16A0-451F-83DE-E0DB7200E63E}">
      <dsp:nvSpPr>
        <dsp:cNvPr id="0" name=""/>
        <dsp:cNvSpPr/>
      </dsp:nvSpPr>
      <dsp:spPr>
        <a:xfrm>
          <a:off x="0" y="1191074"/>
          <a:ext cx="6513603" cy="1137038"/>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do that I copied the relevant neighborhood scores into a file, got rid of the noise by subtracting the mean suburban score from that year, and did a t test.</a:t>
          </a:r>
        </a:p>
      </dsp:txBody>
      <dsp:txXfrm>
        <a:off x="55506" y="1246580"/>
        <a:ext cx="6402591" cy="1026026"/>
      </dsp:txXfrm>
    </dsp:sp>
    <dsp:sp modelId="{8F428D5E-1F99-47AF-BB93-2DDE90707603}">
      <dsp:nvSpPr>
        <dsp:cNvPr id="0" name=""/>
        <dsp:cNvSpPr/>
      </dsp:nvSpPr>
      <dsp:spPr>
        <a:xfrm>
          <a:off x="0" y="2374193"/>
          <a:ext cx="6513603" cy="113703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Ttest_indResult(statistic=array([9.35983265, 6.11359353, 5.17652858, 7.45770055, 2.21798661, 5.26095049, 4.46843839]), pvalue=array([1.38787037e-05, 2.85170586e-04, 8.46342784e-04, 7.21148008e-05, 5.73619772e-02, 7.63622391e-04, 2.08755103e-03]))</a:t>
          </a:r>
        </a:p>
      </dsp:txBody>
      <dsp:txXfrm>
        <a:off x="55506" y="2429699"/>
        <a:ext cx="6402591" cy="1026026"/>
      </dsp:txXfrm>
    </dsp:sp>
    <dsp:sp modelId="{A5A5B794-89A1-4FC5-893E-9DAF366B93CF}">
      <dsp:nvSpPr>
        <dsp:cNvPr id="0" name=""/>
        <dsp:cNvSpPr/>
      </dsp:nvSpPr>
      <dsp:spPr>
        <a:xfrm>
          <a:off x="0" y="3557312"/>
          <a:ext cx="6513603" cy="1137038"/>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English: There is a .0000138 chance the land bank affected 2010 test scores, .000285 for 2011, .000846 for 2012, .0000721 for 2013, .0573 for 2014, .000763 for 2015, and .00208 for 2016</a:t>
          </a:r>
        </a:p>
      </dsp:txBody>
      <dsp:txXfrm>
        <a:off x="55506" y="3612818"/>
        <a:ext cx="6402591" cy="1026026"/>
      </dsp:txXfrm>
    </dsp:sp>
    <dsp:sp modelId="{C3BDBE2B-01D9-4DEB-BCB4-E67A96037AD7}">
      <dsp:nvSpPr>
        <dsp:cNvPr id="0" name=""/>
        <dsp:cNvSpPr/>
      </dsp:nvSpPr>
      <dsp:spPr>
        <a:xfrm>
          <a:off x="0" y="4740431"/>
          <a:ext cx="6513603" cy="113703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If we use 5% as our level of statistical significance, our result of no-result is statistically for every year except 2014</a:t>
          </a:r>
        </a:p>
      </dsp:txBody>
      <dsp:txXfrm>
        <a:off x="55506" y="4795937"/>
        <a:ext cx="6402591" cy="10260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C5DA-A081-445B-B542-F2E447273E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E8E79-8D4B-41F1-B920-39C7B779F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38742B-1884-4788-ADA8-6856540188F4}"/>
              </a:ext>
            </a:extLst>
          </p:cNvPr>
          <p:cNvSpPr>
            <a:spLocks noGrp="1"/>
          </p:cNvSpPr>
          <p:nvPr>
            <p:ph type="dt" sz="half" idx="10"/>
          </p:nvPr>
        </p:nvSpPr>
        <p:spPr/>
        <p:txBody>
          <a:bodyPr/>
          <a:lstStyle/>
          <a:p>
            <a:fld id="{90DF4474-C2BF-4D6F-8281-6AA05E169FF7}" type="datetimeFigureOut">
              <a:rPr lang="en-US" smtClean="0"/>
              <a:t>6/26/2019</a:t>
            </a:fld>
            <a:endParaRPr lang="en-US"/>
          </a:p>
        </p:txBody>
      </p:sp>
      <p:sp>
        <p:nvSpPr>
          <p:cNvPr id="5" name="Footer Placeholder 4">
            <a:extLst>
              <a:ext uri="{FF2B5EF4-FFF2-40B4-BE49-F238E27FC236}">
                <a16:creationId xmlns:a16="http://schemas.microsoft.com/office/drawing/2014/main" id="{7E733F35-C201-49D1-895C-CA3794432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B2418-37FC-4F49-9287-252700BC5FB6}"/>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47518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9519-B1B7-49C1-9FBF-D7CA09ECCE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D2951-538D-4E2A-9B91-C0826DA2A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36962-D873-446E-A73E-EDDD71E5EDEF}"/>
              </a:ext>
            </a:extLst>
          </p:cNvPr>
          <p:cNvSpPr>
            <a:spLocks noGrp="1"/>
          </p:cNvSpPr>
          <p:nvPr>
            <p:ph type="dt" sz="half" idx="10"/>
          </p:nvPr>
        </p:nvSpPr>
        <p:spPr/>
        <p:txBody>
          <a:bodyPr/>
          <a:lstStyle/>
          <a:p>
            <a:fld id="{90DF4474-C2BF-4D6F-8281-6AA05E169FF7}" type="datetimeFigureOut">
              <a:rPr lang="en-US" smtClean="0"/>
              <a:t>6/26/2019</a:t>
            </a:fld>
            <a:endParaRPr lang="en-US"/>
          </a:p>
        </p:txBody>
      </p:sp>
      <p:sp>
        <p:nvSpPr>
          <p:cNvPr id="5" name="Footer Placeholder 4">
            <a:extLst>
              <a:ext uri="{FF2B5EF4-FFF2-40B4-BE49-F238E27FC236}">
                <a16:creationId xmlns:a16="http://schemas.microsoft.com/office/drawing/2014/main" id="{AA4E33E3-EFDD-46D2-A107-043AB7B8D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8D7AA-6A92-43A1-9E08-D627BC7EC440}"/>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3600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A7B1F6-BD02-43B0-B98A-C85EEDC08A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3764A-D533-4DBF-A0C9-8EE2ABCF1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5A00F-90A8-4A8B-8C27-FD94C67CB02B}"/>
              </a:ext>
            </a:extLst>
          </p:cNvPr>
          <p:cNvSpPr>
            <a:spLocks noGrp="1"/>
          </p:cNvSpPr>
          <p:nvPr>
            <p:ph type="dt" sz="half" idx="10"/>
          </p:nvPr>
        </p:nvSpPr>
        <p:spPr/>
        <p:txBody>
          <a:bodyPr/>
          <a:lstStyle/>
          <a:p>
            <a:fld id="{90DF4474-C2BF-4D6F-8281-6AA05E169FF7}" type="datetimeFigureOut">
              <a:rPr lang="en-US" smtClean="0"/>
              <a:t>6/26/2019</a:t>
            </a:fld>
            <a:endParaRPr lang="en-US"/>
          </a:p>
        </p:txBody>
      </p:sp>
      <p:sp>
        <p:nvSpPr>
          <p:cNvPr id="5" name="Footer Placeholder 4">
            <a:extLst>
              <a:ext uri="{FF2B5EF4-FFF2-40B4-BE49-F238E27FC236}">
                <a16:creationId xmlns:a16="http://schemas.microsoft.com/office/drawing/2014/main" id="{9546D439-84DE-4B81-A13B-9F8C4F925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DDD1F-D54E-4709-AB78-02B3A63BD9CD}"/>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59497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B238-F140-41B4-8DFD-45863F6DE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737B8-F17D-4727-BC1F-83FFF61A1D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2FAC4-BE86-4A57-9EFF-77D065BC51AD}"/>
              </a:ext>
            </a:extLst>
          </p:cNvPr>
          <p:cNvSpPr>
            <a:spLocks noGrp="1"/>
          </p:cNvSpPr>
          <p:nvPr>
            <p:ph type="dt" sz="half" idx="10"/>
          </p:nvPr>
        </p:nvSpPr>
        <p:spPr/>
        <p:txBody>
          <a:bodyPr/>
          <a:lstStyle/>
          <a:p>
            <a:fld id="{90DF4474-C2BF-4D6F-8281-6AA05E169FF7}" type="datetimeFigureOut">
              <a:rPr lang="en-US" smtClean="0"/>
              <a:t>6/26/2019</a:t>
            </a:fld>
            <a:endParaRPr lang="en-US"/>
          </a:p>
        </p:txBody>
      </p:sp>
      <p:sp>
        <p:nvSpPr>
          <p:cNvPr id="5" name="Footer Placeholder 4">
            <a:extLst>
              <a:ext uri="{FF2B5EF4-FFF2-40B4-BE49-F238E27FC236}">
                <a16:creationId xmlns:a16="http://schemas.microsoft.com/office/drawing/2014/main" id="{9E67EF6E-FE8B-4ACA-95BD-F2C987470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CFE2-32C3-470A-8EE3-33CB9EDD1736}"/>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264665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0416-A3BB-4C80-BDAB-E0D5E93DA1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3C430-1523-44FF-AF5D-988A1B7D2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4A3E0-589E-416F-B8AA-222F4D763799}"/>
              </a:ext>
            </a:extLst>
          </p:cNvPr>
          <p:cNvSpPr>
            <a:spLocks noGrp="1"/>
          </p:cNvSpPr>
          <p:nvPr>
            <p:ph type="dt" sz="half" idx="10"/>
          </p:nvPr>
        </p:nvSpPr>
        <p:spPr/>
        <p:txBody>
          <a:bodyPr/>
          <a:lstStyle/>
          <a:p>
            <a:fld id="{90DF4474-C2BF-4D6F-8281-6AA05E169FF7}" type="datetimeFigureOut">
              <a:rPr lang="en-US" smtClean="0"/>
              <a:t>6/26/2019</a:t>
            </a:fld>
            <a:endParaRPr lang="en-US"/>
          </a:p>
        </p:txBody>
      </p:sp>
      <p:sp>
        <p:nvSpPr>
          <p:cNvPr id="5" name="Footer Placeholder 4">
            <a:extLst>
              <a:ext uri="{FF2B5EF4-FFF2-40B4-BE49-F238E27FC236}">
                <a16:creationId xmlns:a16="http://schemas.microsoft.com/office/drawing/2014/main" id="{05F5F6A5-15AD-4D01-B940-BFA686A75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93B25-EE8D-4F71-BACC-114474FF9F3F}"/>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00243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8B06-8CC0-49D3-BBA0-37879AAD1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A0A364-58D4-48FA-B93A-52E56F5FC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2E163-4A84-4F7E-83BC-B05C1D8033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247F7-471C-486C-8288-5924F432C265}"/>
              </a:ext>
            </a:extLst>
          </p:cNvPr>
          <p:cNvSpPr>
            <a:spLocks noGrp="1"/>
          </p:cNvSpPr>
          <p:nvPr>
            <p:ph type="dt" sz="half" idx="10"/>
          </p:nvPr>
        </p:nvSpPr>
        <p:spPr/>
        <p:txBody>
          <a:bodyPr/>
          <a:lstStyle/>
          <a:p>
            <a:fld id="{90DF4474-C2BF-4D6F-8281-6AA05E169FF7}" type="datetimeFigureOut">
              <a:rPr lang="en-US" smtClean="0"/>
              <a:t>6/26/2019</a:t>
            </a:fld>
            <a:endParaRPr lang="en-US"/>
          </a:p>
        </p:txBody>
      </p:sp>
      <p:sp>
        <p:nvSpPr>
          <p:cNvPr id="6" name="Footer Placeholder 5">
            <a:extLst>
              <a:ext uri="{FF2B5EF4-FFF2-40B4-BE49-F238E27FC236}">
                <a16:creationId xmlns:a16="http://schemas.microsoft.com/office/drawing/2014/main" id="{BC63E6A3-2F0D-4BBC-B60A-080A52BC2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C1015-4D6C-451E-B119-9B24AD20CF52}"/>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27054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79D6-8810-4AE9-9E62-D05E3FAC5B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B0F03D-F82A-424B-9054-608F7E3547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40D8FD-8F44-4646-9136-135C47C9A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E555A-BB71-4C24-BF53-8B9037D84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2A708-33A0-4EE7-B7F9-4375830C8E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C91185-D409-4FA6-829D-42C840342B89}"/>
              </a:ext>
            </a:extLst>
          </p:cNvPr>
          <p:cNvSpPr>
            <a:spLocks noGrp="1"/>
          </p:cNvSpPr>
          <p:nvPr>
            <p:ph type="dt" sz="half" idx="10"/>
          </p:nvPr>
        </p:nvSpPr>
        <p:spPr/>
        <p:txBody>
          <a:bodyPr/>
          <a:lstStyle/>
          <a:p>
            <a:fld id="{90DF4474-C2BF-4D6F-8281-6AA05E169FF7}" type="datetimeFigureOut">
              <a:rPr lang="en-US" smtClean="0"/>
              <a:t>6/26/2019</a:t>
            </a:fld>
            <a:endParaRPr lang="en-US"/>
          </a:p>
        </p:txBody>
      </p:sp>
      <p:sp>
        <p:nvSpPr>
          <p:cNvPr id="8" name="Footer Placeholder 7">
            <a:extLst>
              <a:ext uri="{FF2B5EF4-FFF2-40B4-BE49-F238E27FC236}">
                <a16:creationId xmlns:a16="http://schemas.microsoft.com/office/drawing/2014/main" id="{7F2C7368-AAA1-4D98-8513-E477C057F0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2D7690-E7E3-4B69-8772-89873092F9C2}"/>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87365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A87-D11F-4DC3-88E0-0BF2F4B6BA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419397-615D-435F-8533-405DD2169970}"/>
              </a:ext>
            </a:extLst>
          </p:cNvPr>
          <p:cNvSpPr>
            <a:spLocks noGrp="1"/>
          </p:cNvSpPr>
          <p:nvPr>
            <p:ph type="dt" sz="half" idx="10"/>
          </p:nvPr>
        </p:nvSpPr>
        <p:spPr/>
        <p:txBody>
          <a:bodyPr/>
          <a:lstStyle/>
          <a:p>
            <a:fld id="{90DF4474-C2BF-4D6F-8281-6AA05E169FF7}" type="datetimeFigureOut">
              <a:rPr lang="en-US" smtClean="0"/>
              <a:t>6/26/2019</a:t>
            </a:fld>
            <a:endParaRPr lang="en-US"/>
          </a:p>
        </p:txBody>
      </p:sp>
      <p:sp>
        <p:nvSpPr>
          <p:cNvPr id="4" name="Footer Placeholder 3">
            <a:extLst>
              <a:ext uri="{FF2B5EF4-FFF2-40B4-BE49-F238E27FC236}">
                <a16:creationId xmlns:a16="http://schemas.microsoft.com/office/drawing/2014/main" id="{C58CEFAD-735B-4A30-93FF-D9FD020ADD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B975DA-FAD4-40A0-842B-813C5BA42D09}"/>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136073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C934DA-AA41-4928-AA6D-972604F08BA2}"/>
              </a:ext>
            </a:extLst>
          </p:cNvPr>
          <p:cNvSpPr>
            <a:spLocks noGrp="1"/>
          </p:cNvSpPr>
          <p:nvPr>
            <p:ph type="dt" sz="half" idx="10"/>
          </p:nvPr>
        </p:nvSpPr>
        <p:spPr/>
        <p:txBody>
          <a:bodyPr/>
          <a:lstStyle/>
          <a:p>
            <a:fld id="{90DF4474-C2BF-4D6F-8281-6AA05E169FF7}" type="datetimeFigureOut">
              <a:rPr lang="en-US" smtClean="0"/>
              <a:t>6/26/2019</a:t>
            </a:fld>
            <a:endParaRPr lang="en-US"/>
          </a:p>
        </p:txBody>
      </p:sp>
      <p:sp>
        <p:nvSpPr>
          <p:cNvPr id="3" name="Footer Placeholder 2">
            <a:extLst>
              <a:ext uri="{FF2B5EF4-FFF2-40B4-BE49-F238E27FC236}">
                <a16:creationId xmlns:a16="http://schemas.microsoft.com/office/drawing/2014/main" id="{8CE33253-97EE-47F0-B237-A175115293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A4976D-9805-436F-85F3-6200AA2E0CB5}"/>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184744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C9E5-48A0-4BDD-8342-6B569F05B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64341F-3D83-40EE-BEBB-B6B99C1934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ACD551-39E0-46AF-8DB8-62AAF4437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85E72-AAB2-4B78-AB3A-4FA89B292E44}"/>
              </a:ext>
            </a:extLst>
          </p:cNvPr>
          <p:cNvSpPr>
            <a:spLocks noGrp="1"/>
          </p:cNvSpPr>
          <p:nvPr>
            <p:ph type="dt" sz="half" idx="10"/>
          </p:nvPr>
        </p:nvSpPr>
        <p:spPr/>
        <p:txBody>
          <a:bodyPr/>
          <a:lstStyle/>
          <a:p>
            <a:fld id="{90DF4474-C2BF-4D6F-8281-6AA05E169FF7}" type="datetimeFigureOut">
              <a:rPr lang="en-US" smtClean="0"/>
              <a:t>6/26/2019</a:t>
            </a:fld>
            <a:endParaRPr lang="en-US"/>
          </a:p>
        </p:txBody>
      </p:sp>
      <p:sp>
        <p:nvSpPr>
          <p:cNvPr id="6" name="Footer Placeholder 5">
            <a:extLst>
              <a:ext uri="{FF2B5EF4-FFF2-40B4-BE49-F238E27FC236}">
                <a16:creationId xmlns:a16="http://schemas.microsoft.com/office/drawing/2014/main" id="{32266033-7C10-4EC1-BCB2-C5ACB5384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9563A-2008-404C-B058-5DDBC6B224E5}"/>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27866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8066-DA5D-40D5-BCA2-40E1829DD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58BF88-9821-4312-A875-75AFFEF75E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E919D4-FB53-4574-819D-C306C7D7F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568AF-6222-4BC8-9311-30A90C16DDF8}"/>
              </a:ext>
            </a:extLst>
          </p:cNvPr>
          <p:cNvSpPr>
            <a:spLocks noGrp="1"/>
          </p:cNvSpPr>
          <p:nvPr>
            <p:ph type="dt" sz="half" idx="10"/>
          </p:nvPr>
        </p:nvSpPr>
        <p:spPr/>
        <p:txBody>
          <a:bodyPr/>
          <a:lstStyle/>
          <a:p>
            <a:fld id="{90DF4474-C2BF-4D6F-8281-6AA05E169FF7}" type="datetimeFigureOut">
              <a:rPr lang="en-US" smtClean="0"/>
              <a:t>6/26/2019</a:t>
            </a:fld>
            <a:endParaRPr lang="en-US"/>
          </a:p>
        </p:txBody>
      </p:sp>
      <p:sp>
        <p:nvSpPr>
          <p:cNvPr id="6" name="Footer Placeholder 5">
            <a:extLst>
              <a:ext uri="{FF2B5EF4-FFF2-40B4-BE49-F238E27FC236}">
                <a16:creationId xmlns:a16="http://schemas.microsoft.com/office/drawing/2014/main" id="{48EE80DC-10C6-4C28-A0CA-03B648F9F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31EBB-C341-4CAF-AB52-9249C434E8FC}"/>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20846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9BC1F-A2D2-40DB-AFF1-0E2F54D696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A9DE2C-384D-4054-859A-3CB2E2E58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D4C65-2DF8-401E-ABE0-AC2752D1A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F4474-C2BF-4D6F-8281-6AA05E169FF7}" type="datetimeFigureOut">
              <a:rPr lang="en-US" smtClean="0"/>
              <a:t>6/26/2019</a:t>
            </a:fld>
            <a:endParaRPr lang="en-US"/>
          </a:p>
        </p:txBody>
      </p:sp>
      <p:sp>
        <p:nvSpPr>
          <p:cNvPr id="5" name="Footer Placeholder 4">
            <a:extLst>
              <a:ext uri="{FF2B5EF4-FFF2-40B4-BE49-F238E27FC236}">
                <a16:creationId xmlns:a16="http://schemas.microsoft.com/office/drawing/2014/main" id="{8875EAE5-073C-4DC2-A38C-AF0E91DA3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5FE229-CCA6-47EE-AAC8-0B7D9E590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84D50-576A-4BDD-828B-2565EC68FA38}" type="slidenum">
              <a:rPr lang="en-US" smtClean="0"/>
              <a:t>‹#›</a:t>
            </a:fld>
            <a:endParaRPr lang="en-US"/>
          </a:p>
        </p:txBody>
      </p:sp>
    </p:spTree>
    <p:extLst>
      <p:ext uri="{BB962C8B-B14F-4D97-AF65-F5344CB8AC3E}">
        <p14:creationId xmlns:p14="http://schemas.microsoft.com/office/powerpoint/2010/main" val="67934091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99514D-2A3E-473F-A6A3-5BE8A079A129}"/>
              </a:ext>
            </a:extLst>
          </p:cNvPr>
          <p:cNvSpPr>
            <a:spLocks noGrp="1"/>
          </p:cNvSpPr>
          <p:nvPr>
            <p:ph type="ctrTitle"/>
          </p:nvPr>
        </p:nvSpPr>
        <p:spPr>
          <a:xfrm>
            <a:off x="838199" y="4525347"/>
            <a:ext cx="6801321" cy="1737360"/>
          </a:xfrm>
        </p:spPr>
        <p:txBody>
          <a:bodyPr anchor="ctr">
            <a:normAutofit/>
          </a:bodyPr>
          <a:lstStyle/>
          <a:p>
            <a:pPr algn="r"/>
            <a:r>
              <a:rPr lang="en-US" sz="3800" b="1">
                <a:latin typeface="Times New Roman" panose="02020603050405020304" pitchFamily="18" charset="0"/>
                <a:cs typeface="Times New Roman" panose="02020603050405020304" pitchFamily="18" charset="0"/>
              </a:rPr>
              <a:t>Group 2: Nick Benjamin, </a:t>
            </a:r>
            <a:br>
              <a:rPr lang="en-US" sz="3800" b="1">
                <a:latin typeface="Times New Roman" panose="02020603050405020304" pitchFamily="18" charset="0"/>
                <a:cs typeface="Times New Roman" panose="02020603050405020304" pitchFamily="18" charset="0"/>
              </a:rPr>
            </a:br>
            <a:r>
              <a:rPr lang="en-US" sz="3800" b="1">
                <a:latin typeface="Times New Roman" panose="02020603050405020304" pitchFamily="18" charset="0"/>
                <a:cs typeface="Times New Roman" panose="02020603050405020304" pitchFamily="18" charset="0"/>
              </a:rPr>
              <a:t>John Goebel, Beth Grace,</a:t>
            </a:r>
            <a:br>
              <a:rPr lang="en-US" sz="3800" b="1">
                <a:latin typeface="Times New Roman" panose="02020603050405020304" pitchFamily="18" charset="0"/>
                <a:cs typeface="Times New Roman" panose="02020603050405020304" pitchFamily="18" charset="0"/>
              </a:rPr>
            </a:br>
            <a:r>
              <a:rPr lang="en-US" sz="3800" b="1">
                <a:latin typeface="Times New Roman" panose="02020603050405020304" pitchFamily="18" charset="0"/>
                <a:cs typeface="Times New Roman" panose="02020603050405020304" pitchFamily="18" charset="0"/>
              </a:rPr>
              <a:t>and Joan Stone-Mays </a:t>
            </a:r>
            <a:endParaRPr lang="en-US" sz="3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B7536A3-8D37-4B97-B397-6128B3640B44}"/>
              </a:ext>
            </a:extLst>
          </p:cNvPr>
          <p:cNvSpPr>
            <a:spLocks noGrp="1"/>
          </p:cNvSpPr>
          <p:nvPr>
            <p:ph type="subTitle" idx="1"/>
          </p:nvPr>
        </p:nvSpPr>
        <p:spPr>
          <a:xfrm>
            <a:off x="7961258" y="4525347"/>
            <a:ext cx="3258675" cy="1737360"/>
          </a:xfrm>
        </p:spPr>
        <p:txBody>
          <a:bodyPr anchor="ctr">
            <a:normAutofit/>
          </a:bodyPr>
          <a:lstStyle/>
          <a:p>
            <a:pPr algn="l"/>
            <a:r>
              <a:rPr lang="en-US"/>
              <a:t> There Goes the Neighborhood!</a:t>
            </a:r>
          </a:p>
        </p:txBody>
      </p:sp>
      <p:sp>
        <p:nvSpPr>
          <p:cNvPr id="25" name="Oval 2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9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edianPrice.png">
            <a:extLst>
              <a:ext uri="{FF2B5EF4-FFF2-40B4-BE49-F238E27FC236}">
                <a16:creationId xmlns:a16="http://schemas.microsoft.com/office/drawing/2014/main" id="{0850FC04-240A-4F81-9A0E-8CE616421D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9148" y="643467"/>
            <a:ext cx="891370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8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raw.githubusercontent.com/nicholasiii/GroupAssignement1/master/MedianValue.png">
            <a:extLst>
              <a:ext uri="{FF2B5EF4-FFF2-40B4-BE49-F238E27FC236}">
                <a16:creationId xmlns:a16="http://schemas.microsoft.com/office/drawing/2014/main" id="{1C843ECE-487E-47E6-B24E-8E5CF68659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9148" y="643467"/>
            <a:ext cx="891370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66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F6C736-E703-CC42-B6AA-E211FFC04302}"/>
              </a:ext>
            </a:extLst>
          </p:cNvPr>
          <p:cNvSpPr>
            <a:spLocks noGrp="1"/>
          </p:cNvSpPr>
          <p:nvPr>
            <p:ph type="title"/>
          </p:nvPr>
        </p:nvSpPr>
        <p:spPr>
          <a:xfrm>
            <a:off x="863029" y="1012004"/>
            <a:ext cx="3416158" cy="4795408"/>
          </a:xfrm>
        </p:spPr>
        <p:txBody>
          <a:bodyPr>
            <a:normAutofit/>
          </a:bodyPr>
          <a:lstStyle/>
          <a:p>
            <a:r>
              <a:rPr lang="en-US">
                <a:solidFill>
                  <a:srgbClr val="FFFFFF"/>
                </a:solidFill>
              </a:rPr>
              <a:t>Does the Land Bank Affect School Results?	</a:t>
            </a:r>
          </a:p>
        </p:txBody>
      </p:sp>
      <p:graphicFrame>
        <p:nvGraphicFramePr>
          <p:cNvPr id="5" name="Content Placeholder 2">
            <a:extLst>
              <a:ext uri="{FF2B5EF4-FFF2-40B4-BE49-F238E27FC236}">
                <a16:creationId xmlns:a16="http://schemas.microsoft.com/office/drawing/2014/main" id="{E4200BAC-ABE5-41C2-84A5-8A0F80FB4680}"/>
              </a:ext>
            </a:extLst>
          </p:cNvPr>
          <p:cNvGraphicFramePr>
            <a:graphicFrameLocks noGrp="1"/>
          </p:cNvGraphicFramePr>
          <p:nvPr>
            <p:ph idx="1"/>
            <p:extLst>
              <p:ext uri="{D42A27DB-BD31-4B8C-83A1-F6EECF244321}">
                <p14:modId xmlns:p14="http://schemas.microsoft.com/office/powerpoint/2010/main" val="276132393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90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F4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C1E643C-0FE1-F249-829C-0C59C4585186}"/>
              </a:ext>
            </a:extLst>
          </p:cNvPr>
          <p:cNvPicPr>
            <a:picLocks noChangeAspect="1"/>
          </p:cNvPicPr>
          <p:nvPr/>
        </p:nvPicPr>
        <p:blipFill rotWithShape="1">
          <a:blip r:embed="rId2"/>
          <a:srcRect r="-1" b="15624"/>
          <a:stretch/>
        </p:blipFill>
        <p:spPr>
          <a:xfrm>
            <a:off x="1143950" y="643467"/>
            <a:ext cx="9904099" cy="5571066"/>
          </a:xfrm>
          <a:prstGeom prst="rect">
            <a:avLst/>
          </a:prstGeom>
        </p:spPr>
      </p:pic>
    </p:spTree>
    <p:extLst>
      <p:ext uri="{BB962C8B-B14F-4D97-AF65-F5344CB8AC3E}">
        <p14:creationId xmlns:p14="http://schemas.microsoft.com/office/powerpoint/2010/main" val="61125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F747C9-DB8C-FE49-AB91-7C77CEF50D6D}"/>
              </a:ext>
            </a:extLst>
          </p:cNvPr>
          <p:cNvSpPr>
            <a:spLocks noGrp="1"/>
          </p:cNvSpPr>
          <p:nvPr>
            <p:ph type="title"/>
          </p:nvPr>
        </p:nvSpPr>
        <p:spPr>
          <a:xfrm>
            <a:off x="863029" y="1012004"/>
            <a:ext cx="3416158" cy="4795408"/>
          </a:xfrm>
        </p:spPr>
        <p:txBody>
          <a:bodyPr>
            <a:normAutofit/>
          </a:bodyPr>
          <a:lstStyle/>
          <a:p>
            <a:r>
              <a:rPr lang="en-US">
                <a:solidFill>
                  <a:srgbClr val="FFFFFF"/>
                </a:solidFill>
              </a:rPr>
              <a:t>It does not look like the Land Bank Affects Test Scores</a:t>
            </a:r>
          </a:p>
        </p:txBody>
      </p:sp>
      <p:graphicFrame>
        <p:nvGraphicFramePr>
          <p:cNvPr id="5" name="Content Placeholder 2">
            <a:extLst>
              <a:ext uri="{FF2B5EF4-FFF2-40B4-BE49-F238E27FC236}">
                <a16:creationId xmlns:a16="http://schemas.microsoft.com/office/drawing/2014/main" id="{D51D601B-42B9-4AE3-BD5B-03945A145208}"/>
              </a:ext>
            </a:extLst>
          </p:cNvPr>
          <p:cNvGraphicFramePr>
            <a:graphicFrameLocks noGrp="1"/>
          </p:cNvGraphicFramePr>
          <p:nvPr>
            <p:ph idx="1"/>
            <p:extLst>
              <p:ext uri="{D42A27DB-BD31-4B8C-83A1-F6EECF244321}">
                <p14:modId xmlns:p14="http://schemas.microsoft.com/office/powerpoint/2010/main" val="296293416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37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FF94CDE-B1A3-4180-8E04-528C947B5B1A}"/>
              </a:ext>
            </a:extLst>
          </p:cNvPr>
          <p:cNvSpPr>
            <a:spLocks noGrp="1"/>
          </p:cNvSpPr>
          <p:nvPr>
            <p:ph type="title"/>
          </p:nvPr>
        </p:nvSpPr>
        <p:spPr>
          <a:xfrm>
            <a:off x="640079" y="2053641"/>
            <a:ext cx="3669161" cy="2760098"/>
          </a:xfrm>
        </p:spPr>
        <p:txBody>
          <a:bodyP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D1C3DAD6-259F-47B8-9C06-814468361DD6}"/>
              </a:ext>
            </a:extLst>
          </p:cNvPr>
          <p:cNvSpPr>
            <a:spLocks noGrp="1"/>
          </p:cNvSpPr>
          <p:nvPr>
            <p:ph idx="1"/>
          </p:nvPr>
        </p:nvSpPr>
        <p:spPr>
          <a:xfrm>
            <a:off x="6090574" y="801866"/>
            <a:ext cx="5306084" cy="5230634"/>
          </a:xfrm>
        </p:spPr>
        <p:txBody>
          <a:bodyPr anchor="ctr">
            <a:normAutofit/>
          </a:bodyPr>
          <a:lstStyle/>
          <a:p>
            <a:r>
              <a:rPr lang="en-US" sz="2400" b="1">
                <a:solidFill>
                  <a:srgbClr val="000000"/>
                </a:solidFill>
              </a:rPr>
              <a:t>We started with the Indicators csv file and began to and sorted out the neighborhoods we wanted to target in the analysis. We then broke the data down further by just pulling out the crime stats for our selected observation period. We created a bar chart showing each selected neighborhood and the crime data for all three years per neighborhood. From the visualization we can glean that the crime has increased in 80% of the chosen neighborhoods from 2010 to 2013, decreased in 70% of them in 2017.</a:t>
            </a:r>
          </a:p>
          <a:p>
            <a:endParaRPr lang="en-US" sz="2400">
              <a:solidFill>
                <a:srgbClr val="000000"/>
              </a:solidFill>
            </a:endParaRPr>
          </a:p>
        </p:txBody>
      </p:sp>
    </p:spTree>
    <p:extLst>
      <p:ext uri="{BB962C8B-B14F-4D97-AF65-F5344CB8AC3E}">
        <p14:creationId xmlns:p14="http://schemas.microsoft.com/office/powerpoint/2010/main" val="250771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8A00F7E-49D9-4A7B-8779-1F5B751D49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956" y="643467"/>
            <a:ext cx="7428088" cy="5571066"/>
          </a:xfrm>
          <a:prstGeom prst="rect">
            <a:avLst/>
          </a:prstGeom>
        </p:spPr>
      </p:pic>
    </p:spTree>
    <p:extLst>
      <p:ext uri="{BB962C8B-B14F-4D97-AF65-F5344CB8AC3E}">
        <p14:creationId xmlns:p14="http://schemas.microsoft.com/office/powerpoint/2010/main" val="2298662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7BBA-435C-45BF-B44D-BFFF1197754F}"/>
              </a:ext>
            </a:extLst>
          </p:cNvPr>
          <p:cNvSpPr>
            <a:spLocks noGrp="1"/>
          </p:cNvSpPr>
          <p:nvPr>
            <p:ph type="title"/>
          </p:nvPr>
        </p:nvSpPr>
        <p:spPr/>
        <p:txBody>
          <a:bodyPr>
            <a:normAutofit fontScale="90000"/>
          </a:bodyPr>
          <a:lstStyle/>
          <a:p>
            <a:r>
              <a:rPr lang="en-US" dirty="0"/>
              <a:t>Summarize your conclusions.  This should include a numerical summary(i.e., what data did your analysis yield), as well as visualizations of that summary (plots of the final analysis data)</a:t>
            </a:r>
          </a:p>
        </p:txBody>
      </p:sp>
      <p:sp>
        <p:nvSpPr>
          <p:cNvPr id="3" name="Content Placeholder 2">
            <a:extLst>
              <a:ext uri="{FF2B5EF4-FFF2-40B4-BE49-F238E27FC236}">
                <a16:creationId xmlns:a16="http://schemas.microsoft.com/office/drawing/2014/main" id="{834CB212-E1B6-4FDF-960E-01E870201C6A}"/>
              </a:ext>
            </a:extLst>
          </p:cNvPr>
          <p:cNvSpPr>
            <a:spLocks noGrp="1"/>
          </p:cNvSpPr>
          <p:nvPr>
            <p:ph idx="1"/>
          </p:nvPr>
        </p:nvSpPr>
        <p:spPr>
          <a:xfrm>
            <a:off x="838200" y="2141537"/>
            <a:ext cx="10515600" cy="4351338"/>
          </a:xfrm>
        </p:spPr>
        <p:txBody>
          <a:bodyPr/>
          <a:lstStyle/>
          <a:p>
            <a:endParaRPr lang="en-US" dirty="0"/>
          </a:p>
        </p:txBody>
      </p:sp>
    </p:spTree>
    <p:extLst>
      <p:ext uri="{BB962C8B-B14F-4D97-AF65-F5344CB8AC3E}">
        <p14:creationId xmlns:p14="http://schemas.microsoft.com/office/powerpoint/2010/main" val="3601152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9F01-FA33-4BF7-B2E9-7A0002288CF9}"/>
              </a:ext>
            </a:extLst>
          </p:cNvPr>
          <p:cNvSpPr>
            <a:spLocks noGrp="1"/>
          </p:cNvSpPr>
          <p:nvPr>
            <p:ph type="title"/>
          </p:nvPr>
        </p:nvSpPr>
        <p:spPr/>
        <p:txBody>
          <a:bodyPr>
            <a:normAutofit fontScale="90000"/>
          </a:bodyPr>
          <a:lstStyle/>
          <a:p>
            <a:r>
              <a:rPr lang="en-US" dirty="0"/>
              <a:t>Discuss the implications of your findings.  This is where you get to have an open-ended discussion about what your findings “mean”.</a:t>
            </a:r>
          </a:p>
        </p:txBody>
      </p:sp>
      <p:sp>
        <p:nvSpPr>
          <p:cNvPr id="3" name="Content Placeholder 2">
            <a:extLst>
              <a:ext uri="{FF2B5EF4-FFF2-40B4-BE49-F238E27FC236}">
                <a16:creationId xmlns:a16="http://schemas.microsoft.com/office/drawing/2014/main" id="{0FB6959F-5841-470D-90BE-CD40593E31F2}"/>
              </a:ext>
            </a:extLst>
          </p:cNvPr>
          <p:cNvSpPr>
            <a:spLocks noGrp="1"/>
          </p:cNvSpPr>
          <p:nvPr>
            <p:ph idx="1"/>
          </p:nvPr>
        </p:nvSpPr>
        <p:spPr/>
        <p:txBody>
          <a:bodyPr/>
          <a:lstStyle/>
          <a:p>
            <a:r>
              <a:rPr lang="en-US" dirty="0"/>
              <a:t>Nick will provide answers</a:t>
            </a:r>
          </a:p>
        </p:txBody>
      </p:sp>
    </p:spTree>
    <p:extLst>
      <p:ext uri="{BB962C8B-B14F-4D97-AF65-F5344CB8AC3E}">
        <p14:creationId xmlns:p14="http://schemas.microsoft.com/office/powerpoint/2010/main" val="1654932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6C8B-5ED6-4A5C-A615-882CDE35BDE3}"/>
              </a:ext>
            </a:extLst>
          </p:cNvPr>
          <p:cNvSpPr>
            <a:spLocks noGrp="1"/>
          </p:cNvSpPr>
          <p:nvPr>
            <p:ph type="title"/>
          </p:nvPr>
        </p:nvSpPr>
        <p:spPr>
          <a:xfrm>
            <a:off x="838200" y="365125"/>
            <a:ext cx="10515600" cy="2617772"/>
          </a:xfrm>
        </p:spPr>
        <p:txBody>
          <a:bodyPr>
            <a:normAutofit/>
          </a:bodyPr>
          <a:lstStyle/>
          <a:p>
            <a:r>
              <a:rPr lang="en-US" sz="3600" dirty="0"/>
              <a:t>Tell a good story! Storytelling through data analysis is no different than in literature.  Find your narrative and use your analysis and visualization skills to highlight conflict and resolution in your data.</a:t>
            </a:r>
          </a:p>
        </p:txBody>
      </p:sp>
      <p:sp>
        <p:nvSpPr>
          <p:cNvPr id="3" name="Content Placeholder 2">
            <a:extLst>
              <a:ext uri="{FF2B5EF4-FFF2-40B4-BE49-F238E27FC236}">
                <a16:creationId xmlns:a16="http://schemas.microsoft.com/office/drawing/2014/main" id="{8FEDB774-A713-42FF-9036-B1C53778DE2C}"/>
              </a:ext>
            </a:extLst>
          </p:cNvPr>
          <p:cNvSpPr>
            <a:spLocks noGrp="1"/>
          </p:cNvSpPr>
          <p:nvPr>
            <p:ph idx="1"/>
          </p:nvPr>
        </p:nvSpPr>
        <p:spPr>
          <a:xfrm>
            <a:off x="838200" y="3249227"/>
            <a:ext cx="10515600" cy="2927736"/>
          </a:xfrm>
        </p:spPr>
        <p:txBody>
          <a:bodyPr/>
          <a:lstStyle/>
          <a:p>
            <a:endParaRPr lang="en-US" dirty="0"/>
          </a:p>
        </p:txBody>
      </p:sp>
    </p:spTree>
    <p:extLst>
      <p:ext uri="{BB962C8B-B14F-4D97-AF65-F5344CB8AC3E}">
        <p14:creationId xmlns:p14="http://schemas.microsoft.com/office/powerpoint/2010/main" val="117785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3B0F-AAAB-4706-8EE2-6818714B7517}"/>
              </a:ext>
            </a:extLst>
          </p:cNvPr>
          <p:cNvSpPr>
            <a:spLocks noGrp="1"/>
          </p:cNvSpPr>
          <p:nvPr>
            <p:ph type="title"/>
          </p:nvPr>
        </p:nvSpPr>
        <p:spPr/>
        <p:txBody>
          <a:bodyPr anchor="t">
            <a:normAutofit/>
          </a:bodyPr>
          <a:lstStyle/>
          <a:p>
            <a:r>
              <a:rPr lang="en-US"/>
              <a:t>Core message or hypothesis for your project</a:t>
            </a:r>
          </a:p>
        </p:txBody>
      </p:sp>
      <p:sp>
        <p:nvSpPr>
          <p:cNvPr id="3" name="Content Placeholder 2">
            <a:extLst>
              <a:ext uri="{FF2B5EF4-FFF2-40B4-BE49-F238E27FC236}">
                <a16:creationId xmlns:a16="http://schemas.microsoft.com/office/drawing/2014/main" id="{9F0B7F7A-5310-47C3-A8AC-5FE03F658864}"/>
              </a:ext>
            </a:extLst>
          </p:cNvPr>
          <p:cNvSpPr>
            <a:spLocks noGrp="1"/>
          </p:cNvSpPr>
          <p:nvPr>
            <p:ph idx="1"/>
          </p:nvPr>
        </p:nvSpPr>
        <p:spPr>
          <a:xfrm>
            <a:off x="6864474" y="1690688"/>
            <a:ext cx="5327526" cy="3974437"/>
          </a:xfrm>
        </p:spPr>
        <p:txBody>
          <a:bodyPr>
            <a:normAutofit/>
          </a:bodyPr>
          <a:lstStyle/>
          <a:p>
            <a:pPr marL="0" indent="0">
              <a:lnSpc>
                <a:spcPct val="90000"/>
              </a:lnSpc>
              <a:buNone/>
            </a:pPr>
            <a:r>
              <a:rPr lang="en-US" sz="2000" b="1" dirty="0"/>
              <a:t>If the land bank is involved in the neighborhood then various neighborhood indicators should improve. </a:t>
            </a:r>
          </a:p>
          <a:p>
            <a:pPr marL="0" indent="0">
              <a:buNone/>
            </a:pPr>
            <a:r>
              <a:rPr lang="en-US" sz="2000" b="1" dirty="0"/>
              <a:t>The three indicators are:</a:t>
            </a:r>
          </a:p>
          <a:p>
            <a:r>
              <a:rPr lang="en-US" sz="2000" b="1" dirty="0"/>
              <a:t> home/property values</a:t>
            </a:r>
          </a:p>
          <a:p>
            <a:r>
              <a:rPr lang="en-US" sz="2000" b="1" dirty="0"/>
              <a:t>standardized test scores</a:t>
            </a:r>
          </a:p>
          <a:p>
            <a:r>
              <a:rPr lang="en-US" sz="2000" b="1" dirty="0"/>
              <a:t>crime statistics. </a:t>
            </a:r>
          </a:p>
          <a:p>
            <a:pPr marL="0" indent="0">
              <a:buNone/>
            </a:pPr>
            <a:r>
              <a:rPr lang="en-US" sz="2000" b="1" dirty="0"/>
              <a:t> We chose these three because they  point to both financial and quality of life improvements.</a:t>
            </a:r>
          </a:p>
        </p:txBody>
      </p:sp>
      <p:graphicFrame>
        <p:nvGraphicFramePr>
          <p:cNvPr id="5" name="Object 4">
            <a:hlinkClick r:id="" action="ppaction://ole?verb=0"/>
            <a:extLst>
              <a:ext uri="{FF2B5EF4-FFF2-40B4-BE49-F238E27FC236}">
                <a16:creationId xmlns:a16="http://schemas.microsoft.com/office/drawing/2014/main" id="{4F3B27C9-2D81-455C-96CE-456DDA200A4B}"/>
              </a:ext>
            </a:extLst>
          </p:cNvPr>
          <p:cNvGraphicFramePr>
            <a:graphicFrameLocks noChangeAspect="1"/>
          </p:cNvGraphicFramePr>
          <p:nvPr>
            <p:extLst>
              <p:ext uri="{D42A27DB-BD31-4B8C-83A1-F6EECF244321}">
                <p14:modId xmlns:p14="http://schemas.microsoft.com/office/powerpoint/2010/main" val="3257954217"/>
              </p:ext>
            </p:extLst>
          </p:nvPr>
        </p:nvGraphicFramePr>
        <p:xfrm>
          <a:off x="0" y="1020932"/>
          <a:ext cx="6960094" cy="5610687"/>
        </p:xfrm>
        <a:graphic>
          <a:graphicData uri="http://schemas.openxmlformats.org/presentationml/2006/ole">
            <mc:AlternateContent xmlns:mc="http://schemas.openxmlformats.org/markup-compatibility/2006">
              <mc:Choice xmlns:v="urn:schemas-microsoft-com:vml" Requires="v">
                <p:oleObj spid="_x0000_s1030" name="Presentation" r:id="rId3" imgW="4570388" imgH="3427437" progId="PowerPoint.Show.12">
                  <p:embed/>
                </p:oleObj>
              </mc:Choice>
              <mc:Fallback>
                <p:oleObj name="Presentation" r:id="rId3" imgW="4570388" imgH="3427437" progId="PowerPoint.Show.12">
                  <p:embed/>
                  <p:pic>
                    <p:nvPicPr>
                      <p:cNvPr id="0" name=""/>
                      <p:cNvPicPr/>
                      <p:nvPr/>
                    </p:nvPicPr>
                    <p:blipFill>
                      <a:blip r:embed="rId4"/>
                      <a:stretch>
                        <a:fillRect/>
                      </a:stretch>
                    </p:blipFill>
                    <p:spPr>
                      <a:xfrm>
                        <a:off x="0" y="1020932"/>
                        <a:ext cx="6960094" cy="5610687"/>
                      </a:xfrm>
                      <a:prstGeom prst="rect">
                        <a:avLst/>
                      </a:prstGeom>
                    </p:spPr>
                  </p:pic>
                </p:oleObj>
              </mc:Fallback>
            </mc:AlternateContent>
          </a:graphicData>
        </a:graphic>
      </p:graphicFrame>
    </p:spTree>
    <p:extLst>
      <p:ext uri="{BB962C8B-B14F-4D97-AF65-F5344CB8AC3E}">
        <p14:creationId xmlns:p14="http://schemas.microsoft.com/office/powerpoint/2010/main" val="108947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E9D0-33B5-4D87-9406-96443E4C4DE3}"/>
              </a:ext>
            </a:extLst>
          </p:cNvPr>
          <p:cNvSpPr>
            <a:spLocks noGrp="1"/>
          </p:cNvSpPr>
          <p:nvPr>
            <p:ph type="title"/>
          </p:nvPr>
        </p:nvSpPr>
        <p:spPr>
          <a:xfrm>
            <a:off x="863029" y="1012004"/>
            <a:ext cx="3416158" cy="4795408"/>
          </a:xfrm>
        </p:spPr>
        <p:txBody>
          <a:bodyPr>
            <a:normAutofit/>
          </a:bodyPr>
          <a:lstStyle/>
          <a:p>
            <a:r>
              <a:rPr lang="en-US" sz="3700" dirty="0">
                <a:solidFill>
                  <a:srgbClr val="FF0000"/>
                </a:solidFill>
              </a:rPr>
              <a:t>Describe the questions you and your group found interesting, and what motivated you to answer them?</a:t>
            </a:r>
          </a:p>
        </p:txBody>
      </p:sp>
      <p:graphicFrame>
        <p:nvGraphicFramePr>
          <p:cNvPr id="21" name="Content Placeholder 2">
            <a:extLst>
              <a:ext uri="{FF2B5EF4-FFF2-40B4-BE49-F238E27FC236}">
                <a16:creationId xmlns:a16="http://schemas.microsoft.com/office/drawing/2014/main" id="{6754AEAB-EAB7-4EA2-884D-A71661E06329}"/>
              </a:ext>
            </a:extLst>
          </p:cNvPr>
          <p:cNvGraphicFramePr>
            <a:graphicFrameLocks noGrp="1"/>
          </p:cNvGraphicFramePr>
          <p:nvPr>
            <p:ph idx="1"/>
            <p:extLst>
              <p:ext uri="{D42A27DB-BD31-4B8C-83A1-F6EECF244321}">
                <p14:modId xmlns:p14="http://schemas.microsoft.com/office/powerpoint/2010/main" val="109420251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158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800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76D5832-56DB-4764-B4E8-51118B2AB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795588"/>
            <a:ext cx="3420533" cy="2850444"/>
          </a:xfrm>
          <a:prstGeom prst="rect">
            <a:avLst/>
          </a:prstGeom>
        </p:spPr>
      </p:pic>
      <p:pic>
        <p:nvPicPr>
          <p:cNvPr id="11" name="Picture 10">
            <a:extLst>
              <a:ext uri="{FF2B5EF4-FFF2-40B4-BE49-F238E27FC236}">
                <a16:creationId xmlns:a16="http://schemas.microsoft.com/office/drawing/2014/main" id="{F4C7D266-BAB6-428C-BC01-D0058177D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804" y="1684596"/>
            <a:ext cx="3431463" cy="1123803"/>
          </a:xfrm>
          <a:prstGeom prst="rect">
            <a:avLst/>
          </a:prstGeom>
        </p:spPr>
      </p:pic>
      <p:pic>
        <p:nvPicPr>
          <p:cNvPr id="6" name="Picture 5">
            <a:extLst>
              <a:ext uri="{FF2B5EF4-FFF2-40B4-BE49-F238E27FC236}">
                <a16:creationId xmlns:a16="http://schemas.microsoft.com/office/drawing/2014/main" id="{52AAF3A0-887D-4C62-87E8-982E50F11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7072" y="1437059"/>
            <a:ext cx="3431461" cy="1618874"/>
          </a:xfrm>
          <a:prstGeom prst="rect">
            <a:avLst/>
          </a:prstGeom>
        </p:spPr>
      </p:pic>
      <p:sp>
        <p:nvSpPr>
          <p:cNvPr id="2" name="Title 1">
            <a:extLst>
              <a:ext uri="{FF2B5EF4-FFF2-40B4-BE49-F238E27FC236}">
                <a16:creationId xmlns:a16="http://schemas.microsoft.com/office/drawing/2014/main" id="{03662290-5148-4B2A-A3DD-D9F7F114CB01}"/>
              </a:ext>
            </a:extLst>
          </p:cNvPr>
          <p:cNvSpPr>
            <a:spLocks noGrp="1"/>
          </p:cNvSpPr>
          <p:nvPr>
            <p:ph type="title"/>
          </p:nvPr>
        </p:nvSpPr>
        <p:spPr>
          <a:xfrm>
            <a:off x="1086338" y="4441621"/>
            <a:ext cx="4626707" cy="1562517"/>
          </a:xfrm>
        </p:spPr>
        <p:txBody>
          <a:bodyPr anchor="ctr">
            <a:normAutofit/>
          </a:bodyPr>
          <a:lstStyle/>
          <a:p>
            <a:pPr>
              <a:lnSpc>
                <a:spcPct val="90000"/>
              </a:lnSpc>
            </a:pPr>
            <a:r>
              <a:rPr lang="en-US" sz="2700"/>
              <a:t>Summarize where and how you found the data you used to answer these questions</a:t>
            </a:r>
          </a:p>
        </p:txBody>
      </p:sp>
    </p:spTree>
    <p:extLst>
      <p:ext uri="{BB962C8B-B14F-4D97-AF65-F5344CB8AC3E}">
        <p14:creationId xmlns:p14="http://schemas.microsoft.com/office/powerpoint/2010/main" val="291297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72BD-B91C-4EE0-AB08-8275ED4D50E7}"/>
              </a:ext>
            </a:extLst>
          </p:cNvPr>
          <p:cNvSpPr>
            <a:spLocks noGrp="1"/>
          </p:cNvSpPr>
          <p:nvPr>
            <p:ph type="title"/>
          </p:nvPr>
        </p:nvSpPr>
        <p:spPr>
          <a:xfrm>
            <a:off x="838200" y="963877"/>
            <a:ext cx="3494362" cy="4930246"/>
          </a:xfrm>
        </p:spPr>
        <p:txBody>
          <a:bodyPr>
            <a:normAutofit/>
          </a:bodyPr>
          <a:lstStyle/>
          <a:p>
            <a:pPr algn="r"/>
            <a:r>
              <a:rPr lang="en-US" sz="2800" dirty="0">
                <a:solidFill>
                  <a:schemeClr val="accent1"/>
                </a:solidFill>
              </a:rPr>
              <a:t>Describe the data exploration and cleanup process(accompanied by your </a:t>
            </a:r>
            <a:r>
              <a:rPr lang="en-US" sz="2800" dirty="0" err="1">
                <a:solidFill>
                  <a:schemeClr val="accent1"/>
                </a:solidFill>
              </a:rPr>
              <a:t>Jupyter</a:t>
            </a:r>
            <a:r>
              <a:rPr lang="en-US" sz="2800" dirty="0">
                <a:solidFill>
                  <a:schemeClr val="accent1"/>
                </a:solidFill>
              </a:rPr>
              <a:t> Notebook)</a:t>
            </a:r>
          </a:p>
        </p:txBody>
      </p:sp>
      <p:sp>
        <p:nvSpPr>
          <p:cNvPr id="3" name="Content Placeholder 2">
            <a:extLst>
              <a:ext uri="{FF2B5EF4-FFF2-40B4-BE49-F238E27FC236}">
                <a16:creationId xmlns:a16="http://schemas.microsoft.com/office/drawing/2014/main" id="{5EB16229-647E-4F10-842F-6BAF9A035AB1}"/>
              </a:ext>
            </a:extLst>
          </p:cNvPr>
          <p:cNvSpPr>
            <a:spLocks noGrp="1"/>
          </p:cNvSpPr>
          <p:nvPr>
            <p:ph idx="1"/>
          </p:nvPr>
        </p:nvSpPr>
        <p:spPr>
          <a:xfrm>
            <a:off x="4976031" y="963877"/>
            <a:ext cx="6377769" cy="4930246"/>
          </a:xfrm>
        </p:spPr>
        <p:txBody>
          <a:bodyPr anchor="ctr">
            <a:normAutofit/>
          </a:bodyPr>
          <a:lstStyle/>
          <a:p>
            <a:r>
              <a:rPr lang="en-US" sz="2400" dirty="0" err="1"/>
              <a:t>Jupyter</a:t>
            </a:r>
            <a:r>
              <a:rPr lang="en-US" sz="2400" dirty="0"/>
              <a:t> Notebook Markdown</a:t>
            </a:r>
          </a:p>
        </p:txBody>
      </p:sp>
    </p:spTree>
    <p:extLst>
      <p:ext uri="{BB962C8B-B14F-4D97-AF65-F5344CB8AC3E}">
        <p14:creationId xmlns:p14="http://schemas.microsoft.com/office/powerpoint/2010/main" val="97979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462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B4829-1DF2-4EB4-A84B-49111121878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Describe the analysis process (accompanied by your </a:t>
            </a:r>
            <a:r>
              <a:rPr lang="en-US" sz="2200" kern="1200" dirty="0" err="1">
                <a:solidFill>
                  <a:srgbClr val="FFFFFF"/>
                </a:solidFill>
                <a:latin typeface="+mj-lt"/>
                <a:ea typeface="+mj-ea"/>
                <a:cs typeface="+mj-cs"/>
              </a:rPr>
              <a:t>Jupyter</a:t>
            </a:r>
            <a:r>
              <a:rPr lang="en-US" sz="2200" kern="1200" dirty="0">
                <a:solidFill>
                  <a:srgbClr val="FFFFFF"/>
                </a:solidFill>
                <a:latin typeface="+mj-lt"/>
                <a:ea typeface="+mj-ea"/>
                <a:cs typeface="+mj-cs"/>
              </a:rPr>
              <a:t> Notebook)</a:t>
            </a:r>
          </a:p>
        </p:txBody>
      </p:sp>
      <p:pic>
        <p:nvPicPr>
          <p:cNvPr id="5" name="Picture 4">
            <a:extLst>
              <a:ext uri="{FF2B5EF4-FFF2-40B4-BE49-F238E27FC236}">
                <a16:creationId xmlns:a16="http://schemas.microsoft.com/office/drawing/2014/main" id="{58A829EC-D44C-49CD-8483-C742040CD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894" y="860612"/>
            <a:ext cx="8290624" cy="5567082"/>
          </a:xfrm>
          <a:prstGeom prst="rect">
            <a:avLst/>
          </a:prstGeom>
        </p:spPr>
      </p:pic>
      <p:sp>
        <p:nvSpPr>
          <p:cNvPr id="4" name="Rectangle 3">
            <a:extLst>
              <a:ext uri="{FF2B5EF4-FFF2-40B4-BE49-F238E27FC236}">
                <a16:creationId xmlns:a16="http://schemas.microsoft.com/office/drawing/2014/main" id="{8E828442-B641-4B8B-975B-99AB4BA344FD}"/>
              </a:ext>
            </a:extLst>
          </p:cNvPr>
          <p:cNvSpPr/>
          <p:nvPr/>
        </p:nvSpPr>
        <p:spPr>
          <a:xfrm>
            <a:off x="4982394" y="430306"/>
            <a:ext cx="4954370" cy="369332"/>
          </a:xfrm>
          <a:prstGeom prst="rect">
            <a:avLst/>
          </a:prstGeom>
        </p:spPr>
        <p:txBody>
          <a:bodyPr wrap="none">
            <a:spAutoFit/>
          </a:bodyPr>
          <a:lstStyle/>
          <a:p>
            <a:r>
              <a:rPr lang="en-US" dirty="0"/>
              <a:t>Current Land Bank Properties (As of June 15, 2019)</a:t>
            </a:r>
          </a:p>
        </p:txBody>
      </p:sp>
    </p:spTree>
    <p:extLst>
      <p:ext uri="{BB962C8B-B14F-4D97-AF65-F5344CB8AC3E}">
        <p14:creationId xmlns:p14="http://schemas.microsoft.com/office/powerpoint/2010/main" val="135550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68338-81DD-4BB5-A157-52E8809D5F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b="1" u="sng" kern="1200">
                <a:solidFill>
                  <a:srgbClr val="FFFFFF"/>
                </a:solidFill>
                <a:latin typeface="+mj-lt"/>
                <a:ea typeface="+mj-ea"/>
                <a:cs typeface="+mj-cs"/>
              </a:rPr>
              <a:t>Neighborhods with  Highest Current Land Bank Activity</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51535EF5-0CEF-4B79-A511-40E41B816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975392"/>
            <a:ext cx="6553545" cy="4915158"/>
          </a:xfrm>
          <a:prstGeom prst="rect">
            <a:avLst/>
          </a:prstGeom>
        </p:spPr>
      </p:pic>
    </p:spTree>
    <p:extLst>
      <p:ext uri="{BB962C8B-B14F-4D97-AF65-F5344CB8AC3E}">
        <p14:creationId xmlns:p14="http://schemas.microsoft.com/office/powerpoint/2010/main" val="5793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FC2C8-9A02-4F63-BDE2-FD95A43B8ED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700" b="1" u="sng" kern="1200">
                <a:solidFill>
                  <a:srgbClr val="FFFFFF"/>
                </a:solidFill>
                <a:latin typeface="+mj-lt"/>
                <a:ea typeface="+mj-ea"/>
                <a:cs typeface="+mj-cs"/>
              </a:rPr>
              <a:t>Neighborhoods with Highest Current Land Bank Activity</a:t>
            </a:r>
            <a:br>
              <a:rPr lang="en-US" sz="3700" b="1" u="sng" kern="1200">
                <a:solidFill>
                  <a:srgbClr val="FFFFFF"/>
                </a:solidFill>
                <a:latin typeface="+mj-lt"/>
                <a:ea typeface="+mj-ea"/>
                <a:cs typeface="+mj-cs"/>
              </a:rPr>
            </a:br>
            <a:endParaRPr lang="en-US" sz="3700" kern="120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40A390F0-A136-432B-BA1B-518964236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975392"/>
            <a:ext cx="6553545" cy="4915158"/>
          </a:xfrm>
          <a:prstGeom prst="rect">
            <a:avLst/>
          </a:prstGeom>
        </p:spPr>
      </p:pic>
    </p:spTree>
    <p:extLst>
      <p:ext uri="{BB962C8B-B14F-4D97-AF65-F5344CB8AC3E}">
        <p14:creationId xmlns:p14="http://schemas.microsoft.com/office/powerpoint/2010/main" val="226612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9EB8F-B47F-4FE7-B2E1-250B16DC731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b="1" u="sng" kern="1200">
                <a:solidFill>
                  <a:srgbClr val="FFFFFF"/>
                </a:solidFill>
                <a:latin typeface="+mj-lt"/>
                <a:ea typeface="+mj-ea"/>
                <a:cs typeface="+mj-cs"/>
              </a:rPr>
              <a:t>Neighborhoods with Lowest Current Land Bank Activity</a:t>
            </a:r>
            <a:endParaRPr lang="en-US" kern="120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0A39234-3BC7-413A-8226-8502A0F916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96" y="492573"/>
            <a:ext cx="5880796" cy="5880796"/>
          </a:xfrm>
          <a:prstGeom prst="rect">
            <a:avLst/>
          </a:prstGeom>
        </p:spPr>
      </p:pic>
    </p:spTree>
    <p:extLst>
      <p:ext uri="{BB962C8B-B14F-4D97-AF65-F5344CB8AC3E}">
        <p14:creationId xmlns:p14="http://schemas.microsoft.com/office/powerpoint/2010/main" val="111818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681</Words>
  <Application>Microsoft Office PowerPoint</Application>
  <PresentationFormat>Widescreen</PresentationFormat>
  <Paragraphs>39</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Office Theme</vt:lpstr>
      <vt:lpstr>Microsoft PowerPoint Presentation</vt:lpstr>
      <vt:lpstr>Group 2: Nick Benjamin,  John Goebel, Beth Grace, and Joan Stone-Mays </vt:lpstr>
      <vt:lpstr>Core message or hypothesis for your project</vt:lpstr>
      <vt:lpstr>Describe the questions you and your group found interesting, and what motivated you to answer them?</vt:lpstr>
      <vt:lpstr>Summarize where and how you found the data you used to answer these questions</vt:lpstr>
      <vt:lpstr>Describe the data exploration and cleanup process(accompanied by your Jupyter Notebook)</vt:lpstr>
      <vt:lpstr>Describe the analysis process (accompanied by your Jupyter Notebook)</vt:lpstr>
      <vt:lpstr>Neighborhods with  Highest Current Land Bank Activity</vt:lpstr>
      <vt:lpstr>Neighborhoods with Highest Current Land Bank Activity </vt:lpstr>
      <vt:lpstr>Neighborhoods with Lowest Current Land Bank Activity</vt:lpstr>
      <vt:lpstr>PowerPoint Presentation</vt:lpstr>
      <vt:lpstr>PowerPoint Presentation</vt:lpstr>
      <vt:lpstr>Does the Land Bank Affect School Results? </vt:lpstr>
      <vt:lpstr>PowerPoint Presentation</vt:lpstr>
      <vt:lpstr>It does not look like the Land Bank Affects Test Scores</vt:lpstr>
      <vt:lpstr>PowerPoint Presentation</vt:lpstr>
      <vt:lpstr>PowerPoint Presentation</vt:lpstr>
      <vt:lpstr>Summarize your conclusions.  This should include a numerical summary(i.e., what data did your analysis yield), as well as visualizations of that summary (plots of the final analysis data)</vt:lpstr>
      <vt:lpstr>Discuss the implications of your findings.  This is where you get to have an open-ended discussion about what your findings “mean”.</vt:lpstr>
      <vt:lpstr>Tell a good story! Storytelling through data analysis is no different than in literature.  Find your narrative and use your analysis and visualization skills to highlight conflict and resolution in your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Nick Benjamin,  John Goebel, Beth Grace, and Joan Stone-Mays</dc:title>
  <dc:creator>jestonemays@outlook.com</dc:creator>
  <cp:lastModifiedBy>jestonemays@outlook.com</cp:lastModifiedBy>
  <cp:revision>2</cp:revision>
  <dcterms:created xsi:type="dcterms:W3CDTF">2019-06-26T21:57:26Z</dcterms:created>
  <dcterms:modified xsi:type="dcterms:W3CDTF">2019-06-26T22:05:18Z</dcterms:modified>
</cp:coreProperties>
</file>