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679"/>
  </p:normalViewPr>
  <p:slideViewPr>
    <p:cSldViewPr snapToGrid="0" snapToObjects="1">
      <p:cViewPr varScale="1">
        <p:scale>
          <a:sx n="93" d="100"/>
          <a:sy n="93" d="100"/>
        </p:scale>
        <p:origin x="10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9C38-28D1-1243-B50B-18561247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3FF4E-157E-464F-A6E6-7AF5DA9F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0099-44AE-8F47-AE71-025D154A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08EF-8FE0-AE47-AED1-B4F57E7C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C5A2-904E-E74B-8416-D9CB0458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D7C1-BD70-924B-8227-776DA932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7CB59-ECB9-AB4F-99A1-AB94BC243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80CD-662B-4A4F-9B4D-E930F97A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07F6-12B1-2440-8BB8-0A24FBCE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6794-33B3-7A48-9998-0A70343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1F8E7-6ADF-E24C-ACCB-7522022B2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A3618-6AF3-8746-B40F-BC5A2CEBF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2EAA-CD94-A24D-8AB2-A0913403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4BED-DAA6-EF40-ACF6-FA9A3AC9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AEB2-4B8C-D143-9037-93FA6F27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7D02-E45B-F241-B469-529E60B9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8AA1-16CE-D34A-AC55-773BDBAF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B1CD-D59C-454D-BAB8-D6F2E588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9D6D-EEA9-294F-BF20-78C883FE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0418-CB2B-A442-B693-601ECD29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497E-4A97-4B42-99F6-A5291478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DD10F-5E0A-9D4E-A1E1-0F37185C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9C75-034C-BD45-B1DF-28B08C16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5E46-41EA-4843-A9B7-D196CBB7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70E8-734E-7F45-8D4A-202F2C7C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93C4-01B5-BE49-9123-AF75E8C8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2ACD-8AF3-E04A-AC6C-784DDE57C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AB2F6-8C22-8440-B1F7-B17C2A4C2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74B5A-6C8F-E24B-8FC6-11DB40B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49C59-461A-894E-9023-E1A7DD6D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04C6-B943-054E-8E03-BA3C385B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960-1060-0845-B587-7DEA6318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EF76F-4AF5-E942-8EE4-1B3597A5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ADA4F-9DCD-C748-B661-AC49E798C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FFFDD-6F71-194C-A919-C842F216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6BACE-2284-B846-A9EE-6DEF80C12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C31DC-9F95-4447-ADF7-2FE9811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E47D1-8E22-4045-83B7-1AD720F4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D2850-6B84-5442-86D7-95985CD5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5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A402-C7D7-9A45-91B9-80EE7134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F57F3-C8E0-824D-9CA9-5B65F33D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EA3E6-3BDD-EA4B-93E8-C50B809A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A6A77-6ADD-E846-833C-FBDF0119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1EA4D-90FB-0E42-A2BB-DB98EA2C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9D74D-AA15-B946-AF23-BC826319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D3299-9A2D-1C44-AB51-BD47876B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6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7079-1F22-BF42-92DF-5F52EA6D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72BA-EE9A-F249-95A7-4D99610C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B59D7-F9B6-8849-8E1B-A93E7F38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A6DD2-3CE2-2E4E-ABA9-49A10881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B495-9A56-9A46-8D07-2B1CF5CB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B7B3-2A4F-384D-A447-97D0EB7F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C16C-A8CB-0B4E-94AE-1781AA0A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59415-A292-EB4D-9939-CEC4DB0C2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68C67-2683-4C40-92A4-77DF6EEE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31B8-10F0-BA40-9DFF-AF7F0903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2F5C-3DF6-FE4B-80E7-B1E0BB88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9761A-8E51-AD42-83F0-B4D14D62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98AF8-F809-774B-A9BC-81067DEA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D85B-CB6B-F647-AB58-175EAC9ED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8B8C-36F5-184F-8454-B7C738FFC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78970-0E1A-304B-8C55-876C18F90D29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05CC-FE9D-F44E-98FC-F16C90180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12FB-8A7D-FF42-9CE5-B44E44C40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35B7-8F19-974F-BB01-4C01E00C3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C736-E703-CC42-B6AA-E211FFC0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Land Bank Affect School Results?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A80A-AF83-A346-B183-CE2F3D50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Originally we were trying to use Ohio Government Data</a:t>
            </a:r>
          </a:p>
          <a:p>
            <a:r>
              <a:rPr lang="en-US" dirty="0"/>
              <a:t>There is no API, and the website is not great</a:t>
            </a:r>
          </a:p>
          <a:p>
            <a:r>
              <a:rPr lang="en-US" dirty="0"/>
              <a:t>Fortunately NEOCANDO has test scores by neighborhood</a:t>
            </a:r>
          </a:p>
          <a:p>
            <a:r>
              <a:rPr lang="en-US" dirty="0"/>
              <a:t>There are multiple tests for 3</a:t>
            </a:r>
            <a:r>
              <a:rPr lang="en-US" baseline="30000" dirty="0"/>
              <a:t>rd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,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, 8</a:t>
            </a:r>
            <a:r>
              <a:rPr lang="en-US" baseline="30000" dirty="0"/>
              <a:t>th</a:t>
            </a:r>
            <a:r>
              <a:rPr lang="en-US" dirty="0"/>
              <a:t>, 10</a:t>
            </a:r>
            <a:r>
              <a:rPr lang="en-US" baseline="30000" dirty="0"/>
              <a:t>th</a:t>
            </a:r>
            <a:r>
              <a:rPr lang="en-US" dirty="0"/>
              <a:t>, and 11</a:t>
            </a:r>
            <a:r>
              <a:rPr lang="en-US" baseline="30000" dirty="0"/>
              <a:t>th</a:t>
            </a:r>
            <a:r>
              <a:rPr lang="en-US" dirty="0"/>
              <a:t> grades for years 2010-2016</a:t>
            </a:r>
          </a:p>
          <a:p>
            <a:r>
              <a:rPr lang="en-US" dirty="0"/>
              <a:t>For all neighborhoods we’re testing, I averaged the scores This allows us to compare them</a:t>
            </a:r>
          </a:p>
          <a:p>
            <a:r>
              <a:rPr lang="en-US" dirty="0"/>
              <a:t>The graph is on the next page</a:t>
            </a:r>
          </a:p>
          <a:p>
            <a:r>
              <a:rPr lang="en-US" dirty="0"/>
              <a:t>Note the precipitous drop in 2016 was state-wide, they had to  change graduation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139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60B7-E72C-5F48-B4DB-C210D470C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B4015-3D7D-4A46-812E-88A5CD16A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E643C-0FE1-F249-829C-0C59C458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357983"/>
            <a:ext cx="9337746" cy="62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5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47C9-DB8C-FE49-AB91-7C77CEF5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does not look like the Land Bank Affects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C736-417F-EA4E-86DE-FAADE61C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does the math back that up?</a:t>
            </a:r>
          </a:p>
          <a:p>
            <a:r>
              <a:rPr lang="en-US" dirty="0"/>
              <a:t>To do that I copied the relevant neighborhood scores into a file, got rid of the noise by subtracting the mean suburban score from that year, and did a t test.</a:t>
            </a:r>
          </a:p>
          <a:p>
            <a:r>
              <a:rPr lang="en-US" dirty="0" err="1"/>
              <a:t>Ttest_indResult</a:t>
            </a:r>
            <a:r>
              <a:rPr lang="en-US" dirty="0"/>
              <a:t>(statistic=array([9.35983265, 6.11359353, 5.17652858, 7.45770055, 2.21798661, 5.26095049, 4.46843839]), </a:t>
            </a:r>
            <a:r>
              <a:rPr lang="en-US" dirty="0" err="1"/>
              <a:t>pvalue</a:t>
            </a:r>
            <a:r>
              <a:rPr lang="en-US" dirty="0"/>
              <a:t>=array([1.38787037e-05, 2.85170586e-04, 8.46342784e-04, 7.21148008e-05, 5.73619772e-02, 7.63622391e-04, 2.08755103e-03]))</a:t>
            </a:r>
          </a:p>
          <a:p>
            <a:r>
              <a:rPr lang="en-US" dirty="0"/>
              <a:t>In English: There is a .0000138 chance the land bank affected 2010 test scores, .000285 for 2011, .000846 for 2012, .0000721 for 2013, .0573 for 2014, .000763 for 2015, and .00208 for 2016</a:t>
            </a:r>
          </a:p>
          <a:p>
            <a:r>
              <a:rPr lang="en-US" dirty="0"/>
              <a:t>If we use 5% as our level of statistical significance, our result of no-result is statistically for every year except 2014</a:t>
            </a:r>
          </a:p>
        </p:txBody>
      </p:sp>
    </p:spTree>
    <p:extLst>
      <p:ext uri="{BB962C8B-B14F-4D97-AF65-F5344CB8AC3E}">
        <p14:creationId xmlns:p14="http://schemas.microsoft.com/office/powerpoint/2010/main" val="170737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261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Does the Land Bank Affect School Results? </vt:lpstr>
      <vt:lpstr>PowerPoint Presentation</vt:lpstr>
      <vt:lpstr>It does not look like the Land Bank Affects Test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Benjamin</dc:creator>
  <cp:lastModifiedBy>Nicholas Benjamin</cp:lastModifiedBy>
  <cp:revision>5</cp:revision>
  <dcterms:created xsi:type="dcterms:W3CDTF">2019-06-26T00:37:59Z</dcterms:created>
  <dcterms:modified xsi:type="dcterms:W3CDTF">2019-06-26T01:40:28Z</dcterms:modified>
</cp:coreProperties>
</file>