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79" r:id="rId10"/>
    <p:sldId id="264" r:id="rId11"/>
    <p:sldId id="265" r:id="rId12"/>
    <p:sldId id="266" r:id="rId13"/>
    <p:sldId id="275" r:id="rId14"/>
    <p:sldId id="276" r:id="rId15"/>
    <p:sldId id="277" r:id="rId16"/>
    <p:sldId id="278" r:id="rId17"/>
    <p:sldId id="267" r:id="rId18"/>
    <p:sldId id="268" r:id="rId19"/>
    <p:sldId id="284" r:id="rId20"/>
    <p:sldId id="269" r:id="rId21"/>
    <p:sldId id="282" r:id="rId22"/>
    <p:sldId id="283" r:id="rId23"/>
    <p:sldId id="270" r:id="rId24"/>
    <p:sldId id="271" r:id="rId25"/>
    <p:sldId id="273" r:id="rId26"/>
    <p:sldId id="286" r:id="rId27"/>
    <p:sldId id="272" r:id="rId28"/>
    <p:sldId id="288" r:id="rId29"/>
    <p:sldId id="274" r:id="rId30"/>
    <p:sldId id="287"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CDEA4-C52E-6B43-9242-372F6B27007A}"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8AC46-DB48-9941-ABB8-69DD2EDC73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BCDEA4-C52E-6B43-9242-372F6B27007A}"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8AC46-DB48-9941-ABB8-69DD2EDC73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BCDEA4-C52E-6B43-9242-372F6B27007A}"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8AC46-DB48-9941-ABB8-69DD2EDC73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BCDEA4-C52E-6B43-9242-372F6B27007A}"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8AC46-DB48-9941-ABB8-69DD2EDC73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CDEA4-C52E-6B43-9242-372F6B27007A}"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8AC46-DB48-9941-ABB8-69DD2EDC73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CDEA4-C52E-6B43-9242-372F6B27007A}"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8AC46-DB48-9941-ABB8-69DD2EDC73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BCDEA4-C52E-6B43-9242-372F6B27007A}" type="datetimeFigureOut">
              <a:rPr lang="en-US" smtClean="0"/>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8AC46-DB48-9941-ABB8-69DD2EDC73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BCDEA4-C52E-6B43-9242-372F6B27007A}" type="datetimeFigureOut">
              <a:rPr lang="en-US" smtClean="0"/>
              <a:t>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8AC46-DB48-9941-ABB8-69DD2EDC73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CDEA4-C52E-6B43-9242-372F6B27007A}" type="datetimeFigureOut">
              <a:rPr lang="en-US" smtClean="0"/>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8AC46-DB48-9941-ABB8-69DD2EDC73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BCDEA4-C52E-6B43-9242-372F6B27007A}"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8AC46-DB48-9941-ABB8-69DD2EDC73E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1BCDEA4-C52E-6B43-9242-372F6B27007A}" type="datetimeFigureOut">
              <a:rPr lang="en-US" smtClean="0"/>
              <a:t>11/7/2016</a:t>
            </a:fld>
            <a:endParaRPr lang="en-US"/>
          </a:p>
        </p:txBody>
      </p:sp>
      <p:sp>
        <p:nvSpPr>
          <p:cNvPr id="9" name="Slide Number Placeholder 8"/>
          <p:cNvSpPr>
            <a:spLocks noGrp="1"/>
          </p:cNvSpPr>
          <p:nvPr>
            <p:ph type="sldNum" sz="quarter" idx="11"/>
          </p:nvPr>
        </p:nvSpPr>
        <p:spPr/>
        <p:txBody>
          <a:bodyPr/>
          <a:lstStyle/>
          <a:p>
            <a:fld id="{E818AC46-DB48-9941-ABB8-69DD2EDC73E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18AC46-DB48-9941-ABB8-69DD2EDC73E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1BCDEA4-C52E-6B43-9242-372F6B27007A}" type="datetimeFigureOut">
              <a:rPr lang="en-US" smtClean="0"/>
              <a:t>11/7/2016</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Fire Fighting Hexapod Robot Using Inertia Measurement Unit (IMU) With Smartphone</a:t>
            </a:r>
          </a:p>
        </p:txBody>
      </p:sp>
      <p:sp>
        <p:nvSpPr>
          <p:cNvPr id="3" name="Subtitle 2"/>
          <p:cNvSpPr>
            <a:spLocks noGrp="1"/>
          </p:cNvSpPr>
          <p:nvPr>
            <p:ph type="subTitle" idx="1"/>
          </p:nvPr>
        </p:nvSpPr>
        <p:spPr/>
        <p:txBody>
          <a:bodyPr>
            <a:normAutofit fontScale="77500" lnSpcReduction="20000"/>
          </a:bodyPr>
          <a:lstStyle/>
          <a:p>
            <a:r>
              <a:rPr lang="en-US" dirty="0"/>
              <a:t>By :</a:t>
            </a:r>
          </a:p>
          <a:p>
            <a:pPr marL="457200" indent="-457200">
              <a:buAutoNum type="arabicPeriod"/>
            </a:pPr>
            <a:r>
              <a:rPr lang="en-US" dirty="0"/>
              <a:t>Adhitya Wicaksono</a:t>
            </a:r>
          </a:p>
          <a:p>
            <a:pPr marL="457200" indent="-457200">
              <a:buAutoNum type="arabicPeriod"/>
            </a:pPr>
            <a:r>
              <a:rPr lang="en-US" dirty="0" err="1"/>
              <a:t>Mifta</a:t>
            </a:r>
            <a:r>
              <a:rPr lang="en-US" dirty="0"/>
              <a:t> </a:t>
            </a:r>
            <a:r>
              <a:rPr lang="en-US" dirty="0" err="1"/>
              <a:t>Adiwira</a:t>
            </a:r>
            <a:endParaRPr lang="en-US" dirty="0"/>
          </a:p>
          <a:p>
            <a:pPr marL="457200" indent="-457200">
              <a:buAutoNum type="arabicPeriod"/>
            </a:pPr>
            <a:r>
              <a:rPr lang="en-US" dirty="0"/>
              <a:t>Nicholas J Nainggolan</a:t>
            </a:r>
          </a:p>
          <a:p>
            <a:endParaRPr lang="en-US" dirty="0"/>
          </a:p>
        </p:txBody>
      </p:sp>
    </p:spTree>
    <p:extLst>
      <p:ext uri="{BB962C8B-B14F-4D97-AF65-F5344CB8AC3E}">
        <p14:creationId xmlns:p14="http://schemas.microsoft.com/office/powerpoint/2010/main" val="348177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purpose of this robot is to plan, design and create an intelligent robotic system that can search for the source of the fire and extinguish it. Another advantage of this robot can choose a larger fires by knowing the temperature should be higher than the venue.</a:t>
            </a:r>
          </a:p>
        </p:txBody>
      </p:sp>
    </p:spTree>
    <p:extLst>
      <p:ext uri="{BB962C8B-B14F-4D97-AF65-F5344CB8AC3E}">
        <p14:creationId xmlns:p14="http://schemas.microsoft.com/office/powerpoint/2010/main" val="396114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8305"/>
            <a:ext cx="7620000" cy="1143000"/>
          </a:xfrm>
        </p:spPr>
        <p:txBody>
          <a:bodyPr/>
          <a:lstStyle/>
          <a:p>
            <a:pPr algn="ctr"/>
            <a:r>
              <a:rPr lang="en-US" dirty="0"/>
              <a:t>The Benefits</a:t>
            </a:r>
          </a:p>
        </p:txBody>
      </p:sp>
    </p:spTree>
    <p:extLst>
      <p:ext uri="{BB962C8B-B14F-4D97-AF65-F5344CB8AC3E}">
        <p14:creationId xmlns:p14="http://schemas.microsoft.com/office/powerpoint/2010/main" val="296011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3533"/>
            <a:ext cx="7620000" cy="4800600"/>
          </a:xfrm>
        </p:spPr>
        <p:txBody>
          <a:bodyPr/>
          <a:lstStyle/>
          <a:p>
            <a:r>
              <a:rPr lang="en-US" dirty="0"/>
              <a:t>Increase worker safety by preventing accidents since humans are not performing risky jobs.</a:t>
            </a:r>
          </a:p>
          <a:p>
            <a:r>
              <a:rPr lang="en-US" dirty="0"/>
              <a:t>User are able to move robot and extinguish the fire with just one single touch (inverse kinematic algorithm)</a:t>
            </a:r>
          </a:p>
          <a:p>
            <a:r>
              <a:rPr lang="en-US" dirty="0"/>
              <a:t>Easy to use, hi-tech for a technology enthusiast</a:t>
            </a:r>
          </a:p>
          <a:p>
            <a:r>
              <a:rPr lang="en-US" dirty="0"/>
              <a:t>Strong and solid product made from certain material such as </a:t>
            </a:r>
            <a:r>
              <a:rPr lang="en-US" dirty="0" err="1"/>
              <a:t>iron,plastic</a:t>
            </a:r>
            <a:r>
              <a:rPr lang="en-US" dirty="0"/>
              <a:t> and </a:t>
            </a:r>
            <a:r>
              <a:rPr lang="en-US" dirty="0" err="1"/>
              <a:t>sillicon</a:t>
            </a:r>
            <a:r>
              <a:rPr lang="en-US" dirty="0"/>
              <a:t> rubber</a:t>
            </a:r>
          </a:p>
          <a:p>
            <a:r>
              <a:rPr lang="en-US" dirty="0"/>
              <a:t>User are able to find </a:t>
            </a:r>
            <a:r>
              <a:rPr lang="en-GB" dirty="0"/>
              <a:t>exact location of the fire. With TPA-81 (sensor)  It can detect fire and tell the robot to extinguish the fire</a:t>
            </a:r>
          </a:p>
          <a:p>
            <a:r>
              <a:rPr lang="en-GB" dirty="0"/>
              <a:t>Gyroscope accelerometer can sense rotation, more </a:t>
            </a:r>
            <a:r>
              <a:rPr lang="en-GB" dirty="0" err="1"/>
              <a:t>flexibel</a:t>
            </a:r>
            <a:r>
              <a:rPr lang="en-GB" dirty="0"/>
              <a:t> more fun too.</a:t>
            </a:r>
          </a:p>
          <a:p>
            <a:endParaRPr lang="en-US" dirty="0"/>
          </a:p>
        </p:txBody>
      </p:sp>
    </p:spTree>
    <p:extLst>
      <p:ext uri="{BB962C8B-B14F-4D97-AF65-F5344CB8AC3E}">
        <p14:creationId xmlns:p14="http://schemas.microsoft.com/office/powerpoint/2010/main" val="397303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17" y="2190221"/>
            <a:ext cx="7620000" cy="1143000"/>
          </a:xfrm>
        </p:spPr>
        <p:txBody>
          <a:bodyPr/>
          <a:lstStyle/>
          <a:p>
            <a:pPr algn="ctr"/>
            <a:r>
              <a:rPr lang="en-US" dirty="0"/>
              <a:t>Market target</a:t>
            </a:r>
          </a:p>
        </p:txBody>
      </p:sp>
    </p:spTree>
    <p:extLst>
      <p:ext uri="{BB962C8B-B14F-4D97-AF65-F5344CB8AC3E}">
        <p14:creationId xmlns:p14="http://schemas.microsoft.com/office/powerpoint/2010/main" val="97654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193"/>
            <a:ext cx="7620000" cy="1143000"/>
          </a:xfrm>
        </p:spPr>
        <p:txBody>
          <a:bodyPr/>
          <a:lstStyle/>
          <a:p>
            <a:r>
              <a:rPr lang="en-US" dirty="0"/>
              <a:t>The market targets of this project are listed below:</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target market</a:t>
            </a:r>
            <a:r>
              <a:rPr lang="en-US" dirty="0"/>
              <a:t> is a group of customers a business has decided to aim its </a:t>
            </a:r>
            <a:r>
              <a:rPr lang="en-US" b="1" dirty="0"/>
              <a:t>marketing </a:t>
            </a:r>
            <a:r>
              <a:rPr lang="en-US" dirty="0"/>
              <a:t>efforts and ultimately its merchandise towards. </a:t>
            </a:r>
          </a:p>
          <a:p>
            <a:r>
              <a:rPr lang="en-US" dirty="0"/>
              <a:t>Target Market</a:t>
            </a:r>
          </a:p>
          <a:p>
            <a:pPr lvl="1"/>
            <a:r>
              <a:rPr lang="en-US" dirty="0"/>
              <a:t>Household</a:t>
            </a:r>
          </a:p>
          <a:p>
            <a:pPr lvl="1"/>
            <a:r>
              <a:rPr lang="en-US" dirty="0"/>
              <a:t>Military</a:t>
            </a:r>
          </a:p>
          <a:p>
            <a:pPr lvl="1"/>
            <a:r>
              <a:rPr lang="en-US" dirty="0"/>
              <a:t>Robotic enthusiasm</a:t>
            </a:r>
          </a:p>
          <a:p>
            <a:pPr lvl="1"/>
            <a:r>
              <a:rPr lang="en-US" dirty="0"/>
              <a:t>Software developer</a:t>
            </a:r>
          </a:p>
          <a:p>
            <a:pPr lvl="1"/>
            <a:r>
              <a:rPr lang="en-US" dirty="0"/>
              <a:t>Executive/Rich people</a:t>
            </a:r>
          </a:p>
        </p:txBody>
      </p:sp>
    </p:spTree>
    <p:extLst>
      <p:ext uri="{BB962C8B-B14F-4D97-AF65-F5344CB8AC3E}">
        <p14:creationId xmlns:p14="http://schemas.microsoft.com/office/powerpoint/2010/main" val="1893411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8388"/>
            <a:ext cx="7620000" cy="1143000"/>
          </a:xfrm>
        </p:spPr>
        <p:txBody>
          <a:bodyPr/>
          <a:lstStyle/>
          <a:p>
            <a:r>
              <a:rPr lang="en-US" dirty="0"/>
              <a:t> Technical Preparations </a:t>
            </a:r>
          </a:p>
        </p:txBody>
      </p:sp>
    </p:spTree>
    <p:extLst>
      <p:ext uri="{BB962C8B-B14F-4D97-AF65-F5344CB8AC3E}">
        <p14:creationId xmlns:p14="http://schemas.microsoft.com/office/powerpoint/2010/main" val="411514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0617"/>
            <a:ext cx="7620000" cy="4800600"/>
          </a:xfrm>
        </p:spPr>
        <p:txBody>
          <a:bodyPr>
            <a:normAutofit fontScale="92500" lnSpcReduction="20000"/>
          </a:bodyPr>
          <a:lstStyle/>
          <a:p>
            <a:r>
              <a:rPr lang="en-US" dirty="0"/>
              <a:t>Gyroscope accelerometer</a:t>
            </a:r>
          </a:p>
          <a:p>
            <a:r>
              <a:rPr lang="en-US" dirty="0"/>
              <a:t>Sensor</a:t>
            </a:r>
          </a:p>
          <a:p>
            <a:pPr lvl="1"/>
            <a:r>
              <a:rPr lang="en-US" dirty="0"/>
              <a:t>UV Tron Sensor (detect UV-light from fire)</a:t>
            </a:r>
          </a:p>
          <a:p>
            <a:pPr lvl="1"/>
            <a:r>
              <a:rPr lang="en-US" dirty="0"/>
              <a:t>Sensor Proximity (detect object)</a:t>
            </a:r>
          </a:p>
          <a:p>
            <a:pPr lvl="1"/>
            <a:r>
              <a:rPr lang="en-US" dirty="0"/>
              <a:t>Sonar Sensor (detect distance)</a:t>
            </a:r>
          </a:p>
          <a:p>
            <a:pPr lvl="1"/>
            <a:r>
              <a:rPr lang="en-US" dirty="0"/>
              <a:t>Fire sensor (detects presence of fire)</a:t>
            </a:r>
          </a:p>
          <a:p>
            <a:r>
              <a:rPr lang="en-US" dirty="0"/>
              <a:t>Main Controller using</a:t>
            </a:r>
          </a:p>
          <a:p>
            <a:pPr lvl="1"/>
            <a:r>
              <a:rPr lang="id-ID" i="1" dirty="0"/>
              <a:t>PWM generator</a:t>
            </a:r>
            <a:r>
              <a:rPr lang="id-ID" dirty="0"/>
              <a:t>; </a:t>
            </a:r>
            <a:r>
              <a:rPr lang="id-ID" i="1" dirty="0"/>
              <a:t>Interrupt system</a:t>
            </a:r>
            <a:r>
              <a:rPr lang="id-ID" dirty="0"/>
              <a:t> for response </a:t>
            </a:r>
          </a:p>
          <a:p>
            <a:pPr lvl="1"/>
            <a:r>
              <a:rPr lang="id-ID" dirty="0"/>
              <a:t>Timer for accurate timing</a:t>
            </a:r>
            <a:endParaRPr lang="en-GB" dirty="0"/>
          </a:p>
          <a:p>
            <a:pPr lvl="1"/>
            <a:r>
              <a:rPr lang="en-GB" dirty="0" err="1"/>
              <a:t>mikrokontroller</a:t>
            </a:r>
            <a:r>
              <a:rPr lang="en-GB" dirty="0"/>
              <a:t> STM32F4 Discovery</a:t>
            </a:r>
            <a:r>
              <a:rPr lang="en-US" dirty="0"/>
              <a:t> </a:t>
            </a:r>
          </a:p>
          <a:p>
            <a:pPr lvl="2"/>
            <a:r>
              <a:rPr lang="id-ID" i="1" dirty="0"/>
              <a:t>Built-in-ADC</a:t>
            </a:r>
            <a:r>
              <a:rPr lang="id-ID" dirty="0"/>
              <a:t> (Analog-to-Digital Converter)</a:t>
            </a:r>
            <a:r>
              <a:rPr lang="en-US" dirty="0"/>
              <a:t> </a:t>
            </a:r>
          </a:p>
          <a:p>
            <a:r>
              <a:rPr lang="en-US" dirty="0"/>
              <a:t>Motor Controller using</a:t>
            </a:r>
          </a:p>
          <a:p>
            <a:pPr lvl="1"/>
            <a:r>
              <a:rPr lang="en-US" dirty="0"/>
              <a:t>18 servo for precise control and 1 servo for fan control</a:t>
            </a:r>
          </a:p>
          <a:p>
            <a:r>
              <a:rPr lang="en-US" dirty="0"/>
              <a:t>Motion Controller using</a:t>
            </a:r>
          </a:p>
          <a:p>
            <a:pPr lvl="1"/>
            <a:r>
              <a:rPr lang="en-US" dirty="0"/>
              <a:t>Board SSC32(serial servo controller 32 Channel)</a:t>
            </a:r>
          </a:p>
        </p:txBody>
      </p:sp>
    </p:spTree>
    <p:extLst>
      <p:ext uri="{BB962C8B-B14F-4D97-AF65-F5344CB8AC3E}">
        <p14:creationId xmlns:p14="http://schemas.microsoft.com/office/powerpoint/2010/main" val="3255127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How it work and risk analysis</a:t>
            </a:r>
          </a:p>
        </p:txBody>
      </p:sp>
    </p:spTree>
    <p:extLst>
      <p:ext uri="{BB962C8B-B14F-4D97-AF65-F5344CB8AC3E}">
        <p14:creationId xmlns:p14="http://schemas.microsoft.com/office/powerpoint/2010/main" val="235585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Way to work</a:t>
            </a:r>
          </a:p>
        </p:txBody>
      </p:sp>
      <p:sp>
        <p:nvSpPr>
          <p:cNvPr id="3" name="Content Placeholder 2"/>
          <p:cNvSpPr>
            <a:spLocks noGrp="1"/>
          </p:cNvSpPr>
          <p:nvPr>
            <p:ph idx="1"/>
          </p:nvPr>
        </p:nvSpPr>
        <p:spPr/>
        <p:txBody>
          <a:bodyPr/>
          <a:lstStyle/>
          <a:p>
            <a:r>
              <a:rPr lang="en-GB" dirty="0"/>
              <a:t>The software is used to operate the fire fighting spider robot. It will make the robot to move, search the fire, and also extinguish the fire.</a:t>
            </a:r>
          </a:p>
          <a:p>
            <a:r>
              <a:rPr lang="en-GB" dirty="0"/>
              <a:t>The robot move using inverse kinematics algorithm so it can walk more precision. The robot is moved by motor servo on it’s feet. </a:t>
            </a:r>
          </a:p>
          <a:p>
            <a:r>
              <a:rPr lang="en-GB" dirty="0"/>
              <a:t>Each legs contains 3 motor servo and namely coxa, femur, and tibia.</a:t>
            </a:r>
          </a:p>
          <a:p>
            <a:r>
              <a:rPr lang="en-GB" dirty="0"/>
              <a:t>The robot have 6 legs, so it needs 18 motor servo to move.</a:t>
            </a:r>
          </a:p>
          <a:p>
            <a:r>
              <a:rPr lang="en-GB" dirty="0"/>
              <a:t>With inverse kinematics algorithm, all the servos can be moved more efficient and precisions.</a:t>
            </a:r>
          </a:p>
        </p:txBody>
      </p:sp>
    </p:spTree>
    <p:extLst>
      <p:ext uri="{BB962C8B-B14F-4D97-AF65-F5344CB8AC3E}">
        <p14:creationId xmlns:p14="http://schemas.microsoft.com/office/powerpoint/2010/main" val="248033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Motor Servo as Actuator</a:t>
            </a:r>
          </a:p>
        </p:txBody>
      </p:sp>
      <p:pic>
        <p:nvPicPr>
          <p:cNvPr id="4" name="Content Placeholder 3"/>
          <p:cNvPicPr>
            <a:picLocks noGrp="1" noChangeAspect="1"/>
          </p:cNvPicPr>
          <p:nvPr>
            <p:ph idx="1"/>
          </p:nvPr>
        </p:nvPicPr>
        <p:blipFill>
          <a:blip r:embed="rId2"/>
          <a:stretch>
            <a:fillRect/>
          </a:stretch>
        </p:blipFill>
        <p:spPr>
          <a:xfrm>
            <a:off x="2546253" y="1417638"/>
            <a:ext cx="3165228" cy="3707558"/>
          </a:xfrm>
        </p:spPr>
      </p:pic>
      <p:sp>
        <p:nvSpPr>
          <p:cNvPr id="5" name="TextBox 4"/>
          <p:cNvSpPr txBox="1"/>
          <p:nvPr/>
        </p:nvSpPr>
        <p:spPr>
          <a:xfrm>
            <a:off x="1871003" y="5472332"/>
            <a:ext cx="5347618" cy="646331"/>
          </a:xfrm>
          <a:prstGeom prst="rect">
            <a:avLst/>
          </a:prstGeom>
          <a:noFill/>
        </p:spPr>
        <p:txBody>
          <a:bodyPr wrap="none" rtlCol="0">
            <a:spAutoFit/>
          </a:bodyPr>
          <a:lstStyle/>
          <a:p>
            <a:r>
              <a:rPr lang="en-GB" dirty="0"/>
              <a:t>Motor Servo as actuator. Each legs have 3 motor servo.</a:t>
            </a:r>
          </a:p>
          <a:p>
            <a:r>
              <a:rPr lang="en-GB" dirty="0"/>
              <a:t>The robot move with legs by moving motor servo.</a:t>
            </a:r>
          </a:p>
        </p:txBody>
      </p:sp>
    </p:spTree>
    <p:extLst>
      <p:ext uri="{BB962C8B-B14F-4D97-AF65-F5344CB8AC3E}">
        <p14:creationId xmlns:p14="http://schemas.microsoft.com/office/powerpoint/2010/main" val="190305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8222"/>
            <a:ext cx="7620000" cy="1143000"/>
          </a:xfrm>
        </p:spPr>
        <p:txBody>
          <a:bodyPr/>
          <a:lstStyle/>
          <a:p>
            <a:pPr algn="ctr"/>
            <a:r>
              <a:rPr lang="en-US" dirty="0"/>
              <a:t>Background</a:t>
            </a:r>
          </a:p>
        </p:txBody>
      </p:sp>
    </p:spTree>
    <p:extLst>
      <p:ext uri="{BB962C8B-B14F-4D97-AF65-F5344CB8AC3E}">
        <p14:creationId xmlns:p14="http://schemas.microsoft.com/office/powerpoint/2010/main" val="271803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Way to work </a:t>
            </a:r>
            <a:r>
              <a:rPr lang="en-GB" dirty="0" err="1"/>
              <a:t>cont</a:t>
            </a:r>
            <a:r>
              <a:rPr lang="en-GB" dirty="0"/>
              <a:t>…</a:t>
            </a:r>
          </a:p>
        </p:txBody>
      </p:sp>
      <p:sp>
        <p:nvSpPr>
          <p:cNvPr id="3" name="Content Placeholder 2"/>
          <p:cNvSpPr>
            <a:spLocks noGrp="1"/>
          </p:cNvSpPr>
          <p:nvPr>
            <p:ph idx="1"/>
          </p:nvPr>
        </p:nvSpPr>
        <p:spPr/>
        <p:txBody>
          <a:bodyPr/>
          <a:lstStyle/>
          <a:p>
            <a:r>
              <a:rPr lang="en-GB" dirty="0"/>
              <a:t>The robot have several sensors to detect and find the fire.</a:t>
            </a:r>
          </a:p>
          <a:p>
            <a:r>
              <a:rPr lang="en-GB" dirty="0"/>
              <a:t>UV TRON is a sensor that used to detect ultra-violet light that made by fire. How far the fire is determined by how many external interrupt occurs.</a:t>
            </a:r>
          </a:p>
        </p:txBody>
      </p:sp>
    </p:spTree>
    <p:extLst>
      <p:ext uri="{BB962C8B-B14F-4D97-AF65-F5344CB8AC3E}">
        <p14:creationId xmlns:p14="http://schemas.microsoft.com/office/powerpoint/2010/main" val="411302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UV-TRON Sensor</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279" y="2177578"/>
            <a:ext cx="2596198" cy="20990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382404" y="2177579"/>
            <a:ext cx="2763985" cy="2099000"/>
          </a:xfrm>
          <a:prstGeom prst="rect">
            <a:avLst/>
          </a:prstGeom>
          <a:noFill/>
          <a:ln>
            <a:noFill/>
          </a:ln>
        </p:spPr>
      </p:pic>
      <p:sp>
        <p:nvSpPr>
          <p:cNvPr id="6" name="TextBox 5"/>
          <p:cNvSpPr txBox="1"/>
          <p:nvPr/>
        </p:nvSpPr>
        <p:spPr>
          <a:xfrm>
            <a:off x="970279" y="4614203"/>
            <a:ext cx="2734979" cy="646331"/>
          </a:xfrm>
          <a:prstGeom prst="rect">
            <a:avLst/>
          </a:prstGeom>
          <a:noFill/>
        </p:spPr>
        <p:txBody>
          <a:bodyPr wrap="none" rtlCol="0">
            <a:spAutoFit/>
          </a:bodyPr>
          <a:lstStyle/>
          <a:p>
            <a:r>
              <a:rPr lang="en-GB" dirty="0"/>
              <a:t>Bulb to detect the UV-Light</a:t>
            </a:r>
          </a:p>
          <a:p>
            <a:r>
              <a:rPr lang="en-GB" dirty="0"/>
              <a:t>that was produced by fire</a:t>
            </a:r>
          </a:p>
        </p:txBody>
      </p:sp>
      <p:sp>
        <p:nvSpPr>
          <p:cNvPr id="7" name="TextBox 6"/>
          <p:cNvSpPr txBox="1"/>
          <p:nvPr/>
        </p:nvSpPr>
        <p:spPr>
          <a:xfrm>
            <a:off x="4382404" y="4614203"/>
            <a:ext cx="3129383" cy="923330"/>
          </a:xfrm>
          <a:prstGeom prst="rect">
            <a:avLst/>
          </a:prstGeom>
          <a:noFill/>
        </p:spPr>
        <p:txBody>
          <a:bodyPr wrap="none" rtlCol="0">
            <a:spAutoFit/>
          </a:bodyPr>
          <a:lstStyle/>
          <a:p>
            <a:r>
              <a:rPr lang="en-GB" dirty="0"/>
              <a:t>Driver to process bulb read and</a:t>
            </a:r>
          </a:p>
          <a:p>
            <a:r>
              <a:rPr lang="en-GB" dirty="0"/>
              <a:t>produce external interrupt to</a:t>
            </a:r>
          </a:p>
          <a:p>
            <a:r>
              <a:rPr lang="en-GB" dirty="0"/>
              <a:t>microcontroller</a:t>
            </a:r>
          </a:p>
        </p:txBody>
      </p:sp>
    </p:spTree>
    <p:extLst>
      <p:ext uri="{BB962C8B-B14F-4D97-AF65-F5344CB8AC3E}">
        <p14:creationId xmlns:p14="http://schemas.microsoft.com/office/powerpoint/2010/main" val="328985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TPA-81 Flame Sensor</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36764" y="1983545"/>
            <a:ext cx="3814476" cy="2690286"/>
          </a:xfrm>
          <a:prstGeom prst="rect">
            <a:avLst/>
          </a:prstGeom>
        </p:spPr>
      </p:pic>
      <p:sp>
        <p:nvSpPr>
          <p:cNvPr id="5" name="TextBox 4"/>
          <p:cNvSpPr txBox="1"/>
          <p:nvPr/>
        </p:nvSpPr>
        <p:spPr>
          <a:xfrm>
            <a:off x="2236764" y="5120640"/>
            <a:ext cx="4223079" cy="646331"/>
          </a:xfrm>
          <a:prstGeom prst="rect">
            <a:avLst/>
          </a:prstGeom>
          <a:noFill/>
        </p:spPr>
        <p:txBody>
          <a:bodyPr wrap="none" rtlCol="0">
            <a:spAutoFit/>
          </a:bodyPr>
          <a:lstStyle/>
          <a:p>
            <a:r>
              <a:rPr lang="en-GB" dirty="0"/>
              <a:t>TPA-81 Flame Sensor to detect fire location</a:t>
            </a:r>
          </a:p>
          <a:p>
            <a:endParaRPr lang="en-GB" dirty="0"/>
          </a:p>
        </p:txBody>
      </p:sp>
    </p:spTree>
    <p:extLst>
      <p:ext uri="{BB962C8B-B14F-4D97-AF65-F5344CB8AC3E}">
        <p14:creationId xmlns:p14="http://schemas.microsoft.com/office/powerpoint/2010/main" val="313430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analysis</a:t>
            </a:r>
          </a:p>
        </p:txBody>
      </p:sp>
      <p:sp>
        <p:nvSpPr>
          <p:cNvPr id="3" name="Content Placeholder 2"/>
          <p:cNvSpPr>
            <a:spLocks noGrp="1"/>
          </p:cNvSpPr>
          <p:nvPr>
            <p:ph idx="1"/>
          </p:nvPr>
        </p:nvSpPr>
        <p:spPr/>
        <p:txBody>
          <a:bodyPr>
            <a:normAutofit/>
          </a:bodyPr>
          <a:lstStyle/>
          <a:p>
            <a:r>
              <a:rPr lang="en-GB" dirty="0"/>
              <a:t>Failure on communication between smartphones and firefighting spider robot. Missing communication between gadget and robot may be occur and can make a serious impact. The robot will lost control and may go to fire then get burn.</a:t>
            </a:r>
          </a:p>
          <a:p>
            <a:r>
              <a:rPr lang="en-GB" dirty="0"/>
              <a:t>Failure on communication may be due by interference from another wave. It can solve by using more than one communication devices so when one communication protocol not work properly, there is still another communication protocol that the device and robot can use. </a:t>
            </a:r>
          </a:p>
        </p:txBody>
      </p:sp>
    </p:spTree>
    <p:extLst>
      <p:ext uri="{BB962C8B-B14F-4D97-AF65-F5344CB8AC3E}">
        <p14:creationId xmlns:p14="http://schemas.microsoft.com/office/powerpoint/2010/main" val="1144399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analysis </a:t>
            </a:r>
            <a:r>
              <a:rPr lang="en-GB" dirty="0" err="1"/>
              <a:t>cont</a:t>
            </a:r>
            <a:r>
              <a:rPr lang="en-GB" dirty="0"/>
              <a:t>…</a:t>
            </a:r>
          </a:p>
        </p:txBody>
      </p:sp>
      <p:sp>
        <p:nvSpPr>
          <p:cNvPr id="3" name="Content Placeholder 2"/>
          <p:cNvSpPr>
            <a:spLocks noGrp="1"/>
          </p:cNvSpPr>
          <p:nvPr>
            <p:ph idx="1"/>
          </p:nvPr>
        </p:nvSpPr>
        <p:spPr/>
        <p:txBody>
          <a:bodyPr/>
          <a:lstStyle/>
          <a:p>
            <a:r>
              <a:rPr lang="en-GB" dirty="0"/>
              <a:t>Electronic devices may be harm due to high temperature. There are possibilities that some electronic component may be broken or can’t work properly caused high temperature. This condition may be impact the robot to stop to operate. At the end, the robot may be burned by the fire around it. </a:t>
            </a:r>
          </a:p>
          <a:p>
            <a:endParaRPr lang="en-GB" dirty="0"/>
          </a:p>
        </p:txBody>
      </p:sp>
    </p:spTree>
    <p:extLst>
      <p:ext uri="{BB962C8B-B14F-4D97-AF65-F5344CB8AC3E}">
        <p14:creationId xmlns:p14="http://schemas.microsoft.com/office/powerpoint/2010/main" val="14302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a:t>
            </a:r>
            <a:br>
              <a:rPr lang="en-GB" dirty="0"/>
            </a:br>
            <a:r>
              <a:rPr lang="en-GB" dirty="0"/>
              <a:t>Diagram</a:t>
            </a:r>
          </a:p>
        </p:txBody>
      </p:sp>
      <p:pic>
        <p:nvPicPr>
          <p:cNvPr id="5" name="Content Placeholder 4"/>
          <p:cNvPicPr>
            <a:picLocks noGrp="1" noChangeAspect="1"/>
          </p:cNvPicPr>
          <p:nvPr>
            <p:ph idx="1"/>
          </p:nvPr>
        </p:nvPicPr>
        <p:blipFill>
          <a:blip r:embed="rId2"/>
          <a:stretch>
            <a:fillRect/>
          </a:stretch>
        </p:blipFill>
        <p:spPr>
          <a:xfrm>
            <a:off x="1983547" y="-492370"/>
            <a:ext cx="7047913" cy="7758628"/>
          </a:xfrm>
        </p:spPr>
      </p:pic>
    </p:spTree>
    <p:extLst>
      <p:ext uri="{BB962C8B-B14F-4D97-AF65-F5344CB8AC3E}">
        <p14:creationId xmlns:p14="http://schemas.microsoft.com/office/powerpoint/2010/main" val="147140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 Explanation</a:t>
            </a:r>
          </a:p>
        </p:txBody>
      </p:sp>
      <p:sp>
        <p:nvSpPr>
          <p:cNvPr id="3" name="Content Placeholder 2"/>
          <p:cNvSpPr>
            <a:spLocks noGrp="1"/>
          </p:cNvSpPr>
          <p:nvPr>
            <p:ph idx="1"/>
          </p:nvPr>
        </p:nvSpPr>
        <p:spPr/>
        <p:txBody>
          <a:bodyPr/>
          <a:lstStyle/>
          <a:p>
            <a:r>
              <a:rPr lang="en-US" dirty="0"/>
              <a:t>First, we have to connect from the gadget to the robot. after connecting we must set the initial position of our gadgets. after setting, we have to configure the gyroscope, accelerometer and compass sensors for </a:t>
            </a:r>
            <a:r>
              <a:rPr lang="en-US" dirty="0" err="1"/>
              <a:t>menginisialkan</a:t>
            </a:r>
            <a:r>
              <a:rPr lang="en-US" dirty="0"/>
              <a:t> position. after that, we can move the robot out of our gadgets. after the robot can move, we will take measurements from the sensors to the robot. after getting the sensor robot, the robot will be counted. after that, we may be able to move to wherever we want to. then after that, we could do a test sensor to the robot with fire. then, move the robot to find the hotspots. then, the robot will perform a search. if not met, then the robot will stop searching for the point of the fire. if met, then we will do the command to turn off the fire. then the fire will be extinguished.</a:t>
            </a:r>
          </a:p>
        </p:txBody>
      </p:sp>
    </p:spTree>
    <p:extLst>
      <p:ext uri="{BB962C8B-B14F-4D97-AF65-F5344CB8AC3E}">
        <p14:creationId xmlns:p14="http://schemas.microsoft.com/office/powerpoint/2010/main" val="246124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a:t>
            </a:r>
            <a:br>
              <a:rPr lang="en-GB" dirty="0"/>
            </a:br>
            <a:r>
              <a:rPr lang="en-GB" dirty="0"/>
              <a:t>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624" y="365126"/>
            <a:ext cx="6982904" cy="6492875"/>
          </a:xfrm>
        </p:spPr>
      </p:pic>
    </p:spTree>
    <p:extLst>
      <p:ext uri="{BB962C8B-B14F-4D97-AF65-F5344CB8AC3E}">
        <p14:creationId xmlns:p14="http://schemas.microsoft.com/office/powerpoint/2010/main" val="3851255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Diagram Explanation</a:t>
            </a:r>
          </a:p>
        </p:txBody>
      </p:sp>
      <p:sp>
        <p:nvSpPr>
          <p:cNvPr id="3" name="Content Placeholder 2"/>
          <p:cNvSpPr>
            <a:spLocks noGrp="1"/>
          </p:cNvSpPr>
          <p:nvPr>
            <p:ph idx="1"/>
          </p:nvPr>
        </p:nvSpPr>
        <p:spPr/>
        <p:txBody>
          <a:bodyPr>
            <a:normAutofit fontScale="92500" lnSpcReduction="10000"/>
          </a:bodyPr>
          <a:lstStyle/>
          <a:p>
            <a:r>
              <a:rPr lang="en-GB" dirty="0"/>
              <a:t>The fire fighter hexapod robot has several features that the user can used. The user can control the robot to move through the application. </a:t>
            </a:r>
          </a:p>
          <a:p>
            <a:r>
              <a:rPr lang="en-GB" dirty="0"/>
              <a:t>The application use gyroscope, accelerometer, and compass sensor that implemented in smartphone to measure the movement. </a:t>
            </a:r>
          </a:p>
          <a:p>
            <a:r>
              <a:rPr lang="en-GB" dirty="0"/>
              <a:t>Move robot have several movements, those are move forward, move backward, move left, move right, rotate left, rotate right. These movements are inherited from move robot. </a:t>
            </a:r>
          </a:p>
          <a:p>
            <a:r>
              <a:rPr lang="en-GB" dirty="0"/>
              <a:t>Other operations that the user can do are extinguish fire, detect fire, and search fire. </a:t>
            </a:r>
          </a:p>
          <a:p>
            <a:r>
              <a:rPr lang="en-GB" dirty="0"/>
              <a:t>Move robot, detect fire, and search fire are inherited from extinguish fire. Since extinguish fire is the main aim from this robot, so any operations must be to doing this task. </a:t>
            </a:r>
          </a:p>
          <a:p>
            <a:r>
              <a:rPr lang="en-GB" dirty="0"/>
              <a:t>If the robot detect the fire, then it will extinguish the fire. Search fire also is done in order to extinguish the fire. These operations are doing by moving the robot and use any sensors to detect the fire. </a:t>
            </a:r>
          </a:p>
        </p:txBody>
      </p:sp>
    </p:spTree>
    <p:extLst>
      <p:ext uri="{BB962C8B-B14F-4D97-AF65-F5344CB8AC3E}">
        <p14:creationId xmlns:p14="http://schemas.microsoft.com/office/powerpoint/2010/main" val="2082289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 </a:t>
            </a:r>
            <a:br>
              <a:rPr lang="en-GB" dirty="0"/>
            </a:br>
            <a:r>
              <a:rPr lang="en-GB" dirty="0"/>
              <a:t>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4" y="100081"/>
            <a:ext cx="6978923" cy="7787690"/>
          </a:xfrm>
        </p:spPr>
      </p:pic>
    </p:spTree>
    <p:extLst>
      <p:ext uri="{BB962C8B-B14F-4D97-AF65-F5344CB8AC3E}">
        <p14:creationId xmlns:p14="http://schemas.microsoft.com/office/powerpoint/2010/main" val="234837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783" y="95250"/>
            <a:ext cx="8229600" cy="5943600"/>
          </a:xfrm>
        </p:spPr>
        <p:txBody>
          <a:bodyPr>
            <a:noAutofit/>
          </a:bodyPr>
          <a:lstStyle/>
          <a:p>
            <a:endParaRPr lang="en-US" sz="2800" dirty="0"/>
          </a:p>
          <a:p>
            <a:r>
              <a:rPr lang="en-US" sz="2800" dirty="0"/>
              <a:t>The current technological developments have increased so rapidly to various sides of human life. The development is supported by the availability of hardware (hardware) and software (software) are becoming more sophisticated and increased capabilities. A blend of hardware and software can make a sophisticated system which is certainly great savings in terms of manufacturing costs and maintenance costs. In case of damage, such damage not only from the hardware but can be derived from the software. </a:t>
            </a:r>
          </a:p>
          <a:p>
            <a:pPr marL="0" indent="0">
              <a:buNone/>
            </a:pPr>
            <a:endParaRPr lang="en-US" sz="1600" dirty="0"/>
          </a:p>
        </p:txBody>
      </p:sp>
    </p:spTree>
    <p:extLst>
      <p:ext uri="{BB962C8B-B14F-4D97-AF65-F5344CB8AC3E}">
        <p14:creationId xmlns:p14="http://schemas.microsoft.com/office/powerpoint/2010/main" val="1519573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 Diagram Explanation</a:t>
            </a:r>
          </a:p>
        </p:txBody>
      </p:sp>
      <p:sp>
        <p:nvSpPr>
          <p:cNvPr id="3" name="Content Placeholder 2"/>
          <p:cNvSpPr>
            <a:spLocks noGrp="1"/>
          </p:cNvSpPr>
          <p:nvPr>
            <p:ph idx="1"/>
          </p:nvPr>
        </p:nvSpPr>
        <p:spPr/>
        <p:txBody>
          <a:bodyPr/>
          <a:lstStyle/>
          <a:p>
            <a:pPr lvl="0"/>
            <a:r>
              <a:rPr lang="en-US" dirty="0" err="1"/>
              <a:t>Robot_Move</a:t>
            </a:r>
            <a:r>
              <a:rPr lang="en-US" dirty="0"/>
              <a:t> cannot stand alone without class/table </a:t>
            </a:r>
            <a:r>
              <a:rPr lang="en-US" dirty="0" err="1"/>
              <a:t>move_measurement</a:t>
            </a:r>
            <a:r>
              <a:rPr lang="en-US" dirty="0"/>
              <a:t> and </a:t>
            </a:r>
            <a:r>
              <a:rPr lang="en-US" dirty="0" err="1"/>
              <a:t>inverse_Kinematics</a:t>
            </a:r>
            <a:r>
              <a:rPr lang="en-US" dirty="0"/>
              <a:t> because it cant runs well</a:t>
            </a:r>
            <a:endParaRPr lang="en-GB" dirty="0"/>
          </a:p>
          <a:p>
            <a:pPr lvl="0"/>
            <a:r>
              <a:rPr lang="en-US" dirty="0" err="1"/>
              <a:t>Move_measurement</a:t>
            </a:r>
            <a:r>
              <a:rPr lang="en-US" dirty="0"/>
              <a:t> to </a:t>
            </a:r>
            <a:r>
              <a:rPr lang="en-US" dirty="0" err="1"/>
              <a:t>robot_move</a:t>
            </a:r>
            <a:r>
              <a:rPr lang="en-US" dirty="0"/>
              <a:t> and </a:t>
            </a:r>
            <a:r>
              <a:rPr lang="en-US" dirty="0" err="1"/>
              <a:t>inverse_kinemetic</a:t>
            </a:r>
            <a:r>
              <a:rPr lang="en-US" dirty="0"/>
              <a:t> to </a:t>
            </a:r>
            <a:r>
              <a:rPr lang="en-US" dirty="0" err="1"/>
              <a:t>robot_move</a:t>
            </a:r>
            <a:r>
              <a:rPr lang="en-US" dirty="0"/>
              <a:t> is many to many</a:t>
            </a:r>
            <a:endParaRPr lang="en-GB" dirty="0"/>
          </a:p>
          <a:p>
            <a:pPr lvl="0"/>
            <a:r>
              <a:rPr lang="en-US" dirty="0"/>
              <a:t>1 User input may include many move</a:t>
            </a:r>
            <a:endParaRPr lang="en-GB" dirty="0"/>
          </a:p>
          <a:p>
            <a:endParaRPr lang="en-GB" dirty="0"/>
          </a:p>
        </p:txBody>
      </p:sp>
    </p:spTree>
    <p:extLst>
      <p:ext uri="{BB962C8B-B14F-4D97-AF65-F5344CB8AC3E}">
        <p14:creationId xmlns:p14="http://schemas.microsoft.com/office/powerpoint/2010/main" val="635173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931"/>
            <a:ext cx="7620000" cy="1143000"/>
          </a:xfrm>
        </p:spPr>
        <p:txBody>
          <a:bodyPr/>
          <a:lstStyle/>
          <a:p>
            <a:pPr algn="ctr"/>
            <a:r>
              <a:rPr lang="en-GB" dirty="0"/>
              <a:t>Implementation</a:t>
            </a:r>
          </a:p>
        </p:txBody>
      </p:sp>
      <p:sp>
        <p:nvSpPr>
          <p:cNvPr id="3" name="Content Placeholder 2"/>
          <p:cNvSpPr>
            <a:spLocks noGrp="1"/>
          </p:cNvSpPr>
          <p:nvPr>
            <p:ph idx="1"/>
          </p:nvPr>
        </p:nvSpPr>
        <p:spPr>
          <a:xfrm>
            <a:off x="457200" y="5613008"/>
            <a:ext cx="7620000" cy="787791"/>
          </a:xfrm>
        </p:spPr>
        <p:txBody>
          <a:bodyPr/>
          <a:lstStyle/>
          <a:p>
            <a:endParaRPr lang="en-GB" dirty="0"/>
          </a:p>
        </p:txBody>
      </p:sp>
    </p:spTree>
    <p:extLst>
      <p:ext uri="{BB962C8B-B14F-4D97-AF65-F5344CB8AC3E}">
        <p14:creationId xmlns:p14="http://schemas.microsoft.com/office/powerpoint/2010/main" val="2155358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New Repository on </a:t>
            </a:r>
            <a:r>
              <a:rPr lang="en-GB" dirty="0" err="1"/>
              <a:t>Github</a:t>
            </a:r>
            <a:endParaRPr lang="en-GB" dirty="0"/>
          </a:p>
        </p:txBody>
      </p:sp>
      <p:pic>
        <p:nvPicPr>
          <p:cNvPr id="4" name="Content Placeholder 3"/>
          <p:cNvPicPr>
            <a:picLocks noGrp="1" noChangeAspect="1"/>
          </p:cNvPicPr>
          <p:nvPr>
            <p:ph idx="1"/>
          </p:nvPr>
        </p:nvPicPr>
        <p:blipFill>
          <a:blip r:embed="rId2"/>
          <a:stretch>
            <a:fillRect/>
          </a:stretch>
        </p:blipFill>
        <p:spPr>
          <a:xfrm>
            <a:off x="457200" y="1858421"/>
            <a:ext cx="7620000" cy="4284158"/>
          </a:xfrm>
        </p:spPr>
      </p:pic>
    </p:spTree>
    <p:extLst>
      <p:ext uri="{BB962C8B-B14F-4D97-AF65-F5344CB8AC3E}">
        <p14:creationId xmlns:p14="http://schemas.microsoft.com/office/powerpoint/2010/main" val="2540677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Making New Project in </a:t>
            </a:r>
            <a:r>
              <a:rPr lang="en-GB" dirty="0" err="1"/>
              <a:t>CooCox</a:t>
            </a:r>
            <a:r>
              <a:rPr lang="en-GB" dirty="0"/>
              <a:t> </a:t>
            </a:r>
            <a:r>
              <a:rPr lang="en-GB" dirty="0" err="1"/>
              <a:t>CoIDE</a:t>
            </a:r>
            <a:endParaRPr lang="en-GB" dirty="0"/>
          </a:p>
        </p:txBody>
      </p:sp>
      <p:pic>
        <p:nvPicPr>
          <p:cNvPr id="4" name="Content Placeholder 3"/>
          <p:cNvPicPr>
            <a:picLocks noGrp="1" noChangeAspect="1"/>
          </p:cNvPicPr>
          <p:nvPr>
            <p:ph idx="1"/>
          </p:nvPr>
        </p:nvPicPr>
        <p:blipFill>
          <a:blip r:embed="rId2"/>
          <a:stretch>
            <a:fillRect/>
          </a:stretch>
        </p:blipFill>
        <p:spPr>
          <a:xfrm>
            <a:off x="457200" y="1858421"/>
            <a:ext cx="7620000" cy="4284158"/>
          </a:xfrm>
        </p:spPr>
      </p:pic>
    </p:spTree>
    <p:extLst>
      <p:ext uri="{BB962C8B-B14F-4D97-AF65-F5344CB8AC3E}">
        <p14:creationId xmlns:p14="http://schemas.microsoft.com/office/powerpoint/2010/main" val="360087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 Inverse Kinematics</a:t>
            </a:r>
          </a:p>
        </p:txBody>
      </p:sp>
      <p:pic>
        <p:nvPicPr>
          <p:cNvPr id="4" name="Content Placeholder 3"/>
          <p:cNvPicPr>
            <a:picLocks noGrp="1" noChangeAspect="1"/>
          </p:cNvPicPr>
          <p:nvPr>
            <p:ph idx="1"/>
          </p:nvPr>
        </p:nvPicPr>
        <p:blipFill>
          <a:blip r:embed="rId2"/>
          <a:stretch>
            <a:fillRect/>
          </a:stretch>
        </p:blipFill>
        <p:spPr>
          <a:xfrm>
            <a:off x="457200" y="1858421"/>
            <a:ext cx="7620000" cy="4284158"/>
          </a:xfrm>
        </p:spPr>
      </p:pic>
    </p:spTree>
    <p:extLst>
      <p:ext uri="{BB962C8B-B14F-4D97-AF65-F5344CB8AC3E}">
        <p14:creationId xmlns:p14="http://schemas.microsoft.com/office/powerpoint/2010/main" val="1875993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457200" y="1858421"/>
            <a:ext cx="7620000" cy="4284158"/>
          </a:xfrm>
        </p:spPr>
      </p:pic>
    </p:spTree>
    <p:extLst>
      <p:ext uri="{BB962C8B-B14F-4D97-AF65-F5344CB8AC3E}">
        <p14:creationId xmlns:p14="http://schemas.microsoft.com/office/powerpoint/2010/main" val="231685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229600" cy="4525963"/>
          </a:xfrm>
        </p:spPr>
        <p:txBody>
          <a:bodyPr>
            <a:normAutofit/>
          </a:bodyPr>
          <a:lstStyle/>
          <a:p>
            <a:r>
              <a:rPr lang="en-US" dirty="0"/>
              <a:t>The system can be improved through software by deleting and fill with new software without having to spend more. The emergence of sensors increasingly sophisticated world of electronics is now able to support a human to create software. Humans are expected to create software that can be used to support hardware-hardware to be a highly sophisticated system and would be very useful to facilitate human work</a:t>
            </a:r>
          </a:p>
        </p:txBody>
      </p:sp>
    </p:spTree>
    <p:extLst>
      <p:ext uri="{BB962C8B-B14F-4D97-AF65-F5344CB8AC3E}">
        <p14:creationId xmlns:p14="http://schemas.microsoft.com/office/powerpoint/2010/main" val="167453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304800"/>
            <a:ext cx="8229600" cy="4525963"/>
          </a:xfrm>
        </p:spPr>
        <p:txBody>
          <a:bodyPr>
            <a:normAutofit/>
          </a:bodyPr>
          <a:lstStyle/>
          <a:p>
            <a:r>
              <a:rPr lang="en-US" dirty="0"/>
              <a:t>This is enabled so that the robot can walk to extinguish the fire in accordance with the group we expected. </a:t>
            </a:r>
          </a:p>
        </p:txBody>
      </p:sp>
    </p:spTree>
    <p:extLst>
      <p:ext uri="{BB962C8B-B14F-4D97-AF65-F5344CB8AC3E}">
        <p14:creationId xmlns:p14="http://schemas.microsoft.com/office/powerpoint/2010/main" val="417433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pPr algn="ctr"/>
            <a:r>
              <a:rPr lang="en-US" dirty="0"/>
              <a:t>Problems</a:t>
            </a:r>
          </a:p>
        </p:txBody>
      </p:sp>
    </p:spTree>
    <p:extLst>
      <p:ext uri="{BB962C8B-B14F-4D97-AF65-F5344CB8AC3E}">
        <p14:creationId xmlns:p14="http://schemas.microsoft.com/office/powerpoint/2010/main" val="385603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533" y="531284"/>
            <a:ext cx="7620000" cy="4800600"/>
          </a:xfrm>
        </p:spPr>
        <p:txBody>
          <a:bodyPr>
            <a:normAutofit fontScale="77500" lnSpcReduction="20000"/>
          </a:bodyPr>
          <a:lstStyle/>
          <a:p>
            <a:r>
              <a:rPr lang="en-US" dirty="0"/>
              <a:t>Robot tasked to find and extinguish the flames that are surrounding.</a:t>
            </a:r>
          </a:p>
          <a:p>
            <a:endParaRPr lang="en-US" dirty="0"/>
          </a:p>
          <a:p>
            <a:r>
              <a:rPr lang="en-US" dirty="0"/>
              <a:t>Smart Robot Fire is one form of mobile robot is designed to be able to take action to search for the source of fire and extinguish the candle mark it by dropping a beeper (sound-producing modules) in an arena that has been determined. To allow robots to navigate arena properly, it must be applied right algorithm. So the robot was designed / constructed from several components that determine the performance of the robot itself. The components of these are to be considered / taken into account in the design problem, which will be described below.</a:t>
            </a:r>
          </a:p>
          <a:p>
            <a:endParaRPr lang="en-US" dirty="0"/>
          </a:p>
          <a:p>
            <a:r>
              <a:rPr lang="en-US" dirty="0"/>
              <a:t>Design and manufacture of intelligent fire extinguisher robot which includes hardware design (hardware) and software design (software). In the design of the hardware (hardware) includes the manufacture of mechanical robot and designing the framework of an electronic circuit that is used in its entirety. Order mechanical robot consists of acrylic material and electronic circuit consisting of a series STM32F4 Discovery microcontroller, direct current motor control circuit, a series of ultrasonic sensors (transmitter and receiver), and a series of fire detection sensors. While the design of software (software) includes the design on the manufacturing flow diagrams and assembly language.</a:t>
            </a:r>
          </a:p>
        </p:txBody>
      </p:sp>
    </p:spTree>
    <p:extLst>
      <p:ext uri="{BB962C8B-B14F-4D97-AF65-F5344CB8AC3E}">
        <p14:creationId xmlns:p14="http://schemas.microsoft.com/office/powerpoint/2010/main" val="236731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83" y="2552700"/>
            <a:ext cx="8229600" cy="1143000"/>
          </a:xfrm>
        </p:spPr>
        <p:txBody>
          <a:bodyPr/>
          <a:lstStyle/>
          <a:p>
            <a:pPr algn="ctr"/>
            <a:r>
              <a:rPr lang="en-US" dirty="0"/>
              <a:t>PURPOSE</a:t>
            </a:r>
          </a:p>
        </p:txBody>
      </p:sp>
    </p:spTree>
    <p:extLst>
      <p:ext uri="{BB962C8B-B14F-4D97-AF65-F5344CB8AC3E}">
        <p14:creationId xmlns:p14="http://schemas.microsoft.com/office/powerpoint/2010/main" val="68814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Robot Design</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2535" y="1533378"/>
            <a:ext cx="6963507" cy="4797084"/>
          </a:xfrm>
          <a:prstGeom prst="rect">
            <a:avLst/>
          </a:prstGeom>
        </p:spPr>
      </p:pic>
    </p:spTree>
    <p:extLst>
      <p:ext uri="{BB962C8B-B14F-4D97-AF65-F5344CB8AC3E}">
        <p14:creationId xmlns:p14="http://schemas.microsoft.com/office/powerpoint/2010/main" val="2260301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147</TotalTime>
  <Words>1476</Words>
  <Application>Microsoft Office PowerPoint</Application>
  <PresentationFormat>On-screen Show (4:3)</PresentationFormat>
  <Paragraphs>97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Cambria</vt:lpstr>
      <vt:lpstr>Adjacency</vt:lpstr>
      <vt:lpstr>Fire Fighting Hexapod Robot Using Inertia Measurement Unit (IMU) With Smartphone</vt:lpstr>
      <vt:lpstr>Background</vt:lpstr>
      <vt:lpstr>PowerPoint Presentation</vt:lpstr>
      <vt:lpstr>PowerPoint Presentation</vt:lpstr>
      <vt:lpstr>PowerPoint Presentation</vt:lpstr>
      <vt:lpstr>Problems</vt:lpstr>
      <vt:lpstr>PowerPoint Presentation</vt:lpstr>
      <vt:lpstr>PURPOSE</vt:lpstr>
      <vt:lpstr>Robot Design</vt:lpstr>
      <vt:lpstr>PowerPoint Presentation</vt:lpstr>
      <vt:lpstr>The Benefits</vt:lpstr>
      <vt:lpstr>PowerPoint Presentation</vt:lpstr>
      <vt:lpstr>Market target</vt:lpstr>
      <vt:lpstr>The market targets of this project are listed below: </vt:lpstr>
      <vt:lpstr> Technical Preparations </vt:lpstr>
      <vt:lpstr>PowerPoint Presentation</vt:lpstr>
      <vt:lpstr>How it work and risk analysis</vt:lpstr>
      <vt:lpstr>Way to work</vt:lpstr>
      <vt:lpstr>Motor Servo as Actuator</vt:lpstr>
      <vt:lpstr>Way to work cont…</vt:lpstr>
      <vt:lpstr>UV-TRON Sensor</vt:lpstr>
      <vt:lpstr>TPA-81 Flame Sensor</vt:lpstr>
      <vt:lpstr>Risk analysis</vt:lpstr>
      <vt:lpstr>Risk analysis cont…</vt:lpstr>
      <vt:lpstr>Activity  Diagram</vt:lpstr>
      <vt:lpstr>Activity Diagram Explanation</vt:lpstr>
      <vt:lpstr>Use Case  Diagram</vt:lpstr>
      <vt:lpstr>Use Case Diagram Explanation</vt:lpstr>
      <vt:lpstr>Class  Diagram</vt:lpstr>
      <vt:lpstr>Class Diagram Explanation</vt:lpstr>
      <vt:lpstr>Implementation</vt:lpstr>
      <vt:lpstr>Creating New Repository on Github</vt:lpstr>
      <vt:lpstr>Making New Project in CooCox CoIDE</vt:lpstr>
      <vt:lpstr>Program Inverse Kinematics</vt:lpstr>
      <vt:lpstr>PowerPoint Presentation</vt:lpstr>
    </vt:vector>
  </TitlesOfParts>
  <Company>11313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Hexapod Robot</dc:title>
  <dc:creator>Adhitya wicaksono</dc:creator>
  <cp:lastModifiedBy>Nicholas Juliano Nainggolan</cp:lastModifiedBy>
  <cp:revision>19</cp:revision>
  <dcterms:created xsi:type="dcterms:W3CDTF">2016-10-10T18:46:27Z</dcterms:created>
  <dcterms:modified xsi:type="dcterms:W3CDTF">2016-11-07T06:29:35Z</dcterms:modified>
</cp:coreProperties>
</file>